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12" r:id="rId2"/>
    <p:sldId id="313" r:id="rId3"/>
    <p:sldId id="314" r:id="rId4"/>
    <p:sldId id="256" r:id="rId5"/>
    <p:sldId id="265" r:id="rId6"/>
    <p:sldId id="266" r:id="rId7"/>
    <p:sldId id="310"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13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0687946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e Subtítulo">
    <p:spTree>
      <p:nvGrpSpPr>
        <p:cNvPr id="1" name=""/>
        <p:cNvGrpSpPr/>
        <p:nvPr/>
      </p:nvGrpSpPr>
      <p:grpSpPr>
        <a:xfrm>
          <a:off x="0" y="0"/>
          <a:ext cx="0" cy="0"/>
          <a:chOff x="0" y="0"/>
          <a:chExt cx="0" cy="0"/>
        </a:xfrm>
      </p:grpSpPr>
      <p:sp>
        <p:nvSpPr>
          <p:cNvPr id="11" name="Texto do Título"/>
          <p:cNvSpPr txBox="1">
            <a:spLocks noGrp="1"/>
          </p:cNvSpPr>
          <p:nvPr>
            <p:ph type="title"/>
          </p:nvPr>
        </p:nvSpPr>
        <p:spPr>
          <a:xfrm>
            <a:off x="1270000" y="1638300"/>
            <a:ext cx="10464800" cy="3302000"/>
          </a:xfrm>
          <a:prstGeom prst="rect">
            <a:avLst/>
          </a:prstGeom>
        </p:spPr>
        <p:txBody>
          <a:bodyPr anchor="b"/>
          <a:lstStyle/>
          <a:p>
            <a:r>
              <a:t>Texto do Título</a:t>
            </a:r>
          </a:p>
        </p:txBody>
      </p:sp>
      <p:sp>
        <p:nvSpPr>
          <p:cNvPr id="12" name="Nível de Corpo Um…"/>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13" name="Número do Slide"/>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 Superior">
    <p:spTree>
      <p:nvGrpSpPr>
        <p:cNvPr id="1" name=""/>
        <p:cNvGrpSpPr/>
        <p:nvPr/>
      </p:nvGrpSpPr>
      <p:grpSpPr>
        <a:xfrm>
          <a:off x="0" y="0"/>
          <a:ext cx="0" cy="0"/>
          <a:chOff x="0" y="0"/>
          <a:chExt cx="0" cy="0"/>
        </a:xfrm>
      </p:grpSpPr>
      <p:sp>
        <p:nvSpPr>
          <p:cNvPr id="48" name="Texto do Título"/>
          <p:cNvSpPr txBox="1">
            <a:spLocks noGrp="1"/>
          </p:cNvSpPr>
          <p:nvPr>
            <p:ph type="title"/>
          </p:nvPr>
        </p:nvSpPr>
        <p:spPr>
          <a:prstGeom prst="rect">
            <a:avLst/>
          </a:prstGeom>
        </p:spPr>
        <p:txBody>
          <a:bodyPr/>
          <a:lstStyle/>
          <a:p>
            <a:r>
              <a:t>Texto do Título</a:t>
            </a:r>
          </a:p>
        </p:txBody>
      </p:sp>
      <p:sp>
        <p:nvSpPr>
          <p:cNvPr id="49"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e Marcadores">
    <p:spTree>
      <p:nvGrpSpPr>
        <p:cNvPr id="1" name=""/>
        <p:cNvGrpSpPr/>
        <p:nvPr/>
      </p:nvGrpSpPr>
      <p:grpSpPr>
        <a:xfrm>
          <a:off x="0" y="0"/>
          <a:ext cx="0" cy="0"/>
          <a:chOff x="0" y="0"/>
          <a:chExt cx="0" cy="0"/>
        </a:xfrm>
      </p:grpSpPr>
      <p:sp>
        <p:nvSpPr>
          <p:cNvPr id="56" name="Texto do Título"/>
          <p:cNvSpPr txBox="1">
            <a:spLocks noGrp="1"/>
          </p:cNvSpPr>
          <p:nvPr>
            <p:ph type="title"/>
          </p:nvPr>
        </p:nvSpPr>
        <p:spPr>
          <a:prstGeom prst="rect">
            <a:avLst/>
          </a:prstGeom>
        </p:spPr>
        <p:txBody>
          <a:bodyPr/>
          <a:lstStyle/>
          <a:p>
            <a:r>
              <a:t>Texto do Título</a:t>
            </a:r>
          </a:p>
        </p:txBody>
      </p:sp>
      <p:sp>
        <p:nvSpPr>
          <p:cNvPr id="57" name="Nível de Corpo Um…"/>
          <p:cNvSpPr txBox="1">
            <a:spLocks noGrp="1"/>
          </p:cNvSpPr>
          <p:nvPr>
            <p:ph type="body" idx="1"/>
          </p:nvPr>
        </p:nvSpPr>
        <p:spPr>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58"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Marcadores e Foto">
    <p:spTree>
      <p:nvGrpSpPr>
        <p:cNvPr id="1" name=""/>
        <p:cNvGrpSpPr/>
        <p:nvPr/>
      </p:nvGrpSpPr>
      <p:grpSpPr>
        <a:xfrm>
          <a:off x="0" y="0"/>
          <a:ext cx="0" cy="0"/>
          <a:chOff x="0" y="0"/>
          <a:chExt cx="0" cy="0"/>
        </a:xfrm>
      </p:grpSpPr>
      <p:sp>
        <p:nvSpPr>
          <p:cNvPr id="65" name="Imagem"/>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exto do Título"/>
          <p:cNvSpPr txBox="1">
            <a:spLocks noGrp="1"/>
          </p:cNvSpPr>
          <p:nvPr>
            <p:ph type="title"/>
          </p:nvPr>
        </p:nvSpPr>
        <p:spPr>
          <a:prstGeom prst="rect">
            <a:avLst/>
          </a:prstGeom>
        </p:spPr>
        <p:txBody>
          <a:bodyPr/>
          <a:lstStyle/>
          <a:p>
            <a:r>
              <a:t>Texto do Título</a:t>
            </a:r>
          </a:p>
        </p:txBody>
      </p:sp>
      <p:sp>
        <p:nvSpPr>
          <p:cNvPr id="67" name="Nível de Corpo Um…"/>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68" name="Número do Slide"/>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rcadores">
    <p:spTree>
      <p:nvGrpSpPr>
        <p:cNvPr id="1" name=""/>
        <p:cNvGrpSpPr/>
        <p:nvPr/>
      </p:nvGrpSpPr>
      <p:grpSpPr>
        <a:xfrm>
          <a:off x="0" y="0"/>
          <a:ext cx="0" cy="0"/>
          <a:chOff x="0" y="0"/>
          <a:chExt cx="0" cy="0"/>
        </a:xfrm>
      </p:grpSpPr>
      <p:sp>
        <p:nvSpPr>
          <p:cNvPr id="75" name="Nível de Corpo Um…"/>
          <p:cNvSpPr txBox="1">
            <a:spLocks noGrp="1"/>
          </p:cNvSpPr>
          <p:nvPr>
            <p:ph type="body" idx="1"/>
          </p:nvPr>
        </p:nvSpPr>
        <p:spPr>
          <a:xfrm>
            <a:off x="952500" y="1270000"/>
            <a:ext cx="11099800" cy="7213600"/>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76"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rês Fotos">
    <p:spTree>
      <p:nvGrpSpPr>
        <p:cNvPr id="1" name=""/>
        <p:cNvGrpSpPr/>
        <p:nvPr/>
      </p:nvGrpSpPr>
      <p:grpSpPr>
        <a:xfrm>
          <a:off x="0" y="0"/>
          <a:ext cx="0" cy="0"/>
          <a:chOff x="0" y="0"/>
          <a:chExt cx="0" cy="0"/>
        </a:xfrm>
      </p:grpSpPr>
      <p:sp>
        <p:nvSpPr>
          <p:cNvPr id="83" name="Imagem"/>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m"/>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m"/>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itação">
    <p:spTree>
      <p:nvGrpSpPr>
        <p:cNvPr id="1" name=""/>
        <p:cNvGrpSpPr/>
        <p:nvPr/>
      </p:nvGrpSpPr>
      <p:grpSpPr>
        <a:xfrm>
          <a:off x="0" y="0"/>
          <a:ext cx="0" cy="0"/>
          <a:chOff x="0" y="0"/>
          <a:chExt cx="0" cy="0"/>
        </a:xfrm>
      </p:grpSpPr>
      <p:sp>
        <p:nvSpPr>
          <p:cNvPr id="93" name="–Jaime Silveira"/>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–Jaime Silveira</a:t>
            </a:r>
          </a:p>
        </p:txBody>
      </p:sp>
      <p:sp>
        <p:nvSpPr>
          <p:cNvPr id="94" name="“Digite uma citação aqui.”"/>
          <p:cNvSpPr txBox="1">
            <a:spLocks noGrp="1"/>
          </p:cNvSpPr>
          <p:nvPr>
            <p:ph type="body" sz="quarter" idx="14"/>
          </p:nvPr>
        </p:nvSpPr>
        <p:spPr>
          <a:xfrm>
            <a:off x="1270000" y="4267111"/>
            <a:ext cx="10464800" cy="609778"/>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“Digite uma citação aqui.” </a:t>
            </a:r>
          </a:p>
        </p:txBody>
      </p:sp>
      <p:sp>
        <p:nvSpPr>
          <p:cNvPr id="95"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m"/>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Em Branco">
    <p:spTree>
      <p:nvGrpSpPr>
        <p:cNvPr id="1" name=""/>
        <p:cNvGrpSpPr/>
        <p:nvPr/>
      </p:nvGrpSpPr>
      <p:grpSpPr>
        <a:xfrm>
          <a:off x="0" y="0"/>
          <a:ext cx="0" cy="0"/>
          <a:chOff x="0" y="0"/>
          <a:chExt cx="0" cy="0"/>
        </a:xfrm>
      </p:grpSpPr>
      <p:sp>
        <p:nvSpPr>
          <p:cNvPr id="110"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o Título"/>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Texto do Título</a:t>
            </a:r>
          </a:p>
        </p:txBody>
      </p:sp>
      <p:sp>
        <p:nvSpPr>
          <p:cNvPr id="3" name="Nível de Corpo Um…"/>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a:spLocks noGrp="1"/>
          </p:cNvSpPr>
          <p:nvPr>
            <p:ph type="sldNum" sz="quarter" idx="2"/>
          </p:nvPr>
        </p:nvSpPr>
        <p:spPr>
          <a:xfrm>
            <a:off x="6328884" y="9296400"/>
            <a:ext cx="340259" cy="324308"/>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3C2400E-6BFD-4162-97DF-1FDD16F7FBEE-L0-001.jpeg" descr="C3C2400E-6BFD-4162-97DF-1FDD16F7FBEE-L0-001.jpeg"/>
          <p:cNvPicPr>
            <a:picLocks noChangeAspect="1"/>
          </p:cNvPicPr>
          <p:nvPr/>
        </p:nvPicPr>
        <p:blipFill>
          <a:blip r:embed="rId2">
            <a:extLst/>
          </a:blip>
          <a:stretch>
            <a:fillRect/>
          </a:stretch>
        </p:blipFill>
        <p:spPr>
          <a:xfrm>
            <a:off x="0" y="0"/>
            <a:ext cx="13004800" cy="9753600"/>
          </a:xfrm>
          <a:prstGeom prst="rect">
            <a:avLst/>
          </a:prstGeom>
          <a:ln w="12700">
            <a:miter lim="400000"/>
          </a:ln>
        </p:spPr>
      </p:pic>
      <p:sp>
        <p:nvSpPr>
          <p:cNvPr id="120" name="Gestão de Mudanças"/>
          <p:cNvSpPr txBox="1">
            <a:spLocks noGrp="1"/>
          </p:cNvSpPr>
          <p:nvPr>
            <p:ph type="ctrTitle"/>
          </p:nvPr>
        </p:nvSpPr>
        <p:spPr>
          <a:prstGeom prst="rect">
            <a:avLst/>
          </a:prstGeom>
        </p:spPr>
        <p:txBody>
          <a:bodyPr/>
          <a:lstStyle/>
          <a:p>
            <a:r>
              <a:rPr lang="pt-BR" dirty="0"/>
              <a:t>Práticas para o desenvolvimento ágil</a:t>
            </a:r>
            <a:endParaRPr dirty="0"/>
          </a:p>
        </p:txBody>
      </p:sp>
      <p:sp>
        <p:nvSpPr>
          <p:cNvPr id="121" name="Aula 07 - Parte 1…"/>
          <p:cNvSpPr txBox="1">
            <a:spLocks noGrp="1"/>
          </p:cNvSpPr>
          <p:nvPr>
            <p:ph type="subTitle" sz="quarter" idx="1"/>
          </p:nvPr>
        </p:nvSpPr>
        <p:spPr>
          <a:xfrm>
            <a:off x="1270000" y="5563466"/>
            <a:ext cx="10464800" cy="1697888"/>
          </a:xfrm>
          <a:prstGeom prst="rect">
            <a:avLst/>
          </a:prstGeom>
        </p:spPr>
        <p:txBody>
          <a:bodyPr>
            <a:normAutofit lnSpcReduction="10000"/>
          </a:bodyPr>
          <a:lstStyle/>
          <a:p>
            <a:pPr defTabSz="280415">
              <a:defRPr sz="1776"/>
            </a:pPr>
            <a:r>
              <a:rPr dirty="0"/>
              <a:t>Aula </a:t>
            </a:r>
            <a:r>
              <a:rPr dirty="0" smtClean="0"/>
              <a:t>0</a:t>
            </a:r>
            <a:r>
              <a:rPr lang="pt-BR" dirty="0" smtClean="0"/>
              <a:t>8</a:t>
            </a:r>
            <a:r>
              <a:rPr dirty="0" smtClean="0"/>
              <a:t> </a:t>
            </a:r>
            <a:r>
              <a:rPr dirty="0"/>
              <a:t>- Parte 1</a:t>
            </a:r>
          </a:p>
          <a:p>
            <a:pPr defTabSz="280415">
              <a:defRPr sz="1776"/>
            </a:pPr>
            <a:r>
              <a:rPr dirty="0" err="1"/>
              <a:t>Disciplina</a:t>
            </a:r>
            <a:r>
              <a:rPr dirty="0"/>
              <a:t>: </a:t>
            </a:r>
            <a:r>
              <a:rPr dirty="0" err="1"/>
              <a:t>Ambiente</a:t>
            </a:r>
            <a:r>
              <a:rPr dirty="0"/>
              <a:t> de </a:t>
            </a:r>
            <a:r>
              <a:rPr dirty="0" err="1"/>
              <a:t>Desenvolvimento</a:t>
            </a:r>
            <a:r>
              <a:rPr dirty="0"/>
              <a:t> e </a:t>
            </a:r>
            <a:r>
              <a:rPr dirty="0" err="1"/>
              <a:t>Operação</a:t>
            </a:r>
            <a:endParaRPr dirty="0"/>
          </a:p>
          <a:p>
            <a:pPr defTabSz="280415">
              <a:defRPr sz="1776"/>
            </a:pPr>
            <a:r>
              <a:rPr dirty="0" err="1"/>
              <a:t>Curso</a:t>
            </a:r>
            <a:r>
              <a:rPr dirty="0"/>
              <a:t>: </a:t>
            </a:r>
            <a:r>
              <a:rPr lang="pt-BR" dirty="0" smtClean="0"/>
              <a:t>Sistemas da Informação </a:t>
            </a:r>
            <a:endParaRPr dirty="0"/>
          </a:p>
          <a:p>
            <a:pPr defTabSz="280415">
              <a:defRPr sz="1776"/>
            </a:pPr>
            <a:r>
              <a:rPr dirty="0" err="1"/>
              <a:t>Turma</a:t>
            </a:r>
            <a:r>
              <a:rPr dirty="0"/>
              <a:t>: 2B</a:t>
            </a:r>
          </a:p>
          <a:p>
            <a:pPr defTabSz="280415">
              <a:defRPr sz="1776"/>
            </a:pPr>
            <a:r>
              <a:rPr lang="pt-BR" dirty="0" smtClean="0"/>
              <a:t>Aula preparada pelo </a:t>
            </a:r>
            <a:r>
              <a:rPr lang="pt-BR" dirty="0" err="1" smtClean="0"/>
              <a:t>Prof</a:t>
            </a:r>
            <a:r>
              <a:rPr lang="pt-BR" dirty="0" smtClean="0"/>
              <a:t> Tomaz </a:t>
            </a:r>
            <a:r>
              <a:rPr lang="pt-BR" dirty="0" err="1" smtClean="0"/>
              <a:t>Sasaki</a:t>
            </a:r>
            <a:r>
              <a:rPr lang="pt-BR" dirty="0" smtClean="0"/>
              <a:t> e apresentada pelo </a:t>
            </a:r>
            <a:r>
              <a:rPr dirty="0" smtClean="0"/>
              <a:t>Prof</a:t>
            </a:r>
            <a:r>
              <a:rPr dirty="0"/>
              <a:t>. </a:t>
            </a:r>
            <a:r>
              <a:rPr lang="pt-BR" dirty="0" smtClean="0"/>
              <a:t>Edson Benites Silva</a:t>
            </a:r>
            <a:endParaRPr dirty="0"/>
          </a:p>
          <a:p>
            <a:pPr defTabSz="280415">
              <a:defRPr sz="1776"/>
            </a:pPr>
            <a:r>
              <a:rPr dirty="0"/>
              <a:t>2º </a:t>
            </a:r>
            <a:r>
              <a:rPr dirty="0" err="1"/>
              <a:t>semestre</a:t>
            </a:r>
            <a:r>
              <a:rPr dirty="0"/>
              <a:t> de 2017</a:t>
            </a:r>
          </a:p>
        </p:txBody>
      </p:sp>
    </p:spTree>
    <p:extLst>
      <p:ext uri="{BB962C8B-B14F-4D97-AF65-F5344CB8AC3E}">
        <p14:creationId xmlns:p14="http://schemas.microsoft.com/office/powerpoint/2010/main" val="263059625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Agenda de mudanças"/>
          <p:cNvSpPr txBox="1">
            <a:spLocks noGrp="1"/>
          </p:cNvSpPr>
          <p:nvPr>
            <p:ph type="title"/>
          </p:nvPr>
        </p:nvSpPr>
        <p:spPr>
          <a:prstGeom prst="rect">
            <a:avLst/>
          </a:prstGeom>
        </p:spPr>
        <p:txBody>
          <a:bodyPr/>
          <a:lstStyle/>
          <a:p>
            <a:r>
              <a:rPr lang="pt-BR" dirty="0" err="1" smtClean="0"/>
              <a:t>Agile</a:t>
            </a:r>
            <a:endParaRPr dirty="0"/>
          </a:p>
        </p:txBody>
      </p:sp>
      <p:sp>
        <p:nvSpPr>
          <p:cNvPr id="174" name="Plano que contém detalhes das mudanças aprovadas e das datas propostas para sua realização."/>
          <p:cNvSpPr txBox="1">
            <a:spLocks noGrp="1"/>
          </p:cNvSpPr>
          <p:nvPr>
            <p:ph type="body" idx="1"/>
          </p:nvPr>
        </p:nvSpPr>
        <p:spPr>
          <a:xfrm>
            <a:off x="689254" y="2175164"/>
            <a:ext cx="11835245" cy="6286500"/>
          </a:xfrm>
          <a:prstGeom prst="rect">
            <a:avLst/>
          </a:prstGeom>
        </p:spPr>
        <p:txBody>
          <a:bodyPr/>
          <a:lstStyle>
            <a:lvl1pPr marL="0" indent="0">
              <a:buSzTx/>
              <a:buNone/>
            </a:lvl1pPr>
          </a:lstStyle>
          <a:p>
            <a:r>
              <a:rPr lang="pt-BR" dirty="0"/>
              <a:t>Termo usado em desenvolvimento de software para abordagens que destacam: </a:t>
            </a:r>
            <a:endParaRPr lang="pt-BR" dirty="0" smtClean="0"/>
          </a:p>
          <a:p>
            <a:r>
              <a:rPr lang="pt-BR" dirty="0" smtClean="0"/>
              <a:t>• </a:t>
            </a:r>
            <a:r>
              <a:rPr lang="pt-BR" dirty="0"/>
              <a:t>Entrega incremental </a:t>
            </a:r>
            <a:endParaRPr lang="pt-BR" dirty="0" smtClean="0"/>
          </a:p>
          <a:p>
            <a:r>
              <a:rPr lang="pt-BR" dirty="0" smtClean="0"/>
              <a:t>• </a:t>
            </a:r>
            <a:r>
              <a:rPr lang="pt-BR" dirty="0"/>
              <a:t>Colaboração e trabalho em equipe </a:t>
            </a:r>
            <a:endParaRPr lang="pt-BR" dirty="0" smtClean="0"/>
          </a:p>
          <a:p>
            <a:r>
              <a:rPr lang="pt-BR" dirty="0" smtClean="0"/>
              <a:t>• </a:t>
            </a:r>
            <a:r>
              <a:rPr lang="pt-BR" dirty="0"/>
              <a:t>Planejamento e aprendizado contínuos</a:t>
            </a:r>
            <a:endParaRPr dirty="0"/>
          </a:p>
        </p:txBody>
      </p:sp>
    </p:spTree>
    <p:extLst>
      <p:ext uri="{BB962C8B-B14F-4D97-AF65-F5344CB8AC3E}">
        <p14:creationId xmlns:p14="http://schemas.microsoft.com/office/powerpoint/2010/main" val="40598036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omitê consultivo de mudanças"/>
          <p:cNvSpPr txBox="1">
            <a:spLocks noGrp="1"/>
          </p:cNvSpPr>
          <p:nvPr>
            <p:ph type="title"/>
          </p:nvPr>
        </p:nvSpPr>
        <p:spPr>
          <a:prstGeom prst="rect">
            <a:avLst/>
          </a:prstGeom>
        </p:spPr>
        <p:txBody>
          <a:bodyPr/>
          <a:lstStyle>
            <a:lvl1pPr defTabSz="484886">
              <a:defRPr sz="6640"/>
            </a:lvl1pPr>
          </a:lstStyle>
          <a:p>
            <a:r>
              <a:rPr lang="pt-BR" dirty="0"/>
              <a:t>Práticas relacionadas à infraestrutura e ao ambiente</a:t>
            </a:r>
            <a:endParaRPr dirty="0"/>
          </a:p>
        </p:txBody>
      </p:sp>
      <p:sp>
        <p:nvSpPr>
          <p:cNvPr id="177" name="CCB (Change Control Board)…"/>
          <p:cNvSpPr txBox="1">
            <a:spLocks noGrp="1"/>
          </p:cNvSpPr>
          <p:nvPr>
            <p:ph type="body" idx="1"/>
          </p:nvPr>
        </p:nvSpPr>
        <p:spPr>
          <a:xfrm>
            <a:off x="758536" y="3048000"/>
            <a:ext cx="11544299" cy="6286500"/>
          </a:xfrm>
          <a:prstGeom prst="rect">
            <a:avLst/>
          </a:prstGeom>
        </p:spPr>
        <p:txBody>
          <a:bodyPr/>
          <a:lstStyle/>
          <a:p>
            <a:pPr marL="355600" indent="-355600" defTabSz="467359">
              <a:spcBef>
                <a:spcPts val="3300"/>
              </a:spcBef>
              <a:defRPr sz="2560"/>
            </a:pPr>
            <a:r>
              <a:rPr lang="pt-BR" dirty="0"/>
              <a:t>Manter o código em um repositório único. </a:t>
            </a:r>
            <a:endParaRPr lang="pt-BR" dirty="0" smtClean="0"/>
          </a:p>
          <a:p>
            <a:pPr marL="355600" indent="-355600" defTabSz="467359">
              <a:spcBef>
                <a:spcPts val="3300"/>
              </a:spcBef>
              <a:defRPr sz="2560"/>
            </a:pPr>
            <a:r>
              <a:rPr lang="pt-BR" dirty="0" smtClean="0"/>
              <a:t>Automatizar </a:t>
            </a:r>
            <a:r>
              <a:rPr lang="pt-BR" dirty="0"/>
              <a:t>o </a:t>
            </a:r>
            <a:r>
              <a:rPr lang="pt-BR" dirty="0" smtClean="0"/>
              <a:t>build.</a:t>
            </a:r>
          </a:p>
          <a:p>
            <a:pPr marL="355600" indent="-355600" defTabSz="467359">
              <a:spcBef>
                <a:spcPts val="3300"/>
              </a:spcBef>
              <a:defRPr sz="2560"/>
            </a:pPr>
            <a:r>
              <a:rPr lang="pt-BR" dirty="0" smtClean="0"/>
              <a:t>Automatizar </a:t>
            </a:r>
            <a:r>
              <a:rPr lang="pt-BR" dirty="0"/>
              <a:t>a </a:t>
            </a:r>
            <a:r>
              <a:rPr lang="pt-BR" dirty="0" smtClean="0"/>
              <a:t>implantação.</a:t>
            </a:r>
          </a:p>
          <a:p>
            <a:pPr marL="355600" indent="-355600" defTabSz="467359">
              <a:spcBef>
                <a:spcPts val="3300"/>
              </a:spcBef>
              <a:defRPr sz="2560"/>
            </a:pPr>
            <a:r>
              <a:rPr lang="pt-BR" dirty="0" smtClean="0"/>
              <a:t>Executar </a:t>
            </a:r>
            <a:r>
              <a:rPr lang="pt-BR" dirty="0"/>
              <a:t>os testes em um ambiente exatamente igual ao de produção. </a:t>
            </a:r>
          </a:p>
          <a:p>
            <a:pPr marL="355600" indent="-355600" defTabSz="467359">
              <a:spcBef>
                <a:spcPts val="3300"/>
              </a:spcBef>
              <a:defRPr sz="2560"/>
            </a:pPr>
            <a:r>
              <a:rPr lang="pt-BR" dirty="0" smtClean="0"/>
              <a:t>Executar </a:t>
            </a:r>
            <a:r>
              <a:rPr lang="pt-BR" dirty="0" err="1"/>
              <a:t>commit</a:t>
            </a:r>
            <a:r>
              <a:rPr lang="pt-BR" dirty="0"/>
              <a:t> no </a:t>
            </a:r>
            <a:r>
              <a:rPr lang="pt-BR" dirty="0" err="1"/>
              <a:t>branch</a:t>
            </a:r>
            <a:r>
              <a:rPr lang="pt-BR" dirty="0"/>
              <a:t> principal </a:t>
            </a:r>
            <a:r>
              <a:rPr lang="pt-BR" dirty="0" smtClean="0"/>
              <a:t>diariamente.</a:t>
            </a:r>
          </a:p>
          <a:p>
            <a:pPr marL="355600" indent="-355600" defTabSz="467359">
              <a:spcBef>
                <a:spcPts val="3300"/>
              </a:spcBef>
              <a:defRPr sz="2560"/>
            </a:pPr>
            <a:r>
              <a:rPr lang="pt-BR" dirty="0" smtClean="0"/>
              <a:t>Executar </a:t>
            </a:r>
            <a:r>
              <a:rPr lang="pt-BR" dirty="0"/>
              <a:t>o build a cada </a:t>
            </a:r>
            <a:r>
              <a:rPr lang="pt-BR" dirty="0" err="1" smtClean="0"/>
              <a:t>commit</a:t>
            </a:r>
            <a:r>
              <a:rPr lang="pt-BR" dirty="0" smtClean="0"/>
              <a:t>.</a:t>
            </a:r>
          </a:p>
          <a:p>
            <a:pPr marL="355600" indent="-355600" defTabSz="467359">
              <a:spcBef>
                <a:spcPts val="3300"/>
              </a:spcBef>
              <a:defRPr sz="2560"/>
            </a:pPr>
            <a:r>
              <a:rPr lang="pt-BR" dirty="0" smtClean="0"/>
              <a:t>Conseguir </a:t>
            </a:r>
            <a:r>
              <a:rPr lang="pt-BR" dirty="0"/>
              <a:t>obter facilmente a última </a:t>
            </a:r>
            <a:r>
              <a:rPr lang="pt-BR" dirty="0" smtClean="0"/>
              <a:t>versão.</a:t>
            </a:r>
          </a:p>
          <a:p>
            <a:pPr marL="355600" indent="-355600" defTabSz="467359">
              <a:spcBef>
                <a:spcPts val="3300"/>
              </a:spcBef>
              <a:defRPr sz="2560"/>
            </a:pPr>
            <a:r>
              <a:rPr lang="pt-BR" dirty="0" smtClean="0"/>
              <a:t>Conseguir </a:t>
            </a:r>
            <a:r>
              <a:rPr lang="pt-BR" dirty="0"/>
              <a:t>acessar facilmente os resultados do último build.</a:t>
            </a:r>
            <a:endParaRPr dirty="0"/>
          </a:p>
        </p:txBody>
      </p:sp>
    </p:spTree>
    <p:extLst>
      <p:ext uri="{BB962C8B-B14F-4D97-AF65-F5344CB8AC3E}">
        <p14:creationId xmlns:p14="http://schemas.microsoft.com/office/powerpoint/2010/main" val="402276102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3C2400E-6BFD-4162-97DF-1FDD16F7FBEE-L0-001.jpeg" descr="C3C2400E-6BFD-4162-97DF-1FDD16F7FBEE-L0-001.jpeg"/>
          <p:cNvPicPr>
            <a:picLocks noChangeAspect="1"/>
          </p:cNvPicPr>
          <p:nvPr/>
        </p:nvPicPr>
        <p:blipFill>
          <a:blip r:embed="rId2">
            <a:extLst/>
          </a:blip>
          <a:stretch>
            <a:fillRect/>
          </a:stretch>
        </p:blipFill>
        <p:spPr>
          <a:xfrm>
            <a:off x="0" y="0"/>
            <a:ext cx="13004800" cy="9753600"/>
          </a:xfrm>
          <a:prstGeom prst="rect">
            <a:avLst/>
          </a:prstGeom>
          <a:ln w="12700">
            <a:miter lim="400000"/>
          </a:ln>
        </p:spPr>
      </p:pic>
      <p:sp>
        <p:nvSpPr>
          <p:cNvPr id="120" name="Gestão de Mudanças"/>
          <p:cNvSpPr txBox="1">
            <a:spLocks noGrp="1"/>
          </p:cNvSpPr>
          <p:nvPr>
            <p:ph type="ctrTitle"/>
          </p:nvPr>
        </p:nvSpPr>
        <p:spPr>
          <a:prstGeom prst="rect">
            <a:avLst/>
          </a:prstGeom>
        </p:spPr>
        <p:txBody>
          <a:bodyPr/>
          <a:lstStyle/>
          <a:p>
            <a:r>
              <a:rPr lang="pt-BR" dirty="0" err="1" smtClean="0"/>
              <a:t>Exercicio</a:t>
            </a:r>
            <a:endParaRPr dirty="0"/>
          </a:p>
        </p:txBody>
      </p:sp>
      <p:sp>
        <p:nvSpPr>
          <p:cNvPr id="121" name="Aula 07 - Parte 1…"/>
          <p:cNvSpPr txBox="1">
            <a:spLocks noGrp="1"/>
          </p:cNvSpPr>
          <p:nvPr>
            <p:ph type="subTitle" sz="quarter" idx="1"/>
          </p:nvPr>
        </p:nvSpPr>
        <p:spPr>
          <a:xfrm>
            <a:off x="1270000" y="5563466"/>
            <a:ext cx="10464800" cy="1697888"/>
          </a:xfrm>
          <a:prstGeom prst="rect">
            <a:avLst/>
          </a:prstGeom>
        </p:spPr>
        <p:txBody>
          <a:bodyPr>
            <a:normAutofit lnSpcReduction="10000"/>
          </a:bodyPr>
          <a:lstStyle/>
          <a:p>
            <a:pPr defTabSz="280415">
              <a:defRPr sz="1776"/>
            </a:pPr>
            <a:r>
              <a:rPr dirty="0"/>
              <a:t>Aula </a:t>
            </a:r>
            <a:r>
              <a:rPr dirty="0" smtClean="0"/>
              <a:t>0</a:t>
            </a:r>
            <a:r>
              <a:rPr lang="pt-BR" dirty="0" smtClean="0"/>
              <a:t>8</a:t>
            </a:r>
            <a:r>
              <a:rPr dirty="0" smtClean="0"/>
              <a:t> </a:t>
            </a:r>
            <a:r>
              <a:rPr dirty="0"/>
              <a:t>- Parte </a:t>
            </a:r>
            <a:r>
              <a:rPr lang="pt-BR" dirty="0" smtClean="0"/>
              <a:t>2</a:t>
            </a:r>
            <a:endParaRPr dirty="0"/>
          </a:p>
          <a:p>
            <a:pPr defTabSz="280415">
              <a:defRPr sz="1776"/>
            </a:pPr>
            <a:r>
              <a:rPr dirty="0" err="1"/>
              <a:t>Disciplina</a:t>
            </a:r>
            <a:r>
              <a:rPr dirty="0"/>
              <a:t>: </a:t>
            </a:r>
            <a:r>
              <a:rPr dirty="0" err="1"/>
              <a:t>Ambiente</a:t>
            </a:r>
            <a:r>
              <a:rPr dirty="0"/>
              <a:t> de </a:t>
            </a:r>
            <a:r>
              <a:rPr dirty="0" err="1"/>
              <a:t>Desenvolvimento</a:t>
            </a:r>
            <a:r>
              <a:rPr dirty="0"/>
              <a:t> e </a:t>
            </a:r>
            <a:r>
              <a:rPr dirty="0" err="1"/>
              <a:t>Operação</a:t>
            </a:r>
            <a:endParaRPr dirty="0"/>
          </a:p>
          <a:p>
            <a:pPr defTabSz="280415">
              <a:defRPr sz="1776"/>
            </a:pPr>
            <a:r>
              <a:rPr dirty="0" err="1"/>
              <a:t>Curso</a:t>
            </a:r>
            <a:r>
              <a:rPr dirty="0"/>
              <a:t>: </a:t>
            </a:r>
            <a:r>
              <a:rPr lang="pt-BR" dirty="0" smtClean="0"/>
              <a:t>Sistemas da Informação </a:t>
            </a:r>
            <a:endParaRPr dirty="0"/>
          </a:p>
          <a:p>
            <a:pPr defTabSz="280415">
              <a:defRPr sz="1776"/>
            </a:pPr>
            <a:r>
              <a:rPr dirty="0" err="1"/>
              <a:t>Turma</a:t>
            </a:r>
            <a:r>
              <a:rPr dirty="0"/>
              <a:t>: 2B</a:t>
            </a:r>
          </a:p>
          <a:p>
            <a:pPr defTabSz="280415">
              <a:defRPr sz="1776"/>
            </a:pPr>
            <a:r>
              <a:rPr lang="pt-BR" dirty="0" smtClean="0"/>
              <a:t>Aula Criado pelo </a:t>
            </a:r>
            <a:r>
              <a:rPr lang="pt-BR" dirty="0" err="1" smtClean="0"/>
              <a:t>Prof</a:t>
            </a:r>
            <a:r>
              <a:rPr lang="pt-BR" dirty="0" smtClean="0"/>
              <a:t> Tomaz </a:t>
            </a:r>
            <a:r>
              <a:rPr lang="pt-BR" dirty="0" err="1" smtClean="0"/>
              <a:t>Sasaki</a:t>
            </a:r>
            <a:r>
              <a:rPr lang="pt-BR" dirty="0" smtClean="0"/>
              <a:t>  e adaptada pelo </a:t>
            </a:r>
            <a:r>
              <a:rPr dirty="0" smtClean="0"/>
              <a:t>Prof</a:t>
            </a:r>
            <a:r>
              <a:rPr dirty="0"/>
              <a:t>. </a:t>
            </a:r>
            <a:r>
              <a:rPr lang="pt-BR" dirty="0" smtClean="0"/>
              <a:t>Edson Benites Silva</a:t>
            </a:r>
            <a:endParaRPr dirty="0"/>
          </a:p>
          <a:p>
            <a:pPr defTabSz="280415">
              <a:defRPr sz="1776"/>
            </a:pPr>
            <a:r>
              <a:rPr dirty="0"/>
              <a:t>2º </a:t>
            </a:r>
            <a:r>
              <a:rPr dirty="0" err="1"/>
              <a:t>semestre</a:t>
            </a:r>
            <a:r>
              <a:rPr dirty="0"/>
              <a:t> de 2017</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Mudança"/>
          <p:cNvSpPr txBox="1">
            <a:spLocks noGrp="1"/>
          </p:cNvSpPr>
          <p:nvPr>
            <p:ph type="title"/>
          </p:nvPr>
        </p:nvSpPr>
        <p:spPr>
          <a:xfrm>
            <a:off x="994064" y="235535"/>
            <a:ext cx="11099800" cy="9199418"/>
          </a:xfrm>
          <a:prstGeom prst="rect">
            <a:avLst/>
          </a:prstGeom>
        </p:spPr>
        <p:txBody>
          <a:bodyPr>
            <a:noAutofit/>
          </a:bodyPr>
          <a:lstStyle/>
          <a:p>
            <a:pPr algn="l"/>
            <a:r>
              <a:rPr lang="pt-BR" dirty="0" smtClean="0"/>
              <a:t>Enunciado</a:t>
            </a:r>
            <a:r>
              <a:rPr lang="pt-BR" sz="3600" dirty="0" smtClean="0"/>
              <a:t/>
            </a:r>
            <a:br>
              <a:rPr lang="pt-BR" sz="3600" dirty="0" smtClean="0"/>
            </a:br>
            <a:r>
              <a:rPr lang="pt-BR" sz="3600" dirty="0" smtClean="0"/>
              <a:t/>
            </a:r>
            <a:br>
              <a:rPr lang="pt-BR" sz="3600" dirty="0" smtClean="0"/>
            </a:br>
            <a:r>
              <a:rPr lang="pt-BR" sz="2800" dirty="0" smtClean="0"/>
              <a:t>Escolha um dos membros do grupo para ser o dono do repositório.</a:t>
            </a:r>
            <a:br>
              <a:rPr lang="pt-BR" sz="2800" dirty="0" smtClean="0"/>
            </a:br>
            <a:r>
              <a:rPr lang="pt-BR" sz="2800" dirty="0" smtClean="0"/>
              <a:t/>
            </a:r>
            <a:br>
              <a:rPr lang="pt-BR" sz="2800" dirty="0" smtClean="0"/>
            </a:br>
            <a:r>
              <a:rPr lang="pt-BR" sz="2800" dirty="0" smtClean="0"/>
              <a:t>O dono do repositório deverá adicionar os demais membros do grupo como colaboradores no repositório </a:t>
            </a:r>
            <a:r>
              <a:rPr lang="pt-BR" sz="2800" dirty="0" err="1" smtClean="0"/>
              <a:t>html</a:t>
            </a:r>
            <a:r>
              <a:rPr lang="pt-BR" sz="2800" dirty="0" smtClean="0"/>
              <a:t>-</a:t>
            </a:r>
            <a:r>
              <a:rPr lang="pt-BR" sz="2800" dirty="0" err="1" smtClean="0"/>
              <a:t>docs</a:t>
            </a:r>
            <a:r>
              <a:rPr lang="pt-BR" sz="2800" dirty="0" smtClean="0"/>
              <a:t>-</a:t>
            </a:r>
            <a:r>
              <a:rPr lang="pt-BR" sz="2800" dirty="0" err="1" smtClean="0"/>
              <a:t>hello</a:t>
            </a:r>
            <a:r>
              <a:rPr lang="pt-BR" sz="2800" dirty="0" smtClean="0"/>
              <a:t>-world (o que foi criado a partir do </a:t>
            </a:r>
            <a:r>
              <a:rPr lang="pt-BR" sz="2800" dirty="0" err="1" smtClean="0"/>
              <a:t>template</a:t>
            </a:r>
            <a:r>
              <a:rPr lang="pt-BR" sz="2800" dirty="0" smtClean="0"/>
              <a:t> da Microsoft). </a:t>
            </a:r>
            <a:br>
              <a:rPr lang="pt-BR" sz="2800" dirty="0" smtClean="0"/>
            </a:br>
            <a:r>
              <a:rPr lang="pt-BR" sz="2800" dirty="0" smtClean="0"/>
              <a:t/>
            </a:r>
            <a:br>
              <a:rPr lang="pt-BR" sz="2800" dirty="0" smtClean="0"/>
            </a:br>
            <a:r>
              <a:rPr lang="pt-BR" sz="2800" dirty="0" smtClean="0"/>
              <a:t>O grupo deverá alterar o site de forma que ele tenha uma página principal com os nomes dos membros do grupo. </a:t>
            </a:r>
            <a:br>
              <a:rPr lang="pt-BR" sz="2800" dirty="0" smtClean="0"/>
            </a:br>
            <a:r>
              <a:rPr lang="pt-BR" sz="2800" dirty="0" smtClean="0"/>
              <a:t/>
            </a:r>
            <a:br>
              <a:rPr lang="pt-BR" sz="2800" dirty="0" smtClean="0"/>
            </a:br>
            <a:r>
              <a:rPr lang="pt-BR" sz="2800" dirty="0" smtClean="0"/>
              <a:t>Cada membro do grupo deverá criar no repositório uma página individual com um currículo profissional resumido. </a:t>
            </a:r>
            <a:br>
              <a:rPr lang="pt-BR" sz="2800" dirty="0" smtClean="0"/>
            </a:br>
            <a:r>
              <a:rPr lang="pt-BR" sz="2800" dirty="0" smtClean="0"/>
              <a:t/>
            </a:r>
            <a:br>
              <a:rPr lang="pt-BR" sz="2800" dirty="0" smtClean="0"/>
            </a:br>
            <a:r>
              <a:rPr lang="pt-BR" sz="2800" dirty="0" smtClean="0"/>
              <a:t>Na página inicial, cada nome deverá ter um link para a página individual do membro do grupo. </a:t>
            </a:r>
            <a:br>
              <a:rPr lang="pt-BR" sz="2800" dirty="0" smtClean="0"/>
            </a:br>
            <a:r>
              <a:rPr lang="pt-BR" sz="2800" dirty="0" smtClean="0"/>
              <a:t/>
            </a:r>
            <a:br>
              <a:rPr lang="pt-BR" sz="2800" dirty="0" smtClean="0"/>
            </a:br>
            <a:r>
              <a:rPr lang="pt-BR" sz="2800" dirty="0" smtClean="0"/>
              <a:t>Todas as modificações deverão ser realizadas seguindo o workflow recomendado pelo GitHub.</a:t>
            </a:r>
            <a:endParaRPr sz="28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Gestão de mudanças"/>
          <p:cNvSpPr txBox="1">
            <a:spLocks noGrp="1"/>
          </p:cNvSpPr>
          <p:nvPr>
            <p:ph type="title"/>
          </p:nvPr>
        </p:nvSpPr>
        <p:spPr>
          <a:prstGeom prst="rect">
            <a:avLst/>
          </a:prstGeom>
        </p:spPr>
        <p:txBody>
          <a:bodyPr/>
          <a:lstStyle/>
          <a:p>
            <a:r>
              <a:rPr lang="pt-BR" dirty="0" smtClean="0"/>
              <a:t>Enunciado (Cont.)</a:t>
            </a:r>
            <a:endParaRPr dirty="0"/>
          </a:p>
        </p:txBody>
      </p:sp>
      <p:sp>
        <p:nvSpPr>
          <p:cNvPr id="165" name="Define:…"/>
          <p:cNvSpPr txBox="1">
            <a:spLocks noGrp="1"/>
          </p:cNvSpPr>
          <p:nvPr>
            <p:ph type="body" idx="1"/>
          </p:nvPr>
        </p:nvSpPr>
        <p:spPr>
          <a:prstGeom prst="rect">
            <a:avLst/>
          </a:prstGeom>
        </p:spPr>
        <p:txBody>
          <a:bodyPr/>
          <a:lstStyle/>
          <a:p>
            <a:r>
              <a:rPr lang="pt-BR" dirty="0" smtClean="0"/>
              <a:t>Um </a:t>
            </a:r>
            <a:r>
              <a:rPr lang="pt-BR" dirty="0"/>
              <a:t>dos membros do grupo deverá executar o merge de todas as alterações no </a:t>
            </a:r>
            <a:r>
              <a:rPr lang="pt-BR" dirty="0" err="1" smtClean="0"/>
              <a:t>master</a:t>
            </a:r>
            <a:r>
              <a:rPr lang="pt-BR" dirty="0" smtClean="0"/>
              <a:t>.</a:t>
            </a:r>
          </a:p>
          <a:p>
            <a:r>
              <a:rPr lang="pt-BR" dirty="0" smtClean="0"/>
              <a:t>Ao </a:t>
            </a:r>
            <a:r>
              <a:rPr lang="pt-BR" dirty="0"/>
              <a:t>final, o dono do repositório deverá acessar sua conta no Microsoft </a:t>
            </a:r>
            <a:r>
              <a:rPr lang="pt-BR" dirty="0" err="1"/>
              <a:t>Azure</a:t>
            </a:r>
            <a:r>
              <a:rPr lang="pt-BR" dirty="0"/>
              <a:t> e, no item Opções de implantação, pressionar o botão Sincronizar e verificar se o site está como novo conteúdo.</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 name="09248521-4D11-4A6D-92E6-7099F75522E9-L0-001.jpeg" descr="09248521-4D11-4A6D-92E6-7099F75522E9-L0-001.jpeg"/>
          <p:cNvPicPr>
            <a:picLocks noChangeAspect="1"/>
          </p:cNvPicPr>
          <p:nvPr/>
        </p:nvPicPr>
        <p:blipFill>
          <a:blip r:embed="rId2">
            <a:extLst/>
          </a:blip>
          <a:stretch>
            <a:fillRect/>
          </a:stretch>
        </p:blipFill>
        <p:spPr>
          <a:xfrm>
            <a:off x="0" y="0"/>
            <a:ext cx="13004800" cy="975360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232</Words>
  <Application>Microsoft Office PowerPoint</Application>
  <PresentationFormat>Personalizar</PresentationFormat>
  <Paragraphs>32</Paragraphs>
  <Slides>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vt:i4>
      </vt:variant>
    </vt:vector>
  </HeadingPairs>
  <TitlesOfParts>
    <vt:vector size="13" baseType="lpstr">
      <vt:lpstr>Helvetica Light</vt:lpstr>
      <vt:lpstr>Helvetica Neue</vt:lpstr>
      <vt:lpstr>Helvetica Neue Light</vt:lpstr>
      <vt:lpstr>Helvetica Neue Medium</vt:lpstr>
      <vt:lpstr>Helvetica Neue Thin</vt:lpstr>
      <vt:lpstr>White</vt:lpstr>
      <vt:lpstr>Práticas para o desenvolvimento ágil</vt:lpstr>
      <vt:lpstr>Agile</vt:lpstr>
      <vt:lpstr>Práticas relacionadas à infraestrutura e ao ambiente</vt:lpstr>
      <vt:lpstr>Exercicio</vt:lpstr>
      <vt:lpstr>Enunciado  Escolha um dos membros do grupo para ser o dono do repositório.  O dono do repositório deverá adicionar os demais membros do grupo como colaboradores no repositório html-docs-hello-world (o que foi criado a partir do template da Microsoft).   O grupo deverá alterar o site de forma que ele tenha uma página principal com os nomes dos membros do grupo.   Cada membro do grupo deverá criar no repositório uma página individual com um currículo profissional resumido.   Na página inicial, cada nome deverá ter um link para a página individual do membro do grupo.   Todas as modificações deverão ser realizadas seguindo o workflow recomendado pelo GitHub.</vt:lpstr>
      <vt:lpstr>Enunciado (Cont.)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Gestão de Mudanças</dc:title>
  <dc:creator>Edson Benites</dc:creator>
  <cp:lastModifiedBy>Edson Benites</cp:lastModifiedBy>
  <cp:revision>4</cp:revision>
  <dcterms:modified xsi:type="dcterms:W3CDTF">2017-10-10T00:42:14Z</dcterms:modified>
</cp:coreProperties>
</file>