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B2C97-D8F1-406E-04BC-17E901103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16188-067E-FC1A-E1FB-0906108E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27835-272B-71DC-ADAA-AA27B5D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D2C6E-3F54-1F20-19A4-9942CE92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D6714-9EF2-2AB2-563E-DBBB5484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82FE-954A-46A2-A130-03FA9247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7F989-1038-1251-B8E6-5653037B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D0AEF5-8032-1699-470A-0CB96EA0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90E08-6C6F-DF4D-5517-CB286676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3A1074-9ACC-ECCC-1488-A56A0830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9F538C-4B53-5152-7313-EFC2C230F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ED6092-DBAB-1C1D-4FCE-129A19F1C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2BE29-09B7-7B8F-8568-C2A1C993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9D273-348A-CA75-6C31-BDDD492F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80FACB-36F1-82EA-ABF0-BE147DA6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12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DE21A-ECBF-20F4-0A8E-42EB02D1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4472F-7747-75FC-663E-85E0D51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D742EA-3614-6B84-0EA1-4D617BA0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30391-D719-336C-0049-AE24CB1F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B8F9F-5981-3EFC-2305-4EAFBE08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DDCC8-7356-4AFB-5BA6-163E0AC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4C75AD-0187-6A10-D9E3-9E04E8EA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1AB35-634F-BDDA-379B-D15949A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99FC3-EDFD-ED37-6B2A-6ABB220B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B8580-5D6E-6821-5D80-281238BB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8F19E-DBC9-FC78-C68A-780EE905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E5360-F3BB-5DE8-2CBC-EA10803A0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D40EBF-12E1-B263-E144-685B757B7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0B24FC-4895-D500-E68E-94CEDBD6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CF5C1E-22AC-C519-AACC-DD8A2009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1ED89D-E60C-DF21-8655-AFB385E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6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5CFF-9FA3-2497-47A8-9F112FDB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D9E68-D1C8-9954-BDF6-3A284331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DCFE3B-8671-FCEB-049E-6C437BA11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672D7B-B594-638E-ADC8-9D140C7B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4A270A-049C-9C42-3910-C69B13D79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DC3BA6-086F-2752-03F0-926FCD4A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138C68-AB72-B21B-2B2D-C0C1F88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12952F-4BEC-8DEA-A765-107987C8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DF065-19C9-B24B-0C70-3C7F4650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B07448-36F9-1453-9B0E-C440CD6C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23D67E-C484-E0BE-9543-D213517B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DF9B28-9F58-F234-22A4-3C6775C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15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A285B2-2546-13B1-EFD8-408F34CD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280254-4D2C-DAD1-FCE8-BBADE460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6B57F-EC6B-E892-4129-CF57ABF7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12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098D9-D9BE-C699-D70A-897D0D52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ED061-A859-8D73-4AC5-89AFC647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66BB22-65C9-9875-544A-045C8D6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7ADAB6-AEE3-B747-B113-7E45C626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3CF20-DC95-EF52-8D86-00E6AE34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9BF20-F92E-3C9D-D9BD-FC44F5A5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79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11B5F-AEAF-0D3A-0110-3C91A46F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301535-AC48-3243-7436-3745F447C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700DB1-CC2A-3863-5586-33EB2E14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23A40-0C06-DD87-1A50-95990558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47C0DE-C93E-BE37-07C1-A02AECB9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37720-B258-5DE0-C035-9699A920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8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7967CF-E09D-8FBA-DE57-BE9B1325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8E5BF-F1AF-9A2C-582B-2AFC37B49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81539-19B0-2E9A-33F6-ACB19137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2DBE6-475A-44B8-94B3-9F9DEB20BA8C}" type="datetimeFigureOut">
              <a:rPr lang="pt-BR" smtClean="0"/>
              <a:t>11/01/2024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B61D1D-4DF7-1EC4-42F5-E2119139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C83CA-93B2-8E18-C2F0-C9787DC2B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3C86-B060-4187-8D4B-84C9F122BA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NzFmMGE3YzMtZjMxNy00ZDdhLTgzZTgtNGY4NDI1NDEzNTg0IiwidCI6ImQ1YjYyNzdjLTk1MjctNDI4MS1iMzkxLTJlNjc3YWY4MGM1OCJ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4FFE-C7A6-1985-B0DF-0C72F4489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815B35-930A-B227-84FC-9F2F6DA6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7BB1976-1CB5-659C-028B-F3AEBD2EA8FD}"/>
              </a:ext>
            </a:extLst>
          </p:cNvPr>
          <p:cNvSpPr/>
          <p:nvPr/>
        </p:nvSpPr>
        <p:spPr>
          <a:xfrm>
            <a:off x="397565" y="198783"/>
            <a:ext cx="11396870" cy="65598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6CF185-9E55-240C-905D-56C02F051A8B}"/>
              </a:ext>
            </a:extLst>
          </p:cNvPr>
          <p:cNvSpPr txBox="1"/>
          <p:nvPr/>
        </p:nvSpPr>
        <p:spPr>
          <a:xfrm>
            <a:off x="4465983" y="4837043"/>
            <a:ext cx="2676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Janeiro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340E59-7F1A-2676-89AA-BCF4A66B2DA4}"/>
              </a:ext>
            </a:extLst>
          </p:cNvPr>
          <p:cNvSpPr txBox="1"/>
          <p:nvPr/>
        </p:nvSpPr>
        <p:spPr>
          <a:xfrm>
            <a:off x="2438399" y="2268533"/>
            <a:ext cx="694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ATENDIMENTO - INCIDENTES</a:t>
            </a:r>
          </a:p>
        </p:txBody>
      </p:sp>
    </p:spTree>
    <p:extLst>
      <p:ext uri="{BB962C8B-B14F-4D97-AF65-F5344CB8AC3E}">
        <p14:creationId xmlns:p14="http://schemas.microsoft.com/office/powerpoint/2010/main" val="330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rgbClr val="00B0F0"/>
                </a:solidFill>
                <a:latin typeface="+mn-lt"/>
              </a:rPr>
              <a:t>Case Atendimento - Incidentes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FE16A-C84B-09EE-1C5D-E9A8EDDE2285}"/>
              </a:ext>
            </a:extLst>
          </p:cNvPr>
          <p:cNvSpPr txBox="1"/>
          <p:nvPr/>
        </p:nvSpPr>
        <p:spPr>
          <a:xfrm>
            <a:off x="838200" y="1590261"/>
            <a:ext cx="830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cs typeface="Arial" panose="020B0604020202020204" pitchFamily="34" charset="0"/>
              </a:rPr>
              <a:t>Tema: Atendimentos</a:t>
            </a:r>
            <a:endParaRPr lang="pt-BR" sz="2800" dirty="0">
              <a:cs typeface="Arial" panose="020B0604020202020204" pitchFamily="34" charset="0"/>
            </a:endParaRPr>
          </a:p>
          <a:p>
            <a:endParaRPr lang="pt-BR" sz="2800" dirty="0">
              <a:cs typeface="Arial" panose="020B0604020202020204" pitchFamily="34" charset="0"/>
            </a:endParaRPr>
          </a:p>
          <a:p>
            <a:endParaRPr lang="pt-BR" sz="2800" dirty="0">
              <a:cs typeface="Arial" panose="020B0604020202020204" pitchFamily="34" charset="0"/>
            </a:endParaRPr>
          </a:p>
          <a:p>
            <a:r>
              <a:rPr lang="pt-BR" sz="2800" b="1" dirty="0">
                <a:cs typeface="Arial" panose="020B0604020202020204" pitchFamily="34" charset="0"/>
              </a:rPr>
              <a:t>Sumário: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800" dirty="0">
                <a:cs typeface="Arial" panose="020B0604020202020204" pitchFamily="34" charset="0"/>
              </a:rPr>
              <a:t>  Inconsistências encontradas nas planilhas;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cs typeface="Arial" panose="020B0604020202020204" pitchFamily="34" charset="0"/>
              </a:rPr>
              <a:t>  Link do projeto (</a:t>
            </a:r>
            <a:r>
              <a:rPr lang="pt-BR" sz="2800" dirty="0" err="1">
                <a:cs typeface="Arial" panose="020B0604020202020204" pitchFamily="34" charset="0"/>
              </a:rPr>
              <a:t>PowerBI</a:t>
            </a:r>
            <a:r>
              <a:rPr lang="pt-BR" sz="2800" dirty="0">
                <a:cs typeface="Arial" panose="020B0604020202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cs typeface="Arial" panose="020B0604020202020204" pitchFamily="34" charset="0"/>
              </a:rPr>
              <a:t>  </a:t>
            </a:r>
            <a:r>
              <a:rPr lang="pt-BR" sz="2800" kern="0" dirty="0">
                <a:solidFill>
                  <a:srgbClr val="171717"/>
                </a:solidFill>
                <a:effectLst/>
                <a:latin typeface="Bradesco Sans"/>
                <a:ea typeface="Calibri" panose="020F0502020204030204" pitchFamily="34" charset="0"/>
                <a:cs typeface="Calibri" panose="020F0502020204030204" pitchFamily="34" charset="0"/>
              </a:rPr>
              <a:t>Visão analítica</a:t>
            </a:r>
            <a:r>
              <a:rPr lang="pt-BR" sz="2800" dirty="0">
                <a:cs typeface="Arial" panose="020B0604020202020204" pitchFamily="34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cs typeface="Arial" panose="020B0604020202020204" pitchFamily="34" charset="0"/>
              </a:rPr>
              <a:t>  Visão KPI;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800" dirty="0">
                <a:cs typeface="Arial" panose="020B0604020202020204" pitchFamily="34" charset="0"/>
              </a:rPr>
              <a:t>  Query para teste de lógica em SQL.</a:t>
            </a:r>
            <a:endParaRPr lang="pt-BR" sz="28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03A7FD-E686-B5C0-55AF-3F37B763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0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rgbClr val="00B0F0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pt-BR" dirty="0">
                <a:solidFill>
                  <a:srgbClr val="00B0F0"/>
                </a:solidFill>
                <a:latin typeface="+mn-lt"/>
                <a:cs typeface="Arial" panose="020B0604020202020204" pitchFamily="34" charset="0"/>
              </a:rPr>
              <a:t>nconsistências encontradas nas planilhas: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FE16A-C84B-09EE-1C5D-E9A8EDDE2285}"/>
              </a:ext>
            </a:extLst>
          </p:cNvPr>
          <p:cNvSpPr txBox="1"/>
          <p:nvPr/>
        </p:nvSpPr>
        <p:spPr>
          <a:xfrm>
            <a:off x="838200" y="1590261"/>
            <a:ext cx="1103574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Aplicar a primeira linha como cabeçalho na tabela “Aplicações 2023” (Botão: Usar primeira linha como cabeçalho);</a:t>
            </a:r>
          </a:p>
          <a:p>
            <a:pPr marL="285750" lvl="0" indent="-285750" algn="just">
              <a:buClr>
                <a:srgbClr val="17171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Linhas em branco nas tabelas “Atendimentos geral”:</a:t>
            </a:r>
          </a:p>
          <a:p>
            <a:pPr lvl="0" algn="just">
              <a:buClr>
                <a:srgbClr val="171717"/>
              </a:buClr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Resolução: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Power BI Desktop, ir para guia “Página Inicial” e selecione “Transformar Dados” para abrir o editor 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query;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Localize as tabelas que contém as linhas em branco que deseja remover;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Filtre as linhas em branco selecionando a coluna que possui valores em branco, no cabeçalho da coluna, clique na seta para baixo para abrir o menu suspenso e desmarque a opção "Em branco" para filtrar as linhas em branco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/nulo;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 as linhas em branco selecionando as linhas filtradas (linhas em branco/nulo)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clique com o botão direito na seleção e escolha a opção "Remover";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Fechar e aplicar as mudanças em cada tabela.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 algn="just">
              <a:buClr>
                <a:srgbClr val="171717"/>
              </a:buClr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Nome e sobrenome nas tabelas “Atendimentos geral” estavam todas maiúsculas e minúsculas consecutivamente e para ajustar na nova coluna de “Nome responsável”, além de concatenar as colunas Responsável e Sobrenome, foi usada a função a seguir para ajustar o nome do responsável em uma só fonte (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Text.Proper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([Responsável]) &amp; " " &amp;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Text.Proper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([Sobrenome])).</a:t>
            </a:r>
          </a:p>
          <a:p>
            <a:pPr marL="285750" lvl="0" indent="-285750" algn="just">
              <a:buClr>
                <a:srgbClr val="171717"/>
              </a:buClr>
              <a:buFont typeface="Wingdings" panose="05000000000000000000" pitchFamily="2" charset="2"/>
              <a:buChar char="Ø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campo “Categoria do status” existe dois registros diferentes para tratar casos pendentes: “Itens Pendentes” e “Pendente”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algn="just"/>
            <a:r>
              <a:rPr lang="pt-BR" sz="18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A8199-42AC-3E2B-4742-C24330875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2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rgbClr val="00B0F0"/>
                </a:solidFill>
                <a:latin typeface="+mn-lt"/>
              </a:rPr>
              <a:t>Link do Projeto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FE16A-C84B-09EE-1C5D-E9A8EDDE2285}"/>
              </a:ext>
            </a:extLst>
          </p:cNvPr>
          <p:cNvSpPr txBox="1"/>
          <p:nvPr/>
        </p:nvSpPr>
        <p:spPr>
          <a:xfrm>
            <a:off x="1584820" y="3284837"/>
            <a:ext cx="8305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hlinkClick r:id="rId2"/>
              </a:rPr>
              <a:t>Link relatório </a:t>
            </a:r>
            <a:r>
              <a:rPr lang="pt-BR" sz="4400" dirty="0" err="1">
                <a:hlinkClick r:id="rId2"/>
              </a:rPr>
              <a:t>powerBI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45129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+mn-lt"/>
              </a:rPr>
              <a:t>V</a:t>
            </a:r>
            <a:r>
              <a:rPr lang="pt-BR" sz="4400" dirty="0">
                <a:solidFill>
                  <a:srgbClr val="00B0F0"/>
                </a:solidFill>
                <a:latin typeface="+mn-lt"/>
              </a:rPr>
              <a:t>isão analítica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522E9-162B-0627-AB0C-8860440A7440}"/>
              </a:ext>
            </a:extLst>
          </p:cNvPr>
          <p:cNvSpPr txBox="1"/>
          <p:nvPr/>
        </p:nvSpPr>
        <p:spPr>
          <a:xfrm>
            <a:off x="838200" y="1497496"/>
            <a:ext cx="1112851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Insights &amp; Propostas:</a:t>
            </a:r>
          </a:p>
          <a:p>
            <a:endParaRPr lang="pt-BR" dirty="0"/>
          </a:p>
          <a:p>
            <a:pPr algn="just"/>
            <a:r>
              <a:rPr lang="pt-BR" dirty="0"/>
              <a:t>1- Média geral de dias aberto muito maior que a média geral concluída;</a:t>
            </a:r>
          </a:p>
          <a:p>
            <a:pPr algn="just"/>
            <a:r>
              <a:rPr lang="pt-BR" dirty="0"/>
              <a:t>     </a:t>
            </a:r>
            <a:r>
              <a:rPr lang="pt-BR" dirty="0">
                <a:solidFill>
                  <a:srgbClr val="00B0F0"/>
                </a:solidFill>
              </a:rPr>
              <a:t>I</a:t>
            </a:r>
            <a:r>
              <a:rPr lang="pt-BR" b="0" i="0" dirty="0">
                <a:solidFill>
                  <a:srgbClr val="00B0F0"/>
                </a:solidFill>
                <a:effectLst/>
              </a:rPr>
              <a:t>ndicar uma necessidade de otimização nos processos de resolução de problemas ou uma possível sobrecarga na equipe responsável.</a:t>
            </a:r>
          </a:p>
          <a:p>
            <a:pPr algn="just"/>
            <a:endParaRPr lang="pt-BR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2- Média de atendimento por responsável para casos em andamento chega em média de 7 atendimentos;</a:t>
            </a:r>
          </a:p>
          <a:p>
            <a:pPr algn="just"/>
            <a:r>
              <a:rPr lang="pt-BR" dirty="0"/>
              <a:t>    </a:t>
            </a:r>
            <a:r>
              <a:rPr lang="pt-BR" dirty="0">
                <a:solidFill>
                  <a:srgbClr val="00B0F0"/>
                </a:solidFill>
              </a:rPr>
              <a:t>S</a:t>
            </a:r>
            <a:r>
              <a:rPr lang="pt-BR" b="0" i="0" dirty="0">
                <a:solidFill>
                  <a:srgbClr val="00B0F0"/>
                </a:solidFill>
                <a:effectLst/>
              </a:rPr>
              <a:t>ugere que os membros da equipe estão lidando com uma carga de trabalho significativa. Seria útil avaliar a distribuição de tarefas e considerar a possibilidade de reorganizar responsabilidades.</a:t>
            </a:r>
          </a:p>
          <a:p>
            <a:pPr algn="just"/>
            <a:endParaRPr lang="pt-BR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3- Qual o motivo de tanta demora no atendimento e de uma quantidade expressiva de horas de esforço?</a:t>
            </a:r>
          </a:p>
          <a:p>
            <a:pPr algn="just"/>
            <a:r>
              <a:rPr lang="pt-BR" dirty="0"/>
              <a:t>     </a:t>
            </a:r>
            <a:r>
              <a:rPr lang="pt-BR" b="0" i="0" dirty="0">
                <a:solidFill>
                  <a:srgbClr val="00B0F0"/>
                </a:solidFill>
                <a:effectLst/>
              </a:rPr>
              <a:t>Pode ser resultado de processos ineficientes, falta de recursos ou treinamento inadequado. Investigar e melhorar esses aspectos pode reduzir o tempo de resposta.</a:t>
            </a:r>
          </a:p>
          <a:p>
            <a:pPr algn="just"/>
            <a:endParaRPr lang="pt-BR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4- Maior motivo de abertura de chamados gira em torno de falha sistêmica, tanto em minutos quanto em número de id chamados;</a:t>
            </a:r>
          </a:p>
          <a:p>
            <a:pPr algn="just"/>
            <a:r>
              <a:rPr lang="pt-BR" dirty="0"/>
              <a:t>     </a:t>
            </a:r>
            <a:r>
              <a:rPr lang="pt-BR" b="0" i="0" dirty="0">
                <a:solidFill>
                  <a:srgbClr val="00B0F0"/>
                </a:solidFill>
                <a:effectLst/>
              </a:rPr>
              <a:t>Pode ser resultado de processos ineficientes, falta de recursos ou treinamento inadequado, investir em tecnologia. Investigar e melhorar esses aspectos pode reduzir o tempo de resposta.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B5F800-3681-326E-6890-C3781F89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+mn-lt"/>
              </a:rPr>
              <a:t>V</a:t>
            </a:r>
            <a:r>
              <a:rPr lang="pt-BR" sz="4400" dirty="0">
                <a:solidFill>
                  <a:srgbClr val="00B0F0"/>
                </a:solidFill>
                <a:latin typeface="+mn-lt"/>
              </a:rPr>
              <a:t>isão analítica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522E9-162B-0627-AB0C-8860440A7440}"/>
              </a:ext>
            </a:extLst>
          </p:cNvPr>
          <p:cNvSpPr txBox="1"/>
          <p:nvPr/>
        </p:nvSpPr>
        <p:spPr>
          <a:xfrm>
            <a:off x="838200" y="1497496"/>
            <a:ext cx="11128513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5-  Número expressivo de incidentes abertos nos primeiros 20 dias e com mais de 30 dias;</a:t>
            </a:r>
          </a:p>
          <a:p>
            <a:pPr algn="just"/>
            <a:r>
              <a:rPr lang="pt-BR" sz="1600" dirty="0"/>
              <a:t>      </a:t>
            </a:r>
            <a:r>
              <a:rPr lang="pt-BR" sz="1600" b="0" i="0" dirty="0">
                <a:solidFill>
                  <a:srgbClr val="00B0F0"/>
                </a:solidFill>
                <a:effectLst/>
              </a:rPr>
              <a:t>Pode indicar a importância de uma resposta rápida nos estágios iniciais do incidente e a necessidade de acelerar a resolução para evitar atrasos prolongados.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6- Novembro foi o mês onde a média de incidentes abertos foi o mais expressivo (274 incidentes) e a média de incidentes que foram de fato resolvidos está bastante baixa (12 incidentes);</a:t>
            </a:r>
          </a:p>
          <a:p>
            <a:pPr algn="just"/>
            <a:r>
              <a:rPr lang="pt-BR" sz="1600" dirty="0"/>
              <a:t>    </a:t>
            </a:r>
            <a:r>
              <a:rPr lang="pt-BR" sz="1600" b="0" i="0" dirty="0">
                <a:solidFill>
                  <a:srgbClr val="00B0F0"/>
                </a:solidFill>
                <a:effectLst/>
              </a:rPr>
              <a:t>Pode haver uma sobrecarga sazonal ou desafios específicos durante esse período. Avaliar se recursos adicionais são necessários ou se mudanças nos processos podem melhorar a eficiência.</a:t>
            </a:r>
          </a:p>
          <a:p>
            <a:pPr algn="just"/>
            <a:endParaRPr lang="pt-BR" sz="1600" dirty="0">
              <a:solidFill>
                <a:srgbClr val="00B0F0"/>
              </a:solidFill>
            </a:endParaRPr>
          </a:p>
          <a:p>
            <a:pPr algn="just"/>
            <a:r>
              <a:rPr lang="pt-BR" sz="1600" dirty="0"/>
              <a:t>7- Maiores índices de incidentes acontecem no fim do ano (11 de novembro a 17 de novembro e 16 de dezembro a 22 de dezembro, consecutivamente);</a:t>
            </a:r>
          </a:p>
          <a:p>
            <a:pPr algn="just"/>
            <a:r>
              <a:rPr lang="pt-BR" sz="1600" dirty="0"/>
              <a:t>     </a:t>
            </a:r>
            <a:r>
              <a:rPr lang="pt-BR" sz="1600" dirty="0">
                <a:solidFill>
                  <a:srgbClr val="00B0F0"/>
                </a:solidFill>
              </a:rPr>
              <a:t>Existe aqui um </a:t>
            </a:r>
            <a:r>
              <a:rPr lang="pt-BR" sz="1600" b="0" i="0" dirty="0">
                <a:solidFill>
                  <a:srgbClr val="00B0F0"/>
                </a:solidFill>
                <a:effectLst/>
              </a:rPr>
              <a:t>padrão específico no final do ano que contribuem para o aumento de incidentes e preparar recursos extras para esses períodos.</a:t>
            </a:r>
          </a:p>
          <a:p>
            <a:pPr algn="just"/>
            <a:endParaRPr lang="pt-BR" sz="1600" dirty="0">
              <a:solidFill>
                <a:srgbClr val="00B0F0"/>
              </a:solidFill>
            </a:endParaRPr>
          </a:p>
          <a:p>
            <a:pPr algn="just"/>
            <a:r>
              <a:rPr lang="pt-BR" sz="1600" dirty="0"/>
              <a:t>8- Para todos os tipos de aplicações no ano de 2022 foi notório uma tendência positiva entre ago e novembro, podendo observar como padrão entre os meses de set, out e nov por apresentarem os maiores índices em todas as aplicações, diferentemente do ano de 2023, onde os níveis se manteram predominantemente constantes e em todas as aplicações obtiveram maiores registros em dezembro.</a:t>
            </a:r>
          </a:p>
          <a:p>
            <a:pPr algn="just"/>
            <a:r>
              <a:rPr lang="pt-BR" sz="1600" dirty="0"/>
              <a:t>     </a:t>
            </a:r>
            <a:r>
              <a:rPr lang="pt-BR" sz="1600" b="0" i="0" dirty="0">
                <a:solidFill>
                  <a:srgbClr val="00B0F0"/>
                </a:solidFill>
                <a:effectLst/>
              </a:rPr>
              <a:t>Essa análise sazonal é eficiente para alocação de recursos ao longo do ano e para avaliar as razões por trás das mudanças nas tendências pode orientar estratégias para manter o desempenho consistente.</a:t>
            </a:r>
            <a:endParaRPr lang="pt-BR" sz="1600" dirty="0">
              <a:solidFill>
                <a:srgbClr val="00B0F0"/>
              </a:solidFill>
            </a:endParaRPr>
          </a:p>
          <a:p>
            <a:pPr algn="just"/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A67B03-9F72-C16B-0381-AB3D9727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51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+mn-lt"/>
              </a:rPr>
              <a:t>V</a:t>
            </a:r>
            <a:r>
              <a:rPr lang="pt-BR" sz="4400" dirty="0">
                <a:solidFill>
                  <a:srgbClr val="00B0F0"/>
                </a:solidFill>
                <a:latin typeface="+mn-lt"/>
              </a:rPr>
              <a:t>isão KPI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3FE16A-C84B-09EE-1C5D-E9A8EDDE2285}"/>
              </a:ext>
            </a:extLst>
          </p:cNvPr>
          <p:cNvSpPr txBox="1"/>
          <p:nvPr/>
        </p:nvSpPr>
        <p:spPr>
          <a:xfrm>
            <a:off x="838199" y="1590261"/>
            <a:ext cx="111020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effectLst/>
                <a:ea typeface="Calibri" panose="020F0502020204030204" pitchFamily="34" charset="0"/>
              </a:rPr>
              <a:t>Identifique através de uma condicional os incidentes abertos na seguinte faixa temporal:</a:t>
            </a:r>
            <a:r>
              <a:rPr lang="pt-BR" dirty="0">
                <a:ea typeface="Calibri" panose="020F0502020204030204" pitchFamily="34" charset="0"/>
              </a:rPr>
              <a:t> </a:t>
            </a:r>
            <a:r>
              <a:rPr lang="pt-BR" dirty="0">
                <a:effectLst/>
                <a:ea typeface="Calibri" panose="020F0502020204030204" pitchFamily="34" charset="0"/>
              </a:rPr>
              <a:t>1 a 10 dias, 20 a 25 dias, 26 a 30 dias e mais de 30 dias. Expresse em uma tabela sinalizando-os e monte um KPI.</a:t>
            </a:r>
          </a:p>
          <a:p>
            <a:endParaRPr lang="pt-BR" dirty="0"/>
          </a:p>
          <a:p>
            <a:r>
              <a:rPr lang="pt-BR" dirty="0"/>
              <a:t>Resposta:</a:t>
            </a:r>
          </a:p>
          <a:p>
            <a:endParaRPr lang="pt-BR" dirty="0"/>
          </a:p>
          <a:p>
            <a:pPr algn="just"/>
            <a:r>
              <a:rPr lang="pt-BR" dirty="0">
                <a:effectLst/>
                <a:ea typeface="Calibri" panose="020F0502020204030204" pitchFamily="34" charset="0"/>
              </a:rPr>
              <a:t>KPI – De 2022 para 2023 teve um aumento de 3 para 20 casos de incidentes abertos que foram fechados (aumento de 666%) </a:t>
            </a:r>
          </a:p>
          <a:p>
            <a:pPr algn="just"/>
            <a:endParaRPr lang="pt-BR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pt-BR" dirty="0">
                <a:effectLst/>
                <a:ea typeface="Calibri" panose="020F0502020204030204" pitchFamily="34" charset="0"/>
              </a:rPr>
              <a:t>Sugestões de KPI: </a:t>
            </a:r>
            <a:r>
              <a:rPr lang="pt-BR" b="1" dirty="0">
                <a:solidFill>
                  <a:srgbClr val="00B0F0"/>
                </a:solidFill>
                <a:effectLst/>
                <a:ea typeface="Calibri" panose="020F0502020204030204" pitchFamily="34" charset="0"/>
              </a:rPr>
              <a:t>Diminuir média de conclusão de 10 dias para 5 dias;</a:t>
            </a:r>
          </a:p>
          <a:p>
            <a:pPr algn="just"/>
            <a:endParaRPr lang="pt-BR" dirty="0">
              <a:effectLst/>
              <a:ea typeface="Calibri" panose="020F0502020204030204" pitchFamily="34" charset="0"/>
            </a:endParaRPr>
          </a:p>
          <a:p>
            <a:r>
              <a:rPr lang="pt-BR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 O que fazer? </a:t>
            </a:r>
          </a:p>
          <a:p>
            <a:r>
              <a:rPr lang="pt-BR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Aumentar o número de responsáveis visto que cada um cuidam em média de 7 casos em andamento para diminuir o dia e esforço em cada incidente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E282C-7F6A-B9E8-07C8-F11A15EE8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64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  <a:latin typeface="+mn-lt"/>
              </a:rPr>
              <a:t>Query para teste de lógica SQL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8E2418-60F6-A8FE-E36B-70292B6A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0"/>
            <a:ext cx="1247775" cy="12573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23FE16A-C84B-09EE-1C5D-E9A8EDDE2285}"/>
              </a:ext>
            </a:extLst>
          </p:cNvPr>
          <p:cNvSpPr txBox="1"/>
          <p:nvPr/>
        </p:nvSpPr>
        <p:spPr>
          <a:xfrm>
            <a:off x="838200" y="1590261"/>
            <a:ext cx="10744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171717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Consulta no banco de dados chamado </a:t>
            </a:r>
            <a:r>
              <a:rPr lang="pt-BR" sz="1800" b="1" kern="0" dirty="0">
                <a:solidFill>
                  <a:srgbClr val="171717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DB_GESTAO</a:t>
            </a:r>
            <a:r>
              <a:rPr lang="pt-BR" sz="1800" kern="0" dirty="0">
                <a:solidFill>
                  <a:srgbClr val="171717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onde o nome da tabela é a </a:t>
            </a:r>
            <a:r>
              <a:rPr lang="pt-BR" sz="1800" b="1" kern="0" dirty="0">
                <a:solidFill>
                  <a:srgbClr val="171717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TB_GDAD_SEGMENTADO</a:t>
            </a:r>
            <a:r>
              <a:rPr lang="pt-BR" sz="1800" kern="0" dirty="0">
                <a:solidFill>
                  <a:srgbClr val="171717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pt-BR" sz="1800" dirty="0">
                <a:solidFill>
                  <a:srgbClr val="171717"/>
                </a:solidFill>
                <a:effectLst/>
                <a:ea typeface="Calibri" panose="020F0502020204030204" pitchFamily="34" charset="0"/>
              </a:rPr>
              <a:t>recisamos saber qual é a comissão dos produtos vendidos em junho de 2023, das lojas IBIRAPUERA e PAULISTA. O código do produto é o 71599 e o ramo ou categoria é o 723.</a:t>
            </a:r>
            <a:r>
              <a:rPr lang="pt-BR" dirty="0">
                <a:ea typeface="Calibri" panose="020F0502020204030204" pitchFamily="34" charset="0"/>
              </a:rPr>
              <a:t> </a:t>
            </a:r>
            <a:r>
              <a:rPr lang="pt-BR" sz="1800" dirty="0">
                <a:solidFill>
                  <a:srgbClr val="171717"/>
                </a:solidFill>
                <a:effectLst/>
                <a:ea typeface="Calibri" panose="020F0502020204030204" pitchFamily="34" charset="0"/>
              </a:rPr>
              <a:t>A consulta precisa de agrupamento e de ordenação pelo nome das lojas.</a:t>
            </a:r>
            <a:endParaRPr lang="pt-BR" sz="1800" dirty="0">
              <a:effectLst/>
              <a:ea typeface="Calibri" panose="020F0502020204030204" pitchFamily="34" charset="0"/>
            </a:endParaRPr>
          </a:p>
          <a:p>
            <a:endParaRPr lang="pt-BR" dirty="0"/>
          </a:p>
          <a:p>
            <a:r>
              <a:rPr lang="pt-BR" dirty="0"/>
              <a:t>Resposta:</a:t>
            </a:r>
          </a:p>
          <a:p>
            <a:endParaRPr lang="pt-BR" dirty="0"/>
          </a:p>
          <a:p>
            <a:r>
              <a:rPr lang="pt-BR" dirty="0"/>
              <a:t>SELECT CCUSTO,  </a:t>
            </a:r>
          </a:p>
          <a:p>
            <a:r>
              <a:rPr lang="pt-BR" dirty="0"/>
              <a:t>              SUM(PERCENTUAL_COMISSAO) AS TOTAL_PERCENTUAL_COMISSAO </a:t>
            </a:r>
          </a:p>
          <a:p>
            <a:r>
              <a:rPr lang="pt-BR" dirty="0"/>
              <a:t>FROM DB_GESTAO.TB_GDAD_SEGMENTADO</a:t>
            </a:r>
          </a:p>
          <a:p>
            <a:r>
              <a:rPr lang="pt-BR" dirty="0"/>
              <a:t>WHERE DT_ANOMES_COMPETENCIA = '202306'</a:t>
            </a:r>
          </a:p>
          <a:p>
            <a:r>
              <a:rPr lang="pt-BR" dirty="0"/>
              <a:t>AND CCUSTO IN ('IBIRAPUERA','PAULISTA')</a:t>
            </a:r>
          </a:p>
          <a:p>
            <a:r>
              <a:rPr lang="pt-BR" dirty="0"/>
              <a:t>AND CD_PRODUTO = '71599'</a:t>
            </a:r>
          </a:p>
          <a:p>
            <a:r>
              <a:rPr lang="pt-BR" dirty="0"/>
              <a:t>AND CD_RAMO = '723'</a:t>
            </a:r>
          </a:p>
          <a:p>
            <a:r>
              <a:rPr lang="pt-BR" dirty="0"/>
              <a:t>GROUP BY CCUSTO</a:t>
            </a:r>
          </a:p>
          <a:p>
            <a:r>
              <a:rPr lang="pt-BR" dirty="0"/>
              <a:t>ORDER BY CCUSTO;</a:t>
            </a:r>
          </a:p>
        </p:txBody>
      </p:sp>
    </p:spTree>
    <p:extLst>
      <p:ext uri="{BB962C8B-B14F-4D97-AF65-F5344CB8AC3E}">
        <p14:creationId xmlns:p14="http://schemas.microsoft.com/office/powerpoint/2010/main" val="128866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66919-468A-AA21-9B5D-184B89DE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440"/>
          </a:xfrm>
        </p:spPr>
        <p:txBody>
          <a:bodyPr>
            <a:normAutofit/>
          </a:bodyPr>
          <a:lstStyle/>
          <a:p>
            <a:pPr algn="ctr"/>
            <a:r>
              <a:rPr lang="pt-BR" sz="9600" b="1" dirty="0">
                <a:solidFill>
                  <a:srgbClr val="00B0F0"/>
                </a:solidFill>
                <a:latin typeface="+mn-lt"/>
                <a:cs typeface="Arial" panose="020B0604020202020204" pitchFamily="34" charset="0"/>
              </a:rPr>
              <a:t>Obrigado!</a:t>
            </a:r>
            <a:endParaRPr lang="pt-BR" sz="9600" dirty="0">
              <a:solidFill>
                <a:srgbClr val="00B0F0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8E2418-60F6-A8FE-E36B-70292B6A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0"/>
            <a:ext cx="1247775" cy="1257300"/>
          </a:xfrm>
        </p:spPr>
      </p:pic>
    </p:spTree>
    <p:extLst>
      <p:ext uri="{BB962C8B-B14F-4D97-AF65-F5344CB8AC3E}">
        <p14:creationId xmlns:p14="http://schemas.microsoft.com/office/powerpoint/2010/main" val="340836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1023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Bradesco Sans</vt:lpstr>
      <vt:lpstr>Calibri</vt:lpstr>
      <vt:lpstr>Calibri Light</vt:lpstr>
      <vt:lpstr>Wingdings</vt:lpstr>
      <vt:lpstr>Tema do Office</vt:lpstr>
      <vt:lpstr>Apresentação do PowerPoint</vt:lpstr>
      <vt:lpstr>Case Atendimento - Incidentes</vt:lpstr>
      <vt:lpstr>Inconsistências encontradas nas planilhas:</vt:lpstr>
      <vt:lpstr>Link do Projeto</vt:lpstr>
      <vt:lpstr>Visão analítica</vt:lpstr>
      <vt:lpstr>Visão analítica</vt:lpstr>
      <vt:lpstr>Visão KPI</vt:lpstr>
      <vt:lpstr>Query para teste de lógica SQL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Guimarães</dc:creator>
  <cp:lastModifiedBy>Rodrigo Guimarães</cp:lastModifiedBy>
  <cp:revision>6</cp:revision>
  <dcterms:created xsi:type="dcterms:W3CDTF">2024-01-08T13:01:11Z</dcterms:created>
  <dcterms:modified xsi:type="dcterms:W3CDTF">2024-01-11T21:15:35Z</dcterms:modified>
</cp:coreProperties>
</file>