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Guimaraes\Desktop\case%20neon%20-%20evoluco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Rodrigo%20Guimaraes\Desktop\teste%20caso%20indecen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QUANTIDADE DE CLIENTES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'neon - questão 1.1a'!$B$1</c:f>
              <c:strCache>
                <c:ptCount val="1"/>
                <c:pt idx="0">
                  <c:v>qtd_clientes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'neon - questão 1.1a'!$A$2:$A$5</c:f>
              <c:strCache>
                <c:ptCount val="4"/>
                <c:pt idx="0">
                  <c:v>Reprovado</c:v>
                </c:pt>
                <c:pt idx="1">
                  <c:v>Ativo</c:v>
                </c:pt>
                <c:pt idx="2">
                  <c:v>Bloqueado</c:v>
                </c:pt>
                <c:pt idx="3">
                  <c:v>Aprovado</c:v>
                </c:pt>
              </c:strCache>
            </c:strRef>
          </c:cat>
          <c:val>
            <c:numRef>
              <c:f>'neon - questão 1.1a'!$B$2:$B$5</c:f>
              <c:numCache>
                <c:formatCode>General</c:formatCode>
                <c:ptCount val="4"/>
                <c:pt idx="0">
                  <c:v>15621</c:v>
                </c:pt>
                <c:pt idx="1">
                  <c:v>16746</c:v>
                </c:pt>
                <c:pt idx="2">
                  <c:v>2189</c:v>
                </c:pt>
                <c:pt idx="3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38-478C-867B-86ACBDBA69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9796544"/>
        <c:axId val="689796216"/>
      </c:barChart>
      <c:catAx>
        <c:axId val="68979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9796216"/>
        <c:crosses val="autoZero"/>
        <c:auto val="1"/>
        <c:lblAlgn val="ctr"/>
        <c:lblOffset val="100"/>
        <c:noMultiLvlLbl val="0"/>
      </c:catAx>
      <c:valAx>
        <c:axId val="689796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9796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INADIMPLÊNCIA</a:t>
            </a:r>
            <a:r>
              <a:rPr lang="en-US" b="1" baseline="0" dirty="0"/>
              <a:t> % POR SAFRA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'neon - questao 3.1'!$C$1</c:f>
              <c:strCache>
                <c:ptCount val="1"/>
                <c:pt idx="0">
                  <c:v>qtd_clientes_inadimplentes %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'neon - questao 3.1'!$A$2:$A$13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'neon - questao 3.1'!$C$2:$C$13</c:f>
              <c:numCache>
                <c:formatCode>0.00</c:formatCode>
                <c:ptCount val="12"/>
                <c:pt idx="0">
                  <c:v>4.9645390070921991</c:v>
                </c:pt>
                <c:pt idx="1">
                  <c:v>6.7293419099455711</c:v>
                </c:pt>
                <c:pt idx="2">
                  <c:v>5.5418109846610584</c:v>
                </c:pt>
                <c:pt idx="3">
                  <c:v>7.6529770740557472</c:v>
                </c:pt>
                <c:pt idx="4">
                  <c:v>26.076199901039089</c:v>
                </c:pt>
                <c:pt idx="5">
                  <c:v>25.235032162295894</c:v>
                </c:pt>
                <c:pt idx="6">
                  <c:v>6.0036285667161478</c:v>
                </c:pt>
                <c:pt idx="7">
                  <c:v>4.7996041563582388</c:v>
                </c:pt>
                <c:pt idx="8">
                  <c:v>5.2779152234867226</c:v>
                </c:pt>
                <c:pt idx="9">
                  <c:v>4.3542800593765456</c:v>
                </c:pt>
                <c:pt idx="10">
                  <c:v>2.8698664027709055</c:v>
                </c:pt>
                <c:pt idx="11">
                  <c:v>0.49480455220188024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D1-4D69-8BD0-CDC72706193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3866704"/>
        <c:axId val="563866048"/>
      </c:lineChart>
      <c:dateAx>
        <c:axId val="56386670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3866048"/>
        <c:crosses val="autoZero"/>
        <c:auto val="1"/>
        <c:lblOffset val="100"/>
        <c:baseTimeUnit val="months"/>
      </c:dateAx>
      <c:valAx>
        <c:axId val="563866048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38667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TAXA</a:t>
            </a:r>
            <a:r>
              <a:rPr lang="en-US" b="1" baseline="0" dirty="0"/>
              <a:t> DE APROVAÇÃO DE CLIENTES % POR SAFRA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'neon - questao 3.2'!$C$1</c:f>
              <c:strCache>
                <c:ptCount val="1"/>
                <c:pt idx="0">
                  <c:v>qtd_aprovacao_clientes %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'neon - questao 3.2'!$A$2:$A$13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'neon - questao 3.2'!$C$2:$C$13</c:f>
              <c:numCache>
                <c:formatCode>0.0</c:formatCode>
                <c:ptCount val="12"/>
                <c:pt idx="0">
                  <c:v>8.6776674716036126</c:v>
                </c:pt>
                <c:pt idx="1">
                  <c:v>10.233878901708255</c:v>
                </c:pt>
                <c:pt idx="2">
                  <c:v>8.7917002057061087</c:v>
                </c:pt>
                <c:pt idx="3">
                  <c:v>11.223280565244611</c:v>
                </c:pt>
                <c:pt idx="4">
                  <c:v>13.977953671406851</c:v>
                </c:pt>
                <c:pt idx="5">
                  <c:v>12.557016367051247</c:v>
                </c:pt>
                <c:pt idx="6">
                  <c:v>9.4647169305071088</c:v>
                </c:pt>
                <c:pt idx="7">
                  <c:v>8.3847598604775961E-2</c:v>
                </c:pt>
                <c:pt idx="8">
                  <c:v>8.698908863250157</c:v>
                </c:pt>
                <c:pt idx="9">
                  <c:v>7.2008317681781593</c:v>
                </c:pt>
                <c:pt idx="10">
                  <c:v>5.5708344513013142</c:v>
                </c:pt>
                <c:pt idx="11">
                  <c:v>3.5193632054377963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39-4FB0-B68A-46D78A7C270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3017072"/>
        <c:axId val="623021992"/>
      </c:lineChart>
      <c:dateAx>
        <c:axId val="6230170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3021992"/>
        <c:crosses val="autoZero"/>
        <c:auto val="1"/>
        <c:lblOffset val="100"/>
        <c:baseTimeUnit val="months"/>
      </c:dateAx>
      <c:valAx>
        <c:axId val="623021992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30170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TAXA DE APROVAÇÃO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'neon - questão 1.1b'!$C$1</c:f>
              <c:strCache>
                <c:ptCount val="1"/>
                <c:pt idx="0">
                  <c:v>taxa_aprovacao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('neon - questão 1.1b'!$A$2,'neon - questão 1.1b'!$A$3)</c:f>
              <c:strCache>
                <c:ptCount val="2"/>
                <c:pt idx="0">
                  <c:v>Reprovados</c:v>
                </c:pt>
                <c:pt idx="1">
                  <c:v>Aprovados</c:v>
                </c:pt>
              </c:strCache>
            </c:strRef>
          </c:cat>
          <c:val>
            <c:numRef>
              <c:f>('neon - questão 1.1b'!$C$2,'neon - questão 1.1b'!$C$3)</c:f>
              <c:numCache>
                <c:formatCode>0.0</c:formatCode>
                <c:ptCount val="2"/>
                <c:pt idx="0">
                  <c:v>-44.940878621364249</c:v>
                </c:pt>
                <c:pt idx="1">
                  <c:v>55.059121378635744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7-4D8B-8763-8717BAE4DE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8828496"/>
        <c:axId val="678831448"/>
      </c:barChart>
      <c:catAx>
        <c:axId val="6788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8831448"/>
        <c:crosses val="autoZero"/>
        <c:auto val="1"/>
        <c:lblAlgn val="ctr"/>
        <c:lblOffset val="100"/>
        <c:noMultiLvlLbl val="0"/>
      </c:catAx>
      <c:valAx>
        <c:axId val="678831448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882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baseline="0" dirty="0"/>
              <a:t>Taxa de </a:t>
            </a:r>
            <a:r>
              <a:rPr lang="pt-BR" sz="1200" dirty="0"/>
              <a:t>aprovação</a:t>
            </a:r>
            <a:r>
              <a:rPr lang="pt-BR" sz="1200" baseline="0" dirty="0"/>
              <a:t> </a:t>
            </a:r>
            <a:r>
              <a:rPr lang="pt-BR" sz="1200" dirty="0"/>
              <a:t>clientes % por renda</a:t>
            </a:r>
          </a:p>
        </c:rich>
      </c:tx>
      <c:layout>
        <c:manualLayout>
          <c:xMode val="edge"/>
          <c:yMode val="edge"/>
          <c:x val="0.1377012248468941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687314085739282"/>
          <c:y val="0.16342592592592592"/>
          <c:w val="0.72045319335083113"/>
          <c:h val="0.7291746864975212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'neon - questao 1.2a'!$C$1</c:f>
              <c:strCache>
                <c:ptCount val="1"/>
                <c:pt idx="0">
                  <c:v>qtd_aprovacao_clientes %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('neon - questao 1.2a'!$A$2,'neon - questao 1.2a'!$A$3,'neon - questao 1.2a'!$A$4,'neon - questao 1.2a'!$A$5,'neon - questao 1.2a'!$A$6,'neon - questao 1.2a'!$A$7,'neon - questao 1.2a'!$A$8,'neon - questao 1.2a'!$A$9,'neon - questao 1.2a'!$A$10,'neon - questao 1.2a'!$A$11,'neon - questao 1.2a'!$A$12)</c:f>
              <c:strCache>
                <c:ptCount val="11"/>
                <c:pt idx="0">
                  <c:v>Entre 1205 e 1406</c:v>
                </c:pt>
                <c:pt idx="1">
                  <c:v>Entre 1607 e 1808</c:v>
                </c:pt>
                <c:pt idx="2">
                  <c:v>Entre 803 e 1004</c:v>
                </c:pt>
                <c:pt idx="3">
                  <c:v>Maior que 2010</c:v>
                </c:pt>
                <c:pt idx="4">
                  <c:v>Entre 1808 e 2009</c:v>
                </c:pt>
                <c:pt idx="5">
                  <c:v>Entre 1406 e 1607</c:v>
                </c:pt>
                <c:pt idx="6">
                  <c:v>Entre 1004 e 1205</c:v>
                </c:pt>
                <c:pt idx="7">
                  <c:v>Entre 602 e 803</c:v>
                </c:pt>
                <c:pt idx="8">
                  <c:v>Entre 201 e 401</c:v>
                </c:pt>
                <c:pt idx="9">
                  <c:v>Entre 402 e 602</c:v>
                </c:pt>
                <c:pt idx="10">
                  <c:v>Entre 0 e 200</c:v>
                </c:pt>
              </c:strCache>
            </c:strRef>
          </c:cat>
          <c:val>
            <c:numRef>
              <c:f>('neon - questao 1.2a'!$C$2,'neon - questao 1.2a'!$C$3,'neon - questao 1.2a'!$C$4,'neon - questao 1.2a'!$C$5,'neon - questao 1.2a'!$C$6,'neon - questao 1.2a'!$C$7,'neon - questao 1.2a'!$C$8,'neon - questao 1.2a'!$C$9,'neon - questao 1.2a'!$C$10,'neon - questao 1.2a'!$C$11,'neon - questao 1.2a'!$C$12)</c:f>
              <c:numCache>
                <c:formatCode>0.0</c:formatCode>
                <c:ptCount val="11"/>
                <c:pt idx="0">
                  <c:v>19.009300867384262</c:v>
                </c:pt>
                <c:pt idx="1">
                  <c:v>6.3956526282788166</c:v>
                </c:pt>
                <c:pt idx="2">
                  <c:v>7.8587104190615529</c:v>
                </c:pt>
                <c:pt idx="3">
                  <c:v>23.403699446128122</c:v>
                </c:pt>
                <c:pt idx="4">
                  <c:v>5.3140349043787225</c:v>
                </c:pt>
                <c:pt idx="5">
                  <c:v>9.5830285296269206</c:v>
                </c:pt>
                <c:pt idx="6">
                  <c:v>24.871982443306511</c:v>
                </c:pt>
                <c:pt idx="7">
                  <c:v>0.62179956108266277</c:v>
                </c:pt>
                <c:pt idx="8">
                  <c:v>0.57477270352178911</c:v>
                </c:pt>
                <c:pt idx="9">
                  <c:v>0.67927683143484163</c:v>
                </c:pt>
                <c:pt idx="10">
                  <c:v>1.6877416657957989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E-4435-B70F-A3CB696A2B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430479184"/>
        <c:axId val="430478856"/>
      </c:barChart>
      <c:catAx>
        <c:axId val="430479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0478856"/>
        <c:crosses val="autoZero"/>
        <c:auto val="1"/>
        <c:lblAlgn val="ctr"/>
        <c:lblOffset val="100"/>
        <c:noMultiLvlLbl val="0"/>
      </c:catAx>
      <c:valAx>
        <c:axId val="430478856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047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TAXA DE APROVAÇÃO DE CLIENTES % POR SEXO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'neon - questao 1.2b'!$C$1</c:f>
              <c:strCache>
                <c:ptCount val="1"/>
                <c:pt idx="0">
                  <c:v>qtd_aprovacao_clientes %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E34-4A50-A996-F2C9A8CEFF9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E34-4A50-A996-F2C9A8CEFF9E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E34-4A50-A996-F2C9A8CEFF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('neon - questao 1.2b'!$A$2,'neon - questao 1.2b'!$A$3,'neon - questao 1.2b'!$A$4)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Unknown</c:v>
                </c:pt>
              </c:strCache>
            </c:strRef>
          </c:cat>
          <c:val>
            <c:numRef>
              <c:f>('neon - questao 1.2b'!$C$2,'neon - questao 1.2b'!$C$3,'neon - questao 1.2b'!$C$4)</c:f>
              <c:numCache>
                <c:formatCode>0.0</c:formatCode>
                <c:ptCount val="3"/>
                <c:pt idx="0">
                  <c:v>51.295851186121851</c:v>
                </c:pt>
                <c:pt idx="1">
                  <c:v>45.642177866025705</c:v>
                </c:pt>
                <c:pt idx="2">
                  <c:v>3.0619709478524402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34-4A50-A996-F2C9A8CEFF9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TAXA</a:t>
            </a:r>
            <a:r>
              <a:rPr lang="en-US" b="1" baseline="0" dirty="0"/>
              <a:t> DE APROVAÇÃO DE CLIENTES % POR IDADE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'neon - questao 1.2d'!$C$1</c:f>
              <c:strCache>
                <c:ptCount val="1"/>
                <c:pt idx="0">
                  <c:v>qtd_aprovacao_clientes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'neon - questao 1.2d'!$A$2:$A$7</c:f>
              <c:strCache>
                <c:ptCount val="6"/>
                <c:pt idx="0">
                  <c:v>Ate 37 anos</c:v>
                </c:pt>
                <c:pt idx="1">
                  <c:v>Ate 47 anos</c:v>
                </c:pt>
                <c:pt idx="2">
                  <c:v>Ate 27 anos</c:v>
                </c:pt>
                <c:pt idx="3">
                  <c:v>Ate 67 anos</c:v>
                </c:pt>
                <c:pt idx="4">
                  <c:v>Ate 57 anos</c:v>
                </c:pt>
                <c:pt idx="5">
                  <c:v>Mais de 67 anos</c:v>
                </c:pt>
              </c:strCache>
            </c:strRef>
          </c:cat>
          <c:val>
            <c:numRef>
              <c:f>'neon - questao 1.2d'!$C$2:$C$7</c:f>
              <c:numCache>
                <c:formatCode>0.0</c:formatCode>
                <c:ptCount val="6"/>
                <c:pt idx="0">
                  <c:v>40.207963214546979</c:v>
                </c:pt>
                <c:pt idx="1">
                  <c:v>20.885149963423554</c:v>
                </c:pt>
                <c:pt idx="2">
                  <c:v>25.624412164280493</c:v>
                </c:pt>
                <c:pt idx="3">
                  <c:v>3.4852126659003031</c:v>
                </c:pt>
                <c:pt idx="4">
                  <c:v>9.0761835092486152</c:v>
                </c:pt>
                <c:pt idx="5">
                  <c:v>0.72107848260006269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FA-456B-805E-33F8CC96AE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0309400"/>
        <c:axId val="710302184"/>
      </c:barChart>
      <c:catAx>
        <c:axId val="71030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0302184"/>
        <c:crosses val="autoZero"/>
        <c:auto val="1"/>
        <c:lblAlgn val="ctr"/>
        <c:lblOffset val="100"/>
        <c:noMultiLvlLbl val="0"/>
      </c:catAx>
      <c:valAx>
        <c:axId val="710302184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0309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PERFIL</a:t>
            </a:r>
            <a:r>
              <a:rPr lang="en-US" b="1" baseline="0" dirty="0"/>
              <a:t> DOS CLIENTES %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'neon - questao 2.2a'!$C$1</c:f>
              <c:strCache>
                <c:ptCount val="1"/>
                <c:pt idx="0">
                  <c:v>qtd_clientes_inadimplentes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('neon - questao 2.2a'!$A$2,'neon - questao 2.2a'!$A$3)</c:f>
              <c:strCache>
                <c:ptCount val="2"/>
                <c:pt idx="0">
                  <c:v>INADIMPLENTE</c:v>
                </c:pt>
                <c:pt idx="1">
                  <c:v>REGULAR</c:v>
                </c:pt>
              </c:strCache>
            </c:strRef>
          </c:cat>
          <c:val>
            <c:numRef>
              <c:f>('neon - questao 2.2a'!$C$2,'neon - questao 2.2a'!$C$3)</c:f>
              <c:numCache>
                <c:formatCode>0.0</c:formatCode>
                <c:ptCount val="2"/>
                <c:pt idx="0">
                  <c:v>21.516022569998935</c:v>
                </c:pt>
                <c:pt idx="1">
                  <c:v>78.483977430001062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C-40A5-A8C1-6AF4EC8F4F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6680840"/>
        <c:axId val="576681168"/>
      </c:barChart>
      <c:catAx>
        <c:axId val="57668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6681168"/>
        <c:crosses val="autoZero"/>
        <c:auto val="1"/>
        <c:lblAlgn val="ctr"/>
        <c:lblOffset val="100"/>
        <c:noMultiLvlLbl val="0"/>
      </c:catAx>
      <c:valAx>
        <c:axId val="576681168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6680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noProof="0" dirty="0"/>
              <a:t>CLIENTES</a:t>
            </a:r>
            <a:r>
              <a:rPr lang="en-US" b="1" baseline="0" noProof="0" dirty="0"/>
              <a:t> INADIMPLENTES </a:t>
            </a:r>
            <a:r>
              <a:rPr lang="en-US" b="1" noProof="0" dirty="0"/>
              <a:t>% POR SEXO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'neon - questao 2.2b'!$C$1</c:f>
              <c:strCache>
                <c:ptCount val="1"/>
                <c:pt idx="0">
                  <c:v>qtd_clientes_inadimplentes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('neon - questao 2.2b'!$A$2,'neon - questao 2.2b'!$A$3,'neon - questao 2.2b'!$A$4)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Unknown</c:v>
                </c:pt>
              </c:strCache>
            </c:strRef>
          </c:cat>
          <c:val>
            <c:numRef>
              <c:f>('neon - questao 2.2b'!$C$2,'neon - questao 2.2b'!$C$3,'neon - questao 2.2b'!$C$4)</c:f>
              <c:numCache>
                <c:formatCode>0.0</c:formatCode>
                <c:ptCount val="3"/>
                <c:pt idx="0">
                  <c:v>45.520541164824287</c:v>
                </c:pt>
                <c:pt idx="1">
                  <c:v>52.417092888962216</c:v>
                </c:pt>
                <c:pt idx="2">
                  <c:v>2.0623659462134962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8-4460-94CF-875094084A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75919888"/>
        <c:axId val="575927760"/>
        <c:axId val="0"/>
      </c:bar3DChart>
      <c:catAx>
        <c:axId val="57591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5927760"/>
        <c:crosses val="autoZero"/>
        <c:auto val="1"/>
        <c:lblAlgn val="ctr"/>
        <c:lblOffset val="100"/>
        <c:noMultiLvlLbl val="0"/>
      </c:catAx>
      <c:valAx>
        <c:axId val="575927760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591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440" b="0" i="0" u="none" strike="noStrike" kern="1200" cap="all" spc="0" baseline="0" noProof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pt-BR" b="1" noProof="0" dirty="0"/>
              <a:t>CLIENTES</a:t>
            </a:r>
            <a:r>
              <a:rPr lang="pt-BR" b="1" baseline="0" noProof="0" dirty="0"/>
              <a:t> </a:t>
            </a:r>
            <a:r>
              <a:rPr lang="pt-BR" b="1" noProof="0" dirty="0"/>
              <a:t>inadimplentes % POR 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440" b="0" i="0" u="none" strike="noStrike" kern="1200" cap="all" spc="0" baseline="0" noProof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4034151225870149E-2"/>
          <c:y val="0.19255411010862372"/>
          <c:w val="0.95193172033345008"/>
          <c:h val="0.67906814403537941"/>
        </c:manualLayout>
      </c:layout>
      <c:lineChart>
        <c:grouping val="standard"/>
        <c:varyColors val="0"/>
        <c:ser>
          <c:idx val="0"/>
          <c:order val="0"/>
          <c:tx>
            <c:strRef>
              <c:f>'neon - questao 2.2c'!$C$1</c:f>
              <c:strCache>
                <c:ptCount val="1"/>
                <c:pt idx="0">
                  <c:v>qtd_clientes_inadimplentes %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'neon - questao 2.2c'!$A$2:$A$7</c:f>
              <c:strCache>
                <c:ptCount val="6"/>
                <c:pt idx="0">
                  <c:v>Ate 27 anos</c:v>
                </c:pt>
                <c:pt idx="1">
                  <c:v>Ate 37 anos</c:v>
                </c:pt>
                <c:pt idx="2">
                  <c:v>Ate 47 anos</c:v>
                </c:pt>
                <c:pt idx="3">
                  <c:v>Ate 57 anos</c:v>
                </c:pt>
                <c:pt idx="4">
                  <c:v>Ate 67 anos</c:v>
                </c:pt>
                <c:pt idx="5">
                  <c:v>Mais de 67 anos</c:v>
                </c:pt>
              </c:strCache>
            </c:strRef>
          </c:cat>
          <c:val>
            <c:numRef>
              <c:f>'neon - questao 2.2c'!$C$2:$C$7</c:f>
              <c:numCache>
                <c:formatCode>0.0</c:formatCode>
                <c:ptCount val="6"/>
                <c:pt idx="0">
                  <c:v>26.134301270417421</c:v>
                </c:pt>
                <c:pt idx="1">
                  <c:v>39.465434746741465</c:v>
                </c:pt>
                <c:pt idx="2">
                  <c:v>21.795083319584226</c:v>
                </c:pt>
                <c:pt idx="3">
                  <c:v>8.4969476983996035</c:v>
                </c:pt>
                <c:pt idx="4">
                  <c:v>3.2997855139415937</c:v>
                </c:pt>
                <c:pt idx="5">
                  <c:v>0.80844745091569048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C-4878-920C-19066EB14A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3016416"/>
        <c:axId val="623014776"/>
      </c:lineChart>
      <c:catAx>
        <c:axId val="62301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3014776"/>
        <c:crosses val="autoZero"/>
        <c:auto val="1"/>
        <c:lblAlgn val="ctr"/>
        <c:lblOffset val="100"/>
        <c:noMultiLvlLbl val="0"/>
      </c:catAx>
      <c:valAx>
        <c:axId val="623014776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623016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pt-BR" b="1" noProof="0" dirty="0" err="1"/>
              <a:t>CLIENTEs</a:t>
            </a:r>
            <a:r>
              <a:rPr lang="pt-BR" b="1" baseline="0" noProof="0" dirty="0"/>
              <a:t> </a:t>
            </a:r>
            <a:r>
              <a:rPr lang="pt-BR" b="1" noProof="0" dirty="0"/>
              <a:t>inadimplentes % POR RENDA</a:t>
            </a:r>
          </a:p>
        </c:rich>
      </c:tx>
      <c:layout>
        <c:manualLayout>
          <c:xMode val="edge"/>
          <c:yMode val="edge"/>
          <c:x val="0.30968457452444376"/>
          <c:y val="2.71763262100687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'neon - questao 2.2d'!$C$1</c:f>
              <c:strCache>
                <c:ptCount val="1"/>
                <c:pt idx="0">
                  <c:v>qtd_clientes_inadimplentes %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'neon - questao 2.2d'!$A$2:$A$12</c:f>
              <c:strCache>
                <c:ptCount val="11"/>
                <c:pt idx="0">
                  <c:v>Entre 0 e 200</c:v>
                </c:pt>
                <c:pt idx="1">
                  <c:v>Entre 1004 e 1205</c:v>
                </c:pt>
                <c:pt idx="2">
                  <c:v>Entre 1205 e 1406</c:v>
                </c:pt>
                <c:pt idx="3">
                  <c:v>Entre 1406 e 1607</c:v>
                </c:pt>
                <c:pt idx="4">
                  <c:v>Entre 1607 e 1808</c:v>
                </c:pt>
                <c:pt idx="5">
                  <c:v>Entre 1808 e 2009</c:v>
                </c:pt>
                <c:pt idx="6">
                  <c:v>Entre 201 e 401</c:v>
                </c:pt>
                <c:pt idx="7">
                  <c:v>Entre 402 e 602</c:v>
                </c:pt>
                <c:pt idx="8">
                  <c:v>Entre 602 e 803</c:v>
                </c:pt>
                <c:pt idx="9">
                  <c:v>Entre 803 e 1004</c:v>
                </c:pt>
                <c:pt idx="10">
                  <c:v>Maior que 2010</c:v>
                </c:pt>
              </c:strCache>
            </c:strRef>
          </c:cat>
          <c:val>
            <c:numRef>
              <c:f>'neon - questao 2.2d'!$C$2:$C$12</c:f>
              <c:numCache>
                <c:formatCode>0.0</c:formatCode>
                <c:ptCount val="11"/>
                <c:pt idx="0">
                  <c:v>3.5472694274872132</c:v>
                </c:pt>
                <c:pt idx="1">
                  <c:v>26.497277676950997</c:v>
                </c:pt>
                <c:pt idx="2">
                  <c:v>20.524665896716712</c:v>
                </c:pt>
                <c:pt idx="3">
                  <c:v>8.0844745091569052</c:v>
                </c:pt>
                <c:pt idx="4">
                  <c:v>3.761755485893417</c:v>
                </c:pt>
                <c:pt idx="5">
                  <c:v>3.3492822966507179</c:v>
                </c:pt>
                <c:pt idx="6">
                  <c:v>1.2374195677280977</c:v>
                </c:pt>
                <c:pt idx="7">
                  <c:v>1.2539184952978055</c:v>
                </c:pt>
                <c:pt idx="8">
                  <c:v>1.1054281471704339</c:v>
                </c:pt>
                <c:pt idx="9">
                  <c:v>17.076390034647748</c:v>
                </c:pt>
                <c:pt idx="10">
                  <c:v>13.562118462299951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36-4F89-A1B8-6CF51E778C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3004936"/>
        <c:axId val="623013136"/>
      </c:lineChart>
      <c:catAx>
        <c:axId val="623004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3013136"/>
        <c:crosses val="autoZero"/>
        <c:auto val="1"/>
        <c:lblAlgn val="ctr"/>
        <c:lblOffset val="100"/>
        <c:noMultiLvlLbl val="0"/>
      </c:catAx>
      <c:valAx>
        <c:axId val="623013136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62300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Planilha1!$A$2:$A$28</cx:f>
        <cx:nf>Planilha1!$A$1</cx:nf>
        <cx:lvl ptCount="27" name="AdressState">
          <cx:pt idx="0">PR</cx:pt>
          <cx:pt idx="1">AL</cx:pt>
          <cx:pt idx="2">SP</cx:pt>
          <cx:pt idx="3">PB</cx:pt>
          <cx:pt idx="4">GO</cx:pt>
          <cx:pt idx="5">RJ</cx:pt>
          <cx:pt idx="6">BA</cx:pt>
          <cx:pt idx="7">RN</cx:pt>
          <cx:pt idx="8">DF</cx:pt>
          <cx:pt idx="9">MG</cx:pt>
          <cx:pt idx="10">PE</cx:pt>
          <cx:pt idx="11">PA</cx:pt>
          <cx:pt idx="12">SC</cx:pt>
          <cx:pt idx="13">RS</cx:pt>
          <cx:pt idx="14">CE</cx:pt>
          <cx:pt idx="15">AM</cx:pt>
          <cx:pt idx="16">TO</cx:pt>
          <cx:pt idx="17">ES</cx:pt>
          <cx:pt idx="18">MA</cx:pt>
          <cx:pt idx="19">PI</cx:pt>
          <cx:pt idx="20">MS</cx:pt>
          <cx:pt idx="21">MT</cx:pt>
          <cx:pt idx="22">SE</cx:pt>
          <cx:pt idx="23">RO</cx:pt>
          <cx:pt idx="24">AP</cx:pt>
          <cx:pt idx="25">AC</cx:pt>
          <cx:pt idx="26">RR</cx:pt>
        </cx:lvl>
      </cx:strDim>
      <cx:numDim type="colorVal">
        <cx:f>Planilha1!$C$2:$C$28</cx:f>
        <cx:nf>Planilha1!$C$1</cx:nf>
        <cx:lvl ptCount="27" formatCode="Geral" name="qtd_aprovacao_clientes %">
          <cx:pt idx="0">6.7000000000000002</cx:pt>
          <cx:pt idx="1">2.1000000000000001</cx:pt>
          <cx:pt idx="2">24.100000000000001</cx:pt>
          <cx:pt idx="3">2.1000000000000001</cx:pt>
          <cx:pt idx="4">3.5</cx:pt>
          <cx:pt idx="5">10.6</cx:pt>
          <cx:pt idx="6">6.4000000000000004</cx:pt>
          <cx:pt idx="7">2.2000000000000002</cx:pt>
          <cx:pt idx="8">2.1000000000000001</cx:pt>
          <cx:pt idx="9">10.4</cx:pt>
          <cx:pt idx="10">5.4000000000000004</cx:pt>
          <cx:pt idx="11">1.6000000000000001</cx:pt>
          <cx:pt idx="12">3.7000000000000002</cx:pt>
          <cx:pt idx="13">4.2999999999999998</cx:pt>
          <cx:pt idx="14">5.0999999999999996</cx:pt>
          <cx:pt idx="15">0.69999999999999996</cx:pt>
          <cx:pt idx="16">0.40000000000000002</cx:pt>
          <cx:pt idx="17">2.5</cx:pt>
          <cx:pt idx="18">1.2</cx:pt>
          <cx:pt idx="19">1.3</cx:pt>
          <cx:pt idx="20">0.69999999999999996</cx:pt>
          <cx:pt idx="21">1</cx:pt>
          <cx:pt idx="22">1</cx:pt>
          <cx:pt idx="23">0.40000000000000002</cx:pt>
          <cx:pt idx="24">0.10000000000000001</cx:pt>
          <cx:pt idx="25">0.10000000000000001</cx:pt>
          <cx:pt idx="26">0.10000000000000001</cx:pt>
        </cx:lvl>
      </cx:numDim>
    </cx:data>
  </cx:chartData>
  <cx:chart>
    <cx:title pos="t" align="ctr" overlay="0">
      <cx:tx>
        <cx:txData>
          <cx:v>TAXA DE APROVAÇÃO DE CLIENTES % POR ESTADO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TAXA DE APROVAÇÃO DE CLIENTES % POR ESTADO</a:t>
          </a:r>
        </a:p>
      </cx:txPr>
    </cx:title>
    <cx:plotArea>
      <cx:plotAreaRegion>
        <cx:series layoutId="regionMap" uniqueId="{421BDA16-4D17-4F59-9E6E-AE4AECA56C3E}">
          <cx:tx>
            <cx:txData>
              <cx:f>Planilha1!$C$1</cx:f>
              <cx:v>qtd_aprovacao_clientes %</cx:v>
            </cx:txData>
          </cx:tx>
          <cx:dataLabels>
            <cx:visibility seriesName="0" categoryName="0" value="1"/>
          </cx:dataLabels>
          <cx:dataId val="0"/>
          <cx:layoutPr>
            <cx:geography cultureLanguage="pt-BR" cultureRegion="BR" attribution="Da plataforma Bing">
              <cx:geoCache provider="{E9337A44-BEBE-4D9F-B70C-5C5E7DAFC167}">
                <cx:binary>1H3ZctxIsuWvyPQ8YGFf2rquWSEA5EJS3CVKL7AUSWHfd/zNtXnut/mD+rE5QRWLyCA6ccmWjQ3L
rLu6mUQ63D18Px78513/j7v4YVd+6JM4rf5x1//+0a/r/B+//Vbd+Q/JrjpKgrsyq7If9dFdlvyW
/fgR3D38dl/uuiD1fhN5Qf7tzt+V9UP/8b/+iW/zHrKT7G5XB1l60TyUw+VD1cR1deCz2Y8+7O6T
ILWCqi6Du1r4/ePq7OOHh7QO6uF6yB9+/7j3+ccPv7Hf8oLihxgvVTf3eJYT1CPV4CWNVxRDNURJ
lz5+iLPUe/pcNo5ERZd0XtcN3RAVTX8i/mmX4AtWWfDnf1dPP5t7ocfX2d3flw9VBV4e//383N7L
/+TtLmvSmorLg+R+/2iWuyqIP34Iqoz8/IRk9NXNy0def9uX9H/9k/kBuGd+MlEGK6qljz78m3eb
qmPvV16tDv5IevyHFxRZFnRD2VeHIh2JPP1HU0VDMmQF6vpJ/Kc6noT1719oXh1Pz+29/P9nst87
KrAD++qJ97lj90o7ECF4XtU0XhJljce/hH3By4+fi6KuSppqKJIgPhH/KXi7yv/8VxnU2YerXVpn
Tx/Ovdm8Bl58wR67P7l9T9o5Nw/J4JXa0Y4EiZfhgURV5EXJENV97Ujyka5qEm8oVHMijGZqFOe7
cvfnv77vnn76P1fK85OMNih370obcJZTn7DHzmudlKgcyVCHZvCyoUIlgravDRozdFkRBEVVBVUU
eOOJ+E9boVJN//zvpx++Th2PD+69/u8fz8Hde9LG5adDvL/SNpQjnVcMpB+izCuSoSiM55KUI6hA
kXlNE2RdljTGOi6D7MMKCrl/+HCfffiUIYE59Hbz3mv2SxgtUa7fk5bO7UNyeKWW9CNeVwTV0AxR
0BTE7n2TgQMzBFmV8DuGqGsvTeahTHfJ9+buDZHlfPIsoxLK4ntSyR8nv1AlxpGKaCIZmoK4LxuI
K4xOlCNNgs54XdRUSdUExo39Ee+8bFcdeqN5Y/n7QUYblLv3pI2r80O8v9JAROlIkSTUILpmCArU
wrgxGYWKqOuqLvASL2qSLD8R/xlUrv7839mH810Tv8FCps8yOqE8viedmH88iWUurL5SJ4J4ZGii
wUMbvEqzqmllKOlHCoIO7EdDmBckkakMzZ0f7A69zLxx/PUYowbK1ntSw+X2EOevVIMINaD+5iFt
RRBFnk23pCPBQPZr0P/WXloGjc0I7ttd+hCUb7AO9nlGNZTV96Qay/mFqhEQIxDRBV6WJeS7ogSv
NDUSWTvSYSAKgr8s4xd1xkh+tnVQNToP9w/lDm2Of5+lz9vLy29g9EP5fU/6ufqVaZfAI69Cemxo
0ICiCSJi+FQ/knaET1FYoqqXVaTHbFR5KL0gf3i9Wq6eHmS0Qbl7V9ogh3h/rSPTjqAKXeYFFb0t
WWEdGSIKfi7yCmpKkVaYT7T/CvHorOw+kF29K4P0DaGFdmamz7OqAavvSTWnqyfx/IpQb8BQdBWq
oZmuTovEqZ3I0pEhKSp+RZJQ9PMGYyenUEj1YQUXFrwhId5/mlELZfM9qeX8l2Zg6LQYksrzoogA
oqMWYfSiH8mGpuo6KkrY02Pbkml9vbHRQh9jNEE5e0+aIL8ykkhHGs6+YBhIejEvQdDY1wRNhzEj
Qd9eoAH/sX6ZaoJgtPQWVTw9x+iC8vaedHF59QudlcQfoSRBFwU5sfxYLO7rQhHQ8lINiZd0Q+Zl
0WACyX636qp5Q9o18xWMhijH70lDf5z+Sg0doVARDcNAS94QVE1mrEWFBtHvQi9MklUBrS/hifjP
UP9HshszhJSnn85FuPl8+PlJRh+Uv/ekj+uzQ8y/MvNCHizqPGpETZfRJ9bYXpesY/ylSPBgmKP8
DP9T53WNOTYmzukb9DF5lFEIZfA9KeT0VwZ28UgRUBHCQERNVETEjH0XJstQCAaSuohZoybpbHfl
lM5QfPS8Dh2SeQuZPMpohHL4njRyvjnE/StNRDlCoShosBAVQy1B1JlSURYxaBEMGZW8JqlodzEu
6zzYNX/+69ALzavj6TlGF5S396SL018Z4DGNx/wQPXkZiS9CORM9FPkIg0VBMCRd1lTlsTU5dVen
O3RUVsDqVOh8YSL/lgA/9x2MiijL70pF14dO5yvNBZ0vFRpCz1EFYkJRdGYkr6hHvCGJmMbzgjAT
UibyPfRW8zaz9zCrFXD5nrRy+SvjvH6kqUANGXBTPwUv7ocVFXU8j9/QDdrsejkLztL7P/9P+pa+
/eXzo4xCKIPvSSF//MKxFi1U0OuiiC069kWXUWHtRDgCsgVDFmQBKnqUbNML+Wz+lrrx6TlGGZS5
d6UMcsg7vNJnocel6YqOxiKiOEa7rC5UdOsFtLjg0URVA9aRCfF/3JUPh15n3ln9fIrVA/h6T3q4
/IUAIiRSEDCSX2S1kqSrbDGC4lBVNBljFfgwFdAVtnzP0GZMdq/XxOXTg4wyKHP/T5Xx7xGpf4N1
LbS57UeU7wSUevjTx+MH1DHz6IGR0l8fbe5//yjitCPN+hs9TL/kr49/luTsGPBnwjV59GFX1UAU
AylpoFOMJFlUVRX9MDi87uHnR4Dp6bqs639BKNFkToE38vEUMj6ALGQkCwCVwUJVZN9V1vz8TDqS
0OIEeEZHxiHTZsETq+dZPHhZ+rdc/vr/H9ImOc+CtK5+/4hOdf7zt+i7qgqP9hxGPYCnqSi9VDrx
ye92l8Bw45eF/xVVTVAknl4QQ/1eGIbZ9rU5kcsMBYFnSCj4XtQI8OcoE9AtZ0ioUS+PuSAVRPH1
TRR321AMLLcfHCUM7U4r7ju+23pKtMoD72KBNqS7x95P2ph3AaInoppBAjBlT476siwjryLiqj/3
VFMJzO4ydqKHiEjfVFP64QamdBM51fowYVasoKtBtLyMVBAzHJm+10SsYzLWmuwbJRGk3tSy+7JF
WvD3aZuRKg4Hy9iUgIIDMiWgeWGgV7laEEFPN3yV2nnUXNSZVC1oT5zR3pSQSj+fcBKOXdIbWUgl
ODr1RrQr0q/T4+TGID3Jd6JZr/KVZpVWZ4trDWXcIS6FGf0B/oWUQFAUip+kYphQj7MhDpVWLYne
BHbn52ZayQ5nDGYcRWad6SQzclP2vvRebnpCYvlKt8r6winD2qoNnhhjuyAQCud8IXlBkOkIQsGr
6fTzySvVUTuWVeSWRLxQYpIVRF+NVrKOLddynXQwq8wUJaJtYzu+kQECPCSPuWOF+gGCQMTAyJAx
Ja9phWiolIKoSanardu4jl5EsnWYirBARmVY7Gs5E5UkrYh80e1E29saJDvRoO/erklkNV9CxPND
fIlLFOF7p0L1apePeh9uqCPCrfujWRUZSVtT/lyQazdzgpVqCqS4HyxtS9+gEwiEkDnelXF/+E3m
1UtRumgPAl8lMh7D0AKlzX14jP4uvc4bOxWJERLV4m/rXb/KauJ/0518lW8DZ1EKc7YmPNOWpH0p
ZFFRwBY0SGEbBMS40reS5W3Ls+/JaUDcq3ZLwpGA9V14EZ8GXxY4n3MpU+qMrYVDn4+KwRWE3xq3
6m44DWzdis3G6k6a6/ZUXXOWu6B36qWm0Ye6SUHCSQYUQQaSDRnmVO2lKBQ1n8BNqqpm+6NK0tL4
FNW+VRa67fm6GYmG07W1fZjVWU4nZBkd12qVCy0Pn1bKn/XwUxXdyM35YRKzjguNSo0GP/TQGP/c
YuA/RIlfkUbaan1lBsFnLonMAH7qMKF5Xv4mpDEizDquELsOttqH/rFrDCR1s4uYCxdENuv1ZLQu
sBEiYLLKBLTQL1uD66EpblBJ2Vz1zY9Oi0xZfcjEm8MczR6KCSnGFwRcwQkultKIvPLW1aped46/
5tf6AkfzsUXBBgVyH0kUJMbLRblcdhl15OppZZcn7iryzOhYWntbflP7RCtNDfHFSVeGtOBgKQcv
jj2KW0Bw6K4Z3QiYHvtWybRAlcWCJNxgc90no/qR86nZhp3pujepUS6ckX/DKvocgGUBO8c69DGo
mrbrs5JU9mBrTrXSN97K3cjmSLhVuTKshnRftAUuZ00A5QyqeTQmEa/2uazbNmgiAymK2zWklWoz
iSvCaedZeH34wNBto5fynFBi5NmVSjbWQkZPTL3pVCJLZnHb2hJpV3xtumTgF/wWa3TAronoGamK
jv8ATsU4kDiL+ZyX4UCyRCZZZZhFfBMOt4fZkhmuWCJMNEhbNe+HdKwIn59z3G2iffvPvp/SnyQy
6tDhpPAqvCAcryB/C/xm4dyxJ+CRAwx1KIpJRueH0Usdy0UYh2NDouxTUX7KE2TfxrrLgKE8lD3M
auOZjMKkqEOWC7LWiA0pU+mhkoTPqZpvczlDzXyIDOsCwQ2GUCKyLgGDKP4xU57Iq/X9pGuzoiWR
124yI7R8OKhINruUX3UK5q2HiD1mtlMf8UgNbX2Uf8DdAy25r51I8eGgBsiOv2gtkfiE+x5arRmQ
kZSfuhPRzMlSti3SWPGCJopLAXgNtOboFG56Itwm9zPJ9VrYUblpfqTXwgkyMZKtUita505gu1bj
pCORUjtzapV41htODHAKz2/A+Iw+Vnq+FNSapMj+NGWrup+U4VvSfDks3ZmDCUAd6KBRj0yajWaJ
Hqn8yAVQpdGf9bFa2oaWWxwf5kTKWn/BDF6430ddTsgxcvUL3pd1KtcUftaWiX/bWzJBxbCheWXc
W7yTWYGVLXD5Io9n6TLS1Pm4DAcddEXFHDPzlIZT16pNX3FUU3YSx7CEzRskC7yPIaG3qGHPav8I
hXJZdqketqStu43W+Y4sRavYkDZ6vZBhvfD6j9xpKIckFfYBevukSr1Sy16BhWhXo6M4wlreeJvG
4q3ECaylYDbjjCUJuy+o54H4Q8dmn5hUG4owdnyDPklg6nFmJvmCF3tReVB+JACmkDOi+FB46uYm
/kX1U63XKD8076nPct4KtvWxBoPvbf04suJVYPG5lZKluoO+O2v2kqArWOaFOHWNCTRiFUd15wk/
CVeraFXa/jpZ7IkI9HsO0WECTj1UpZRXkGF60luc2Tz41p1slp9VJwJX2vXhkzgTFeA3BYwSsMCs
aHTHbCrOjCs5XvPLisRZ5vglhJp1ZqIE5DCZuYMxJcMwJZRd4pUi6kUAsD63sViYQPp8fQsNLASh
FYg9eJXJ8VtvHFpNqSsiFNKFVHJbQ+PswyRE6oNY5SAj/ZsGE290L1eVoORLnL7wXNu0t/JWJIkd
+6b+GXkO0b8Kq2ClXMg4+vex7duuLW18u7dje9naZo/K9G0Y5Rk5Gp+tHlSkttSVu2pW3Ke72q42
NclJYC0ZwKwOFeySYFQo8lhR2D8q1SDmmShCvoXrGpsi7KqNHzbdwkmZPZDoYsm4WwIrqipj353Q
IEmuZVRqvnjFe3JgimGamYNQLiQqL7op1JPQftkTJaZYS6Nh0OtRK4m/4Zz2NrgsLjs7t/ITtXLk
m+Ci3sRWRjQ7O1ElMlRrTifwauLaONcXeJ6X7PObMJI1Gj2LRr6tSCfqVqvKZsAHS9F1LmuZcsvE
AS1psCjUDBVpXcHRCvmsat1tNPSlmbeha7oef+0Kxpcqy+2uNZwoTxa6crOKBewCcBngxXnWcWeN
mHl+h2rAiPtj1Q++FmOwcoUCC46HUsJZWQLHif0MLARoMnN+yqitgq5qYIxdIJiC519LZfuG8I0L
ThCIsAeKfVAmzA1qL+ldTmtv79TzB9MNm41f7nLBXYh2c8xAVKAEwWFlm3E3fV5LSWSMJVFy0c5c
DAfaeOHsvRg8UDNQBezq4fYQDZGVcSKjF4UxLAEF1NDmVi3r7bZU+Hil53LjNFnn74a2UsxqbGs0
MmJb6Uf+4rDO6NDohVtVMdRDvagJsG9GoNVYj2rv4h30b6loKpkpWMVK7sxQXgerZCPZ/efx1D/2
BLP64l4uiYDi4g6RZ0ujog5dNTCQT5eOvupP1N1psy5sHmMDK7JFO9jqlnzlrbKNe6WbpYmmNm8K
sck7CqFtgSVHS2eZL98HkRBJFPBKhs6c4Uwo8OuB3xL1QttoZ/G1TyJb3eo36Wa0xBt0fXXL+NZZ
NakS0g9o95vouG61BVOazYyxeYOTrhkywiqjljiSKiUpUPv6mzJ2Bjs4FtacrZ/0neXeiVa+ik+X
Sps5LzEh+XhaJ+kdV6m+YtRwhW7pOY1/r6Uy6XpvyRvOGRauJpJwvQHweWi+7MeyxIhVV/aiFp10
fRWslS/92iDJRrAjy7Pa1XLJNscXykUZjR7kjlDrPkE9MlBMaTjhnqc6nP/V8HtTkRtrwZDmvPyE
DFt9j5KQK1EMMorZ2Zzpk+zGW4WfUntYL01ZFjh6LJMnmtIxpA2NSKlIrty7KqQ2cmbYcEuaemkL
WJCAmjTca4ThPltSiEKpxKmIdDjcxOen16mVrPiz+FI0I8clzeudIaWmo65A/MBlJYzlhZGWDoMC
avIqPq9IYNO+anYdbv2FzsVL6eHWDTqWxiIOhp+Pqd1EesMQ02lziSbCkKemGwd27HXfgrRZHz4R
S3SoIUzolDV2s7AB3JChH01PNcwqvhnDz4eJzDisfW4YsdVd12WSAiqVLTgqFZuT7AbbJ4IZnvVo
xwyOEZuiiRyYKFvR5E1v0Wsuccqkc73hKmlS1S0G6OkXnVdXXFjqZq37x4eZnacDGIqhQnZAXzES
DTuOE32uIUqom2HnyHVhjsaC66XuYL/OoAJ9JsIwU3O6X0shiMQbxZHW9VpZCXa4DVeHeRFe+ot9
OkzmiaUlQcwatHj4bXKZO8mqNlXTvaV9s6VhP71v6QVPKlCGtMlNNzXpu0yOYpQ2+ajFBo7i1l3x
F/1tZwsWTbGj1eP/ctAGsaSVdx6c+JcKiRxq47RuWpqnzb4JWlrov4gAc6Du3X+TTKz8KhXBtXgh
3EpO7pQb7xKtJqc9zq+iG+FLexwQaVVsuk0bmeG6OfHwOu5l+K16w2HCrh50Te8Rk9lZpq+4bqcm
fkeCRl5zgWDXzUjSRLMP63nuzGIJDctPmCXiYgYm+ZdzqfbahIO3STAaDQei9N4mruOF8PMyqmJz
Z0KGCXJZI8dekwQdMQL+Bp0gWx/Vq8OczHR892iwCULHS1k2DDBzf5OZ6AmeFoQjNeavKk5tYC1n
Y7M2MuHq8fPJuTUqDdgcHjqSkRvmTruOTooNQBR2vNhjmqlJ97ljEn7JqyWhEUCrdWrRNJx2k8Io
83WyUk7jK8MOHmqzx3DbX9dIPI1rI3MyJyeLfmHO/+BiNMwwMfrjgUbdt5AolCKuCcIO+ZF74a2T
bf09toLLbjWaamcKiYle8Kq9bAuzusIUVVk4SPPn9Zk8I4a8U2WPk8eOJI1kjmpuZv7K1ZzDR2mW
CFA72KlB6YPNgH0eDX7w1dIDkVBJLDe/7KqvvS4v5C+zoREQpycqbEbmJ02XaTJsIjxRt6mV+iZH
0rWRICg2lhYSd93aKCNI8x21jqNeupGZHVOs0BuYpXM4JPO8prAlRZ6FnaePbkMkKTDdjDPHdlf7
S12GWZFOqDBhK0fENYYYVOQa0IxQEst1orXaJ1WVl6a1M9GENhFQ4aNkRS+YIQWcellwPWokpZRI
MJw2jQQ8hGdq3mJSOOPWVECtMRg2cHcdsCXMQamCJtH7rCXuKeBbdoQBD1eZ0urnUFjaLCM+aNhl
wv8eRSrnictpARFsgwEUq1zPTSWXHUX2bDfQToJB/xbzfLhwTGfGBMAcYiFcVHBY0eJmLM6vhQot
grRFK5EnIkkt4di3aN4m2fHFYiowk3YA4YjLM9GkwVY0W3B3QdtGolRh1GOYA0Gb+7ZZeXZEOkc9
4Ui38i7EzvRWlTUWRHpQOLM6LhdZnhUyNhfprhDuHpQYlsM4U0KuQw2oXWXmN5lEW6pb/atBaA9V
uQm3V5615NlmzxK8qkJR/RTzsq/ZSmjCpE3ilnDRN5HbjPJCx2jGAlFHPn8/k9CFgjL4vgHJtlX9
I+lF2Uy69BQHZgFZOTOHwYEBKhYTfmgSe9X7jAyZ5hcFhzgcbtoT5C/AxgZmtDVs2YxRbgISNTiD
lVjLxjErQlwujKyJ4o9Zy+/jAQNQHZQFNTKl4SqrC+vVzhK3JjxTYITYoTHQFC18S86fJ91FqB1r
wkLiN29wExpMSlaXZR/WPA5CuNFXst2vvZORuKaHxr1nLTWYZ8I5GILBASCKmTy9RGXqT6o2GYa+
RcLLteFtHaGgGAJHC4rRjDJ0PlTDEiPeKUV/ofqcV9UzXYbJqgr6iJfApMc3G96Lt1pQfT2sq1kS
FP2Nuy40CVuv+6xFGBhXhkDzwfHYH0IzLZZaELN+YkKBPel51vCt38BZyZ4ptqlZy9/GPCODG1jS
EjsvkMQGDAqIdURoLDHQy7P3+alLLGE1qYJzEZjDZQ2M7J1xx9up5dkGUVbqVRGT6la8Te5puruc
gs45kCl9Rp6ex5eGmLQIdsLXuPPN2LsVXt862ueRkWgXlkNYZeBREgKzLCsrlrwbvl0iM9NWBh16
VRPayij36FbB9NhHnmAMeYGzkRYhV5vCUErHw9AMayFMgUdO+cjSc760MzXQrRFjp3WFGwbuu6I0
HLRFe3NUhPakCcXOjrrYrU19MPrMVMSq28RDG6VLUXguLgoICwABAUDIv4CzqGnf9hqSxRJROLsU
joNTWvhXZ29ql2CnD/aCa8EBsOOZ6FeOQelymdIRr09OMo7baHF/gU2MN7jSKRna3ptkMnyrVTV8
C9qsiX858v03ocofUm9wXu8FMMTW6bURPJI0hkwdipkfZBLiUP9dr1wCTPrqMIWZYSsaPrjQiN6Z
p2HywxhmXmu+GiRoyWhngiNZ2Uqzx0fANVrvtrZZGgLMwGGAnUOuDrZUFdv+DD2Jj5XUp/Tq23jj
jXZ675PQUjfBRtrqpdX+kAgtQpdCxVyBDbq4rEbAbRuCwaLnjS4I4rIDXcDake0mtrD2HdVCo8sp
V/+ziD7nc6YkmXQ3akY+jCuEJ6N0dUcSi61sIBWNdO8NICMq1WfuGJcg++5Q85zUEP1U3mqimawL
QDyNylROtZXqVGfxRXrTHPsLp2cuSk3JMsrkBq2L5AFCNYBn1YbU1OpF50E9M1s0TGkwnrtPxzQp
QiDv0D2wvNFUsKcUmBTyUx/7X6o7YStCh7pjfM7OlAWYEX3/Q7QZj97KvV4OBdJOuc5WqpcS2bgP
1YRwAtZf3lJmomLUcLUCvfRNlRj4lKbXXhHIQGwlbWTHjWoOimo3/UIPdk5nUypMDwSDbJSzKZ3C
VZGphiGp2+vDPmXu3E8pMD44lJXQ79MEZd7oxmaRpz+UbPicaPm4FFiWKDH+EbdTSYGiQD9VTtKN
bBenNW+69+1WvJNIZvlbl3hnxfo/Y48KeOL7g8ZL22aEAOv0a9DJmA5d5sndYRqzMR5dDQRL4Gex
R8DIsI6yRlBCOskrTWn8JJOCIFOyq2/ZyrBrOzmXYwezWtEqI3O5FpmV64Q6I9fICPuqHQDkEwF7
NeuhQ70qZ9/jMB2sw4xSC2ItjK52YSxEV7zYPlKV1qNRCmitxJv+hMLP+i23Etf6AkpjNuxM6TCn
vlJzwcsU2ii6Mu4otkn6ngKCKazkOxcTnALgIv64+H6YuVkxTphjlKj2gteWIYiWoXRbROnXNspv
JK1dsOglGTLaUkXRC9AAodA6yWng9xsHGOH1G2Zu2GJ9VhVz7stW7JsaHJFaa20+jc20y+weOJHD
QpstIad0qFQn9tW3NZ9JJe22rbTb7tTdxOa4be0Sy4bp6dLQZElFLwJnKgslR9G5fof2l4+ZJSqh
pcbzEhUmTrpFwHtpQdtQBbcOh/x7O/BOnw2vn75CQ1gaxuAVYEGNCSBFjfRbSZBwoDxdi8qntMod
KdEWFPQ4An9ps89kGFsSy86tBAMO0N+Ig1lbgpPY1Y2MfbX0TN/ktnzLW91Z/YMuDOZYoDOXkjl6
0l68gKbjtiha9BuPcMbJCVGrEllHLeMFUn+dV9EulOKFhtOsTeHuI9zvie7o4w1I00OY8nXZ6hF4
jIQLw/2a5ddNv/HTc6M477tjKVgU6gJBg9Fdy6Pri9EETXMoxMFwuLNgTZeWKbYZKEiZADt4HG19
i8fqDoB0mSPYwk1y7n/KL6uzbr1kGTOgUFxo8ywCegv9VAQyBglaptDuypXg+CRHfcDb8Zn8Vb/X
boIb+Yy2+gXbu01Py1NtQ5e0hq1itY7+aSnkzrvvybswnjSW3UGNacyVV8mnjCeY3BwLA1HPOguA
nQtaqQgbbvMGOMOeCBjPOkatK2kZ7DZWjc9dxh3D10Zm17sLJrWkfMa1+mo9hGLf0XibOvmgXbR6
Y9VdYGvlgxgJFs+NK164Oexo55LbqX4ZP9vmulTXPvxsFJQrn1v5RQ/vF1p9cze4S90m6kdfmOxE
gayfLdU2BxoNLbNMWEXc/cAZSEA3LffjMFMz4C56ah//hBu9UJEtmf0+L9IxR+LknsbX+nZ4yG4i
op121nAi7CIsWkTfFyjOOvcJRUZ5ahCmvUtDCEWJ1IGdYpYqp05pi054nORm4vyIT3XeXiBLz95L
iT4zyqjPEyMA3HPURZWdpQB7xQ5HCqtqiHsmOnC8p0uzttne+FS0jA7jMTdggzDCyka7iGtM77Kq
zPwKRyYxK4l0lhSb3lePFGeB1S8ONuYKQRU4JsDa0BLF5uS+PxJ6/PWlsZRaMpRmeF3Yje2tke1Y
6TGH7ryyUgZTIqIVoTe/FHDmTeWZNOMKXTlU/DxGnaFp3/uIwzKjaOJuhFU/JHaCNPywaucP1DM1
xtmlWaNzUo0xmRrUK4mKOEpst5HJYTJzM1yYyjMdxrsFnZeUXQGBxidoiayMM1F/hIa6lvRp/CRc
BJukNb2NeJva6alO2tv7fLXkYWdDOdISvAdWcWUWMCZ6Hc8FDSSbNoXJtd+4pV7947z7hZ1MKDDm
6Y5G13m0Gu0wBIwTQoExqHxDKyGy1VgS4a9zlDimCMhBgLsjFpS5xCBjplxXBoXWoFmbZeHdWGWr
fJAXCtL5jHnCImOYnq6FvU7DVLcVt5pTrMr1eJFsKNhI2+TW4WMzx5CG+1SA8MPVUMgC980Q1611
45hh+JG7G09FcpdfvYEAElh6oSH2Xdh7AVIx67JRQFMpakqitSLG4AsF05w50+bwEwXGwHrJ8Ao6
DSNayNshElTZ902+z22Xw+Ui/ltCEvqduAqIblihx7ovsTCTajhq+M1wU2/UlWHGX+mFIa0HeI/o
aA/lzVK9MRsFAYmifx4Qq134K477JI2+lNs6pJt4TmsNu8qM/wLB+Wtl2596i+CzOZ81Jciciq7L
cTn1AF+CW/XX6MHLZqvWGLMkS1nL7PGbcEZTqUnuX2he5BciOPOV+yFGB2RcaqbOJWP0z5Rg+Eb/
2BWL2s8NPmvCmA7G0KAhLS5ZsJKI8+2hFuNjLOyUlp8k/AXnSdVlUwXcxeHjPytJBX9DBRs8WF9j
J2WtEiDMDjoSmCow1TIh4vh5qJb2keZPyIQMo7BCyceudeF4y9vWEX/gYJLxS7lu4QgzxNHQ9s6W
ev+zqpuQZFQnjIbqBqMKbEuteY7XIbEVmvot7umZCHtl0YhBX6uG0F7YFE40lrZuOP+RgtiFvK6L
UjcPoKAy4s+GprrLaq80K8B2FkLH7EnARQPYUQZmDH9SZ/+oix2gtGOOmaU6FmfRUB63vWq5vnF9
mJ/5ozChw+QBPe5w6AQN5TQiZGn1t9HOXUlripMROSe6rq7r1dK2+RJr9KhMrDiqcympBJAscGlS
OWDRI/mx3ESlcY8N/QhTuDgPfxECY2f6FhMqVd/Gkewa8BW46Ouu3ORORnrexNp+RPoLDWv1FLT9
RevM5Wx1NsZMaDMxWdSjoIgiDINrS09s9YeGS6J8zLnaY4pFFm/L3XBVXQGusHD+ZyWrK7jZXMR2
gSQxPEd6EsYlLwFjqPaYTsZmJqeE67K3nM0JGYa9UW/ylhtARipR4ZQ32XDlKrvDB3OGFZx6zLjp
npgBOOO++hphKATgxTH9DNdctsEWgRnFwgIjM3rClbxAhGvwtRiiMU6pijD29gUQGbnYcUfti9I1
tYnLkJxIdSsijcH3N3D1TJAtYwwvBWixxYRaUy774JqvNuHShtOs4CYkGMF5VeFWri9DcNE6867U
hjdjfmkpZ8a4poJjvVPoCWOE89cRpTPas4AXYjtpvIIEEgyLl8tq8xa50S06ICPpnwfdPw3CmPCh
mIApPs3suOwt1cUyH7/QQp0/Ds9UmHNdZXqBrT1QqUv5VBmRGro+Jjzh1pAcT15Cm80r6pkak6YF
vZGkYgdqXmJHn5DpHmMpzanXomCqjdnhOoN2NayLBZAWda6MW8QdBlh2Bg5HkbArsC9JP6rlWshB
1ZeEk16uT0pxCYQ8F1P2aDCcRZnBj7WLU66e4orCz1iYsTgim951tvEAC17efpibmO1RZBIat8a0
PU1UQDJOyxOZCBsVCO9sS3ce5LvRhtc9M1YKWcYgz6HbcXcCjqSBPzysANawL0/cJhflQgPK3k64
Bb6pt+LzfFM6tEFRrUQ7RLKvEcEn1R1WroPzcC0f+1gAeUN+tfcejMw1tApcefR6kurSt85tzwZp
qVE5Z/RI8zGfxh/OwPokkyoYYlBXUdr3pCruRnfTNXad+WY7LHTfZ5WJy9NwCw3uP8XfSGOMXemb
Iht6iLTbYtgv2vTKFAWADY1I2xIwTIBTPnlIUrv1UqtnDihC7237mzSjTS4pkI21IO1vMNjYRWsB
O5SVVR5jDEUUIt2g2fz6mL1HklFcr2DxKggNgOnr4jSNbtpuuP6/pF3XcuW4kvwiRtCbV5CHPFbe
tV4YrZaaFiRA0OLrN9l3984RdUKMnn2aiXYlAMWqQiErcyj/RWQ7X9fi+0gsWrsph3ckLWoQ7WbU
wI7VgswTZJqjLVaWdCnGnFtbpFUzVawqU2PMzDj8YAprC7rblYRwqR95vm3L5y6DZWZrZdg2sUmU
jd6+0cwv0Af1NmwL8ATelOVrOgb6EcR1gb7yonwpdAOYCdg8GGHAV77wUCfNUithdPRrXQ1K2QZy
ABRvFU87p+plrD43s/BGkaNB79kwU8Xy0UrG996Z7qaW3XZ6/0Md9VBKPUw8GTLD2WtM2/590j03
v/DMqbUHOzFLkH82FqnrQ51HGvX8741c9JWzrVx4pmM23tRoBdYoORlY4nfu2vz1JZgb9GD/Oa6F
P5ad1YD/Afs4aqT7LYMqGLf6zhCke0G3HJPRa7eqeWe+ObilczJpK6lbYVHUUwOzjTeZ7AjXP1LV
i7jFw++38JI3AseHgZFZ0ggyIJ9TkASLcy0ZirF4GP02PWjUuveMZMXnL0X/cyuL6K+bZl+kHqz0
6DWK5LnSanBGlyRTViqU+TSWmzcPbGBWGCTZuH9+Xk6X0SRVDFQPMxvSjAr5D0xvrU32ZdfQZIHE
/AywQeZGnv5sptRba0rGdgKR75Vt3ozZSW9WVnLJhDXrrpnzuNkfpZzzK6ib9dQs3Wr0VbRVeuV6
kJqvOyvpcs3I4vQL1g+xbOev1PxwrFPh/MrXMvIlE3gsxAVp5v/8OtHZNi7e1fD99PlRer86KydO
Wazcxb42snEg51bmSHF2YbfqpHNxsxyRe9l8W4/aPxN5DZn5C9ZiwuUlQe8WOFQNDCHz758Zo0o+
qFnRIIK7KslLRjAXTdLRWolua2YWEbyJ6ypV7Xb0S63ZqpmWEk6r59zkK5eJOUp++mb+7N0/y1k4
MzOplVcFx6W/Ge0PdOiLADRAxtGhVYFpw9rodsqoaiDKAdT+L6MPTGPwx5x11TCJu8TWpjPBaBJj
iVwcNedOye9dufIdfQk9CxOLw8q8iqY0FvAMBYQtreFs65Y+irSMGqWKvl/O14ex2RjKXEiVzJ3m
Wan63DPqfJpMLe1wZEeDWEQLtaADDgn4Ql9JiB1YEcbHruL7ea4F87JR0pJ1YrZLfoPQhGkktD5m
8cDPP4RdOIPQbaw4B1lU2x0yTIzJlZVe2lXQhcwT+YAYakvw9ziNnlOaOLiBTWQsfij1L9W509KP
7zf0ghlQXcxYA7QxgahZ7Gfntmmd9HDNRjo/E8qPtPKr1q1IavKVFV3YNfSMDDAlYfJ11tRY7Bo4
NaUyu2LRuQfPAXe5291wW26+X9FFMw4mgDCndWHoX/JEtLGBFQ31RLr2qel+GglfCYcXjcwqLCqO
H1INiy9apgOlfYsARZVh49BbqoF9ub7/fiVfii+w4IC7BV02YFdmrOnnDSsqtJ+TDDc63iYKOKqz
Qb/XTKVZOZevDYGFnYUPFDSho2qjOpn20+9pY4AioeAE7/a3yi1/wNBPaKyxY3+9RS5sLoo+1+jB
NzTAZgnOQQCoIu3NRQf4uTzwo+aX2/E0HZybMvH/xbzRZ9NLLHfhNcNkTwghLYiybfXVsPZdscZE
/BUWtbCyaPQNepN4fJgPb+NcuxGYfLfZKdtnUfrTBao133SHJvprcofZqI5BHmBKcTdf9gAgiq0z
C4N3vs7y+8aUxOP0VXPHNY+55P5oNcx9WUw2YL77s2eao/BqkKrhU0YT+2dzM52SDQaUcZpX7IAB
0Idqg1Gl/q+RSvPyzswu9tTKvbrpEyzPnkQCQJR4qoDycLXMd8p0paD+UucubC0Kt46pFFx9WKLD
d47EW0Qzc6Lts/ytbDLwSud+JdYQ1xc/+LP1LSJkrViZrLlEsSj5Th0xYj56K/XomolFGTfVXqqb
NUzkiChJeufS2++D1mXXABYZ/Xo8DizZk3o7MRr0h0ZfKV1SdR9N9xYPa1P/l6pReMJ/rSyvcLnb
212nw8pMnJ4c+B54vLt4i3gV6s+QHvl/rWnJ5S8dobYlhoB9mXdBml7hmQBCJ+nfl2qf1rT0OGEK
VnYG6nhTj6DFc8pSFDmmulKMrhzQklW2Zsg3I0YNfdqiz1mE3eAENA+/37E5NS0qXqwFzCKAD2H+
d5nr0SGkWm2bKCuaugzTVjnV8iqrVYqhiQFs8CAA3H5v8VIhc25x4dhOCV07xWCTnw+HTOTEMl5V
86kZVlp1l5Pl2crm7T27msgOA/zAGKBX96RcW+F0qh/bQ3kY915kPKGb9aN4/n5hX7uecyRCPTMz
Bsxao4uo19RVkzYqqs32ZSpJ/zA37D007AE0znZqmGAoD6CRzfdWL3rJmdGFM9K24nVJ8YFRqycs
vfJwR47blVgxFxZfvAQqVzYeEFHmLikg0FPShDLXuEZKiZ1+KGaxtQYJHmdOWu+nbrDd96u66JZn
BhcBVlcn5qazwU4YpFAlqfuH1h2CLj3YyY/vbV1MIJCPA5nmrFZtzD/LmaNwT3h9bCJoYNx+P3Pq
dCFEcqK10Y8/40ZfNhH8wHh4gwrdF3rqNLbcclQcBCfbLu8MdLaUTU3rtj7Wehq3j3qSTK9e7fZk
pPr05oKz7DEX0HfZNVM55FHHbeAYDMp7L2hpMo4ErJzKfrTq9jhwBe0k6rXNdqRMP6K0UNKgNj1n
75lx/bfYr9nRz1Yyf+JnO1aVNu/ibC7MeuDHkwfMchFX/2moHWmtlfR+0b8Bv0KUMkA06SzCRZnb
8QBaKtwSQH1Ep5fB/BiHlZD0tQv+Z0H/GFnGCrNuGXIt3M2aZzGaYGYfo9EvagbTDeL87+E4XOcb
70e3Rjd52StmiBRu/pAn/JNAz/bSwbA7dxTU19WRC9KgiN8WGxqV1wDkXtcPCJBFRETAd3WAsby7
nBPwC6w9nlwoNmZlcIhMODPn2bIcTcAB5nmST77rqH6b30v35ftv7KKBWaXIRTvS+kKeSHu0jh0P
BhpZQE3ko1ubbrjgJrio6ig6NXBwf0F8aVVfYHR3nPwu04nSbh1otZT5+9+v4tzIHCbPzioeARId
dBhRunxjNjzg1krcu7iMWZQQTzmm+YVIm2VU15kjJl/U7ynbVQ5gtd1KXfGVRwJc9bhh/NfIchkG
rUoMJ05/CH36mNREvdP385CMuwOhsAi7kB/Fzg5NqAYlwfTXb6wL+3NAPtvGnomukg5axohZhIKp
JZvW6s55CYtY6yIHo8mK5wrcexb5wxwYpKRdmIgVg2MKpN42Gh5ZC7XZx5NxzQz9l2jWlO3WjC5C
VdsObtu03eRPYN3NeubXzkQyAEcy7cYyqygXr9/744XMhW9qvkMCrAcYwuJ25ziV2jATpdT/tfiN
aJ7EX+NkuvTxnptZ1DUZNMicRCknXwfbQP1oDGsb93UaDodxbmFRxEyD3qpTjIX0YX4jno3df7jl
hF/cZpyA41cB9qDe5duMEXX7e53J79J3d/4DLPyFt5PG8wLshzEIz7XS2gpFv+GJuVJtX95JqJFa
uI4D67BYZ2mnMqY1nXzQJ22KPt0Ya+3/NQuLhdg6U+xMqydgyrwKJCr1U5G4KwHk8mb9s4qFn+e5
25pGqyBb1jfqZJIpp367Opj+B0Kz/IZNDVo64JzRoBa5qMtcbRprweAUg88CPap2zn1zdP0OQIbU
Nw7jjuNRqzga+3HPd8qr3NCg32CYO1oVOrv4nf2p6hEzoZayWHCc6E7sSWyqt813VITJ1jgUoF00
H/pNdQcmWZV4mOPDHOVt1xLr/fuv/Ou76/x1nJmfz+MsXirVELPRTRGvQ3RK7X0X1b69s055SbwI
Go6hsZKFLjrRmcFFfadjsraE6Ad2HszAjIOB8F9ZAMByPlhcPpc1d5yWFqjKiglt2fzRKdlj55Ur
dxbj4qmd2VimOQklmpRJMJqCYHiyHnDV3WTiCkTSfq6CWCjrAh6Dsqdvd129MQUNlf5GV1Ti5uWW
i8fOSUODy5CbxnWrs+00JcSS1yz+GMcM9+U3dPAOta0R2j24ww8+2PcpQLLgZgm85jrtCjJVN1Xx
PDUdrjH3sv31vV9cXh9u7ujuoTReUtUOtiZxhqip5nnOmXy0C7ObdZjxpeIYSqn/2Fl4Q9MJEy+X
iI19OGyMsAox2NjuRJQ8jge2kb4ajHjCGYn3w958v8KLgQY9dQOaPqhXliTzXqJaXVxnuGNUBSUd
7oOkYvGp7o27vzcEHh0oh84Mh3iz+vyF6ZlR4bdREcXohLDxNSl/0mrlo7rUaJ7BvrhFA9I8v9F+
NpLQTBWZPdd2m2pH7/Sf8wDLr3SGRA3HGjN38RVmjYJ/sTKIewADZiJiu4uVJVZpxBgQQO7u4mDI
a+Kxd3VtaZfiBbjHDFDMQLET3cTPK4tNM7FdpZl8Zvym9Ep2a4+jFw2Anw59SvcCwJi3xv8acOk9
G3+Z4q8pQxFiMYmCVuhMOqn++QbOQ6yuV9yFBoovnbdK/dBG6Iw1G7HS070Yyc/NLFwg49qQFRyX
ZrEB8JYTCJqmkBNDX8UHkj0l06pI56Wa1J47fLOejYYbxeejccCdryUTzj9Nf/aWIN742wMhYzZx
ko+3xvDw9+4GKBecwMK8PyilP5srPVCTxhbMcf2hQ52ojY+usxLYL0UFKIKgUQOgKA5sUY5O1FUq
rcJZOexBH39o7MnQXv7FMqCyoc4SGxAWWCwjdpqiGNR5GaCGcUBd0L6o1UqD8pJPAweCzoOhzdyx
CxtqqXW8redlGGYYi+pu8P7FKxMu7P+YWLhbWQpb4AFt8jPcI5n9nuLTAZzw+72aw/+yTDs3svCw
xEvqqQVtn19U74VdEw56pxpCsHzt47l07tAyxzsrFIFBtrbYMA+vn71lIn6C4SzIGagdtG1PMGfw
1FQbYx5cphhNXwugF5d3ZnWxh+5YNUoZwyolSgnqe86I4x1XXPpibkDrEVI+eBMErdu89rP4IxVG
5ZDA4WbmCi1oYlKF8nlWj4byyO0U5FuI3GzUtZv418FexD0HU5XAXLsYrFzatbvcMGUNu2bUH1kg
Me1FqmBuW4tAgToIwPMYSW8ID9cJki69DX0yvigsXIVjdHpudsysZDM3R/3RE45xTsxKP67RrF1q
tH2ytnCf2B1qO2dYqtikN/NjtvqU7mQoA7lDoz50EYfBr3/lPMbXqgnxnmRVnvySA2OQykCOMUBR
Zi5+AtYbqWlyFbe/+LluHpUOqL/VOeZLYeXcyMJf+8kD5qHBMuNTAuq6Y/Mwlxl2IAIaEwhcH9Zr
jDWTiwhAO6lloHPFnZO6xGslkdAS+z7IXOxZnS1rOfEzmaaRsBbL0iNzr/rmU/Gz3wHXCEavmQza
2FsliUMHwwnxW7VKkb6yQmuRcppSSCnmtOYN+abRTKLUb98v8KJvgKMWFLyQ/gT65nMAUIukajoL
xbxhfVTsudavynElgF40gXFc9Jmh0fflPh1rhkKtGoFaUDSa84cqvm+SlSL34kad2Vh4n6WmdgJW
VVxVwepe9Q5p5cv3G7VmYeFsk1A0OWYTmoe8eUti+jw5a6Fi/iGXGW0ea//fjVqOv3aGJ1pPwoTG
m8fKLg5jATFPV962Rfuja/UdsvX/72yWNc04WtRpeuxbGv/UtesYwjFme//9zs3h5btlLZpPUyGm
hs+Juuw1UpY8KACr6WY2yCSEtBb53tqlvAnUnwWFOhM9HHMR3NHcpkwpEewYqEYaaQVDXPqcgoBp
rQt6ySPOLS3CqtpZQ2Uw7B2KUl8t31zGVqLPRQseKg4ozUNrb8mHoxVFwgYDDhGLt1xcmWz7L/bq
7N+f7Z9lf4dNnjJMWIGmvBrKtZE9OO7L8NdzR8j1SPX/XcWixhCTlpYdx/nbINjp25NjdJvSfojX
4NpfNfPwCAOoIvDaGLnGBP7C0bpOQwJy9AmzXGxXbzxQyfShuR8DkIoPj/NMtIaRMhvCeRZYY5tZ
P2dj7A2UOYmvbv+aQPDPTwNeXkgKzK64cI+OdTWbqIGsy71rCgiS3uhHIEVWzvCrj0AlEdBuzHRB
Mdde3nys1hK2N3AQtYv8rW8hmVRNK8H1awCfudQAO5rV6XAzWeSIujLt1lEc6du4nvLYCoS4bRUl
+N4ZL8AYYMaYuZ+BZEA3ZLFhicz0ovRyFXV2/pCaPr2zQVyW3rf7LpgCBv2Hpyb6+zECGMW9EeP4
s+ieu8iwVVUWos0FpsPSdJuWxb0zGhuRrI1tfo1KMOO4uBXNbSVAgj9/aRJfml2VOppWykCmxPZL
3IxyBROj+RppzR9s3ed4C1u4XkPH28Wo7fK4DJdmscyk9JkEldRoBZVW+L32zGlzSJWbwi6JK/Go
rLx/f4AX3eTM7iKajKLqcgu63oADoBzTd16L4bRh5cbyNUdicVDsQtcE72t4ZPu8kW7sTRNU6KUv
e+vBhhTWgHc2s8uiqXoUThs4cbEShC8sC24BUReUSFC/XD522dKQViJH6QtH3VUGZDbrIujr8PvN
+5ok9U9WFn6YOorVpgXWVVoxmJgHdB0VUox7OqRHT1lrO62taREpx6SCJocKFylilH0KJ/VkBaNw
VxZ1ITZhUeiUGDMRAEY1Ph9WaagZ9bgrfcXKT2MmDtWqKt3FlZjzGAgiExglF+meK+bQMVBt+Al/
qnGvioFGWZUKxxvt7FeLj2p+mPg/O8tUPBo9ZJnzBkI0RnoyzDhQda4SmY6nkvLWp0ZrkJKJh8bN
tsIoT7ahj8SkkPszrfF2oM6xK7Utj9mp5ID7NuJ+jMvdpOsPngeuuzT3CGY7o1LSEwDlj2Mybqs0
/cHNgpHGcg+12ephOtItJpVOjKVB1Rh4Q5g8kqrQm2c2wYtGFOvqm143LzE6SX6qY7zSU5VAtn0X
qFxqYa2we72JdV9qRWhMfSRVGQrZ3Du2LDdJ3lQQY1RDGg/3o+bdChvKTPVU7evOetHcuZDqNY9U
mNrAtIAe9A49ZQPqLJaDStYYSucEfgT1WrHMnTAGSFNQ/KSqWT9ToeyVliokkemtSpF10wK/g6zY
afpmRoBMdDgmacF8m+fMpxXdmJUbcl7tbaPaK5k++PrYX4Oq4ACM1mvbyjyodfetq5RbkWl3BUhN
ydh1j6aR/2iLfNepbcjT+gCStKtKrbjPIClfT95dp7vxpqnjHVWzo1Ss1G9Shfnm0D9qon+nqf7e
Gsp7l7K72BO3o14fs0rBlGGjbgcv2WqtDCdH9k/QW7jRa0snldRueGFTwtNYCSwVc2KZq10NhtwD
lvfc2THeK0ThQLliqAPwYb6omXy1PX6bp6zZFCq1IaUsHthYRVIBejjVBzWidX8zMYyBa077IgFC
i2ObGDnI4c3hkSPkuaW8clVEWQEhA2awe+iVgmTGsG6tHlSX0KTr/JFOegic+SP0MCnB3YNvyqJ+
V1X3A7DBk2VC6jOx1ZFouneYUk0QWTTXs5B6LYYWL0nOZgIP/qaK+6u+6HfekGyhavBQqlDVVJo7
lbWhyfujEhcniDJHbS8fMkNNMIwwRcakgq6lanI/TZAT0NmMRCVLgnZxQ9LMvkPzaQNsi4uUMd5k
lIdQ7AxirutbWst7xsZbvHU9q0myZRUkmO22BBYrE6+5415DeeHQMWOfDHh/at2914hiFzNP8Z1k
ui96flS1dm+Z9Mh1JyVuXzymY5GgT2jhV6CZoKaC5K2OB/6Uhfh7T0IUV2Y5BX1Z7Sp3eEjH0QtH
L0tIBf540hbxe506t6XeuBuUXUc8eP/wRj2o8ummy8xXj8X3jlURI2XQ6ei70Izpz8p0322WOiRr
3DsEkatiRAlgaNW4oWaTRE6eSzK2VsSL/EgNMOmBbC4HIIvvZaXtcpVfKSMYUi3nWsjkulEUdBtp
G7mmfDOLueTDU7S0D10uJpJQ/Vmw6iq3OogdjmFi5EdhJRlJDOtFpMqvXjjvkvIfDibVRxwDidUp
7OvsNu6sQ5+aBZjhmkhJ1Y3D863tsmPiVibpPFBtm8q2keV9AwIlUuLzJi4vgZAo5HtpjkfTG177
SnH83urfFRd5EmrdoJSUYifK2vMNrnvES+xDa9tQ7BunUJd94OnJ25Tn0WR6UECRd02CgKT2tkFi
j98Vif2RCw+c/ax5z+HSU53smgqvm9oAxTiQDmb6rvDorrNqH5znu8R7GDS79stWQf3Y0WvDrnyt
NG8FS7cerzdZpoUQAAihdROkUiUC5EE1YM4Dw2uIMwZScTDE352q7FXGwzUXtm/pdVg09kaHZ2mC
X1vlSGrXiXg+brnR+gKb1kBouMUfr/uNsBx8UN1GultDf5xS9lQo2l7jIJQYvZ0WmyD0KYJK+TEN
EBHD++ZdZfx0vAIvJA2E+Ex9W+AouKOGjt1FMsZggTB/ge9xlwCkx+su0s3bqcpiVAd1u+t5fsqT
6k1L3tNq/AnfHrN9zem141m7VLQPegvWulHfdCmC0Whd5xk4Rxk7aJCKtZ0y0g1Eg7YjIlYey4qG
GWYPa1EIQp0HxRVBhyERbTwVQCA2fCCVCmYTzfO5ts2lEdg146RnmU9HsPuYyDASjRGGEsa4MfGZ
jCCoNLzIpgA+s1upgm9oagMwFujWaVKuRw+EevRQprdlnREE/XCKnSjXAo/nQe6dJlzbxCu6O2Ss
RODUGMXBXyjABJ8WvqyOWT8i5ptEQv7RdeQmdrINSzDm53QAP93VQEX0UwJU/rHNbxC+wm5q/MR4
qOqj451481QnAHnA1mS/VtjtcV/QIUQVT9r+ihoiGuOKcPXa6246/KkxKZDpU99NjaiZ3kexS7PE
17N7iWEWzn86MN+B147zu7jS9gn7cJLHjF3V4ylrPV/TM6KJh1o/uMmDkptET19U7LTL6Y5W4pAP
bFNQZPTqumEC4Ic47BMDvdqfFru1MkT0JoOmtRU4Qgftw8Ytf+IyRfIs6pzH3kOEErdFf42yeTMm
bZBnp7L+NVXNHoAi0nsPowzBkAGmTiVMxIdm/BYWpBc6w1cajxSF3KT1bW7ZgFtNgQsxEKt/ads9
74O0VIljPpUOhnmSF0drD3R8zOqS5OpbDfUpxyoDQEk3ORiQLffY9TuT47hs5hsOaYwnSV+GBBTt
+GfZk2LtcF8mih4oyR2LW593v63m1OobuxCbzOoISNZJaWh+3MYB3DuBzkXD9szNSWfXm7inOz5e
NcbeiYPJ2Q3tpiqf7CTSgEabfjRASow7CnrZmEV2kftKWgYWsjI+1Yp+uKl6pMINKHuvMhd6LtVW
yd8avK64anmgaH404tEeIKUT39ZOQ/QpYiwPy6oM1A5fgjcRty22ikFJT+vA5YovOkFU7GtR7g09
KgoI8YgWMswPIBvXIYzjcCB7GxLzYz56xEhu1AYcCSVV/U5/oOa9QJLs6oPJPzz6keRRrvxwasAO
cEM08neWbBNEdoouuo4UqNdvsrtusiervi76w1zDwa99vdJ81+O+6hWBnlzZ1Q5eTbQE/XdxNen7
tDtidCjscVhj9Sgxg2Vmflm8NLQlAinQGbddt9XF86jeGlKQCnuZpyTtwa0FpGZrm6SazCBTzY0E
5RrVW4hXdFelSMOKvsVu4qN+8RU7atQojSNqhs6AENjs5fjslY8Dy0nbcL8fUcVMYdudFPbQDlvW
5EeTxj4HN3r8Gxct0ots19gQPrV3ZfwTVDbAoZJ40kkLORINg94xcoM2XeX5XTui6LpK7D4YsarE
RfwINLAYa+0jUBtxczfBWdTEF1NBYu009jfMOare/Vi9oLyz5c5wt5x1qJPeCuNUai3hzr2pXU+W
RRQ2ECWethnalKLD25AL2RooUhmNGaTFy9Ty0LR/68zdmGqMCH1j0oe42w+0jAQFtY2SHcdy2FSq
FRVMPkl0L8AAgfiuIOgVYVEXvqve5/1Plm3N1gjTYc8hZKTfeIYS8VolaZcTWd3R9LWruyDJqlsT
P0piZ0TmSdhREBK4qE+ZTuwMn1pqbUTqHBOvCsoGodMBvevroL+J7FprfueIHa7+4CQ3JUhSR8UD
PHUI8Bd8lSEfTVhBbO8SU4mK7LmTfO+WTSDy5gXJP9BAMTkhY8cv4HOL+q4mlbN1xvwG2zG6byN/
iRU1rGMVLZS3NE0D00Sl1kgQ9ykbx4tJxqyNZG4wGM9uP4YOTgXUdo7uIp13RLHLbaUaxBtMvytu
WvU2L56pPLjjuFGND4//pt24N/uQ57va3ru1AqbXLWNPafNgsV/msEkqFXlxQ5XIyBAdGEmbCGKl
QYV8rmD+UAP6hLk6GbqTzB4tb1dbgURDFfEkHX+7403uMb8ZQlr/dpUxAuXDto1/Nl76CgZALQHd
sLuVxn0xXrMCIxPGHHoVkBhNbJvTV2N8EgqolpVdad7lrgxQVm41jRGvsrcNJN5iIY+0bIiZabdO
VV3xvgm5A1Hx4qWa7qUNRVPebTVF26rIkrodXzW9eoAMHdBiQOgor3F9NxavLeujAQzHIHsE95fY
us77GI8DGXoHrEBTBNpWXyhxMA9tSfx6hek6adYAluAVDjRhyb3U77zqrUivO0EJ6n7fZZiQn8rN
mJ+grRxl9oPu/sCHZXo/FPQDJnDAqmNKBu95yCsSp8CEt78ShNncg6ZB/tykCZi0D32yMzEvaKQG
aqgyGou4IejE+r2ApIDwQKtON01eh2Y5REoMuJiCEr0oAl7jPoavTp30QKrFrjPyu7IRRLRVZAIs
PTXMdysLVvmd23+MVbzJhUbQSAv0odjHlrExDGVPYycY8f8DXI3iDoimyYCoVivJ1jHTbdyiuSuO
jYJ3BxSB6ngXY1cMNfVpMQUWPmRnAIZAwwtwZoJK/2FoHcJ0i2AK8pHy4RWJEfg7ywzAyxeY+hTy
TIRGHgmrusvzm5Jme69iW44YWOpqFOMiLS37mCAAjflvjGtBSD0Neu1QWBAk1duoQa6oq2tLgRRC
aZ36rgHLZB5aObjH8sqXVh3lSXmbJx6gOkeWnYq2x0c0+nGZwJSXoFKVp7yjPqvAZ8AtnzqvYDMi
cV4Goxf7qWaFdZa8eHETOHCJCi4wCETtSd10tIoSqw6MpvQL5oWJq4RjiyAU37L5TBA5J9DBq1m+
kbYRedIOmnwKXbMO+j6DenoXsPG6MQzcSK7SZgw78cw0ft2bLw0WMtYuqjsFNO/giev4vuoqUut6
1IKk2aDNWx6P0aiBnleP1Cy5n9WRebIvxzayVErazIiqttzY7KPHu6pjtriwWy+grSdCA2k8mjus
AzibaX6eUxzIlWlMocNEVGU1ATorsJwCZRYjiix23sQRGOEUQ3zFrfqE/25jRQNq1sKfA8Jhoteg
kt4K9cbtdfQwjk4C5ANFBKvADmG418gwzWBtwYAAGbiXWKdHGYtrFdW9qr0oDDy1yQdKVPC8Iibs
G+4Fo33sYolr5UxXLo8ub7ZD3L7iLcrvgIdRlVtDUYjl5n7Xi9AaktBr8QWkT3P9Wyclmign6l3p
UA1lNQ+laE62iWn7EprLEGF/qBM0igpcM5J0DN1UCXMa3+vuoEFk1AzzJN4bharhPimeUtMIBbdJ
nqTb3gHqb8q3gjeRispXCu06yeQvWg4HqBQiFNjGttaGreUl96qtfCgMEy1eH2hm/atLALzs8iHU
ORrYfVobBEPWN6xRdzSWoW3lG6NDRTH1d4J7VyBBDhXe7g0q99DURCLWAklpBCW4rd3Y+UbgVl2z
Yssy6x2BEGkuPijAvLp1dwNxzLBJY58KDlRarhq7URsemzT7yQrTCwSz9jyl13IstnnmnvJWC4x+
jPC0EtpxgmJHoBY2nkDofTeZFAyQzP416Zkv9ek10zTQBHVbY/4NrVRIr+U/tULtSUfZoalNNAHK
E8LJMx7EUahJ/ZdLlQ8nFqBz9NJnRUGnR6Qf3v+Q9mXLdetakr9SUe+MBjiCFVX9wGkP0tYsWfYL
Q5YtgiPAefj6Sjqij7do9mZd19v1VRwtAQQW1pCZK6LptW2kwJ9iAJELD9p6daUcWzW7AyDhFqyS
0BnVYsCwERMznMPoOUqsPZf6vCQsWJByp1DzMWzSe8NKDqlav+AKVG6pIyVtdMERt1g3OaOIa5Jo
hznRX6dJR0bboD+RaSX0myqBfYsRYmHScF1r3NHbtEARNM0CqdS2R+MZEdzZjpmjGKFQ7ZsWjTsw
Ng9iBvl0/Z4U0TUvkMZjjOhraRm34SQOhZ4/x4lMj1rT3Ted9m1U2F2vifu0rYU/mqbltba9z6oC
NUvzvulTcEx7LfJViWy1ZEZ+UltCPStCtFewLvRbQqIAsh/PltqismI8gVyM+XvqjSmaI1LF74oi
j/WgHZkpbzKzCpTKhLhvnluurmRf8ip77CN0QCv6RRn5CzHyu56N71pM7hT0/N2MqfWpBHDOk7R6
5uh+uW2ZQqhnqnGbmvJGyzXfyMbMSzTzeytVaGUr6ndbFA9h1ZwgONLt0LJRwZbJMht+drpvu7l6
avPSp0juHSKg6odwxGviYp60qyRub1vC4XxSPZJYQwBE9Euqt88YK+yxAZrFUVRYjhEPP5vOwr96
7aMox9YbsqiGajJqi2lX+20r+OTwkbP72tK6oxbb3a4eRuD7a27fsEaQAslaEe/6ppeOwBjMB2mD
heYXYlRb30ht41RrofGlxYThp0Fo9YeAWJEjKwbcgLSG+6mpbC8V0ggyaY1+3dTjg15gQ8pen/bm
0Bc3dTLVrkkUA3hAU7untCze0rROgkkm/X0x4VFQLTO56sOq9wUqWt/QqKs/rCymCq5FKd5IH35v
NVIiWxibAvhVBDfgapQgNBpZ/9KYE3nrioSgVGQoP4jN+RNuRxwQS8YeJtmSfaXmzKvzVPcy0phO
OHOYklw2u1HESDkt1B3BCjXQFLHqKXbwljE3SpUw4B0GyqKuWE2ta2gZxlfJyd5RS3R7hbXaTgsl
yhWlYh3gW1Go63GbIkrygxaaFMWA3PYUW0120jJ5oKildc3TClWpPMy8IjLMXd4ks0wyamI1rXNo
dBR67PGwK4KW2Mk+BPPvEBv6fUOy5j6Lm8b07Wb4la7EtX6rqFH1UVIdNZpKRoNvToMoEme0MqV5
7iB8nd6abZ9fmfE07OwRM0BLYSC6lpgZ1BQhkiuqF47aW9or8gzo0KV6voviBuX5ZPbFEY99aNzP
YaNp3+k6L+/HCgVBdTIqV0Rx5w8yjH9Iqxd3wqbKERSaAsk17tnOjKUWMIJHHcy/DvWTWKmOyZSj
SEAG0+11pNFJmYe+3poIeMceQKeWxAdzlvUYC4UGapTXUPKdIl8KJJdNTCGuJEvuaRrqZUqv9m9E
S80XVLqqZ+jUmjW0Mir8NyprVT1Ixzq8UUaz2UetyYmLKS3VTdwmEkEKz27yKky/goAQgVoM8PRX
ayyllzDIJRIrTU4ZeLsd5kjZmF7vIHwdNI+lTKkLp5JdTPfoPYF3ofQU9IhEH4tv4VDhvIVFZ4sH
C2TlKGCIUNkhxYWUnsYErfwylXixIGvXogutT7bm8mxSUA3ENDOnzWo6QTltygwnqyrc/XYM/brn
8c+WKGrniAHew21GYmYIJO32PizyCUHeZKt7RTbUn+zR9kNVY04CVuypVnPlluWhhiKV2SF8A4St
i+QXBL3jVYGD8EAwCwKNWuvGwDBo0qvwVPwxnvJnAO0OyFgTwN5nholULaTOuqX4mZKLq1Tv6F41
uRlQLTH3IRrFu0gZkeNrXfdd5S1IFBMeHauqyV4JCfta2210VFthwHlYxpVZMxOB9mSdBpLYfqsD
sZOgxeXVHQKssU8wXmbKYsxVUxW3ik3rCe1oshdVY++socX7nXWY0Ntb+tFuTFSx+ym95aas9pWR
z32Ibqr37aCER2VorSOkzaxbruXcn8Ypf49zEu5abvdXEz7ydWaJ6EZHlHfs4ySLHUwh7h6jXipo
bqe633UZ7iUGcDldGn2ZmvmrU2a4FVW0NyNkpl/YoryG37R9YdX1TxzY/rYSFntnZqLuRlzvU1vY
8UOampUXsSZ7QY4d3ZQKKmuaIKHfqVltIw1UTBPzBUX0At2D8L5NW+oIQFmvMV3IvNGJZDUkFUsc
ZWgwYXhHYmMGc5RNmASWyhpKQonwiV1bfoihQF5qt9oJQVL10ia8fzEtW3zotK89Y9DpW95BZK5I
MUpstIvwVil4kXiYQtjeEGzmrmOqfCFRir53mYj7ZmLwi7klElygMLnXYyhDRxpHdYxG7JAPJoMO
X2cMzxp+5GQt076maYPQtYr7b1Y3qIcqZck1HUT+lKlJ7GvGEL9Agr5O8ZghcgyF0t/pEcoyGDNW
ekkn0ls1DxnSBatNv5SZTN10whOPadjt1zK1isZXBCbjOWWbtcMdN1g/XklLJq4ds/aUQMuG7tMY
vPAbKeZOjVaWmsPCOH5tpUgH3EKMvXYIgXi4E3V03OmQHsAxpKS7DRlHihfVXEfngDYuiIfkh40p
0cLBj1FVqOanJhss+oKqTXlbZSqUxAaKYjVHKcKN47q5NdDIO4HilntKaw5BlVGFuYkIs13LqAFN
rYxcFxB0CTRU4fk+zruKOSFUuEASFXp61Ed0Wrg2lx+KrMp+alo6HSCGygNalIirpq6J3QgJ4Jsp
1RwZEm+PtUitW60foFCs2BB6EmH4FNMJH8/KUf0q2Zx5tGHjia61kHlALW2v0xxjQaE0hqQtjP2s
iCnzqmxSDzHwOoj+bH0e8ZoyNLA080rrsvoxrTXyHjfouyg5iz0d4bQvJ1EdWaRyvxjL1MsNvffs
llkBT6fcJzGKlxIJdYDnJt7DZWbQa0roGJCsGqETzTvhISdGaAtvHJSSVLeRPeBC2FP2EEUtumlD
iHR+0horsOKkeoozQ8kd0P6rfc5K3de4Uj8bRTSnhhZcAWc8QB8XPMKsT8FJjaT6IXo98TNp904k
GblpcAzf0Z6wJydnaCZwrciu0gEDBR0gwUovrif6VFUDUvR4KvVXPQzRbTQS2X5JZIy5bgCeopYU
SiArumHUrkisZg+Is/2kHfemmZwwsuhLWIlXSFo89Umeu6leTKjMoxOS00d1iHcQbkUXE6ODUVMo
wQrO2rdYq1svG7p905LULdL41E6IDsA3PI5d6edhYXtags7wlMSPNrNQKGsEapT5O3TgcHsazdhN
BlqvqtofmhZNT5QrCtQ1s3aHdneCGW1qvJOxuCsNy3KUShJorAi0atVY7sDp5m6YapiVlijHuIjw
JLaW28fkWAw99xCfgU0/F0r1ZEDHJTJIQIfiCcPbJWoG2X0GdW7wK83QmQYGnawoP5G0IrjK8WMy
YNdobaLpmYQHk9Ud6vRGvwuNuf7EIYgmUr+j2q3AI0tZ1nhNWj5blfU+cWVPQg7gndQSdK+mNkgq
hKO6QM6qc/SaphZltqmo0WKJisIjGn4a2dx2lER5Rzk+PfSForlg+fwoAATbE4n+jmWzH1M5+SaA
PiKzrpKQcxc0Z5R4p/YNujdspxm8cBAgaW4k8WZjGtSdZocv+hij+pBEX+Z/IDWUPviXfdCjyoIg
IS1Q4sTv75iOTiv+/1QNfyBtYX4xyOyB9XNVUOAPrlP8Ly3OMCQTAkz+/MsQRGiuhUjPiQzYSNj8
y9RC+oWqH5US/3lCS35fQMDOFU34og0TiLpzWJs2SMkFng5oTzf9UeoJmLVZdQuyqnRjWt50M64D
sdJ9ZqHQFVtRscflEm5fIE0XWfJsImp10kmDPk1a/RBTp7kyD79pcTygSI5YMNdR5c/S8cvUofKZ
48kIGXUHEEp8S9KfExeDzyOEIywqUSGw0RsnVuVhOC1Ut836XkAQFPjc3IlL1vksRBKXm9VzJOHT
EhMpSTrdm536QQd0TfoEj55akwEVmuh9qqNjwexmDxUdtBE52UlTeQJi8wPxwbU9yWNbGNyRSuoP
OGv6ED0ioIbwcbaL8/imN3gCExB+KPhclJ6A8YgL8oDaJl6CnDeuEkbfmjn5KmaYhNVFAZc2auLG
cBBaieM85miTJM94Rq7VvvcNSz90Gd8X40fbZ15l1leyQ8BaT9kh7CvUbC0VfC7xox6sx7JFLSDV
jRxTbQogy3rrVojMj5N61+kULVJ8Z0ca9t6wcPuj+pBnKcLsoes8iQIxUK6631K5b2zzdUwiz5Im
2mvjIe2qa7Mwn0ObPvUsAlsXjF4VY2+RqL+ro4KmhhBHYHP8KVbeFVTJjOS7qqfDIUXf2udD6OPY
oByGAleO1RpN7yVE7ESDzpNEqKOnCoY2EjRZuG0omBwzdW5bDxC+zxu3wS/jifY1Y8qRtrnitiE/
tvH0YcU5NmswpQNGWIU0fvw2FcmPzqjVEzLZNzlYTwL6XW5rlV8Mgx3VRi28tMpvyrj3+wwlccUG
A1czMTihvooxfwVp7Dc9rQfHINpLjvfGwyQzhoLHcIxatFVaY3zgpPhBUs48YQLbxFEackWv3qf9
qAQtXoQwBTjDGC3qUn0yXT1REXdUCEcZRBgKHX9pLXrHEvzdLvgprsabWjfu4sa0g3nCKyqDaeUo
9vg2mCIKutz8CMfsyJroBnH5D4CRh4BiWxEEjYcG2BNHdilx9HFCAbWPULdHfQl9qV0uw94p8Qi5
Ug0fCFXvEZs2nl1DkReUkMSJefUzGkrbLzMQDriNO5D0bbVPeFsdCkUBrkiEP2UdfZckhsqTQA6h
UvlDHRLbLUR8HbKQu3EZPjIN+YbM1T4wCvlAk+6bnJTypNbT3PDTDD9qBGrr5fQODiQmA5aolfZa
l1+pAyhDSsze7S77NoFn4Qyk6LxMtbINdK42AxAvAeAW6E6hZ4ky2OWMzkXtaZZCGKAZ5GWu5qA6
s+sO3MWYEL/0EFQc6RVJHO0ald2r/lU8Td+kqxwiNGDdLSbZKm7yDJe3gBiKrJqixpTENdHvs3B9
2xFICrDRoZGAJuq//9v/+b//+T78R/QTCXA2RqL4t6LN70RcNPV//fuKuLAKGTIGnOGs7YKpl9ik
M8C8kLQuQlTfXfuR7ZLDXDX+QZ3YT5/JIwpuwx6ddxeqhn5XYiYlXIdX7+XzFjVwFfN49lcs0Jut
Huc16vfELeW7bPdQ8XJGtkEMWQEsf1rpAvNNWz4LRo8A85qv8zPNuYrDewPfuQGvXcWIni1mca7G
FHp5UtFm1HDnkOGLZjxe/mhruHKoJM+DwKHipenq4ojk8VSHGTOhx/CY3vQ3wM8dDAIMh6PtIO1y
Nc+cNQ5M+JfNrnwkyAcQ6OqDjIDK2WID64oYUzbz4ZSsc3r1WwlNHtZuAXlXdk8zVGCTwaM0DXCH
Ph9ILdF5FzFwK+qwvw/H8huzFLHxhX4xFRZX/5ORBTCfDygehhq6ZOp9/8HvutZVUP10hYu2ltuh
2QdE3wFxku42f4PPB+UWGvwzdxEix4uzrtujEgLjiNZJBT3SAXVJlH2AOKHNBlZ59XthCIOGUg4j
QM5/3kk0pcyhREUHr+dPHTloiinJW2S7lUs184f/sbE466jDTgnCMHCTbB3z0Npmn5TsRuMlhwDc
8PEXB/DM2OLYc1Q3zVbBznHL2knUDOwaxX8ybJzz1RN4ZmZxApF4lLImdHQHmdyjgILAeYukRldt
6BBIYWBpMJS4P38bq6QdJuCA04XC2wFnT9tHP4HzPtSH8VC5xQ5dho0zv2VxsSqQYMqwkQYaw83k
p2p6SGz+L6sZQV8E2hhEh8gJuPgLE2Uzze0UkK8sZSwQ3Tb3TYPeLnRHXi4fhBW+82dLi/tLeT+k
EwMvapgo24HoggYGH+JDUebUFVVLd7Zi8qto5vSQCYMxE42WT11n6qcOeLCNAzOv6w9vcrbumeFx
9oZKfWCxPauV8Sw+sjB3kWb3ptwVuBIbC5/v7CVTC85mXelhTaFp6Q5B+aK646m7MnzT4Q96MFP2
tbvL9jZW9otLfLYyMelpOQkI/7QlZl/MyMEezjG8Dq2vlw3N5/3PdWHG7TycxADd5fMWjvhSE9MA
mhchClriG+YrOLmxJRG5ZWXheutC5tAgwAGNottJv5riE483RDZXojfog8xqTPAgKhg2nxeisrrE
xHi8LJlKPRPR7pg9DDaUDpgOGMiGsdU7DbHhmerMMPZpsWttGlJDgfi5mycVoJIZWqOvl7/LloXF
jsWDZUNNDoR0O5N7lpIr6PXuLptY/ShQIcGYIEihsiW5S0HPQkYtvDpte0eNuVMT0yXoBV02s3qU
z8zMKz07ykmmphHyZ7xUKnfBdnZVY/LGDtPANtazumUQkrIhSm8iNlv4pr4rgOxnuDNNfcqSVwk8
3l+s5MzAwt1w1pZ8VPBN6gpYVOUWLy/at98LuaFNu/phzuwsfE3YUhMaUaB7mphxkrQmAHcDSv5b
87ZWbwySvF8ccRW6HZ8/TCswlwqKVeDrdzUilGk4yFb5PubjjVHJW0byDbWYtWUBmQjyrgXuG2RC
PtuThh6xspuD5ziqnFbLrpM8+YqO2f7yZ1q1g/iVaaB/Mm3J42ratmQyxYMr6Z2aNMDw/Ry6p/+d
jcVZC5WaoPCAT4SSFpDIb1NtOXVVbFwdupIpa/P0KxDf8MyB//t5y3rGJj7F2DK0+F9kkO+mXXQ3
D3SINqdGrui3QOT+zNbCp2UGDdnYYUm9CzgxKovH8AAw/kFxgXmBupPm57ft962ke807nFtdHIp4
MHoM+cIh5PVcEEgJ6haiBfg42RMg8y5/tT9HdGrzGhEkGWjmG38M04kppk1r6Eu7/Lr1gS3UuN/d
zQOZ9UOJFAQ4yZcRVwEu0S186UYe39ne9LPdhxtfdvWMnv0h87acOUU2UjmKKQHVepJeU9zHqvTL
8cfl5a5Ga+fLXZzSpAHmoOkjQD8pEE1R2AGNXI2Gm/XZHhp/xC8BUuVGfgSs4TQo8RE0S+6o7fAX
Du3871g4zoETAzBIHGNlUt9qje5DtQMtJzW8ywte82jndhaOU60NvQvRJXVpWrt6881sn2Ig/q3C
hnZYGlw2Nv+yZeQ0U0VtcObBwzYXd7OMokkHtnGC5npzKKBdiJo4NNe3RqSvXhCLmQQFB7TolsTX
BnJRtjaClG+x5oqgVojShJeqAI2TeuN9++VO/lgSA+/agNeERv7CBdhQp5JNhhe0gr8pXegKPTEo
LKNGXkFXiQEshsJc+AMziXFwcU9OmMD6UBybK2Atb4oHlCVUaADa3lYBZO1lN8/+roWTgH/o65Hj
7xqqDlQOwwm3Ruf9Cg8vLX2O/88uZM4hPx8DxOGWoy+vE93V3SwYMCC+RjTpmbcqwGTuLK8k7tR9
Sf1x/xelOEgD/t78eRPO/gIdlUcrr7DIMf2CHnFRcCfcmjS96nbObMw/P7NhAbveq7PM0dQ2hyRn
NwNq0mTY0jnb+l4L7wbHW9CuQGTZZxS4IxUipfeXL9/qQnDtMLEPMg/QxPi8kFINCy5mtHWril0k
TznV0CV9v2xk1Z3YhsXw8OLNIItlFJw15sBwJqC6Bfaz4an2S1o+kd4O8q3gaP35PTO28NV2B1F7
1PlQNDpZt72vvwWpD4y2a30DwwfjjqELs++SDYe5vo2/V7jYRptkmDvO8aEqDlYOsb2IP7f91iC9
NRcGIQ708hH0QQV5ceqIzqcunkXSbFiJk9cWiUBb38dbe7j2vc7tLL5XaAugVhiyMhvAsAr8Cdr8
NPTRCwG63NQ92FrU4nvpTOkMtZx9Egf7cXgmFLApizmavpFrrr0zFkKVeZKdDUHKxTtT9RDt/SX6
Nh476EVHp3nsINlvKUatesBzOwvnr2s9l2CdIhI7WKBmcWj4oRtxklfqrXg3ERT5uuro+8xtHfsx
ceNgywH+el6WPvj8L1i4eQvPqRXzGPIYTU8BWozJa40OxRGYOfoqylI9dlplBJIr4jRJgr9Ej8CQ
TUHMskaj90Qq34uQ8J8D6HaBMml3BgDUu3osWg8APOIIA5yRKKfNKUcZGkVuWoF+p4zB1LAco2f6
KXdt/GQ3Vhk/AROcveqpqu9zyQZwWFrjIdGAr0E6Nt3YvFKecijxu6nSl/tMmOxZ5qYIwBMuXKtV
TAc1CesAzDDmlmP6zJVgUjiiT3s3roUMKKBaM861dQsj1W4mipkoSgl0bgdt5i+Y4S7RB0/qUzEI
AiR6UoHiZtBTYfLGG3lDIGqg2+A3VJNP1KE3nDqqK593huGDc68HtCrD01SoyhFt0v5YR5DLalVT
Cy47ydlF/PHRwOjH2BmkdhAF/OyJgduqRaVwNF2iyS+wT32+b7rIsafaz225Y5jveNnialhrUYw4
RbGH6oQtTLZTXOqWhqvXHwHY8OIjYI+GH96aAWSYbra0y9ces3NrCx9J9bjS8h7WhPygwHab1b8+
jAs1q7P1LMJWaCJNXdYjYSVT+KMk9FoOMogg5HB53zYWshQO4iANJVKFsx/BqhunJ7Peek5W9O4/
rcRe+BAKQsCYFvDADfRNCwBBQLu6Vx71o+6Wbniockd+Hx6KFxsih7OIY3tdAnHhgo/q4J+Hy+td
7dZBNxiAVbhPdM8W+1qDvz8mE/a1dwcPnM85ejUP0o+eqAtBN3d0MIrmbxLaM6NLlUeZYVrdMCKh
nXTrtsrDe4OlwTAovonbeXmBa6/3uanFbqt50dhJjPUB+RmAuHPMKPEwi2cja159gH5v47JuE1tc
r4sOF8BuU/TNxPDQFzoakcl0KI0QOhvqx1CBKBWGysPlBa6+sWeWF0F5KHoisgwlCRP3runCnSBQ
Vu2RpkMX9LKp1cuhwolRYtqQlly8shLcNxnq8y23wwAqXic1HTYe8lUTGqEYT4RaO11ejlCSkCUa
HlgpktjpsgZgG/p0eRmrDVaEq/8YWbyhiS4h2KGgT6Hv4gfFdrprsCDd7JZ7AIp8ZDf0RQT8iuy3
dJpXP9WZ3eWnipS6TUsE5F0DlaAqheyEfcwq6odbcxdWW3jnS5z3+SyJ6Q2WN1ghlnivH4lf70Kv
Oxo3pQdgzzEPrLvp7vKmrpaNzi0uAlggdEsKyhbO4Yk/ZT90H3zQQBzn4R19sBPHZo8xmr5+nexB
vLrLg+Y+DrYmeGydnvkDnK86aYbeoi0yHjCD1DF1h3Frhs26wwT7BZIqkJhDleyzDU1VaiMfkR4q
ezDhuY8s2J/2CDJuMZSvwpRregJQdMOLbVpdrEzVK5IAtj/PBtF35nHyrH185J5xo+0mtz2wIL81
Nr7oqkuD5NusJgnQ8HLasSyJlgCij80sfjTWOygmVvqadEeqEc/qvjdbzan/zxp/G1wEEUYVmVY+
V1aA1n5KEU1nbrzPgtCzUHJUrf14nWGAeL4xLX39zPy2ungASwOIaHNuvZij6VFg4kej2fCbq28Q
mofovP2a/7YwQcu8t/oYLhoIS9DZ9WoHfS7mxKQILl/C1bX8NrSMXvSo5Jo6zo85JGFKClyguXEo
VpTEEb2cmVi8p42Vk7atYaL28X3YsbmNrkpgU8AaaK5w4VAVjjRv8AHVQmm43Yoc1t3MPL2RQbFg
nqn8+fqVhQEK0+zYEDgdrdv2bXofP4zXyUPgAmQtSEJOFTnJC2Jt6Hk8D77wMC77gKlc7uW9Xrse
QKZpgBzZUJhcPoYGE5EK2Pj8iMxTUhRf29UHdTPlXPuk52YW6zWGtjdHY25AQRRGAR3HTjcuwOpb
cW5i8RyOhIe9Oa8ESkVv/YsVwJ25fWC+84c5Ao28rSB77T4A84MhInO/5g8RUAnEtKHEkHi0WPUk
W/4iBnZtGtXL5S+0bgZIZx3jTKE6Ov/87DWYqIA0cYtGBuTYpuE9jt+I9XTZxFpix8hvEwu3HBom
z+wMsD0QFwJFf64otGvGHyWPThng01At8y4bXD8Ovw0u0rqsAeEp0dCtmDqAo3ko7sKK+P87Gws/
DPiZybrCHkEoTq8rEO10u9kwsX55fi9j4REFpjdTA0wWFzDXdzCI3Ihyt0zeu3oW5oJUQlhBouPj
8rpWy4dnX2vZjVDaVKVCzt2Ia9q6+kfhIeHywmB8BS7Hm46QQ9nBZ/2F9z+3urjBJFFLbpU47XUH
viFNAUVH9xCKNJdXN3/5ZY3h3MziFldZCZiKwGlXoVMAiLl1J4n9QqT5VFKoHFl83F82uHoUqQpN
IJ0ahPzhABO1QckSnslCWcjQX6fhrwwAsGVqDOyzZQkDmgSTWVLEPMBHuTEAguNWhXw15MDgl39M
LI56kxuT0OUvJ27vy5fhKXuUe91hjuWz2/oOKmoe28hw1t0thaQu2qxIppYQjCiDPFAJsSMXCht+
fqP6mdd9mRDGRV9Vh/+S0b78oVb94JnBxSIF1AeU2ARmpYO8aDzwO8KiW1UfN8755sIWl7oQUTcO
4L262u3Q7jCBbY+esUOP8TW7Za8Yxr2JVl2/0ajHYS4mBTd5OWgRPVO4fU3Aj+wS1RNv9utcv1CA
CjdbV30HZ9NLfO5vVWFnt/7HXVNtCwrgDKMLl5+wQR1YyApuvxHxwar6q4RyiEBGu9JINtrCq6Z0
Qmyk24Zpm4sXJhqNLtIxlsK1ReQ2BFqlUAfttJ2h9hvfb80SKudQUJ/7RWRZwsjDcIBwJzSQavES
UcsNR8jBhOAVyOd//TyeG1qkwXVfE6D2QN2GDIKjZ6qrDGJHxq1geGs9s/86e/5ZMpGahDgbk2Cu
AeZkSF5YjLnH8ZYE+JontJmuIxAgwMwuPaHV5gPkDrCgXrOyAOLtECiuq/vLu7ZW0cU5oAZak5YJ
SsTi6W+qDuXiucldXDfXmjft5R5ClyjSQd5yt4W9WFkSjCE+A1JMgwD44tj1Orr6UKCClHSau7EO
sRyycbBXLVAkl9BOt9C0XzyL6CjknZKAvG1Fb3r/lBRfLu/X+u+HTgV4FUgXlrAgUiWA6ufYLk1+
TelV3T5e/v0rXlXH1/jn9y/+flOGk9mh1QHlBsOGhGuef40LpXcLzMmSG1dzzbXCGANeCyMagd5b
uHAFGiBwN7ibTcCgNoypUWBgKm720Xqaa7yoEFVytpzc+gb+trlw5wp0iyH3AKlvrpxE/2RuzSlZ
38D/9/spWVQToaNhQw8JayJdBt2Vn1P+aEf8r3YOQyoME6+EjVDlsxeoOUdnNTfxmVw0zcYXaKC5
0SkSTg/AhsOCxE9OWyWF1ZWd2VQ/22y0qhkg94RXKZeHqn9NoYRqIeG/fABX/Bvy8N8rW7hR6F4R
brT4PqGdB2r1pkM+gekfWR55lw2tHgS0VjHUHUhBjBL8vBytgNyUDXFtPD8V+K1fzG4jJFpdCV5q
zBAB7JEu+QZxYdsKbXASLAgoVfwmgvhsQ/fC2nCh6wv5bWfh1AbIBIBVmxK3wyTjoYWOibaRS68E
4ei16Xg8QYGiZDmG0e7KUuDrYyV5mUIJLekclVhvpV2cmAkxyahVNtzoSiY1d/d0BMgqYrzlq4Cq
a202Eej2udIEdgTlksaBXCCo415hPsW9DeHQ3V+chzOTi/OQtDoVZQWTtg6MQgNCXr7xoVYPxJmF
heuJ7ULNs6SC6+naY5c0gP0pnjbcN7TcuERrESTebTAagb2wTcwk+Xy4R9UUdZL88g+9r6ANEPmK
zxRAfZ3M6T150+wgApz4xtPlTVz9bmd257N6Fp20PYatFzHsDtBYzDMIoOk55KnsNL9TkuxLPLMp
C2b5OlrFly2vbu6Z5dl7nVmWYF2rCiaduaKAGMuXnF0p+VUttnC5a2YAyjXwbiF9w3TKz2Yo6wdm
pbjUIsqhTPWsWlNgQJpG2XLxW4YWOykGXZWsRX4N8rjbKu1hlA2IV9IfoJ5weetWYzBK9Xm8BjJf
LO3zoohSFEAFwoNgPnjpGkG9g1DQTn0vbgxXghe1YW7NYZ2bWzwkPMoyHlXwvBp6GkxR/UiNDhj+
ME/4dTPorlbTkeV3MkQFjVxlGMcXxhDYbbdGSq1VfVFC+73uxccc+sqAXkSHJ8DrfUx761wbkp8u
ApE9u51QY52OmMsejPA9nn3YKrVubvviEwPpn4bD7LjTF/041ydTN9xbOxj+H8yrXHu9z9e6uB9G
YkDBbPbhRP9Kewg/Y4pe/H75y67aUDHuHbMOCfKtRSw/AXfTjzooxbPwK+S6ITjnxeVWSWjNxwD9
8Y+VhaOuGgj9lhqOjwjNPUYBQ1MfohBQQeHHPMXwz4oFaEJeXtkvWs8iNwaADcUNioDL+oOIC0le
aiklllZ5ox+9pdC9/goVEc8Egx9zdj0Ui4a5v+qjyueox+FntklS/9Wa+uNvwB9gIlFCj2B5TblR
qHaVYDTSEAyxoz8A+nILIejXePCol3n5jjy2nnXUvTEIg5lBDs3aVwgjRC5yKfcvAmnEAyAnz01D
HR21z05DM3kECR0dM6/Mpr2JZMp8jF3YSndXPjbwGwau6TwtGdiez1aoBWV5WVtzKWS4/t2P2Brg
9Yvx8sfeItjAADQKHcklrUst2QhAJB4u8dFcZweARgA1Ppm/alncnefGd3uQvUnAoU92qDD2HLd0
ng0Xbw5aXfH8BkBV9kzIQBdm+XYPXYTRJQQba+eJh9K7kxINoi6QDsu+b5zqeffOVo1pSpj4MfOi
506o8cephixmZvSQtEOPpLq2bvFau/VO/2rsRx9CDJgq+9+0nVeP5EiWpf/KoN7ZSy2A7Xkgne6h
VWakeiFSRFFrGtWv34+RNbPhDIdzE4PtemhURWYYTV274txz8hvFN66WA0SP7KHeDxfN/vw3rGb7
7hNWRlBpbXkSVdF62nw3RB+E9jlu7lvO9/lhlMUqnJvqyv6ljaJK8hy1REyyN3xSdsle8tLrhXXB
3PV++qD5i5KfKbubZ2trisvP37gmMbRUxqyzytmlfBjRCi4RYfDgkTuYO0gQd4Y3PnX+QMyb+dM1
ajsUpxKvutl+ctZm7N1qryx0oJX0b6MS4Skf0k9wMrm5r0DkukuvIF/9uoDcYYY8lDTmP6k3JoTP
2wH46dWgUZOIBV9jbcVCs+lCPYbK2ILzKLY+1jJkSL0Xjxs13df81LsdX0pkyPJR0TRX7rZKo3xW
LScruYR15kp/6veTL+5SX7qLvc5P7iET7Xx1D3+MjoO83Va1eg5/LzZ92SjJg1WkLni879Zk900d
1y38+PFtmJrfOYGXdlY+K8N42DvpSwWHof/ZmYe/q8y+MgSEPq3cbTjGKwv6+ysWE60uEQFZluOv
QHWuSOHQaT2IMqELREj57xzccm60bt3/Kuu7ePp7464t/uK7lf+/Q77KoL058EU5jz3saM3rXWvv
WsAy+n1zBznurvz9MP+vIzaV9pVd5SdKl00cRt3qX//zNv7ZlC2G+X8vf+2//9jxX/rP++ql+NA1
Ly/d7fdq/SeP/iK//5/xd9+770f/4hdd3E2P4qWZnl5akXX/xfuy/Mn/1x/+x8vrb/k4VS///utn
KYpu+W1hXBZ//fOjy1///kvDLf5vWpnl1//zs7vvOX/Nbb63cbb+8y/f2+7ff0mq8y+ak0l6y4ZC
m4Rp8auGl9cfWdq/QM9S3TccC6APz8xf/1HAqBn9+y/jX+ritDmWrfD2kFTitWgRt+FHkqb9y+I9
4jeRSEd1jmbx/5r5w++d/70ppxlwjk0ADXiORee0Rq2c5AhPz+piNJ3dxVY9Ry5MTfVne1ToMapH
40o48PvZc5v4b5bmn/HfMu6sLqJmU9Gw+Ee1FogfndvHV0CoKny5BfSDw5jAQOOorUnZzTIcL+xh
Jj4/2OqhWXLLeGi0ulJEQbJ9feuhnkNXaqGhmasCRr8gtD5BJRTdmmk3PTTwPh8QC9UfbL3Z6upd
TfN1ZBA/3HNU2kmdrKbZQAeshjPKaDFMor8GEYZo5GSoduShs0Vtse5PXQYD5KBxvhx5GW1lVqgT
NXYDf7w7kQZitmKIacSJYWy1b6typMnf7Ofn0MkgFTfbT07aJXDxB/2gw0MvFfbl+VVfxZS6SUSw
KI/D8MJHvQs9qsZMLUcgoaFIC1OsAHrhxOUWMOLEKJqtLvQhCq1HXK/jg2RAM5SGJeB9XaqQDeqs
9raHOfHp/FzWgSGT4V3kli29R6DUrNUr3U5aC8daBnHYNIgb2wytzoXks0WC2DSe1AAKxzqDVU9r
5Xpvj6XiW7Yo7uICUtLZjss/W1tcQ8BvMM5AfAYyiV0/nnU9ozU2qk7q9kVe3QOgG2CtnRzNPT/t
1fFFYhZRVgSqQf1CcfnO1e8gczSNCqZqLRk0lHqVyDcQ1TsUg1pszGh1R5ehFh3OhccJJln+73hG
fZiocTtB4BjbOqoJkGpfzImVXfQSAXIrDcnHyhxJhgxTubG3q0mytdggIkm4J2iwp7h7PHI4BMM4
xwE0w1RxYI/L4T7qddOv7XHwz6/nsZU1X4dCudfAymNyrXWqCiVJ26hNunrjRb6jbUrUCJQaYkH+
d0Blt9qIkU9MjZZYB41qTgzqbassUmi0RpqnIYQS/TR/c1APhe9Gandy0G+dSGUVuFCnU2mKI7WJ
W2dTPlodSVsSXVN0XPdhNto9YfHkD3NkHiIdnYAc8j3f7MPgoS5H1BltYULOG3fCLQYRXIiSbn3H
bLdC1bW6q85a2+arpjBRFVdlZRIhJJZnuO3QZ9LUx3JERaxEWaKyoptSgiq27Sw3n+GBVmLEQNQN
ioXVkV4Gp+BIadNBHRoOr1WgnNZqF+XYXRfBFWUfBOnHMcp/Snl02Qa0Y3Qpz82c2RtO9rtn4HVY
CEQAC3KwEYs+Ps9140Ce1yPRqDiJcxmJTq68sbMz36gqw1XmurodiKv9ypQR+FFlyetU6N9tGdrb
88d9vfy/zRQ9/iRpELflzT/+lDlMk2yabNztqaezXrf7q8aQs4Nd6WIvyiH6PvUtvVIwKvMk8YXj
LG9k+BfD/Mbx5RNgWAU1BPuEDqHOuviXhii7VTV5xKJOEG2ikGpbbm+WzVdIGItfZEoK83KpEG6h
VJajdW7g1e5XjlyKJBMMzPp4PVXIXZ5KkT91Kkq3StPsqOTKj1KotU+ijaWNea+u/jJv0EYqaCaN
4p289nmqpLGdKQtAn3UxLRqaClez1Vt3BIBbXHUnhrJgqaacZpJ+B5ZwvMv1KLekx1Aa6MqkuQII
Bv2oUTTl7A56UHnnz9TKhC7zsjAwuKuL4wsm5niwDlr0OO5fBwsJ2rWGgovbVaqMhkBu5k+5qSPk
eH7ME2doCY4xcZTEafxfvRByppdGGSxSlGnr3DZNfJUkQ/EzhjP/ts4n/RuCHWCBzw+6vsevM307
6rISb0I2VKs07CwB6dDkptuIGtkTRw+vOg09nCLZ55IEWgL4TFUgGaSP04Uih+bGFX63t0tyc4E/
GwpAEIQrjj/Civu6D02Yc+dSgF0UaNyJeiQrPorsfzjUysWCiHAwNUnPkduOVU+wmS+Jrjjo6wTN
Ri3z3YYyKwuiE1xTg3Orr5bWUGMpbYTD0uozemy6FMRfo3xKKZCFfYXIfVuiVTM7srzV2bR2JPFz
GBo6IeA7S1i3biDuZs1Kw8mEoNdJ5nvR6PUn0pwWfLaFtutyFOJiPYKbvTGSz7M10Vsr344qWx/I
zeH8CTu1txam2UJaHPfLXq2C1ajNqCikfCToc+inrw0kYYMpbrqdPbXgmc4Pt/LUX2cOxkcl/NXB
SKyTP0LV0kaTcZSzsovuCZb1J4TX1efzo5zYWhgIMKl0QFBqXQP1ikpTLFvKqT3QgPwptsYARhcT
urZcJB+12KQYn0+1vTHqiaUkRc28CHfIu6/Zm+LaqU2lh+mdvJnmDRAgXA5ZrfoNfXL78xM8ORSJ
BJoB8JdfswVHZiFHHMFUF3XvUoVhP0Zbtu70aGdmWbIx1GJLj54w1oqqjqXTsmmymOsnTM+NpEhr
6hbNaL7MJQrC3WxpN1ZewJU8l5q4lOgV8vqgzjYOy7vXcxkaFwaXjTkS5RzbnSgw7GyUrNFDa8CW
Yl9RERXxTAPJj1+ZWWnybVhJQbGbjLIfL6ZplKJdHiGttmGFTywBnc2geahB6PgRy268McLsdily
C0hwZzaWZ9VqsecM04NhZy+ZLQdPYVlLPnpPW4/qiXMM4hOeWR5WyyFRcjxwXU65Upr66DVNme2j
DmjUfBeXco4O00AnCI7Vhv09seSMiDHUYNGx5bXfmKToTqWI5rgkbzrfiDMqDyYCSZrIAZu1gua+
MYcIqjFtDwGI7On8uV6Zh4VUB2SETVxLFwXZodVKSzmMC1rbxzsINPNPsajEHpRjuWH5V7fndRSK
KyaEs5SUCG+Pl1X0cOk6ZkhNMq8V89qZ0rbZJSGtoNfELaiYn5/Uahd/D7eAEgBZkDlYI5rKKRpK
Dnq8y4cepoYsmw5RnowHmB3M2zEyfqqzspVaWx3Z1zF5rUEHGXClgIs4nqIkBisIyeeT1Gmle9UY
bdo3VDK/9SRf5z2c/SV5qBvJEsmP87NdLuUbe/Fu5NUWmnpZQpGGnnY0diNBhyJHNlxPdDB5kgBf
cFGYoDz/7Ia+DsqRZTtJYrLMyxa8uaGSYYQTahsMWoEhtkunv46nDt1udN7Tx7xQxCW6cWrtDl1k
WBtm6sSh5SmnlgDDHSu9DrCLcCySuuvyXRa3xuVQ6/mdDJH4ljE4cWpJoSEdRfoSVZL11ZzmJDLg
t2vQBLa0O3RW9Z0+IdmchOMf0iUvy3k01MrwBm1FHkKIHGlihKxNpQk+OlqkXsZdMP86f1xOLB4h
GbkQlSQF6eDVcYGBspGnWUp2YdLJN/rkWBc9uYzd+VFOrB1lVIJiWmgVW11XPoReaTQzMUrTGjFi
C+TvruI8qw7KlGydxVNjLa8lmW2qS7DaHZ9FJ2ph3KntZKcjY+LbiWXvUiPrrqy6mDYsy4m7ZuJE
ygYxnqKrr9HDm2OPYBt1KYs+4BbYju0BFXRKBNYbG/F2UAnTbpyjaAM+uY7nORxUGmh+oJ+KgIDn
+Xh+Cpnu1i7yhruEhmzaztIlBdwcGYNI88seRd5wSCWkRJMOLQ1NR09L3gIFrltpXj+CuE+mFo//
bK3tW5DDKhpDrOAOeQNlREqG8nZS5PKDo6flzWBo0ncTxawvEnoot6GOzIg+tdW9MOXCT5Oq8qxg
1C9UkTu3deYUG8/Y+30h32FCKEDMTWVjHTDFmiyo54QRPJRB0l9qpVaM3zgwKvoe/UQaao8wYTps
HPJTi7KE+gDglowtVOfHO6PLohoSTYt3dqFeaSWSKPNoIqTWI1RDuEOjqhSK606VrAdk54YbvRlo
nEWGCgiiHfgWXSaPAsEqr7Mra3/+Bp5YEo4fucHFqYBSaPVtAXrkY9XECQrmTWZ5mpZNt9OYSjeq
6ECZxchpbbwJJ0ak3wlXQqYNmnd39cpXndlH9FGgYoG2bu3XMvKCCLrkeZXAlldmrbGX+nIsNya6
uv4sPUaa2IbAXIP0eO20hkjKFSGXBw3gqkYKty9R7XXQYaRFZOPhWQP1f4/FQUMQyeAirlPJQ5cl
KpInBdoDZFYj0EUxEj64A6irW+21NbbfJEXZ5YWMkrxAwNhBkGi0R+lSipBXtNuNc7+2Da8fBEB4
Ce4WW772rNKoRJq6Rdm2H+fukFGKelRtRFTCJCv3SJdVB5IJCLx3LH4eq8U12thbq7Jyt35/A7gk
rBPhPf0rq1ugZfz3XkLTXBi8kVMsBLagRYAtlCqH6jphDvp9shWYG/tx6sRxyBfoP48NXvvxyKjx
helA5WJXkGqrb3UkAaOvJQTI4V0m4jw5NH1pqRv2eDXo7+kCIgBjS6hAgv94UAMAC1rLEVoySopC
XtqaMG3S74qGgoJ83guWGrXl85d59WgzJg8OnM5EZTa+wivlydt3xwniBK4iirWaUwDMLPI493S0
o8WGSVsN9GrmoZSyHIWghOLTakXn0JAaR1vCOoSLBk/Bal0qUzxuQW1XZ2YZB2JitsxEHoJXbfmO
NxPqlXIcQwp6u47kU3xQh9GSxt3czpoCxUZddMhixO3QKONO6jtN3zg4q+Ff99CSKRAg9ry0EK7c
19yUs1KyoOUa4UlOrhs5C/JDEwoRgUkvimenh61omAtAM+c3cp1ffJ04Hak8ogYvlbpuWHESM5li
vWjgb2hR4EUx2osbJOrCmecxH+veTeJe92DaDx+NeUba0KSb3h0kVdn4lJXdXL6Ep8FCAALjCQH6
6oEAEiTVy8fscnkeaCpAANhJAtWHQHZL82RrqJWFsKo4s4SelLshbqPHvBwSzGVnolmoS5/PL/Cp
oTQ8W0qL1DTfFcRUa4pReoMlcmj6bN+JVL4ME2TS3KnNomDjtqwGW44RkEFqmJRRlaVr7/gUTxiH
wInoNlKCorW9eoxrv83sMXPHNIw+/NHMFhsgw+5PrY8y5ntQcTxIkzO0KPIKqovXRVhkQDf66jKc
rGpjXu+vB0MRWpGDBtNAKup4XiZhTlHk6GioSqB/k9MwuGh6Ue0QBZq+qsmIvpiDovSGkTsxKt4l
MR0eHNXh9Vum1zFVaJVLifemXs3a+EVtyifTJqPn2MInaRYczi/pMo83ofOrWeX5IByyaTF+h92Q
2lyK5CanWywXEpTCiMiWh8jS6n5jQd8fFB4MWFqpHTAxYtfjBa00O9UH22FB+248DLQwUEwYxsdI
2NqfXevfcyKZYy89cZi21V0DiKwYaY9cBnRCBRKFsuE6UzntGpFskZqeWj4LI75cN+LXtRWdBxmG
RoM0ndy0/aVe5uIwt2ayce5XmZUlg32UIVve4zdPRW3HmZQNpF5FoDikc4zRJF2ld33pZnU7fhsj
YZjugCrp54HMzBbV4upUMjwQCZsa5pLnIHW1Wk/4yqaxy5Gq1+Va+dJFlfVpUFBT97upsSr0S21Y
kSG5g33y/OF8P++jgdf2ua/MNoAKFLeqCyYT8DOSmTO64ft4VJWDHONiKp2K3pZlJBtiOqeGhgEO
OksSaGBDljV5s+SiQRN9lEmsS1YAn6vDjXdg2FPVb0owjd/UyCn+jm2lfqxVAxDQn86b/cbboYjO
FxhrGo8Mies6ULFz+A7CjYY+RHi1v9Ks4CaiCLAry/xzl1IXPD/s+30mrJU5yRb1TUSlVm5dXleO
pONcuUgrF6abd2L8MTvQjyI1KFU/8qCKPnRDWm8135xYa+IX8twkFBYXTz1e60KddaD9aA2m2aTC
p2Bo4V1QR/EHzZ5HH/pl050VtwzCacP4vZ/wknKyefihhnxPqmvLSWH3FY3GoybGxqcXCYScCKsJ
Qkidn7mKWaKNCiF4tVUDW3tBy6XiBSN191rZpXR0POko6zotzbPCHSYw/Smirt+KPoqekkUTNe39
NkiCz22ShW6TOw4xs1zpO2XcUss7tfYsvcOzykEjU3X8GU3cg217hT/NpXrTlOlDGKjBA0Hm4BK1
Bt9QnjHubTiBL84ftpMD0xLKrlOc46odDzxUNTLvYLLdJGiF3zd2fBh6y3GNoeVpr0NjX8ux8TQa
/RY7w0l2RISyNAr5UNy9Y/QmhfYPwzBCZq1GZs6MA9cMpUSFt5lOFk/JFUDS4IQodA9RY2bekKSI
yEZqOs2uEahTTO9UrqXXWana4SGCeOeLHIlqIruNyrsX1OYWEnD10ryeFxMlOewwO4J3cLxeNZra
dgMLsGs4iDb4VSSL8TLQ28H8en5jVg/160AYEUweIADSGKuH2rGoH5a4HW44VLMiQfnQpf2XIqJK
pe6EjbOwMeCJ0jS1YDg3kcalixKc7PHU/j/LiZ1aaKIC8PEoIICiWl3MbK4suWjpe2hiIXcPZaJl
rdcrkyxvWJ917mxZ6cXJJIcC2Joc2mpLzSamVJxhfhIxq9AyhyZXnIbgCTXezJiBUI3tVRfKcKYP
VRh8RkV6vu0jUc67tHAENNQov7q1Pk1XJM7zxyAAcPRnvtS7b1xd0z4giR1nBSq2TWX/VKpRuKbe
lc9VN23Vj04cvKUtAYMMDhM8z3o5/id8EyfGogpHVQPOGZBqa26Opk9NWLVxaQonEpdpMyAE4wzB
Yy7y8M/QeMsKgv8m60erIOLGa9aZdB66ZkAcHDtjFX+rnV55hZNGn5KSjmSSJgUNXXJzYRTJlhDK
iZNM9xgAC7hHNDJkqwVNUTE3exv3KUmqyNhnTZCEe0VbRIDPm4xXxMabKALYPmgWmgtIPhOjvYP+
lbolkfPJOleTQzfutT3wDjeg9tWRBu50a0frN/LGF+F03/RfNPVzpnwOVGvfjgTEvX5dWNFhSppd
a1YXY/cYKJMfN4NrtjKATt0fbeMhS8wrezY/iXlOd6Ep+6RUnttecUckrtPS2JmFugcejTsKzbRk
en0G0xo7XFeKF03tbSyXe1TE70do60qr3Ysq88O08Gl2vi9iWCuHRfvbvJjb0ZOprCEY72fQG4SJ
eR3nUMSL+AfkxnsHWPIQB34z3A7Bg1z/mp1HGXlkaFHuLPnTmByc4bva/S1E4rZRv+tjyUfyYDeb
pm8Xip9O8uUQGzulRXCe177sVKTbHzq44VVluhSatbE7q7MOfdmCBV2gP/CLE3+tshy5UszNIIdf
o7pI+j2es/1EIzR6P21l9htl7rUtJ2IGP0ZxiOzw0guwzrkbjR45DuTfriXRaapGL4ZIr4K2ea5j
eLIScRvXyWey1KMrW7TaKVEBULCpN0zruynzFejkKCS3yO7gZx2/KEE6BypShnyFmGxPAmHk61Ml
+ZQE543c++qSLSmCJenL0pJKIwuycqCqWE5NMS85bsCk907V5dczlJZ/PCHk+ZbnHxtCTLB+KhxD
75JGHwcXiU3d1csRWsmYuKSwtXHjOV4ld193kIWD9AuLQcfBau2gkslHC0fHrSQzrx9qx5iUwzBr
nX47SWES/lTiPN5KYy+m6I0B+T0oOXyycEsIsvaG6TcwrDDIUDSOo8zHXZS/lHMkDrYR0cNiBO3F
qPbmxqKe2DoW1SZPhiuI/7EKq5M5nsfYria3sHJF9XWnmitfD8PJ2XgC3h1HWuBfW63IsYCQoGPq
KJgEkNeNoxHEnlqFeutb5lAEnpXUPUaymOL+8rw5Xg+38EFx/WzDIcCgAr0s9pvYNUuGcezlGuWI
GdV0tRXF59ZJ7ZsIqcI/qwYvEtja0jQBohB+RHqIj4eyqrJASQhLNtit8pWSi3KxpJo+qGUf/QgW
3qPzU1sfzmW85VgS8ZBvIRtxPF4CD0xKewO1xcHp72NZyfxchLUXa1aES960G0u5PiLkNtFbIRY2
l2ic43k8nijTrgcTDMR4mIx90QTBpVMG/Zfzs3pvNYFMLy73KwZiUSU+HmbOiqwqhQFeGoebfj4C
CKLsohuey5rgt5if5gnyXyuZHiPT2KeRXLumuSXwvC6lsZs4/GAVcP3JCSIHevwZoMwcoYDAdEOD
19O3+gw6vgow3vcqsshyDHmC3opRkHNx8Xey73NWRh/bDIKeDbfTYaS39mA5wq/ON0U9emTWZeW0
khyRt6Apq74rdmi9VJBJp/ALdfHc3DXg5q8cspp+NOvaAcDIFoj+3Y4sSW0Z5D4pILaDBrfjpVDD
dkzzSMtdenMUg65gHSYOqccAKy0COLU1+63V0DSdS21xMUmzXHwZE2CAhl52+75v860leXerX78I
jV4ddXaqvavNIS7NWe4ud2NezwvgXfNOmMD/UtuMN+zViVP/ilKjYUjXFqf1ePIVgPte5LisrEvx
KPrEvKuAn27s8drmL0tMlEnWFDC09o4fD3WfpFHgm3HTufnQjUjlRCkww7opAh+h459GLYIP5y/a
O/OxDEk/JpU9OgcAAR1PrIvluIbBsnCBdEmfc6KvjzGZoRZYY9N903v6ZPfnR3x/p5YhKZXjIHCO
jPUjo0RwNE+CkyyAAnzt5V7fqVKv7HqZjFPQFDiwHKlLKQBRb03jc5LGw4Z0x6ntXJC0/MPBAc14
POu0oAgXxuPo1V2I5n0cD+oHRZc2U1qnVnfpwWJ9X1+F5VK/eXeUbLDTcpJz13EaLqwCctyfosqJ
aAyVAM4as0Xrk2M8RKNMrtis4y7xU4eCWyRNyS/SdJp0ZVmd/ol+5/q6mVTtnu7geLNh9dRVwphz
BmhvxmtbnW+V2g7FxYBXiyv9LMuIK5tkOQ6WktuH2WgGz1GTcAdMHU1HY9DROzGnkE6ezPQCmCPp
qunBrtg0mGlD5/jnj8zJrwNESWaM6O0dE4ew7VQLJlLPQ6aFNMqXYXSZdaOD/Z21bHd+sOXEHxla
fASZ5xvTD76P3oDjPQvx63rDWuJ7oN/abqqyEdqHPOj0+7rDOQJDos7lg2HVE1ryWhAaf5jkN0mz
oBoAeQzIUYLU9enMTQ1laJMsiFYb5n4ukxziJdvI6N3rqswr5ZDSMFCGfSvXH89P/t0rQ4YH8q4l
B0AT0bsmk67vrQb4SOEu9Jp+jhjEPqXv5CKdUkDH9ZAfJClCigsxL1/OxbwBo3hvABke1xOE4NJs
vw4dyqHIlHpi5l2VjjdqV07+iFF8TLUSimHJgcnVHv+Q+3xZ7qVhkqomWBmC59UzYkYlsblBsn2w
hHlNpi98qoApXpxf2femgOebhSWvR42dM3Z8rFppLpWhilRPCZJxj8ptvGuNLvfsMR13vSWyjbjz
vYljPGpTAN8Wmhx1dYwbuxjMxMBPo6Wkjzyas0zDtxJazi/PT+w1ElldGEaiqw8AJB0sa8dgKJOk
jlWbkaIBkhRNUi7UoPthG0inU56zfSUbvzWxeh3ow6FqddrDUlTbMm2MvcgAjIdrs3GHT50jAEAE
MHT2UL5ZLzY7XlbzUi6ycsuzo1HfJ0VAF76ricIunzsRgoqm5aG0NhyFE24Svhm5W9hnqbaSOjje
52TMuxbEPG+41MtermrNraFHgmxNjWBFLn3B/Ia+006KW8yytBNKa+4mO0HAqbaHr+f3ZnXoiEHo
uaQ7HXfCpEtl7TTa4TBGkSlRuKCJ6XuoxZrk2oU8i12tRtFtEmTDH2rScpuY/0JxBgEAW7BuZSq0
uZRsDYdCq4L8e8RrY+6MLE22VBHWhF/vBlr5o4VTlXFScG3VPr6ANV4HFJPcpJr6MdKi3rWyPvF6
BxqbSI4u2r78Fdjii5pXt1kBwUVmKz+qtvlZ5uqnCoI0ssyJhCMAAbYjZMPXysBy1RxFBF7L1u1n
EHyTZKreNPX3ebRF6bnaqNfJLF3o9CdwWyH1Wp0ao86KoVLJy3URQoiRNMT3PcpKN7mCZchDdfp5
/mS8f1Lp/lq2iPQkxmgdpmYkaKW644YEjdFchqnR3dDjiThWa06P54d6b4kWeVMKmUvEv5S3juem
Fr1Bwh6vNhNy8iGa08yXimH48UejvDvqq1G6ZGol2SxHV8hpY8AeWlU/2zq2x414G1DWK6fDG4u3
HmvtNDtN01URZV+/6qz7uLXUWpC8SHTqo+UoSEDsaVLtiRrtMbTkwZPasqfFsRHSRLzUNyFcGWgA
q6V9oPVD6920CSy2orAQGoUPdLDzL5MI25TuTlOGDYIcTBnF+a6feYg76B9a2Aq9oWzk8UGlC9V4
ltGpz1KvmMbepDjfVfiWnh2Ebens6JCibcETs1ZWkWe0gmqexxNVVprXN0VRL0dbL7ToIIYmUB8K
U29R/XTkgfywObRBjSyinSIKEg7yuI/0cPSluEouEzqxrie6BygNmVJyVdSzdlUbnXlTyKHj6Wpm
uGKM86ep6BfsXqYrrZeKWfbH3Jmf1KKKvQAWqBucqGKXDYNz1zROvUedU/YqhUSlXRd0f2LNr5qs
1p5s0CU3GVhSH0qr4hDyEV5SlcFl3cv5PjJHZLDnIPfMTG2udEQeLsbcki5b8hl+TGhxI3XhuO8U
rXHVxDGuDYI68JPSYL5IqpHuS/Kk9xj1/CoUmsmKtaWvjJHytdXk5JbMiP11HIf0drbGcY/7KD3P
JMoGaFVFMuzk1qqepF6KP461pXxLii5Dm2hOfAnGF1KUrQjdrBHybrbl4TYPrc63ERb7MPRm/EPK
SnzuMR4/RtSV9vHsUGi0BpgSjQwaxb6Tn+NgRgFJkRBy7+ekoP8sL8vvllaHV1O4qKdeL03+llsN
fde505T237Uh6yLXUYL54BSd5lJ3iby+vmom4aalsL9pk4D6wpLrcJeRdtg1jVQeZs1ubsPWkS97
RU/vAWvXn2heGt0A8PgN5TXFreKuuxNkmxo36pT8b6mSk0+wHoYpY7TddZJJ1bQzJTJRpoT6qSyZ
nZuRT3S1NMtvsswqPSMhC20oo/pNa+Xq1gxEA/FXYH2YMjr8uiDUDlOnfMnHIHZJ6UdXTtoUvW/l
ESmXUjIuonnWv85KKHzbKlTXDpyG3lkr2olxzG+lZlY8cmMcMq3po71khLavDjZKnwk5zUPZGY9d
Vzi+nHTmriyi7mIgp3XlOMl+iAx/rlCOdVt7HkJ/tIrR8ESqjJ+LojN/5mNCCXyWAz+GsXcX1MpA
DKfGCkn8ut7no9rhxCpRXx3AIylPwdRDBjSmD4qeUDkWf+dK+kwm1+/n+OecIURStheJyK6LpHqu
svqlmaRfpE4NT6I3+MKZc/K9UUGD9DTm7oi8DDwa9UfJ6J5LC2oBlJUGH9PdXJm1pt7qXeUiPBi7
jZKF3HjnkxQVbIKdXpb6cJtI2gc5qgZfq6zaHx0For1a1h+SIL/Psnj0qjb3wU0t7bMt0TijybOx
k/TmSyniZzNWv9AepLo1tBKe1EkEhkF7mWb9DQ5Z45bp/A1b96wLalyhEk5gEk1QAlGqXdZ4850M
DYiqFo+OmUABX9zHdhzu4zIo8fFzGiRK6hR6lMMm6cwh3XIyR5IGz8IoDqqEUi8ZARjbivgHvfaV
F1ExdsMoSnZFLuBaqp1dMuW0ggaS/jlQ9B253/RqnpPOTYUx3FR9/8CJvm01lQEbNfQCIr6dNnYz
11W56maVJnuRP2lG/tRFysFmvd2aZChGA/IMycj1PfJZod+bs+rGQ0JOMJ+aducIEx0ALVOZsYMi
T22jx5baRepmsiSTsFd+pVFqu21tF+6kFHsRptE+rPT4ITDtaJfYLT5IERj4xFkCTB+21crNtaDZ
KVrR3CmTNj7kSQ0ohPbp+QE2TOe+ltKebjsbdlfLfpmk6NrJnftRCe6JpL9gRjjbZHRcekKehtC+
sC1SZFlNrS5qHlpqmF4N/c2BNkGTJjPjAEGIKxL9Ygp0X5XT+9DRrioDzaSg9R3RuiKi3hIOtDgo
AHDogytpDS6Gn1E9C29u0wOZi49JmHwV5ng16xFpDSO9ge/vkADjInCdb5p5fNaa9rZSq0dYSZBr
k/l1GZi5epRsz8wziI2167pFJgcYXwwTmj9K4X0P3T2405exDiKXWnaCQ12GLhUU3+mnh7zprB35
8tgrpXQ/5MQfvZo3Xm/KM4rSql+U0m09G1/yIf+WzVymNnObsn4sq9Lr6LZD+ULjKBFuZ930xWnK
iyLR3SyTd4oF7KiKxmdIZNjNsE5cBAZewsosd3ri+H0lv/Ry4PV2V3qAFrzARoFbTDdGn6u3dWR+
UOLsS2nOqHGbEByNTvzU5intW3W8j5LwomjSC6y9GyjRhVG1V9KkQU3mcJbBy+cu2bvvcIff0LZE
DIxj4KIE8FOOZl+1eqYLLG2WtUM5SsJPRXrnVPqtEC09NsbUKtNBNuLE2ZlCojHT7LTqXm6d8if9
EOGv0HTya7Vv1J0UqZ+bZqYQMzeNW/AnPM7eTdfaft9LV3OVwv8Uj/23TJ8aP/0/FF3JduMqFPwi
naMBTVsNnuM4c9IbTrpfghBIIBCavv6Vd53E7cQSgnur6lbNjQU5te54jKcLjvMGCwTzu88jQP2D
27SpmDfbnXEJZnw9A5PqzCJHPEB4IPYzfMWuAV4kArWPRvrYiag7oX4pE9Xs21zUug2xjBWWWIjR
Z7IelOjaIoZOAaePvM5juMv19GCQe5v25nklEzRAwVX63S3tkwGlGJMVSk8D42rKSmcjixdEE1qu
aaj8ttl7sA2BwwT8q214CxRQN8nba8PyFq/mJwvIxQ3nIB8OViFNu1e1jjO8MSySQOfAO3MCG75y
edpydiEiI4VIU16Ekn/4HeRSwwSQ3iM71LzItTVIbU92c5rv8gReyVrG/5B6UHKck+kWffTcYp9H
tEPmfwX+upNz8xZ51kJpicCK2IB82HaO9mU2r3/GVgwFG7ynNUl2nU1ecxXiJIDqPOXhAZbhe6to
vRJRETfviEeuvaBYynT4L6DNXxaH77G/pDgfDMe4blBA3wg2Zclu1KUfAexmxxaZIzEnu2i0L2IO
nuF2APAH6ZwRe0vV+tWFMLEjZerZWybzywb9ZhkH+thm+oIZAoFQzfyPFdPTTJrajaRiC2Yw72GY
bXjIwrGWGLJA6bUWZoXlD/fZy+LLL0irTLH4P4qGH9MKbFhJ+sXW/rYF29FjcUnD+anLo1vDlriI
5qVs5vBP22bXWKo/ucXU5Rb1ECn0/BYb+gM/ONRea/gnC1rgvU1ecePd+sxAmWHuXktwxRuCb/xw
30Pl2C9fMZurgRJSZXF3iaPtbWvMEUNLDVx1lqtiy5GjKPLcf2yesIKDBw2tg4/xmDbEpV6xUTjq
Yb4RvwK+PxoFb3CaGgMjd+iFFbn1A8yRu/iQE/oLgnvfQIxQZSF+ufbET+fzv0OOBxuOfW/S7z8Y
Xdci6cJHTMv9xCFM/FtoL4TKqly5KjO4onE3eJg5anHjg6Q0G0xKei/wChnw/TI7WQxzU1kPJRYh
bbHE5BS2YbsTxH8w7XoOW5IdjJdfV9FBudef287dL/OLt037aIpPS2ghzsAUSLLt5yHL0Q5MZ4jv
fnwbU+yszY5w9RIr/yaZ6Q655P9pD4X7wIiqvS5/mdPhpKL2OY7a32ibn8RGSqmb3eDpM0WRgJ64
GNa/8MZCpZW8wKHpDwv0aUGNT3t9wLNzNA2vVssPjnnAj1wl2r4OrG0Lp9LnzmdVhPNLrsselAVF
sEICcio+jnNSR4OrSTr86WgiijQRzytmLRcZnJuJ1DHNr7M0hxBWPhqWEqAFYPJCREk27OJ9O5oC
dji7ycGd1Vs/svX+mzDDU/g9FguG1zpl6mGbjzHELWJJ/hsHWgdAJEbtYPv4luPoGqX/5G/R87Lk
YRX2It2vSn/k8NjEeWE+xgTPg91OXdthRiRWJSSVL6CIRDmb8Ql88oODKV4Bjy6Eu04JlM/RXCH/
CDsHLgEspaR6bSx5HqCTwdhjYZn5FBGsBjB62qw5YDmGYsns4z5+7SNVRXgNzmvtssoJVrHcXBWP
jqTnNcvsNVrSasUE0EIdmM4fPAD1FMFjJFmKJhwurZfhbkeFz9t9xvUO6rsnNYmbh9YbkNISb6em
Ey9xJ2vVb4XnAYDJ9YNKTaHNa8Jw0kbb60I+vflbBS9azntIqd/HMdspFGCOo4fO32P9x7d/bStw
8eISzipYj+SNu2OHDykTh0y7LyoufJHvmLk+jVxX6ZAVqxyKQF3VfPXUa95kWDFrNY9zwaa+6vU/
bHd7mOMf/dnHwfjmTexAPfGI0AdZdF5wQa1TbDNys41fTfaHtIiqErzola6i6OZhugZTYVeikrJN
Lo3/7TCGgpKxhOT1xc3L1Qa0FoPDgDvksKCEm2kqsuFTSlpHLDwNHcTU+Q+DZ9ac2JrpZ27Syxzq
R298p/Qmt6HoLL1yaSGMelcNNDTdWKcMjDfhuyVeK0lMJT3kp5kWtjMSDj5fkRUPmDvA+OkILvaJ
4FgWSFnjXXe07LiODvWBd4bp6o65fxuOUIE8gFFueOKms+/jrEO0+0LFfsX3sj4rlxy6LxA7GZq3
FnowwAynNnoi484D/RuxqYqCZ+Udg/bN8S8JX80sV3U7NLsVDQ5CcNZkF6Ci9th/3aqreJuQk3pU
+hrIByJOIF1gY0MqGfUgxgZVYbawXLI/E2kKpLcVMAIB0RPsNHtj5NELs+d+/Bi7PSVhJcxu1V8G
baRtMqAOJDuuPs4BR5YBMXn/kuSpQ2trY2/vlgiFtroa6e9i1tQJH07tdPVBJg4RWp8uPRuSXry+
ZcWyLJVT42u65uWafFDWFsZipuJrcuOVSvtus7/QWADl4DVvKQKjG3fqse1Ha1eL7i0f1iNN+FPc
k5eV+TuKaLMgRMWTD3XDt3pmpvCoQA3ukJ7jncjdYndVRR+7sulxakhxuHuIiuxhHo6bN9aqW3fb
vB5hIACyMJzqJXydLLxM2Ws2/6xRX3fkRSME2SdVJG4quTF32rKtyoUHpXzy4PF9QvjZgj82Gluo
mnE/MKOsKIxmgT7FzS7K9EkN8x5yXjQo2SmNzTnETaAN8qQ4eYmz6c1N+Ku7GcpbVjP5t+8e03su
CeWXCItZDNGTNx8aKEWhKvxJQsAxUbuLUYJzaZA2sSH/aD4nTfBqtTvNQ7cbJntRmD3vAMbHOQYL
s/9Q9AfQ0C43jFt8T0nclsA0bjzQ39JXz2ZY0OODwdBaF6GHBOp8bZ95Fn9jLzjM0utAqYxPBF5Z
Zo1Q7XOGDkuhJhX8t1kVNvAQoAfMd19VgBf7FJNca5Q8hEjIyDJ5wb9RNknvoelheu8/AHM6WDAZ
PbqDoVM3A5SeoNFzSVrk/Dos9RyktVgglMdZVpo4PgRuuYKg3CkoMFvDccKke8JhD59M9di3pZLt
iXN9MeiYAaJMyGmaqhghdf2NMv7q+unvQufSZs0h95ci0bbG8YqO+TdaNuw5nzDLQfHW1npIQkzc
6bOjKHKxIGeCmtkcie4eZB5exjV+Ftm86yVDv5LkhT8sruyQIT0mXxY2O83GUViDWJcJDgL3GyYQ
8Xs/XrI9ezmy1nHCB+tS0xmdxRzVDLGT6NAKSdqLVjhLEeUD3CEQ/7XYLMyY7wL8jxXegr2Ln0ez
nDwPiabZvyEMcHX4Qz7fkikt0MnpbgEyFcCD+AmuVbYkDnc9zFxFW10b1ewc1Httj3MCvOQetjUv
E0tPfZi9Lqk5oQB/iaN3EfjlINgpnTBH7zc1yV82NM4hVKRJf4hwRzcNhAibmqfmBzUN7wCadrKP
IFJ64zFeGozDjUTu7LoQaOnd8Z18syR8TQYASAHqUGEOXgveLGLinPL8AbXFIQr1Z+yjLo0Qbxpl
jyF7NYimyfPm2E0RlOAIh4gRPhQUcz6XOqXYQ6GfThkapLuedthBo170/b9Qx3svwyWHDwQ2k3JM
X4yvahuA7AyPvVL/BX0d0YPwVeXo3xYzsriM4yGfgyME87XcwgqtXGE9c4BZbtHDJ3dEFEHquaqL
L9AHSZAeM2rF/qCw9JP2gziHpTMWDvsN2f54NKro3F16PV5E0sC2HTgFglqy+GhwzwaO6XV/BLr0
nvM9b+Ejwg4NvgkrwAKT4MWG5seG/0ESWPjYqyI0/Wi7TzTsP+FyCpRg/YRb5J5lb9ritFDe17CY
0xxPFccVi/zPETbmi+c/crYdXS8+FZ5tgGgFTDPcIYCwuXAhOl7eJ59wPb62g3cRA9CzJR//g4HF
cYF2tjb5GlTWhc/Dan/hcwS/aV9c4agOzxU0xiQh/7U+eY+Ifoa28IVRfMo1nR9hzfEKO+DnKOqu
mc7/ejp4FhaGUHZ5c82umxColl6Z715c8kySsWL9Y5h+Spwfxn5hnB8NelfRQB7h63RUUY4+XFQ5
Oefb1UKlNiI40V+QWmHJHsYXO9bJw2p+Hc2rIfHgEcnLGCa3gCQTN2PT+acmhCiBhEvxJYkhaMBB
kHlFQ/7CKWrH4i83zRAQwiy0rTacZBzbppf+jvTdh3VJBnlVggM3aYYqE0MJx6N9x6KTMNiuhgO4
gH0SuFOeeHvEtz2z9jGemm9KcI+9FoJkrBjdHka5FKFx3SFJ1vUKoRcQIwBR2J/y5YYFfNTbVsW5
txPzYR49+Nl8cXG/0G43bR85HAiauNujuT8mQ35I2Gea09Mq3bltWkxyDAWsBss1S/et+AvjYVAl
Ydk26aFD1+0tGpxxvLwgCe11C8RpgiFj1J6asL8R+JbGzatHg3OS3Dgcgg0iI+ljvuAMQ6kEpr5k
644N46FtsaH4skoM7FZmd8haILHRU4i6WYRQp/UPdnlJmYci+5uapEhhyt5N783ASjO9cPTpCheW
81OEmMBcPGEpF3zLCrn6sCXGPjV8dOFYmuwSj1HlHFoVSPibg/QOd/PKXqHrX39k9EqA8FC+nIFZ
FGOINzA/va+LZPvt1bIHmHvpt+57jKHX7NKqJSCAR1bLLiq1iCDzyM1x8ePDFN16eevS11mqfT8B
xoQ5AOgDm1/7+C1GLrBTAPLpPvXyPzNmvZ0M6g1AuDZx0Q5oYIEtdfE5m97DbriuE2CtDClIHQXc
C91iqg5+OO89u9YW1TIHM8/5ePImECht64DOzrtxyJ7pbOGriiNEZWpPZbPrE3GETfmLHOND2PYH
kXjPNFH77u6q09j5wXT989zBd7adGx9S22ZvfIt9LiAg+4EUbkHt+eCfek3OUFweWt0LHNwuKaEt
5A+NmUU19eyfGAYY9LKPdhyeITk9J2tSh15e65AdEDl9Wvzge9LpbQMSc0Bmx2ss0UjmvuTAqBqc
3mLlhYzjX4mckRZo0/hv8ufpiIEHuF5PGHkQLTuBI90vHRrz3HMa4j5j9plnH4O7wxe8enYz12wn
DPBoY4ZnaEXHYsz5dvBNg9bPEYmCLD6QpTlsGAkpKOR6sBOlBxhsvk6jDotpzt80mYGt9NtQ5oPc
Ld2wt8Z8dkHySEaUGjZ5VBQ92tbgjqgID6SXiL99xkEW9PgFAbgmJTl8mZn1AWEnwQ5sHM48jp13
vmSR3IdbGJcACtDF0yO9r0jYKymUlv01XGEX0bVgvMy8fksRfuk8BXCXW/4YiG2opiC8DOm6G1x0
3BQbd/fIDMQfdpByjqE+BnnDdy6a/ugELo+zisfzbNR/aNiy0mrcW7hNgTSnFrOZw5Wmy7Nv0vip
8fsTlKkvedyi5o1nWBDHHnpDUPaoIAz8IrlEQpjMZtjDjTmAsSgGWRJ1yVouPW0QwaYgiHxJkRL9
ZnItckwmze6dUECJbwJXGos8DM0Ri0FAqaTH/M5UtGeUEXP+auIlHWFsPvrgeQwA65hhyCRn+m8e
U6jqu6zRB69p4/cu7Yh32ZzT3Q0w78b/8iUy2T/lKdPuyJgIwAl4Ji5LbKMHRGHxYjUqf/CTGX6w
PriJZhz9T4th8yocMzSlaClq0CvNCQSn+godoQc+malmkO0/J45TVVgqF6jPVfcgeDRU6A+QPdnN
9slrguTIvC0+RxiFOURda3dANtTF32ADG7Ydr4fWEUCe0dDuMJrXVdnsnh062iNnaBTzXka3wCjV
Fj7QttoLwqHcEp2Wq7z78WRi/pnzARFKMxzLVJqXLeSl5wT4zmUz2AckBSfh5MpraRCAtevCbDwC
UuphodpNZ/DMEGV3mXxNF1CZeKbWAibQgIpX1zy1weKntRdn6ESydGkucxPl2PAxqImyDu+2qjbR
hZt6cYzyBTzJxPwnoidbEzgDvnh07h+xfsPKnyIHdV0Mqq+B/YtYCbgdFXTzfl4grk77fkITntqD
oImp1ZbTS06TtCRJgx4uo11brpSFH+t9ic4SbTQRCS37oG1vubzvcwvmcUQIiXkfedNJD+kAeZBs
0eSzYF3POrDNtROb85FPm9sEpRy2GzIE3dEHGFh3umn2NPTpX5pEIFnhE2zfWL+Op5w3QXWfma5X
uFGjnFoAPqx+CNLIzw5bM3YX4/pgT6YpLrI1x7h+jGxF1iT5qfcA6MIYDwdKZlNaeOAnzsoj0QML
Yea/sjwAJdkvtWt5Wq/MdedZ3NsRYM07jTSjOppQ/fbwLXiP4+5PLGZkNzoz7SH58O6wYfAax5Mp
Q2oAZIpJvIcj8gKqpodLOsgsEDibUR0kGpN8JsiY+OXp1JeBtKy00OTvfD13ZTgArhzbcbqsyuGg
Rxzti+x6CAWjqdNmD3OuGcesCwfMta09OED4GWdQzL9tNniEJ2QMJz4umofcQ/aTvk/9CQGurNFR
01dhs0z5RRtfYNw4AjCvGeBC2chzJCN//M59D9ZKb1A2tQwMB2YFDIoMr5vkx9B3PvmGTn1b7I6Q
bRyHI4vXTYI0SvvhAzGMVN1065n0dctNgv8IOekoUe7gRkwfadpF8S8Jx3gB0SJg3LUU2TZm6wle
25l4EiMChk5tPhPEFk807ndrivPx4own78wQh21rUIxbzr2s0gKiBbBpkM/Jr0AncfTDCLSTf5XH
0uU/GC6GaBEQO7aCckrgroAymEaT5azWWpDxG0CHMw+T3QwdKhiKoVor1mz0thtXpMtPQTLMCI2N
c7XoD1/ohNECibdhDICH5IZhERnkhupi6EkOXA/wG+2+BGakAXpg42ncj5eCNkOX3vjW/w+LLQVC
DFkJ/qRCp3wcvpwceveUkGnJjx5pifmgNLD5UaYspL8plv76uCq6rJ+Y7bfRqU0UHUs7pgzBRQQu
OwfWTybB06g5h0Bf9P67ysHXnROCxqJGUBDyi+1qidmB5sBTE/lzqr5iO4T2WabTolEILBDNdQ4q
ZVgTJCn4shGKo6sdBhNVMPtMZc2toxEkKBlL9yFbva81VNmXJRmchorYHyiv23CzDWjwhkASX3YI
JOiQOYa4GkCHI1G9nfdUexlKiED6wv3iIw9JjQGzFKQcRkx+ne/c9GOW3Gt5uU1sMl8dVAYoJsmS
+h1wB7qN/M3z3YTMDSAWuB2+1slnlmPDB0TH+TYcx3HxUYK3SbxFrypSzX82C5fhvPRkeYb3sYPu
QSdj+5gnJuzqTgEDB+IXRZ5ZS51BnpIWPV8D0MyhZRPoXG/dmL3PgIb6i0wbttUB8DOWKmAZNMKF
0tqXBaKvFKsW6McDdN8sXc9UsTB9YdgFu8qayf9BbsA6PkNnHvL9OOTRcJoFeLnfFTJ2RGS0clDl
kEAsSwubTnbBAA6VHE1aOMHikLkg2pHUovg2U7i252zVAdyriFPe8Fd3Wc93ykcy0tkbYhNXZtlM
+DtMKl2qyFA/fs+Rkkn/RUZMD6kBLzLdtflRCgaHMar268Y58C5M+/WoMmAy2VQDl9r7wVRclr0n
PgzEUOl6QPX/qlFv/gs4mo1eG39yzQXuVqI5BLB+gmv0xuHM6TY5jd8bfup9pn2L7bOQ20QNnA78
Li4DBDcMv9TGuXiBnmvjhyyBchQiQMgfuYHWSOoeUNksffdoZYzir1Fpyz+cBg/8yZZ0ifeUjlF6
yeCZMr3Gak10Ha/ci5Aj0Elf/wn4nJZzj7CokrsReXgLbsl/Mmgs2+NtY1Kss2jhY0qB1mzUX/4R
kTf3aZfgs7cmn3c2bMLDIpuZHBHvmp23ltlTGElqCs4GqKG8cQnmm5czuONQ2mfXBszoFRtl/Lyo
IfzMObhpeC4bWoKva96nxYz7hKFWlZmLVT3bFcOPgR0A/sjGg5tD5hSBam3i2RVaNZQzOfXPSN+C
oI2sgnePrej039Zm0ScMNMBFeDZNf3SQuV2PR/Epbol4hv+R+tMIjBoYzwCsFdkkUK9M6JUxd2LB
oPiEXoNlWu0Rin/A8qvLlhft5x5SIrOMWqgswACUDtoWKIQaAby6h/PhvxCeLHMRZWrJISag0Q5e
JmHJ6Wqvw+B4vveEzJ6SUU/b6yjhJ4Vepf9BnhEfq3EibYzoI7XZal6D6NQttnlEgtTw2ASeqT1K
PwlzXyi/3nVqh9LaCLq7QbOiJ5gjD+b5wja7DxL3Hncb5H6Y90VVktu6G6Os7GLvw19AsCUs+eB5
6i6mX7sdC6GvU1N6k3AWQz+59CcqIKbyewjv1ebYO41H8w94M7v1nsWw9aoOmExI4Ck6HWVnvR2K
Kq9IU9Wc4cyx7XEa9peYRuYPmosGBf9wohDglbbVXhW3FBjVNGzF1iqyZzQI3ofR2IPRs3drcRr4
pd/6s7ymggYPkC/hIkrMebRrw1HOe/wB7kbHzA7yaWJ2exBx852tzrQHNaAhsRnGWzIbWgnIR5B6
jukUHLMRj1oZLUP3AGEBlD4dFinkwcuQP69eGJ3GxEWuDBKoqAsIXmzVIJPlA+qSsdBq/OGjSuAH
qMHrTJvb49P8Tr32dm2eb8DWFYBWjE3cKTa763UflhZX+7gkllRDZi4NMK6kM5hduf+JXgCUasUs
NqatQUREdohgtEO9UumsK8d1ypH+ST5iY0C9IwL8AQJ4CNpxtt50A0Bjjob3cADa6adqO5uQsudx
2Pi9OERGdhg9jDI8+7lE3wKZfqm7qCuXJiGFHvKnLRguqHQgGKAptrV82d6dyyAOadehbGiwU86w
Kl3SGUYrcN6gBD1dsOAGuLC5bRuP8fTFBCm45pEYERcquSeT3HUbi4T+FBq7BNq3dMCMURZX2qXh
eXLxDdXJtydRNDHQj1ir3VZCaAqPeaFREqao7ycMjxdxvKEP9ANc1RbVXDQnCApqM+Q39Ow0TNHJ
MQVFkRV9afy8pJPsAFhDtoGnvQgykVZ57/unRW3JLtYGoobJLTiKACQgEK9Hvy9UOePZvSJHD17T
UjRlh1MJMsunJUdIn4ZtXuGJ+5YP+ujoj1zskgUZIBDUn8FWNmW4BRRnYrfVcCfJK7g6fObjCAAT
1WydZTDElM3wbwaJoPt0uXiCvBKbWvDG9t0lW1Rav4nLNSRLnQe+OC6YPq5w/IyVYHrcc7HGZ8Qa
eHsoBOa3lNx9ebyR1FBNnPU0owzpkdk3iPkmG6tLgzO61AOsfFUUHjF2pvbOxIehAQuyKIgJ2w5G
Qg0HVTm6isOmuRinFvfZm6J6S4I/xiK3Bs4VoLF6XGCMqmylIFIeAbQH0A0I0BwMdUon5B66DtAI
fLpkeQwmDFA2qFlzIdSCchRxdMSq8krZoWYSTfsRYsYOEgic32x7bRahKyLHs+q8l7sf/qrTzzYC
Gg6u/ICUAVjDpc0Niq83RwBZbLN+pop8Nijo77KFsGRkmJ6YGqCEi7rp1ubtvJMujCrfBBVduqWc
8/4DOzCMqDl2bS7gzpND2FiuMRgWn8FqGEbx4K7xPaScMF1yLgjgFDRL3Z0olqv4cYGfVAL2eSWm
saKqGdN/NHSPAV+/oMP91Hr4Ms48hia78sY9AtTY9aiQixGZQEnvee+cBY9d2oNLzPq1jmwGyMi9
w0X9GWbn0S7dgsdgWgGicbv8qrnL9lHMAUYund/ibVC6wOpISATwTrY9EhMCBblnYIOB6o5LB9C2
UHHLHlIiRmhyfCyLDElmbozi3Tq2fj0i+wTgg+XPAM0siIZInlvM0t+AP0zPPmTL731utzdDyPQM
d61oN+VT/6CzfNwrJOxdlilsUrDoCqIo0FxxVvdzO6xPvrZ4KJM5QLZ5nvQDBGPpWwCtDoIQV4TZ
oGlMRlXRrQ+AF+kOO/bg2wcbR3sW+X6xTQIahYCMV7EM3vvoJ+su476tcCH/MR/ZtzI1aC4RGnec
0IlB8jdvp9Ef1lJw9KQKiE+t0B1USeyQD3TXRCUrb0qMr4I9hG91gXY8POQ5Oy9UfWIIUpQcKtOP
zoAWmeU6HNEj69r5iTmLDt2+EE3FIXDZcdeBnjFXES+kisfN7FIXrTdYvZOaesG8A9BzYJsG7BuM
R04ZBCGAEdoM7qkNGoz92qd+0UfdeICqO0Rr1H2DotquzjHsaxquvGqbSn/L8uMK8PTkI5XvwQpc
FlzVAHlwjQCzZOM3ZuAx1rfgT8OweWyEuwKyhMjba/HcTQYKCNY8kW3p9zkj8j6fjjdMLlABov2G
a1W5DDP09TBJgUR9iaoet+tHOgukfFtetjxyAPtSRF4IYo6BbKA/Gf06vSOhKgBubZRucc6JK+py
wFAz+rE4Xws660O8YEaWjkfhTxvGBbI/dpz+abuC6kUVvYdEA8Kghv2MvLm7ixy11EhlN7vI68UF
vhmPW5fKAjMnkG9hqwc+D00PIHF0Qf7C6nG+754QN8XbjFyvPC9NJJ7DnJ2wR1euCf+1Vn/ICUi3
tNvNwS+g1LFDZzCor7TTZAf3mZ9g4aJeU/Kvb7CENjf4JcIocA/ccAxlhLlCsE7TXVFC51dGm7xG
D4TB0tgEM5QkzUc8hrRk0HNC0d7Ldx0HL0HWQU4mcsgX1/WSTuJDzPbQhWjSV+f/m31RZ0pOENgN
7D2h2KCh6mirmOVAK0Z5GBd5xkird/InbAzNXbMyE2kuWQsyBWZSTzhizyOb17IXSLrPvFMfofTt
Vw2lAhzT0W/Rk+TAtrLsD1Z0OaXyIVzXcl2yR7+l78E635xcDiEB8702wTcc1oHqzwIME7z0dhhl
bqpUI4evbeEIS5oWM96zwd+p+hxCWdeWCInFyu8hc+LBlED7EgHJS5oUXoCQcsTpmL4tKQsG8NGU
nFBsI1Myh3bAmeFhEJkt0gazhaKHRrQJ00uXBvul8XhlNIa/AKlA+C/EO+BKyNMyC/Kl2wiEKhry
UAxUlRvO7aDt0EttZyBOGjrlFQ5B0y8P7+JEBfUlpgymMpnRUVG9PlIUsmU4B08IUIzqWAbVAKQY
0ozl2zDpqtaOGM0K3A/NdfqIYWjYddLpe+3HP6IDgxNCyl+yEf2pGcInOUVPTJp9QzEF6s/5C/eR
DQFjhB944UGqko6y5BAklM7NLe7piLKF288F/SW3mJhuSFQxkEfHwdAFR2M4wOUf6I6zIbSYcqin
VMe7Oe9OMKkZT5kHgXVEg632McRzHnUAXlaSX0SrQpWWhW9akQifDtRa0//2YbsP2vhBg2LHuAUw
Tsqag1ubE5rTR72w/zk6j+XGjSiKfhGqgEbeEmAOIpWlTZekkZBzI369D72za1weiQS637vxoYsY
hDrA9tQdP71YPrbskOulSf6VjO6gneW+XYYPseRytTR+wRFn9CujjW4a2jFPKy/d4J4sYfxNVJPh
mNK+ENztOQfRD9jWJk/BnOPMXxOe4gY9RfEtJbBR035HHgL5gVrJajHbR3extrPn/5hx4gfQ8qRT
VNYbRv+rmWfnyR+iY5eojySZIrzpxnsKegZvwnbvVMsH3oqBT8XbSYT0t2Eep01PDlige6SvFclp
ZLW4Yf4xzx47MRCwHQhnOqqqnPFRwKlTcJD6UU7crLshUWbb9ti0OZr4XErzny6qNcml2jYG0zQC
WEfrmE/6v9TtPihkRztZF89LFF8rc37XS3wXut7CtmnqpvHfBXqfbFOR790pPaqlPBJJ0gUYA/Rr
VPj7UlMC0i9BtjUwc9SjD4Q82BEALRHTQ4N6J6vTQzoq0mkNEeYFnurOdR5jWXH7C+9XZuMTe/yW
o/FBGkSQa9b0R+nfvRlTmDtsu18tv48zomjgrlqb2fDLNXwpoYbWfs5sOEb+hYA71FraoxMZfZhX
5c1VpQryBkUt61szyE/3Xo7W80AyWVacoKSqD0hCtSbd0aHtQAhVuyVq9ZW0C4KkNSnCYlG/cZNE
oTE1n0ob1/geX3GGISQTD5rsX5lzzm7jfNNgy5I8ZtW61dCtgJxpp3LE4G818VbJAjK2JmAS8gjz
Cvz34MXlOsEReB67xWfcSs+Zbh7sSKAoGn+MyXyPSjZp2UnIAn4WpDhpEIHA3tWuImhZ1Tk4QbWG
SoUu2BA6erQr2Qy4WIvsOY2t2yCNm5B1t6otKVCn8vi6s434IzVXMYPZXRZdlHayj1NPQShz+lgF
a1+kXmPLJW8M+DOK8j2hBC++Vh211tq5Cn1AK/a2lGFWeIy+sb1t6wyZW+FxNVShyBWuh8X5gGt4
9+eOivGUVzLezwmoO6ViA3KKZUMJhROiaHnynDQOoaCisG2ZN/Rxl1QCxtrXjhGjQFCZGtJO1BGq
tU+TY9/9JTOgYvpTVYazosR8X7Y0s9Diqu+xFWyznsw3rpj07OXar+X0mHf67hmcp1lNZKdIzTlS
GLAaGhPLIMI6s0PpMZ54BdYExq9b51vG9U2oOvTV9JObzVHzFK+cuHSieBxAe301bGuxvCd+tAYv
W0/lAnfezU9lr4VmzqmWiv7TFjIO3DE5jFZP7Zalb1mob3TwbYGqtk2VoquQAQzrWsvEakH5OUKQ
J9QwNo5LEyFHq5kc8vnXp6UdQRsWNK7e58qb3g05qmCY7Cdl99tOp5csae7qgL6bz5VqLvRku7Db
PHZNgWdh+sNqgtURYjqI0uWlTOe32RNPdo2awO7so0UcyXasyseZpyggd3RXUeetgAGxc9gPtC9B
lRXnLkJK4cU4hZT16ZXut63s91k4wCIWDwtexLVvOTuCD+NVBVoMkqwXO5UU+7YAHVdtuxG18zcb
Ba90dyjgxFJL35WLu2ra4cXLy106WkdQ9jNMMA9pcUn8MiyUs6UoNkNr6xyamGQiw9CQwUVeYGvl
1eitci0jJB1+Mj74szwqo9yn0j6Zd4MnGhl0Rk77aaP5Qpd5KCNw/3y6gNl1yH26TcoTq6neXJVx
9ViW7WttDldpqIjAobuVSdI0OOKx7s10W/QT2r+KscV7sdES1OLiLsMu9xAkVTk6dATpidbsHTM5
tfqwlwmezcaDaXdvpkrDxNfW/RRdGZxJI4i9W1z3W03UQeQhgyR3KqdHBORQK+1XbbrbyRJsBjYz
X1VMl8mfNvMkN6C6OWcZwoSFZvGQg/8hi3Be6n4B9JH+uB0P1V1ngkTQ79DaM+nJLqf/2DhG2fCv
zvRPEkVOplW8avrwaC/TvB48VwuNqNov7vhk2v2mu1vqreJdy5oQiH+NH4oZXcUwhQYbtWGau4KC
4ba+e7OG9exYaHXwPeievJoNpsilTnZZ4VwGOX4t/vgMwMtGXBxrURxgfA6twnU5e386W9xKLJa1
6lqJdGq4KLpEg7JwL7qrrx3T4diMPjVh/U2DenJwEK3MwXkDwrRBvJK/JeGIbD0DElzMeRghNCSp
blhXnXlsO4Tere0eTGU368K09s0kNrWbbebFhrDMAqxru1jHbGANH5Et94lKDjGHTNGAItoueDao
hTcjmmqnL702D2KSAc/HJtGWP6PoQjb9k8FE0WaCfgXzIRLsD+O9cSUZDqk+/0Ez2ivXS89EdsME
IRaMvse7sKyoEL4qtZfF+DiLJ7os3yxdZ6z2QgeH5F1/LhD621S5BN0oP+tGh8Eaj1GSbARpKJyj
3TOJvTdwOvjEtD9YS76OC/Cc8Q5Xygi9MNSIG6CqQCsnkXbJse/CQRZ74K/vVGbrtqX01a/SJ0tI
XBHduHHlcvUH43WMcxKnlnoXTdo/Iy1JTYzKR1+XJ0/PRaia6MXO2ACLmaKHmHaCxWGQG5yzNy9f
s2Nf/QyQBIACrRdvX40siZzLBcGbYQBGlNbBNYY9MkP2lHIrSgI8URsNIi/A+YAmSqcGPqeOYGxC
RsNHUsjCGD3BkIwc5vY5XsRXHRnfUYXI1FebaFL3J3ibOIhsVbuAVuvWNoOp6jxj7U0+vCzve1E9
5A7dqLycJ9fNvXUOn6PS4Seui0eMqpcUrxx+gmY/CRmmlRt2U/daiWJPJmDLCxrTENc3pLKpaTf1
zXdbWXeDkLnDfqUj1cLCKrqL3pcnD7+1qR6Hjsr3aBH72JmPfmrftCL5HBHZND7Eaeo92NH7VNCN
LutjgS/DvP+ijrWJxvrYFRYwr4crTnuinfKg1dOOztUz3uh45WAJrgfrUbh6GFstQ6+n7RmHm2Ac
fYXnDpmOUejZpkMprJZXBUNqFPLoRbW5Hov8L8m8Z4d01bDExRG6QzpvhIc3lLWgDKoKRMyufwnB
z1YIbCCASuY3ByYG9LYNphT0UMj5CfczNnAMBEmZYXyyIBgamf16tXdZfEiUxUXQzhmTZ8ZtlP7R
Xerf3k0/zDI76EbJOwgZa3pYCJs3isTCuRmuTX9GF7OaUaaPifhI+w4+YyCGLh+KtUvfFyRuB4V4
N5KhFWYdQD6WasuTZnTXzqhCxLGoC3r5p49ox6aGim6kodijKRp84cVfF/FbHenbXHi7xOJp8tim
knELIhng+kT+mRtEpCoAMxbZIv0WJgK0WoSd6eG2c0bYCmnjXtTLMBotFZrlGF+6xSU7fAKfRXXg
wGSysBnWwENryOlhiHH3+I5iDivd6txEiQLqF/OxmZW59Zyu2zRVmd66GqsljuafIXJqtJflvZMH
gDDX9fLLxWxJSJIywrwVaagj+jnroiXpQQd9khU8UByhIiiiNTHhf7lWHRj0dhzOa3f8nuqRgBhn
O5TLb5sagQuaERVbKOR9CxlE8n6PgwIZBd5Fzm/DrRk1CDVJxWGuCFVtYMJB8sDMz7EiQL6K+qCb
xA592L7GbJFlDEBljnpKtt3WzuuNb6gLMZMrnMGrGAOiPVRr2515YPVrSfyH5H2XRX2+m+NJOg17
Rm3T66/6/+vncFYxuKtFakhWhhkmpjKbAtcYu1BL8z1CoVVqImaK1Fety+041L+5jWUT400hnJWW
J8/lyDqo4vRkp927XzpnXg7cfSZ9We/CrfDKYAUxo0OkkmOEvNpj4dJ+hlHn0LUCLTLOfFinpBC7
2sIxy2qA8H7nTfYh8cy3IrJ+fKM5U4m5BvtgzHcqahfNLPspx6oP4KLTTTt160z4m3QQKNhavi8j
pKt7w2Ib5G1xaERymuBgcEPdyujKT7UpJ/iLebT+tNTYo5sKlOpp2OLgjPjBNPnaRPBswD1ul4Uj
5l572mY5+BHgj+/I11Rz0DW+VONzNf74Kcp4F5ywy68ZwBC0ELXQ03vmDEFf/naJ+xw1zg5/14Mx
qRcnVRu5jL+RGjYmknJ7SNZDjwMZAv2TiAAYWnwmwAzD3ZuQPDpVue2NYmeqnAwk5KqlkTHU8RDX
/UcSnUs92fbcLN3U/ziVOuMUDfOIWQF2G1F/ZQdLqW9dRF5kJq0Wj4XCdw/wJPs+67eD98LvHVbZ
/Djg1L0HPMz9V+/Oa8WD3PTJ0Wvri1sVxypiQyuSp3KJzn4/HdRoHgn/P1XLfMY565sxoyJQNyim
yuaj5erkvVR8naN5YOJ70KOEuGcv1Guojnh6wgCLzy091D73pTY8xNZM7oN9RsRjIDd1z5MF1K0t
R7l43zmKsIjkeh/jpoattZv05y42jtL405d8Lxbn2DNX14CA2UzoR0OwxaqrOQLd4ZOX4Ne3NYbQ
dMOA9JCTxexcITifYlGcZdOd6bcM6nK+4ruAdj74ACfUzq7mO98oxTaBI5h9ULixNqFwtW3rdlez
NV+Ey550B0q90f0uVfJT5xIznO2UoAHlvrCNU9YX37lXP3MwhVPebyrC1mauStK8Aoqo112if93Z
017mRyONn+Zkxg0FZOuM+btT5W8i86j/S5NzLpGVKu3JT2xk5Xwx87Kpe24w+j42d14FBVO3YiJB
7xgdSVLAseRcEqdi96i2BlRJllXHiqBTu85Cr+sB6+CRYj5NHNl8PVcen1M+zX+5k1uwXFgUGv21
pLrCNdq/CGnESls6whbiT8Ggk+T90wg+T+boTkVIS0d3eZY291YsiN515Ftzh/Ps7plEPmg+HN1N
t0sQbKHaENvaJtuzwIGXgMcjnnnsO+1mNtMVNnidWsbN9T8Ha8HsXpHabb86iXf3myOQydgaTJvT
FW8gBSr8Yeiz9atRhV2KO2Ds4leWmX2BgaRoH2WffdF3Ebj1bdRN3o38YICgdEQS6u0carJd16jw
C/z7BayrI8eNU8dHE/V27x361GB9aeRlapBtDd3ONcuXLDUPM+6IOeFS8fuNhkhVLtjfiIcw4YNb
+6WR40PranUAbuitBqlvIEgbQ/uHZSYAFsE6lvxOlnWd0vGkN28DibpRFvElJle9yw94JndslBdN
X3bLUFwG/GL+bGJLJvjccu5LBxoaCB6WBj+nZyRi+E0BgocO2DnLfwaiw4DFm30Ph9Cb3Q9j3qGw
mC+a+u4Isd5MY9i2QqGy1266WPZNXL46aiLZBE8dol6tXE8InkTj3tx22mHwQhe2x7Fjc1JGnCdE
EbTL35IX5Lgsm1ZN67p08AEzzObHanrlojhwSfxJkkdETWSX/pJ4PiJShIMzOwTeNL/xXzwuLhbn
MPVntXZS8ZpNwzYujV1qqr3TZxutywJj4paAz/aYPgwsUEQ5x2StZ4N3s4A/JgsWvv1K6yVMpM8T
7Z2ZX/Z2J1eRHNZWkXwxi62sTgso0FxZqGxrQLOGSTArtbCcsrVdG5sYHbWOnteYWfPqyQ2k7r8o
Tf9FLrLNCwZkh+qMlW96R5H7mzgCOm/GK1K3k7IBdWyUN+Q37UrTWnPwhW3i4kbHCV4t2qmy/DeF
4raPK9wizr+pwm3fLyHw9D7VaOfBJwqOTPv7Yh+yDJ6x1dexf9VG691MUAR7Pa5PUrNdbeNSvz2T
CVFF/gauI8QSBkr8y1bA/V1ujc78G3p5bIE8Ne3FI3IkFPV4tYr5YKGWqIDaSjSjK2Skl9EdTsqp
b21qrWOVnVLavKF//92pkGQS19Ey3iaj3JVGvBWVSQ9WD1lPKhnJUc7U7fPRxzxYrlP01osdHYgR
P3TyS07ZhQsOmo+EirpkaLRvvmGgyy7X/NpvppU8Alp+aGPariIXIA1LDIC/tc5Z/5up2LhRRyrn
y4xDb7IJPLAXFBhjimnBWldzfRQN4YOQxp0cLAaONkJyRxwPmtMMfV200NdZ90EJogITWkDHJKn5
OhGBuYIEhjzmsZMfdYmHu3+4i57aWB1mwSvsPJMFhQBLFwGK47UPUCCKbWm3W5+JtAdrC6V3FrAC
nTqb8znLvpruT2/KwPT+TPKQLM4lU1ZfYmIHGjsjXIz0gMvuMx79fQGGfi8IeCg6873SHEY6FA10
vxAeMJ+q1Atc51hoYmN31x63hqX/Iw7p0uXWepjdvwojhJO5BM1ApRFlUbbqNFrfVorxPpvWKSEN
s5QrM/7r6xndtIIL/WOHw8Hb/iQp7lbpnpyJxJtOhUXXAIDF55xh3EMMztoflyaTL5FXGLZOhEDu
wHhJIOTIU1l3kKxXnttus3Qv9ThE0MABzotli+Pcvau2CLUWm14u+mdoPSvMkuky5Oa303ItL311
YQz+iFBhzxwFnAhYYD2LCdZp+q/cbq8WKX9N3QS2R2edIb+dEgGbHTeMRU4V9MRv+TYSwJyPWo+L
IOpTbIz9bVLZS0HPRt/e0eqMqAjkLkZColQXvzX81bYtHuaiPkV8oKNAl43PHUELkAaHWUutdts9
RvK7Tj64mALrTuDZHpy/hfCJs6Vf+LmWft7aRXz/UOe3KTE+Y5D3e+Lwr93o6Gjde04GLvg4YppS
9Vep47QX4trYzUdieJ92/wpsra/FLLcy1TeFHb8Bun3G3sNUZn9qnl/KYttxr2O78M3kg4SyjWAR
qpMnwsI+9LE8+UYXysr4Uon/j4Y6TrEjBR1Bm8tfTTd3JRFcttuKra7IK3LI5Qn8yM9DrO3cbAUx
EtkpkkxjpTZfsKElj940y8/2/khmhXpJEtNDWghPiIxsBh4WydrLveqmao0G9wVmhNaAGImO0DFg
dt7Rrj1rL2pFRAdxVGuVmUdUTVLwKsS8vsR37kochWFjKUI1XHZ7JOQETZgkf2SuwlqfN9Fx1qnf
JtqrCSbDxGCiWTNaXu8LkfzXMmdQOH796Qq+vMK4I9qieiyaKttId/4abQPfnw8RqE2Ym8vJtVbJ
HL30jcO/af1wp2fPtFf328YCAe1S8kpHczrGvdbvbQ31DwgDKeD3dCfVkPAHancdDWhv8kzzICrh
JxwGysFONggH+N8UEFmIIh+G2Xv0hsQFRS1MJrFmLQXuw7inJSWdS7H14uXkABxy0GLX7athO3TO
F2r8joGTDiI3Kljq0dN1bgQ0WH5T3UScgcFvYBGUi+O5gG9aici4isy/DTbYte3sMmq7AprrYlyT
sOpe/+SV/a7W+SvAVOuEwhSvDSdV7sl3+vLASVzgkLSTV02DOZ3vJqDePPltf+ettOeceXJp3BD6
uwMgUt8IG+GQhiDOBagORiurvPC/RtnOZxpJM1n1tY1pRS3f2cQL0y7xtF4KVtvRIE0l9grIvqnF
JahfLeHt+Xr+kVPlYMXU9qWT30ZyoQZ3vgGTlevWJfXKtMkBQOQBuJrVG1vkJ7cCF4PVfB5RPNrZ
9EZrbrxLkSMGk5WjkvP6fZEsPkRszTzoO9/tsDjXoqiAvWRLSfTgRgEZM+HCcZSQGuab1dHTGVq7
uPtHaQ6WP1boYLHyZ0Nlv9RGnNO8w6+oHnuhP+le9c9a5vstBCxG3DGOsqH+cUwNNX0Z7/EahHVr
fUoPS4ZlY4j3U0iqpLEQDhe/RuIYyARxLnQVg0FVgihbRfNYtg7mRZwdjr/sRTyjHyAGek/D6kPt
xGeE7v8WyxAHttJvPtcfKhn1YMnxYhviikzu845tVfeppEzv8FMbxA1JDYaFE3d2DZI/oTrG1pMr
cnKHYIxHqn/T8dNQy1uHOW1alq/sbgVvZL9paIMOfSkvVZWdRcIxxxKTrIYiITWop5IHcdCG7ESF
BoFMw9qY0o1IyaMwOJUDi1drlarqS0nxtPByl7zYfIukUinByxibprHvTbDgERk/VCDat9IikmNy
9N8CFft67nDAcFe++nXnrpCRoRJMSZZh310rAXJNiDyJYbjSENv/JiUqm2Z0G9TAGL/chmitAn0F
tVq7rph+AQDGXdsJzFnpcCNBfwfRzXaU7TXEiWSsjWF3hzitXAObRxZC5MwB3usrt7x1zT/g90O5
Mk5Mn5YGT0GzfOwWWOAN0krkoDN53yn9URgnmxSmcCmHkUNB4PllcXZTDlwz0zaQO5t40Lmdc/uY
2pHayrl+rqb8y/Mxuxa1sc0JwV6lE/PlEF3MhgWOnOzVSEhKEBkFK182bBwpX5bZeVCl81PSud52
VZjn5XVo689GIX2sNFhIGjzDJGXFEeKpRlFGok5phWNnEzYdSw1Rf3VsCnlBkn9qJ3FMW2NnWr0L
svxBrYm+yWfniQy6l8FDd4Hy57Gc+5+sjx/mnpz01D2nKQhPgQT+buayYuPaJkAhQuTbpO4flGF9
dkX0tozDq9GIN2B9xlDdPEKUbnSlATH7/wTa2308dlM4C1DeJDX63eKhj8+XrRnrvzBaq9S+5zvi
4Mb/jJ+TYuMqavD3E0I4dRFJASlzDYeltPp9VxPcjlzwgyXMxHmEGdAxm686g3vSU85JSLHLNBaP
aXqfDhfUp7ogsC9teThSu30oM6/Y+BCQVMfrYeZy42gIDHQvvaBYjlZuQeayUAnybNvy77fAO0k7
6QpP5YeIsOAvRHrYqisQKytMRe7gbqK2KYK5Mpt1G497nlMrgKB/aoSH7gEs1cZDtM4GHsBKzrzS
Cr8Phuxojq4cRIcuFd9el52mDHsAmUSkIeX+sJZNKWmwQgatC7Q7YjomBOgbXv236GDzs8ucSlwn
SnYCXPa0aZ47/nzooD06cy9rZ95RNM7PaRP2ZTbEoN7JtCUl3KpJgdW1Uh1nQi3DxO4eRkcdTMKh
Ft54tDhbMjESCMjhWJhOsSbIDAdP2tLUAStua95jWol/VI/FodP73N6pxhgq79ATVMFOOdzR1cA5
O2eKw6kkDQjcNVn3tvsYx5wzJEnsUp9nsoPxkQh+kEwxG07DOu78j06z31xCbWQizziadm6i3/wi
OdgaJEOl5bC5FYpcVrtHCmWPI8mlq2FmUa2dPMxVRUSDANFpAIMwHSGSSj4b5BcLC7cWRd/6QOzQ
JDixQLfRYYo9UzhE7NQnT8ojZiR3y/eyABTFsLbu+dWLu0Z37gewmhwYlu0wdWZ87vOQbqjAM4M4
6tSu84n2xLfTniJ9YAOvEeYMLjoxe5TuFW24u2tlfU8qvglhGRujdF781NPxTJOitiiHeEKBx6VK
yK0cykYPVWGliL/Z7V19qYk6kX9+T2gPs3mA2jbbpAYQMK5PZI3NPSEBELS2OWnGVuMkU49tTV+b
F72moDh16nzWE3i/hSifwsGNhVghMPPiXObZKzoqvpp7b11MAoZ26A22IxOZQMyZjwx8mdVOudrz
4onr4FqvVDqtbGh/b9HfZ4Kssoqm8Fq4Z30m9l6Vm7HN1svQh3NBwZqT3tXrLsXKJkmPTVW/EK9w
qFu8kXasf6p63NOnsTcb970Z5w96vXQyVXpIec16KTKSSa1UGLuE3j3UKNE9PHaGEjHMYe2NghgT
vz4NhGdTGNes2rb6gGu4DGDDqwiajwBA/SmLGRBrx35Zqu6pYyqwym6vuYR8dMvuvnumVfKsxdoF
//YLueNn6Wus9+poxeZJtA/uDADFlnMPGwiMujoaGhEqg73FaLqsakDboCPmiMS+jdVOZ6fESZcU
01dUPflp+0Ke+A4i99Dny2NZdWw6xG1k9IY4GoAvaFyhgC0Zs/rYfeGZaoMRJarAjgbcJa+LPb97
FGzjJLT/7IZc2ogdTAdzhZYgU5k2PYsQcR7t6IjGsbmLtF+GPHqYM3mMoQl7kllI/15xKYVuL15o
ZPiXzfFG6sVFASOo/itT89kiNCrNvDcQoQeV+6hWoVxUt+v7LwjgVVLrzHFsi9Zyknk13CMjvyuA
3FAT2gM4HXLZ9A3ZR5CXn7NLANZsvNjQ7ok+nqpGHVoXtw9hYKuyR8yBtBrH2Knq9G+pI5PxuIQt
Uz33lUOqMsGN5BREIwOp3/0BQreDvUdguZK+vRFuF1YL8rMpd48ah2mNtRkN1yUa8uM8JqfCL7cx
Vbxt1TkctxaJLrJ4lXX/ZmrOIUdeEw/aG9l6hG7aDyMDC3Cux7vqMR4UPZKlsiP6sW3jUFo6d38/
21tls86WahubAAJt+iZROVA7eYh9FQKYgMPWgSbr7TJ6hBJ+UjX0iOlsh+H0U94lR8jk9ykYgEv+
r69NzxYKP6v80gHTjBoRMQKdzlgI1XBMTA6omItolw88KXPEfz+GFmJybYnARMp3t7r63LhRFIWW
RW6C+qnwqzIC1wjZl+RtUNYXAA3A8KS+mRqe8JaGxCJvse49dq63rlz32uTuP8wXxHzMh3rQfhlb
170EVTO8x5FUwaFXm8Lx+cLL0JZTUHAM4+xd1s5i7R3gQ1ZL5iakTlH2JzJ823OCthQYY8nGg0sn
zH0ZfGnYo7jLN4YzbA0vPUgLH5erXS2Ew7kGJ5wNaDb1p6E074gwJwTpE0aKaj0FjyAAzaZ8QY4n
ZTFsVrN3VjD6Q6XfiO7E6Wpl0MbLyeWkhzvPwiblieeH2A45+SKVSYjgwiC2dOOnapytpS1Mitry
jiMEpFbstFY74Yq+jQghIlxlkLFzHJLxuUNIfJxdFdBm+RZNiMf0guVj+DOZBwJnQj7QNMUuruXZ
QEyGb+xY+dWx9clslYViFzdsF96iT0OVkWic0d64coW7s6Wx80xsyL5PXk2jq8Bo80CbMKZBhZDO
1fI0lzhOa6GRY1QeJ6IqQzGr96hq3+K858iZmHDoetlqOdeiU/SnWKT7hsmc7jEwTiL2SMlfuSZK
dwOckeDmbA22/lpQvbVyXDsYfaIfimwW6zwW4sjW+mwbFkZ99GfcPBiasiDG8h/4C+L5avi0yuo6
ujNa7nbVe+KCTLVbiZLsvbhpb3Xif86FPwVDKp8Th1idmlXAj8/1PaccB/yO4/sFUDqUrr0y3PnQ
DdYjYwPLu8axqq38YrxUZANirXMNImgRX47aeLTQjLGrhxV82UjtY+V828SN1AXBIOhfFqa7Cllf
Rm6G96QXLwRD8JZ5OPnbY9my7ENf6ii84uwN8w1JSQDaJLORbVSxLRV6tRuW7ug56slHDUd6kADL
ntsr0E5KbFDMxkZu18Q8BRbr+Ny2flE9AnhWK4UEdI7TYxnP6DD5ikAMMAzW9pvUCMStyAtThkt0
VvzCsBoYylwPxvxhMOuivORkM32cO0OjzXukh9sEofuqcGKcMja5OrHybxEOEyfT3uq0eCRCeWTQ
FDcqZsl/cH5mI9kPLXybS0YsRPfIKIb6Ix6dfOt57bqv+3toI7zLROljpiVB4f4SdM7pxSljcZvW
WXboS6YF8Qk3ue7aFHTwHxn7IRdMIHP9NDWE6NGctx7ae8C2e5Z2Cnzdag8L+UUrH31KKGOaX3XR
v9mu+bD0qHOka1392mcRdzSms1QebAjmHrluqAxv448N5+/CVug86SJ+KugVgTbuiBpxSDKc9ZoJ
bbK+nYmbGU1ySD4ID/aiMwlbbcKsWD3qnoki2/hpQelNb1zjVIUdxbY04UdvG0zbmXWp6X3fatJ7
zOcyWjOKXuPc2+o90itog39Rg/2McP3nVss8IhnaLGiLmKgaWmTHIblJ274gwt+mccL0gA4MdK3b
WhkzTa/Y2xLaaEtF8WNfzC+V8H/pxmEXAHTq0BpVMQxuZPOTVYR9IVS3IxzG5NRV9s0Btg2qDOzE
tXpkF/EzPrGfOM83LZFiqraeROG+UDWJZMmMCYNqdyTWPrh3wpYVk9M5//A143l2ze9e9y6zNjFa
yuOCqwxUBOv7iEnDqelYkKDayiZKOBUUSo/DeE16+xmaD/Igxi1QOL/OdMF4QZ5wi2+jdmNAZpm+
O5N9ayrzLJN0jw0zLB1UhvBE1jAi2+dn0I23ITF2OQd1pO6kRteyuPHhCIZl2XHg2do696yNPjpk
HRAUNM8L5xJKlDJcCuO5XrAbuLLbYtRnvpdhbLNOkDSsj+0HSpCJR+vDsGTgdd4O3tPaCgFgNETR
KV4MLsQISBsy5q3kKkyM+D+OzmPJUSSKol9EBN5sJUCmpJJXVfWGKIv3JoGvn8Osp2NaLUHmM/ee
C6Vv2mdBzvRevVp6yQNEhPHcULuM9nyMyoXLap5avTv0NUorh2yBko141o+/De9yMSfoqhSZ21N+
azWuAmYP78ZM5IXaSa/0km4gS0jns2494see5Gsu1DUDjnLRMa0lMbiCSy1BJxxEw9GOtYMunC1K
CFfRwSCp1jnQJd5sk6M5ZXvO2H0YmNkgL4yZfsfMBWgslG2A5iwqe9/WrhGC/3AAG6Kq1LKBpT3x
6J4YkyUH3GTli9M6P8aobbHY7/EA4j0MUiwTKPDMb62eNmMAoHxItJ2oE0qC9Awk5RfhB9e8FLwP
OkpJLCnzuoubtz5or3PwXsfsN5LxLczEVWmSwrdU6Bm2lJ+TdvTUEJ1dqlE3swUXsvxiNmPOPC2F
K1Paax2wqJqjVMdL4AZTMbvTjHNKdi7NXHgYZbxRt/jtROzl03DTTIx8VdGwT9LJvtHa/E8z+2sb
KsGmDkYqCcSwWLFyJNPI8hlz1aiOZ5Oa1byGU/0tx9wGzOno0p3IXKG89g2tOIR2+xWqKMocu1y3
oZXThvDvZ/XtDN1H3SsZAEnVo3HfyopCAhQKxyrP/2EBo1isqSd5Qi9Mv698E2sAKvt+qT409mZ2
t7UU52VR4QpyqnUTtYpjeKpT/JOQx8pdvxNtfXC6+JOp2S4uGyYiLLtIMoxcTRKbqa1eAV3vHOjv
TWRckV8qaxkDMBt4SfaZPfzWSDEIIyqpYKtNrylbHf1kwapTalj6ls6oABlpP/txV6j4VpSZlzYk
3CQUwH6GnWmUb9kULcwQtPQTaSkpC3+GxuhTYAwnVuPXtb2VK18Psdeq30qAXpB/kbFlKETKcmOA
uAIDOwkJ/QIIy16/jQKteJe/hgEwtaS5s+lDWwe5F2etEuCmHqfLrBk3lLYbyUp3VsikHy11z7Pi
ZNNhEhRmRqz9YudFMCxOfUBDyknvJzyqcoMycKnwEqN31urErcsvjoPCkEqq1ciTi5nLgMAWuxkk
IOgJH4hgBEbiJs5GG+v5XH86igo1ICoWQHDLBVcVfHMsqVWqW/guK4fFKVsBeGw5x3lctL8G5zJr
CPVDVfq/WkDDzYM7/du2m43THGlHCbcSJH2JG55SS8Krs1aK4b1ZGlMUN29mgQIIm9VHPDBmUbJb
5fBLmiU7HGtYISKjVvnV6FraJDQ2cYjzaZTWQY4dSZOst3IiJAUC3ldbdp6IhZsFAXfvEJNjIZXY
4JHvwBb0xAhBbMDtG9XIs6KvXEVmmEhg+NkCdtzFiiWvQ0uh5qs8S0s8I2YNMs0d62lUf0bnQAxu
2IKlXLZylRxEiFGoSqZDNmXerBNR23MDNyk/slCPXa/vdKgxakQ2T5zCgAzq9KWTUApOOqWhRpYK
czH7s8Yl1OvDCxKjCvVID58+WpTeRdGvIijLtjBu+eBclYpjOIyQBJNOIJ2JKnGoE5oDRKqDgf+v
FM2+17AUyDXKmx9m2WtJZsKdKv9o1NFlSdh44DFfR7X7LpqywVQMf8IIpXd7NG95JSh9WsObhszH
8Yt0rkDAnpgbh6Jzhe+cRmqwfnAAP8o5eOZK+z0FzMSYsOzV/rvRGATrabSZ2dAHeCTVAZlFHJtk
bKjiryg+pBljgm3fCjqQwkk3+Wy8aOKWW9xTCurxIaYlthzlwB+4Bh01PLKVsymLf31mP/F9oiiC
SLIx4pHnMJbfk1Q5DaMFbGD4iwjE4ZS2y70RGPfKrr5HGUN6tay/NL7dMIC/EEUvucBoaTpbm2aj
T/AtNuxmyk7zo0J9AuX4xWW7T7VXA5t/4bxAEXovmCuonfUTxNJrwZfcjOPeTPS3seLUbtId6eoH
w2JEBPO0DeWzFTKHkPJjLFi4UsbOdutCTuYBZMAVN648P0wW62QxbvSO8b30MkUnQqtcBcVjQg3l
CJwYwRYe0nLk4YO01hpSzKSs+eivGVzKidVjiSg1RxU7Z1vsOljKRr/Fbi+iYUeSpxu2dGnomgeF
I2uuPVXO7s4ikuGQU+jcZpxxGUPlomVnySp4rTXdug/1i8wIv8gSD72WCD+HxbhVPlTKE6AlvOfG
tSZSpYOsyAPzlMdkPy9CQinfpCY6fG0MD338aSRshnmtanILmL32lbS1xpwbz96URnHUZ/1o6z+Y
Mfjlk1WGuXXS6GCsYtVYz4TdgWkgmwt/7NlZw7G6T5n5ySreDrNFSw9bkhCW7dBaftfgMrc7RnLq
F1toNxm7TcqUQw6/ioVy7gg3yllzd/eB6dPEDVhK1jaNDQY1Ka1JsEk1nveCukpWP01uGZJ4+GgR
jkMWGUyVnvArjkVR+VP0SRy0b1iWP4KpXWTeCN2hDuRey9wv19lkWs4CKV2NzMLtQV2rPdbeOt9L
LCiyptnVrPnLBesbGsyXpN1A/lbDiK23DwmqdQV9X+cwLQHjJVi2s8NDsUJvQG1UFV+Fhr4hxI3J
wCgMfNR4mFHDTSP1e1X+MAoEArO2KoEpxRrayPZD0g4QT/n5YQAM9wkjzMBhiIGc8nNXTnBjcYgC
zYOtzenMFd8q7aaGwglj9bUvn8Q5rzM7qNwoOrSNjrJW+6knrj2ulSpnIC/RcLPInW5qf8jErRBb
GV+bI7Zzv0vG2jUkIBZFwDSHa8fKNsmQemX4bTOfSKGQGPOVlAtflugbFny6uQdJ8mrrhW8iVnCi
8J8th4ep0P50mOSTA8tZUop1r/Zu2IfAS5W7kZdMkRuHCAYLxVM//OicmyF6JHnIPEXTOde7yc9r
BvejijO3ISuBJjTEHVjtwQwfNNs+G/lEA5ViKC1/mmY6teNRAr9jDMGLakreGBNEDogsZoc7Ts2m
5e7VxY1+IdG+7DFitbUdmc1VQqcKUzwB544eGwAN9ayosWMy5M55sVnmzsscqCXLoup3jCNZf5CS
iU5SnasDXMtOF6s0hNgoKa6N3aicc8oKazt3n53D4NNwdkJc4g7CG6qmFHM6BRPz9bn2Fd4iu80P
LRZR/TWMYPzV9PhKZ10wXBOScOrq/SDfVd5FJXZ1yefAYUr/mYRwj5W3ptxJEYE84iIoL8Lz2D6K
9LXTVSIUlr3FNwKmVcU6yFa8cFka2LqndAjcjGfCdgZHpDFmW1Wwps8hBCeyG/f6arSWppNwibLz
21D3yABkMFuhHZRXMuyzkAUGxCJel299AC2W4lRe+NLRtNF6+aoXhB5YB9ny6ZIWer0Sfc3NW0VD
FM6M6qghx4hvNwGPhXFNQmpV72wuCA0Nv9D8Zf6p5P8Q12X1oZo+C2TUFRavOfyz/wUVTs/4taA7
ZRRso1pUuAQhBgAUWhuwKUzPGv/FMsjtE9sVc/TZTjM5w0i3Ec0GuGNYH60FIQ4kLIFhBurQpEk0
Kj+3iYK/m407oD82QfRg/6ZPOBjhr47vTyOfrJ3dQUIC47ySKux14bgnt3ol6Xjk02JfclN0uUOM
QcPMcfQaonoazeGcwMWDJzHUsPiwjGWg6dURdz31J7l9FHE70myc4Mc0iM9LX0lV3oy2tM6ZYdjs
rydjUfmS8TfnB93Z8c4xeMb8XzMIxBugmm9OBJ5VTbeofPdtDP/ZTH/LRFp3ZfPbSwY0QhkNwFh3
aPjwj+e5cl1m1oR8RDRjUQSnYRZfegjYvoRWSn4YHuIFUZ8lD0dFgGRYyZl9PkgBKDZgNGJsIOVo
bYmYc3PGBZR9rhbTu9k+8WjRdOngDZXaXa9Q5WFEGIrVrN4y0JWNnHgQrDH9Q57szX3Uamu56c4W
lSRbiLfSoChgJ1pE8S6XT7YM3/HeGedwODKVWqm0xdJMds38b2Qj1evSMS0/BgUnBNJATFm5Eb+1
E2d7BcDNrF6M4SYlkmcjg4RC6JLHvTeRNMIwo21yhfEuYyRAiALGaJXTpDFr0cttbr6DBrcCzMiN
WzDpLMqPTnpr0YsocetZ0oyYBvsgLN+QRCp5ecu4L8JbFT0N+V02X5rgdRAh88rXCaZzh2uvYgvm
JqD8lGlPvWpa7O+YDuvfKVLtZcUBL5MF3p28dZYC6a4dHF9NeXeJxMmxvRqk8mT6vZ83unMtyUGC
OYoystypGLgH/VupR7yvr3oCGmhDsM3RmT8EhlYkSF5Qjm4M0rqnAWfgWRivE0rH+GHZu0y52eU7
WFPDND0B+dG0t0lwM3kAjWQ3Kz5yHcYQiDps5Z14TGYX6EvYq+4X+eGi8RXhdhih4xKJ9YidV5OF
OmYWp8/csfcZuxmJr6Hn1Vh5xnh5u2tAEJOBkNTJDlFNyITXEh3DEyqwzwbC8rEfHSouVJARy129
yqAtELPHzM7wlWS6OmUvwX0GPWZqXF52aL8zRhBEK/D+MI4MYpzLyHIx1jqPWRsuMohMZWBIJ3X7
vkn3tcCvUp3KvKRvv7Gp34PSP+cwbKJSXo/xvIblw0ChWkXsP5XU+ZcjyLSogEFBMsC3XH06sggE
wqsQmMDv0MLPjBvfIMqPUYHWPGt4Ve2uJUNrls5CP4T1XbSnETdktimywrfV7DuOeFClrnwZJSxZ
4P/Y7K41tJdBpm1g5v6bCMQhT830UzndFOjrLWTzzoBYMVEOXZ7+2bgkWkNcKOz2EmE3De51rnm2
Ucq2YE8mmI6H2aGpxH5oSVWRGMwt4c/61MEmrrFLjWv+P7tO/tFt2ZVjEyIWRVA1/cyafB2K4Tnb
8VFp540pMVAbak7dUvsKLZzAcL7m3FjpErhr1uxYVGAHB5wvFvk4IpiRpyUqNrrfUKrO/eQpjCm6
j5Fdr+msYhUMAJmLLFKmXVbjJXkEFfXS5HZTfdLGETjcZWmW4ddsgynxCPQhKXI75+KTRERkJ2ie
28KTrGGfElAQdvmbLU9roZBKuU3ageNVrJqiP7cJAGve1iMUQCZpuczkT3Zb1J4sTN9zCb2/Zmx6
Gaqq/jtULzNVtpUf51ndmAx17OkgKZU31KcQZoyQSMXC28DuekhkpKzta4a5iRiDQAUlu5cCv6Qp
TCftgJJ1K6oTNnlOFHKnOsRRM/KA2BA3lOTuQGxU3TGKS+WzYorN0NUPMGcHAxWY0iL0tx74I7Ml
upIWV0WBYWjSpXKkp96z1KIgC9Rom4IDK8QZY8qPLjnnshopEXO4JOTqjeFas4B4TTysoFuomICL
IGILXIrjK3tUsAALESjaaDGYqUbfMcP3SCQiFPKvZygZte8yFcSIxQmtmBPtdem9YHfTSN9iLHaq
/GMCDM4EAQ5MJJrqOFRPqPm83JT5erAXsXlQWRRjrd1MAlg6E/fB5sxkfhmLtWORo71w4AFnF/yx
aE4gZEx+rSN267ttPuK4bqIdOVX3RA+ucXfsq9lXwx9OIBTgWC4EMsCZrsqk8s64Z6SDoeu7HHxO
P1w6Lgn5VjTWjndftr9lisG8e2+bZ2nw22W7tHlEeONj6s8kwMlTh/cA9W+GBheJhJcaAu14/1cs
aAQRUUJB96W6RfCUgRxvMh1CqufQl5tVxbx1IHfBdGsNp5X4wMAZqfsmVLiKpB2WpbFiTIrWW6/e
pug5h8QEhfQiEX1hfiZMjL9C82p+ZiCcp75DjTCjqrf3LR1MjKst1vA1pld8c/w8mRfgnxwGvikx
Eh5JgpLiXEfDnZJHp+6GYqJRv0gl7akibUCfemipLKk75hFa3pzW3dDeAr5qdKBF8WVbFxuWX42G
oShPI2tBJ3u29UerEoNu8mSP7yLZtyiqKnLhWDbwaaZfVOT4CgxOEGu73Ll20myJUl56LqoWhbu7
HRt3EkibhVgZINNYya5lB+IUbqx4av0KCHE3se3DQEqaIw69mcwfdbtkoARS6SeozGn1aaXgENjl
S2pXm6oxN6TDr2RNPiKEvHNLQI+T2BNP6L7ineg1L02DdV8zbYmadYEda1ld4Slx6UPR8x6t3rjE
wLgV1D+2MW5zXvCSE2gGdDdLKnEx+h632hbyygGB4U4OKLuq9In/6BaTFQi1dz3Og1tPDjgYBr+A
siIytKKmW5G16sUZZgzetkplgmniauW1L4cfmXKXywV9URvsANa7HeKfZMZbkCpbeMa7IXcusvPP
SOJTRHRCKKRtZUAYbyhxNbAF3PCTntN7ynBmZTfHXKglMWSpADfi5NahfUsszsYYKkuQbHCMHzCn
7kzM1msL+dVpDtgGKwWqFsouM07eB9NixGHRLdQT+Risq8JVZ2fQCbP0twZGW/RwDof4mKrjY0ZY
lVoFwZv1ScVrmffZRu+1TynB71M8G2O+Z9lvU4SItcTbKAgoVrTXEHd4rSUvchSehGh3neH8haPz
FrGjbSqZ32S5Ps7g1LwwvbY5x6Uh/7A/+e2UwbVNxesnQdxftYewD66oRnpYIwN4FiXyQmeZjtoU
be0M+tuaN03aeygwXFvPX4ahfy27+tlMDWOnQ6qDOkYy4EDMMkwf/LwkDUBbir3NXCkqp1vEJE3T
lY1lyZeepNCZwrWVB+a+2hVXzQYEGyPs9yo/DyZrf2fPgY3eaVI88OW+KYSnj8Oe8+QrjfmMHLyQ
435hGZzSCC8m3npd40ln9pDwOWxKlGwotr2tH1NlcRUeFeEMuJxUamQ4d9JXhCuK98r6mJG0d+on
FVBGDoOV/0wIbrNEcqMxe3QcJpGSfADo5BDEUyKH1iqGLWfyv0zUN+RCDDh+O4OVsZXRSMb0Yoa5
7+cnPL3/G55pxHuopK9R4KH3/Q356kUvrw0uMdzt8EOorS0j2TT4rEowKmWhAJb/HrL7SMjZYNa+
iqNNBCaSRWIIdDZatnkcp/LUlJmb1CZWQgy3ZbOf2xZWpg6nkiiNsXsO2McKOXgVc+UpzFK5kw6A
iF2rYb5WRWeVkYadS7+MMp9G+kicn7h+JBKw08Ag6QwatiKodVtXn09TZeBj6yAWAaTT5c9K4z5L
0aobCu4B3vYZzKfB+KBAnGFNjVtahV9bpKo4yZYbxBUz8YHpcIhjdZ92OOvEBTHDTo8eS4wHmZN8
tTH1WeohSDrFGYLyntCZ5j2WIQr0IzFwHdiGZfgTHqS49+rUQcejXsK03qqM5hcMUTDQGU3QKvAI
q9Je2FQPvbY3YhaxWQTnyqGjpkLT45bsG0oBmn5wv4ZC2VTYvslNJ5GdSJTcH6h8XrLKyzKTUJM5
xjm+T3sk7sQM1WXoGSEmGThpxz4zcMqnnlNp4DdDH8FM2xtAL5jZElw95hcmX9c06PALWHczWw4h
dp78jTUCttbYG8z1VMfcKLP8IQcLZMZgAwijRero8hO0fCkfoZPQMue9cpGNbC/3/W86t+CNhq8U
Wx/VNCijaETWMOZwhlMtNVdDP30DE7w4Y/8q+JTrfM4Qb+D7XBTyFPTSvGAjYOHkueE3VjPxJaTZ
HUVceyqmKThFdfmwdXK8FbKKrIKrPq9vGSAsoo+6f70Gf4GUOo6IIkCql2r3KQp/8L09pSj9BQby
ZAzxO84RtbfC6VkLCDExAXSeVVO/JpXyJfqRtkBjOVROove0WmBeFnML2Dw1NrDVXiYA2QE/ddX0
SKKNpqJzL7ONY2A/iMeTGSUt3hDpR9PSM7E38WaOR5ZbwTWne3Fbvti10MsKg0cIbiXVH6rg8J0E
3lW4nsrGmch+MBbVtFYEpObwbyYfmqRHxekxGHFA1K36V6V42sJMQ70yiFcLVz1zSwtLh2xK66FU
HPTp1U1mYr1Mhc4qgLY1oEkeFcP4CONpY6fBuS8yP5zLfdfI20jl9C3Uu01JqRTaRh2tV1z9lqso
cGzMFK24fm00xvekc610Uf+VMojyUH2GIF6x00fQprGNGrK0j5ri3lL0rnINbAR+PU2INzlJgfek
00OT40fe6KZb9CZXOWjCGHhDqvQveEWBm3boGK1NsSSOp1Z4MmzURY4F25aFaSmzEzRyiaG4heMj
PQzE3MaTOJjNsGdhswVwXW6SfH6LS9zhQPBxvlnuENJFDpKPMO0qMkaPQYX+2Pi0RX3GUOZpiXOW
R4ZGI4IQ4OpBOn6gSDlUZcsEBjEvI0ktsohza56kJRyzrrkYCg0pnks86LJ1UMeZpaPqj0RpNwtW
iiOOechDMHLH+XIt9Q5agqxs68bcCp1tAzMK7rO64hvu85sdhpchRmrSqPZL2WZfUczguCWfqWcE
EM1/7EL+6TVhy6J3O616GwxCsCKNWVpq3Eptvk0jqzJ4G2RTmOlBCjhxyMh1TE2h/greSCq7aMrE
UDo9mXn+HLLoKLrwc0EraWI8NIw/id7YheVc+Vrf+4HKKKBm21vIXkuamBYrr5Ua/jF3Bcc17gxZ
37VIR7GC5q4YtWrVdpQUOYVO1EuMAuXXVLE5hdQtbBmsC2jPKu5Xsm+bxt4lbGpzadxDtNo2UevC
T0EY2FGjskVAwnSQJHAAmfmobZYPaoqpaWljKpq4fLJOk5rSesWbFrgAYYJEcZisaYtdMCl78jp8
u8pgrwNOcsA5svxh6yOn11kN/KKCiDF81zGpdWKLJsEbKzx/3H7EEa4yO1tDfRgaal/UiMwvjkjN
NwQn7UpbPZlGd4f9tBuH/ELUs2tQZYZ97veKdM7q3xh52WCgAsebs1nwwlFQXOwpO3EybdW4fxll
iBusY6TSevaptG3KmzW/G5hF5P4uy5JPNME/W1oSC62rUM8Ai19DDSDBkLwINn0iwV1JS4AIfz1P
1qXWUi8yc+B6REaayB5mFEKJXe2taUL6W64d57BQrEiOdvH9uJ2F2YA6sHDijSpZFIYEQ9Q997uO
jM88hPGXuozppHqvYR5DhNM6X8VEklEHbo3lQxRpnjVRYPEyFqAOE4edmcPnYViiX+eQPonNXum8
yayHG2YGDKF5nkkjl/V9FwTHwtaI/YKMwi3am9VGVrE3BL957/hjpvu1Jm3Ib9oSbuEVFmZtXWVo
hE3dYQ6eMrlbeqOSW5J6nx/tT6vKz0xCh9VPNhLco2wRMoJHEF5UMKfbMGA2nU682NUfteOuUR5q
XmxJsFi1JuKHyKuz9NCAfZfTz7R4Vq2ylib9QxsPE07MEOOTQUB7iuqfhKR1ISihawaRaIu4WnzI
dThq7jHA8AK9bCyTc8/qpWuxJSQwQ0qNPpCxMTTGSoXVlTX9VUVcJSvgz7Nx70wR7olxrUg5XVuD
kADBMwAnWzvY+YfNRJ0kICaghQd5IcwuypxtZNo6baGVLTEimWBOUlKjAUEsQWOMVLlFq/qL1KYR
HOB4KCbAK923OTyUZdZr3pZRU28T50hOXGg4B8I2tposrWcnemmo+0tsJCHhX0H/XSsvqTDcFume
MX+TTbkOZeVHJcB+lcyMDNmu1QGb5Q7KiJm7kxJ+KWl0VQzhFXFyiOf6mM/A8kbu+ibYFU7u2SFG
7/gPyVUiqos5NN9SSKSUcKgGEla5+FQYTZEd8WLbBB3j18InuLMrbTOg3Butmw5tCH4BmR0WkvTR
D1BsOYT/IKP3Ld5iKwU7VH320Vtuk6TDfEVB1KuCiIiWqmVaiAKMwQdKVB1/HlQcVAAHSZf3YYTf
e+BYnaZ/HGEuN/ihbsODzIq6n0+h9u7IniTeAJ6y6gNfK4f+2FrPOhk/C9Miw7LCb609lcn843Tc
Q1EG4CAfRQ5QiY2Vml8U8WeiVwlpZYBk4q9etA1Oe3QwLljTTabSKpeftSy3xRR4SEC9zLgTvrQW
11oKSeA65gzDTV6uroJvC0AOEZ2qPEapeAaN/KV0NUZqPDBoKfmX9jWonBnmBv7X3oHvwZcFM2c7
qs2fkNRvIBpTMrKaihimEuXAYcFULUnJcZr3LZ5p5jGZdLKW4FhEygJtWM3wsZVwo3Be5zKSqjbb
zvOy8RlfCmj1kwYIhM14h0M70fKjjOzMRiQ11A0WpMYl3BLdsEKELZgZQPp/ie6gCq/3NrsQnvSO
RzAnarrH4ETMDY/6M53xBfPTxiy5RR0vLqAnwTa8lky3ce0R+E2wZQ3NIdsMwAkc/dFmV3zwQhyp
DW0Uy9JLFW7j7pCg94VfMTvblC4HDSxB8PV0rBDdhYnXyVtGl22346IWYDpOJugV512tH+b8ng+I
6tDuzvp7rv0arEbsvWmcrVLxmJZwfsXZumMWiu9LaGeAkLMEtAu+16eC5870sZGyJIREAjdb4Wa3
wABkvH5IAFDUUM61S2TX6DecihoeQuMrn94zpiftL1iaOdkwB1DOaX/QBsJLPN6lhULffusg2uFh
srqb6AnN6QFGgNyB22zAtwJim70EOnY2as1NzrYuNqONCJ/jQAkSHS34XQbA75utfY0JCgdXcV6R
+m1b6x9KBwy4KoC03Ol3oTobnpW928Wj48Ikh8qLoZGxQTOwAYybMHzR8k0v7RmeEwXulUlFM7jR
QQMO9kS21J3Ka61HSOYktDGsuP9JzcWM/8rxUhtQLmGxwYh7rfuVnq/qDATpqmp/JCzt7ZuZbyz5
SFmYz992tugoQS8BCyE+SzuIgsFldSfyPskvKAQSCRuLeIoKUbJXGD9xTE90MCC6EAGHdC/dxG8A
UGwbnNMiF6pfgOo3xo74mcx29cFX6w+6VxmQY1ADWITqQVZ0Uz4BLFjl1ZIS+Nn0LTsgpqAQEGfl
qNRgiAF49woMjuOfpXjjuaKnsurXDFCOcivsz0XMblnHqWH/+56hBpWFp5Z+b58y9dktKZQP0C4z
Zh5EOLM4gmCs8k95ScmYvJgNvwp8G8tESJMAJlvGsr/JYvuYD+HOlM5D7pcKRpZQPzNG5a5ZB/C7
VwQxZc65H4E0k3+IwZPorpjKalOY/0adZMMQYFu5j5hSZPyhjtmQxEIn6Yy1o4UEUrOfuCjjO+Kg
rt310Y1MD14tTHnNVyHcASPlsOlrPG2gMOCtDyezfGDY57osUS5joghZ8RPIixKbt6djZP9evRUk
9xicrN80OdinXifUJQHqO43gd9ysTF3ubXrmSbFw1DjaiaFzUsE/WxJS/IxGx6BuE2D8sMqWZBIx
QI88tXmR8zeVT5dGl7T87YEeUG1IZ6MCEo+MJcr9SN0lYte1FzGe8eft8XTV+oZFysAlHg0I+H8A
fcbWVoNUDLSfGfQBB9gdOL26GB5H8aLxozsU/2m7uGvxc8ZEEiClymGuANGT+a4SPFSu9g1VSAr3
AHaU+XW0H9JA+IOLwig6SSjAMuDmvDi4Zmvi4XrgNFsh2SRSHtvpojH9UugZmnR+jpIXLMcatucq
P+KDRIa5MfCMOL07fIbzDzkpcfTH6sSWBk/GW0HmIr7zkPSg89Ruc6a8ANSXJwu1gCuWc696Omjb
GoW6UP1r1dCNJsRtaEZCan15ZOtwx2MwTP806U2gpCn1X23eIeVoYr+wvIKo8sl2baqwNjwq/Q5A
TIoakMBbjQcktc9K+KKUtxwzVAe1afpOikOjHuDg0SwcYS1W1vfEtN3ihY5umfBxsfK3R+bJdp5h
5ksYMBmTir+U95/8sP7mgD+VtyYL7f6QI4ei0HK0V0TUrSUWlAdQfpgPlEooZqfjZD1jEtAVTkK/
GMBNwBTZF8Zn1n5YlT+EpzT5MDQ/Dmi4QczdMJDhP2zyz4knU9/wn8rZJWPyEuCyt3dRwaIld1N9
n0SHAfedpG9H5Aqz8g6BoXNY5EJkIgDH3kF5t3oM1szUZHXypUX5So6iioEIfdT8LIAXdvK3jBmw
fZmMI2nrRI1O04+IvjpiDbg7IReUzmZS1wjPIkF1jk+TBIPFjf6PebhJeo8NCHG1TEA4/4yTjdWC
uBSa/tsQv9T9lsxAPaErYozBtIpcQYvjb87OjLSG+dDrbrSslL+TrmOUup4/xhp92ZaXMxzWueYx
sgKnisjaDFmUIw3spVMePvPqvYqYK7OtGfL5FVt73eKqZWbIAe2E/yL1S3buRQbcYLmNXlL2pM7D
0e4zgErLW1hPUgQaM/az/NrM7yFLKUsaDmocuWFyWaKH4pLrZvhqac1CN812U3I0w62dbSDx+0P/
jpUWxfRHBnhe/om1z7xGz0Gn1oZvXfWBPxljCfD0rGCyi+7HG8Od2m7G8F1u3yQ13tuqvMb5x2Pn
sPAftUeKjLPR+VcMfCHlPfphQd5ek1Hs7QGv57Rqh0NeflECuYbxOafvOotVxEX5dxIFLqMS2J6n
BrKhChW8ps4CtB4Yp9FUfTaJJvBwpKLdPYJwo4yL3+0jHD6MYfDGeXS7DIdYxOgEmbeB/QCqUjff
Cw4uPJmwFTmVSVGqUV+xGxTEsFkUEKoXQvQv0XJaNFFNgT7RgM3+CuRrRreSlVtxzUz1xNqilE6F
4UsK6ivtYcbTytKPbCy0d0v+TngOM9x4hQZPCPUtDOZHZHvYYle29GUhAQL/oiZ3M9+26a7Pzk7y
0IMTXiKUGRn4H+Vhtq7dvaA0d1gJDRyXHIrs92WES17IyRsDX2oMv3CufQ/oRvtT+GkY6MAMfVHb
m4zUsTBusBvR227m0VnVYtRXnfHHlxclJ53II930SBOgovrg740PPcmTiH+c4DXIL4HzkLVLZ+wU
5VWY56Z6ywVIXz/M3/X52ADGVz1CIUZ8ElgOUlLAZhr0qjxIoBsa8gPIEJa5nLfq5FbWo6g+FIrO
0JFdG7alxLyR7bFKiPN/HJ3XbuPIFkW/iABDMb0qUDlbsqUXwm7ZzDnz62dxgAvcwaCn2y2RVSfs
vTYylJo7GIrWzDe3bU1GebkJ6z+p/e69CzALxFULaN6g+htYO8tWX6L2ibBK4s8i8nfOHzPEFxEs
ZXsf6J+iIRCJXPOAUongTXRpfxXLYNhfPE7orwq+xXIjUUlnlXmMBoa5APSyuTSlVrV3Wbqw/7HT
0yRydRlrTwuHSwrqLJD1g2YJaMsYgVahQgn2KyPei1+NCf+Jvdz4o3TfNptvX9dWRr2z8k+DEYq8
JDCvwFhGA0ZBiD+PEYyAthn2ECOlVYodJ8OVgxWlRHgdntyQvG1W0NBr4EqJlc+tMTJrvtX+l/oJ
c0QYbCoIu9BVQJvYID/yip18/TsmN/AUdbwtkcYx7/EJaQnB8uc4gd9DuOrqg2X86FxK1bkbflio
z/3hSwwby13GNmUo9wQrVGl4BD6rHBrOeScB7mCsZAEbI2Vwbaqbpt/JKPRDbYcKwe7/UogGCOsr
kiZYo7mkoAWEajCpRkS2oNeBSjvYEEfWBXP/gK26gu4ePaZXHiUEzYOMLWyYN9oDNVngr6d4ip75
dEacdzbteMqc3gCLa7ceFMc17p7yTOhf0VA06G+66C8pf0bsn4oJigaUCEte5siNBMe4ZdJ0EPlZ
gaDsG1QLPBYjc5NFrb57GJF6ArImfHXMVQp1VXA6gVHWYfKG67D4sBosYflOybk1OyoYsTE5n7pP
HAQDqVjjJ2MB0Kpbnj1Wnql28ZnWFWujeBnA+GzmvCCFnoqCeWX6J+An0boOt4HMi5EyLMpXZfEd
hQQ8HQfhjB129vaJP2GSluFjXYIO9giDquo9iRdMtvt5AfjLpYqvU9Cl7wydfhPuG6afpYNIYzbw
GFQwA6PomLl/IXWfEsWOKRwzP2vooiBnc2wY/Mf6svM424FoYwNkh/5Zh1BH76SwDg1yWu1hpU+V
pha5nl98mMqfmp8rGxB8PpuCq7MCZ8u8QkaufrrMO7AhsOEj3CW5GMS52PwTC92U3yY/dhCIJ0AX
+uQRnyZn6JPwaRFkC1aXgQxaEkNDzmEZB8M8hjhOGEJprlPrQZ4880KDjz4o71r/L4Euaf6gJ8CA
dbGe8MwMzyniYzn+egWVAPHz1jxIXzGC1rx+eD7XNz8FTb89dtSP3kLiCl8o/q1qmW9geHHaa84T
UC4KBCCNjhly6+nIGALgdAuj+hMVMV8bRf2q8BPrNgrC6piai/6ILXE+qTcVMPzAMz2uesBhjb7r
ORpdWgRGFl6yC8ArjN1bGUmTXkjDPiTaiA4H7CXY/C74DX0e2b8s/ZcjYSGeaxOJX2t8+f901BGq
tIm1FzYuR09CMoxWHV9bOT3Wn8g9Lekq5Xh7TW4Ulsj1LWxfLWIiYaPuwi59GIYTYVlEK+t4kkyX
eDdHRuoMWpljRZH/WJ3E0sGVtoVELOKNNqRlS12OxybEcRYTkA7SV/fXTZGv7JAkWSgkBr4OugNF
+TVIAePXYFBjd41q92RgTcPUbA3EaOIHe2gMoVNTLA2Oe/4ozlFQa/b4irFllflb+LtW2XeNu5Cp
SoJ4EeBLTvz2QEa5zF8oinYRNL3xAGCv6XZ2fpa9ncsyw33oV5RzdfdlSMzb7jFUOn1wUp+miy3t
t0ARZSGNM8ifqqNb8SZ7DoaF374zfITMe0AAHjwErpBS1Qf9SAM0wVhbLnPRObjDpJ3YKLNefinG
b5jTCLOimevtw8zfpf6hhRvggXOj2ea8lipUwJs+HqHE2yET3oPCSsAVlCHTV6xx997M9jsMvsnZ
8LEFa62jZw6SMzBEvPIskc3+0cXwCTayz7G+VKx5bjpdctD7ObvkikGfvuESHw38JtBGEAJGHKY8
HUO2oV/F/zfYi6a66tYwK/rXyP3EpydzUEcHONEV6tiIZaxxo8UjaSVisK62jNW2ZLQ6IB5Rzs1s
34nyC8JUJrpGshuDoyt9+tlTah0maSK6+QkmqfTVxqwfbrKMznFFMgG8SBPlaikcV5wtcWyVJVSm
IL5Uw5WVWBvgJ69/I8R1LebLYfI1cUCGbUCiyppKXFePUbUf6l8lj9Yltztor8VIzGj2PR2AUYKZ
PmCgVzyyyZrOCFMrpqEnjW3yMv2fXIm2Rv5jMWLF2ma1rCDmmXlOaV4wgZGnyEadCwopRulI1r5o
mPetk+4QNqSGk+RAbBupjKiMm2/oC6jKNmHy+3/RdlesDx/PoGB8vUgwZVacuTZHk4F6GgRXw8Xd
ZvTq4UNoGJmOE3C+4+vxfRy1M3/KxvhHNjiqogP5v1qytrNzJZ1ajmkSVVoOmmGvEiVMgIClc9xv
VYPYuG2gbwnE7N6Qe5r8d1SBysDKA7qBphFEOEoEFMDRY2Ar4b/H4W0iCmgoJpNir2oIUnuCmdh3
NixSeWV5KldVdjbpMEP97TGrlkPsgo8hOkfVrUvXlYIccu1ql9RGBYFpPNNmUghJiVswQucKxgH9
T7Zoe5Sm5CnWCBuwmpUYLX8bD3/rTfdafnpQBFOLx1RDgnJFqDa5DN4B3krA+B0XmD22B+XBdini
5Wu2E30WBQudD+5UA8UuS4U0ccTvtK/QrMCZeJrtiBYIFMpHZGCQnItoxyKhg1LO6dx86dUBmL0/
bgiyy61H3GxhXKNeAlJV0CknPRB1bSafcX7xXFhn9pRNvQdBNZCQpTXHVvoztWPwkFwcNdicSmQx
rEJDQAoxK/O84q45wuciJ2GJ+4zGyqq47mYTPtHSgB7Oso+KYXkdBvNIYZczdXhEnKIwqNnwzCjB
rHLNIhV3JgKV6RdU6iNPbpk8ufpwNyxr6Wn0RAetfIs+A178wEMzLsgDSxEXcE9Cd5M8hNu/hb70
+p1X+Shxe+6ZpWIQ84H5++ZGFg4kkNrfQrvl/WpgT4ApUDC4xq6EcgqVoExORcZ7gSppNhxC64PE
EmqIBaGrorij3iHXo4pfGZYoeEIVnP7IGWM6EBjlK81G1a3RIRwbWtajFzl1ewERQjVzIEY25wVK
r+zppF6HtU0bwk5acQJ/k/P6+MPeN1+h9u2Lz2r810tXu/tR8zVz3AY1NltNu4E9Lkz2rJwR5UtR
b37tMmCaswZg4Ifw1qmKnaHruDAg1Z0EWzI92KY4eTH66MQHW/iWTfVms/8O8g0DDEJXIcTwL/5R
XslTLgCaZaz8qyjYyqN2a1BHKspEcS9nGGxmqrJL4NnE7wxDruxQaitox7fmzUT404lh7f+T20NR
HzM2gG7xq2H9bRmQ0oTLbI81RMIrTzw6d0bZmog3H9eq4XUyrH8wJ8IRC3CXoxy/cIlg3R+VXdfc
wwZXPF8Auj5II/Wz+o7Kc5Ac++iUjj8CcYPGpivHrrL1Ga6YO724DDZmUW7jkJ0QSpd2V6FRYfSh
YTE85+JqWZRm5VrVt3m1dGGI1Gxz27WXn1v/pwUWXIzALZt2CT1rZUFfT7u3Hq1xbbQWUd3yPkSP
BQ+MIC8mGOCw0+CjJr83Tv5EvyvkvR/zadnPYtjUgYWeHk//Sc6/qixfAuBAQS9b3BibgHcu69bE
u0NWOUfhqkc0EivgLcj+5Eew46MEVpDOR2ysdsPMLI6vg4J5Rj+Jd6hkqDcvcrttR8ITk11Ckpeb
88btIzYU8iYZicHhOurVS6ec6efy6Bzg4mKMPjfooNSj5jpWtDQjjeSobi7ZH5i5sWlBxcuowrmT
x6XEkZhj7CChkIrJBxKS1I+MUwZZZlL8qd0SYZpKBz5wyDdVtZT5/xr3T0iyj/DnKKhrErcS/m50
CKSh52iCo0+KJpm9rfv/Lb/k/Ws0Nn0K1wW3WDVN/3PWZJV+SfRFLVs7v/9O4D20gIczaskGlV+F
svve9h8gOxybcBchzyN9CSwV7OFbbn90/SMxLwaqVWRv1EvMxspPwJVacWZF0k5stDn76IZQUqI2
RiNYkAC/SiIGFWgtKhcGpX/Az7SOSAo2guTbLfd6fItBTzFmLjn/qBafaFewkgeQaLCQWSTVUQ9V
a6bdLZBprgvvz8B5afu4oT3GZweCakhVMcefimFF7O6U9k+8zeGkGI6hLqsE/wKfyi/s2wGQZRyt
QhTHw4XiT2PYIj6Mcl9FPO0ro2WNfzLKtaJ1OKaXdapuAJHQcjpeiKEPCXdWRmsbRmQ1lh9okkAW
DIG24EbsCQIMK66/MsBNy1k+zMP0uw53UyHiJ9TrnTJL1W0XvsJ0FdIGcvoQfjOIB1ma+qR02/Lj
VZRtutjIqOA2RHBWUAA0a99/kQ+ka3Nb37MfctsfKz4DsNFNsE/hLbJOSv5geYdQVhinTgbehV6M
HoOvYGcn57K9qhlRdw7rozzWllZ7ZsCtWTs+Yje4Wvq1RPTqY3wd660pnyX52HLrI/xhd2MxrVOj
f52CmQKlGMpxLz90HkDtEOhqczKqY8SQXalOQXMYAHy1DBrIn5KnM4ncVoZo0x07q4MNY2bDoppB
8AG7TiGETH+qes7QDYgHe48y+lRAoEbGPxaV6MXIJtyQd+hgp2BxSGoVkbi7zIKz8aibA357OFYs
Yb5yONqQp2ZC56u9SNrZNvGlMYLKxNloL3p88agSVPUmvgr9PnbfZBypBFPSw2RXP/6YFrMutkzx
Ft7KrZd+9hMo7jrVASDnn0X/8NNrR1geKYcGDeSmLm6DyxO+zG1y6TrsyLPRx9hAzi/NMEtqCfUw
Cqju7DLQTpdjwyITbUG8cZm+WpdI2UnDobM50O6VEM4EpiyBQsYU/e/QYuyiOHH6G8vaodaZezH+
Rw2/D7UptqZbKiOsfhyWrqB1tjI0kJlTUR4WAgrk3zRWUYc14QZYnmI+B86O+Gx211BZDPI5EKdc
2YMKo5gLifBluZJoyBlJhqjnofZEFe1qi6IF8PObWE7C0JeSpkEZLhjp5Dz6Sv5JPCdE1k3l71Nq
ax9sQVkFM+F+GPrSGucVGsgq+LI5dYbhoqdv/Ol654xI3diOoqhX8xNr/yLzEZY/koy0oZVLjcT5
XHFtTM6dY6r8wGfAd+k1kIgO7XtUhpltjFuRE0w++X4f/Jt1BQWhgvxgoJtIUUvg98b/bjHJDp7o
U3j+AXVa7t23dzJfELeFD4Mj/MunI4q3vAx/k+zFh8peOPVeNWM4yCrWpCXIARQme/V3yNjIchOh
HdXQdcosm+8G3airsu1ixYBricnD1uQNE0zTLhBEzYHjCi+U9M2TGfUrQkpMfMbF2jauEgPLUt0V
xUrmpavwrGbqGg9fhPkxJC8jmkah+9H9pRABJc2QaK5l6yJC07hAiT1I3H4Mnj0ACU1brLWO9ulu
5v+0yiBQ4C0z3+gZRXTfvG0QLTTxx86hSHZWitQBkQZv6o7BlR2CdX2iG6Ffg5ObMvfLSIrY2qxD
8KVFKkpthqtEx2jANm4VLmaAwYp9ahqG0y0RXNyE7ZLdg/rwq3pn2y8lvk9ks1gB9WuF8+Ho+6ec
fltKbGZlBajlZlnKp6BsFn3+2yAYUBaauQlhII/KZ4qqkITjuTQ+QuMR9meILnbppGBkqkcdUj5m
F79mCBttAwGANX/JrCdSIjmMut7X2A1DfV+a2zwPWCvdyoggXY2GRb6Z7I7Dh+Z/4KO2ZJbsx0qK
FqZ8ykf0U1ekAXaJ4/Xs6k4z9RnqGaooFe9eDj56jibLoP/olyIfVuwELfhiGV0Rslta3s/AfKhM
4wbAiQQNDN3SDD9l72hjuSmK35JQGD4B5gTuDrYA/5VhcfDAsGyoPxnCZXMI+OsgvPp45JL2y2Q/
4yJ3MR4WOkUkxFgpuWAjip3oJXkXtTiK4mH1l2hwcmvTHcPkQAMDHqQLnJH7KftL0VJl0QYvI1PO
Llmo4yWpKcubpYx7B5RytGW9FVdr9Y7uTDPWo7Gqs6vol4lCs7/sNVYFFYNnZJZZ+52gSPHSGxmp
ONovqXFiTcWosmXFsU17YLgLr79AU1D7jWg+uualAin3v9Xo6MZrjcm1V9w73WZaPM65KJa6qDaG
OPfGhwwEQra/swhTwjVKKCb6pT4wvsbvMhcEh1KulX8DxW1u3eP8GBH60G+0/p2468mYog/GQgnW
Q/9r47tLEIPyJ+C10Y9pD+6Ms5lYHRWfdOT9oLwgfqE3EBitKH8lG9F3d9Vi5O4ETuL80apN6v+g
gg3MazS1NytgBa449hTWfMBh+Fe2P+ironQzzTm95NADF2Fq5JtO3tN/4y/FK9rGp9T6kLuLy2eb
IOIXSPGX6FjZ7rDhaTde5+B/cYmt1Q81q7mQmXIJ+R4T/KumNfWxPbTE1kqgQPz4HKDyh6wqsi8L
inGyBPFndSvU9k14Nb0dtr8g/5HMfzpLbASDrPoFx3UVrHwi6IO5CNequA0jhWONfuBDBNh9neaZ
E92gnns0xDXKEnm62RpCkZzOuxQwtDHJaW8twl+FkpUBOPoRGsQmvlX+oW04QuyF7N6YYQizID/1
mqDOybF+OUmwxunYV+e2dhd2ehwMDdv+H1qoVdXlqLiqeSPsNQz2Rcuof4yu1iRRr15i8kq9tGIa
2xIeFzG+dgV3+LtsHrkFGNri56eVZVkzGyjANQqYiCoq4aepZflGZm2/T0syBhmWPb3o2VFyFMFZ
MtmikvWYAQxk8OjTO+fKs7yqHkvhR3WLQ/TIZEfwktJzcvmJxpHkfdO/JClbcwVQzMscKvWKphnC
SOn+qkyRzHmtHY2R53tdGvAonOEnGNeqT4k/vuCpSOztu/5HGHcftBKxBcR3zSzzJEl7q39MYSnD
KmiXku4MMLlxiojbmO2YkQ5iXfEX0f4F3b8WXMkUAR53u048k3CjDF8u7JFKHDyFlO8zjZCER6rD
EoRyzHpkCCmL02TCTv6qZ5H28xIFGAsstblpqENyHkGarjhYjsZBGMdB20bmV0Kuc7ZGz41cQbsz
o3VTKN4LnBsUsYCbZiaa8pH30pqyVh8pW1KT2360liPPq5FCv2JnBf9EMjEWMBX4jMoPYTKE+x5j
8A/un5bsZX0nECZgh25REfp3PGFa/1C1XRpTi/IIEN5AM12WMLsPOi9GZDjW9HW+tWxfTfO4aoeL
MvavGjYwlcKlp8KJWCwO3rUvbnmkU8B+W8lJyUixncasq6jZIjHB/JvAR268ba+9lA6eYbIwfmRE
zTBW6uEUYl7M4i8//Qnti55txZdXz214lUyQ4bMJnLSMA5QEKTkiQ5XPk8Ky7P0ZyATPuMr1RM1C
pxVzQdMZu+qua/1tC0ou5KwlmEZBkDgp6ye/Yu01i0ZeD5ojQTTLHhl6y0FcdDwBIYp/NV0m6U7C
nQW1QczVH1VdK7RxsXuKkP+m0om+MUGlLU2gsn9Fs2DnPaTUBYj4WDWcbBBkHXGnhKeSB/4Ff8l8
1f4lHmWSwABuouMCsUT8VNMljjW0c2/cjfJead+FdCWNOFD3fKwosJthheNjVn5L0/6jRTvL4I/R
ZsODYGFZ04OFVfxL3KXRUeF4v1K/7MSb4XHsOjoAB02h56LD8ZV/eWHPDCQ3DQMI8RWp88JnrnCP
uSKQnjsYCJSDSAGC3QcNDU3+MKXPFsRC7F2t6oxNjEGk3n7AJ668R2SaDDhpIJp1j7JB6aA04ILz
7IXH74xMcDoDlxJO7lb7Nqtb2vCjx4c2OoAG63COx+5WK/5wdBryjzUsBEm6OLzUxlEkQrhHl2/y
3TcnUI1t+2jB0vb2R09ZJqmvQM1XRnwZMNrVqHJ9fhSCIuYRoy1lIvBNckX2mHaIm2che6ssTJey
eq/d9cSGMpdi/BqYZVboFhuq12yf9o6tY+9ITipMGXMtyi2hZ5zgOzPa+eLI3ggP309BjNiosSYm
5mVUznSAhjhkzaEjNDvZRvlCMpYe3l95h9dQZK+KQWZk3X39ZjV/QB1y89xnN+SJHAZFsudKLkNe
4+VQUj6fm4L/hk0rdB/ybmG/Lqpinfr7gve8SpKFr14F2nIYg9NFlPvrob6l9Q29OpDOfVFs6m+u
Vc6hnPSi+O75dDWzWIHAvEAbkpjXtr8wxLdGwPXXRD1wRXVPQ0W19wmCal7cWDGz0mCFGXCHZeRl
cNoQmoDdvF4jehIEsqjXNrspryS61k07rz9TNp0ynypJIE/F4m5tSD2Uo6VCZBfHMSr7ILihIMr4
+zLKYT+Ovte66fRmU95DhVA7ws2qoi6PoR6ltrbDeseD/TT2sr1Ki1ODbD7wbm6zcZVFau7iuj6D
LFsETIwCDx4iTGEywBp03CqL4RVW7UIwkBqdSZc/PErTQ2p9xcssx5Q9TlQuuZDyZhncW6u9wU1d
MJpJR7Zr4REELtw5t/2F+1CVJKME6AbJ19IO0njRG+BiyVVuLj3cTXenxz8RwJO4/830c5RzRzNK
Kh0LAQ1AXgJNSxai7Tnyn+7wVSNh50D6CvzfUiAytXaA7XLSiu1+UeT2SqL0k56UCNZ0VWLxhZia
ULjILHYoBfHTZ0hsMMOy8U7aD6/bxA8/QBMrBICyC+ojmmMJySz6sB7mK2qbUv8c4Ha0KHtt+7dP
tyNbDMt9d/KXqg5LDzq80TxplIccxKaFvAQ6lI8WQzCEigPO1XAr6cv2bsAkxcftb3EIMbTN4wWX
ew7BDsWvwjTfInJ32Y0/jOv19q2gqOjJ3mbSuo+UbWrsC8rDXr930W6Q1j1fkDpABlPYgGT6hmNm
1KNLlDIGV+a8e6DiNf52fv3ZkfZX1xS0JhSom9AOOeuq8iKNB3BGc5pqjCWcgqnvGKBb4CkR9e3K
y5bPYBJLi2UIqrjKDzxyKXtDxj6Z+ZtQZjFFgGxUGVwh3U9lnvr4KAjqasKco5v0HADH6vdgwkBh
/F6jmEsOaj4zqbwG1LBIE4oVD7gIj7q88ej9yaWkKYeeUMyY+VTGS7kH4T903ZK8DPW57H1p5bMI
fwUwZJlM2nFaAKr1Iy+2NjzX/EPlRsbcX+9Ef+ZLhqgg7ONEOunY15M2TsNfMIJLmA6X71yD1blT
EYwAMrfXRoWeE7HgugWFBfNQ3rk6OXuo0apFjRqK0575wiS5QPfP+ZLzHsQ90oP2gUVlUUa3yBgd
oyUppK/vqvGDkc0ZddxIYGG9uSSuAh20yOrZIAHk75Gy8WtTVbD9549jXh4kLqLq7MtEzEB20rmw
8nkGw7olG53Um0aXV0K9JeVXKJUbvX7gzS6Dp5vq3FmoTc1Laz6bAAcnMymtvQ3MY2PK6MZVViNy
ASU8NtUfwYbLClGdSmGASrD3hrUWCrTY/rkgvLzk47cZHIIm9au5BKQiR5goKM8i/RUlmyY7l+XB
w3oQQCbWwvQeY/23Md8ViiO55xj9o5YsAwpwG8bOQFJ3rBrMlSZ5M6MW8ejBq5NyOe8AyhF3v/Br
dSbgqjQtKYhOwd5NJiwWHWkLCQlLmDO6fwPZav63DQ2OVSEb22pfE6oVV7eEeAmPU9HSnd5zQma2
wIBnHetGHA/wkojQQb9isYceQ4M9FoshjH8dabhAPekf1kRKbdqRhCp3aRGkUDDBCGvOMHocvE1z
0aGjYMyikYVlF9FqEO/AMCg7VPQv6BYHpxxYlRgjzhcmLguclSlbPjEEqBZx+GOdYoTaw1Aw8MDa
VD8qJFLA6zxCB2xkyxB5V9p/EhqzHsNrH7BX5eKI0P9gMEBcjXVM1eeqgi2fPDRhNh+wQU/IzLZC
sxFgxuhbqx/FhXdQVtGMdUUYbhICUAbbqSZT/t0bfhvrgsEKd+XFLTkH2dzCJhPpxZaekvudWHs4
i/N+uLfuJVaeoniWQPPoDsZjmh798KWql5zwSo8XruTWG3pWkCxXKEcgFAzwsXzOH2aGhZpw5X7i
mZ6Hyocc30T9GsMvxT5UrNEG6yGj1mHlGbLq1gt37tlMVlXm1Crno8+9RV4k+0NGLuNoHZO+WPlM
vYLqMPnvcxkVV/kbhdZtmFSyPqmMSfDPzqkZ4ROmdNXQEmalcpIJn7EuXdzMum66wcB6gOeM6pNv
5TsiR23/K0Qsr2roDiXimXx+B2qDNgnXMTPDFp8YeXDzhEGjirrPwH6R6xpgkekL7R4ynn675Z5R
s2UvSUv2CiC6WUUbNRNM+pZCrAl04MJQkIv/a0tWZFXtcWJr+6wrWNwWfzWQOZOnAkwZFzVAdS0A
X1Usi6ZcQ/BeBggV+5aiJnCRZq718tCFgtC26KaU/0JSHWPSiMrys6g9YoCuRIXo9brrt26anwIR
4dWxZjLLqUKjeW2HJUHUjHNe2fSjTx9G1SwH2+AuSNmFGzaK1amtAtoSMMBQt7mq80XUAGHr9i/R
wmOlK78Saia/+1+gMm+YXUrWh2acyC4ARcMFAy9E12qEpz0+6mYRo0ZgamrY2Ogcrj2/xn3H4iME
GqUGb5wRQDWpmXz06Ruh71Q2B0hSXXFxzS+r3YuQ47ZbiSreFV8qtc3IIjnD9Fqb+tyLXmb7v1mL
KG8JbM+ByO4CCWFbaUCMSWqJQiegcuskf+bS9IyAAewKU2J3SyIuiHXCNM2w2BeORCAJij/WmvtK
mXrDizDOQWezMwaMB0WvW9loaNpknoh/WfYe5Qjn/wh/0CnZLFf5D2rGoxR++ajPpadFSUd9VlpO
g8YX/WfgISxiKbpRSh6zXV6DA9K2ck1uknqQvW+ZfXWOSkWeM6Q755p+GvTkkbKqoxER6bYBfR8j
xxsVckSjve6LKRNhLqMJtLDtmNk/Mx+cpv8DMRNhjigRqDGOYa8/Qea1oyRWrby1DG0XpSaGq47K
XePLnshgQAOoyawSWmV/VYx/RLSNyHvg2eN/qeofDd0Nwbas6rdAWzRGh313C9UJwTqrNYZvOpm+
a4/FnY/3Z8FLQMCP/88czhTIqvQZWhiJGIFYqGLi9p4XkB7kexaFgMaoteDkTulOTADcZJ90H7Ya
YcyjNEeIoi4ynqaKL0EJvgqL64S08y5FKGtBCnXC+Afxs9dc2/wiCsB9/J3juYUcAIvcrDaxwqPV
FmzMmUcuNAXM/qKzv5AThKm20NiIrjz3bkkAA9WFzPktWa0DZ3sWMtyCoeKzrODIiqxFCoXK30TK
xtcNkMeP3kV8BqGTrRXrmLfgWS/wI2Rm5ehYJEno5E8aAPgz+eujm23QfXZ8WjfUryX/VLhrIZ/l
YZeU2/4vAddnDdK8QC4y9bJs2ZTqTH4l6g+ir/ZZigb9PI5IOtiruUhqjjRNYbtWMAy1DP76gKlB
fYy6t9ALQMQYB3amSoa0wk/7L8vZS0/MspiKtXNKhloi6UHELcBHYoYydXPmYZ6K5XFpWu0qUqin
iBFOYAyipqyWA2h9F3vARBFp9TXytwRpoCdnG1O9B0j3+zhbTL9LwjAlq/ExhbcaQqC3KurD0Gwl
i3nSJrmn0mfj/UweA/5XIOjSlqW7TeBlVWBhxg8pcJByeux+NB6BCz4dK7+aAdpJmOYlkY7KtAIE
qaUBuVKxcgzIkcjhu2DuPLioVTL2HwPj6IiON/WK4xhNC11YptUgO6ihHB/LfYz3gDi774EmoG6b
TW3HuNSZNSkMY/14wztFNqfOpLI4e1mzQnQZ82h4xOvtmOIOYjXlEwCPI5WqA6BzwrTka05Kdofs
EO5lR5u4XxrxOSZB0dvTQBDyMAmRMYp7hHu2zNtxNxLCaqHJZIbZL3QG9zVQzY8mX8F70aMVtCZs
IwMLmHw9qI6qodt4SLjcb2pxytR5jrcnJVHGDSOYPTeu0GZEFfHDn9NW4VNm++rJTs+ihR0wvheU
GTYJ0JX2k+EizeuT0WzK9FajCeh/K2rtsuAyqj4Jc5vRLRI9EOtTesa/lgl7X47cFqR21NkhZpFf
cWDL5v9o0UF7jvKpqthTqCvVs/d000zoBGfF6K+ECBZFOa7Qq+Nu0HoJhcxDpQWKws8hbJ2svHgx
WyRvk5OxFbGdhdSbyO6q16kcTp6KZb/jKumZ6uB1ra8ya2dBZDEfoMoHJsjtZDOeMC6+5+3fCN62
gg+O452InGPbL2v9ViDyr62HJZeU3+fI29fBwaQOVCWbAnvvaye7Pusm6xV5Z6eP3owXA520kT81
BcKqTOA25lackEUGWjH2nAm60seHRLuU2p/PWkJSHvmEsu+2NpZHPfkWTcIMLkXAfSCymfjrUKMT
41dUpGDl30lOaBtMBsqloyVfYhLasG8Hn1m0JsmIKQxC3vUQ5lumdIp7ztBDxNipJPNtc0gMNJNl
dSsbRwMrjAMEkDmKG6hi4Bs/QtNpKm+R+tEtI8dNOffBwR+fiAYCe5qo13pJNplYeCappfZXM1w8
/VhQhcOQd8Z0DYsFM5Om49BDqjop9Fx86wm58p8jM46GF4+ZOl5qj2zVaCkZtYN6s4VEEDAFd1OK
Y7xbqMwUFckHHGv1TwFNE3YW7s2Vkm8Cn+28523l4Ox3/yJU/2quUlKEK0tngyB91hzkCpZWw5u8
nEgBJv40m48mPMkxha+D02zTBsfRvVrlzSQOwkhR/fSOkp0YmEFNRuFJO1uz4v7xxDRHgpmOxOM3
UBcxMUnup9Ed2hTpEIIg3QYohlI9FFfpy7aNhe09Q2I8C94VIc3RaRHPZghsm/OChV/KlsJfJ+bW
hLqbKerOk1hg6zQWvNvhxVI+IpANUHScWhoJeq6duALaVSrMkAFMIsAzGcwqWrkqwpIV29uiEcKl
PzMRLfBdRzUeVD7wElcJZgbuJDS3S0A7BhpV4ynA9wT9xjW2hfvZ9ztRSL/sz29plbKKNvDZc4kQ
+yCTi+pxFBCutjYsl/MF+leGDF7iL63i15Y3fvRWgmfDCq03h03TbdOyowltHcI2V63KXoJaPsB3
0TEYzEmcyBKI3E1SvUIpwPxkL+LgnNsWtEHdRJrOhEox2rWl2pvp6c1fFbMBUsvRKudMx8a7bNF4
yy2R1cnnyG5Yjb4bhDU5Fp4EFYxIqTeQYsQuirfc/rXaQ9g3bAkxsSk+Kxx7ibjzO2AM5yr+vtbQ
lXkM+FzIv2X7H0fnsVyrEUXRL6KqiQ1T3Zx1g8LThFIk59DA13vhmatsv4Cg+4S91z5N7YiyBCA/
E/EOY0Vgk18GmMb3uKnMoTko5/9ulSxAerHAd5aSfrAjU0vLa8T1+GiaodlU6E8cA586N2/Pnpey
K7Ga9xxmEv6AYecSi2boFlgCHB0Df4zJeUqtelNOrw5zXsrl4DEhi/FIB9INONeUiMgbY+b4poEL
jjctNZs9ApilbJxtNMFDgmxXtRK99DwbeYkmMN2hXAU2caL4v41+WYu7PYQrAgpp5V8HXn+D6WBP
TBxhaK3zC4EBWEd0yhPy0GO2NVmu/jDBMU5rfJZb5EZbcj0WKfYTOa4Dx/ywcbSmbKLcu1Ywk003
CqtpxuGRoLj3A9iYOH3agfkjeGMTwX/k8mnLHe0Y1TlrV4wrPo8ZM9xCthxFTf2uoUmrsYZ3/l52
X9xbAeKXAgNDmpPeJsVrxP4LKBquCrmaCIFHa+6TY6tZ5TWfTIKlqzectdnYflcOZP+hgGZQYE8i
YxBRZBL5S639HAWgDcs8BnyduTurh4NdykFT2BmdIaYHXtmqUuuwZT7PriLmOu95aYoaj3iwa5mh
q/Yz654JDrqQKr4gEvtJYvr2kFnZ9XjOndcZsiC8Y4qOQE0+pt1u4aYI3doE1pNHuISF1CPwwrPD
dkNW3/yH164wd2L66AsMncyn6mzdkkznFeMLRgPWOvlMMl5FCI18nZElTuSk9g5udhDgy5zK23Rp
dKl6Zm2Z9uHWo/HUA6yVnyHr0QAvZsYAKzYXJshaLUZUnxfrBFO612+d/NijqBiynRl3S5dPWUzb
AN32WJw0pCMewzsDjHOuvks69xGNjd7j9AYOzmXO391adcYF9t56qjH4ksIgoT3XKejr4t6ikPDn
xzvwWyQo0+0RAcfYIR8/lwjSiTF/ij2xj0VGiky8yI1sn05MV9CKop8quhcew46sOxhXXCaoC0w9
2GjZkdAbxmtwzMtqwhIzEzm7ZZTqx6oOL/WI+webTAel03Hara6Y/to5JW/9TEDk1pjtvEZ6y+Sw
LTGIWIgaCxa3RntzuB49nWa3p7uvwpK4MY2U+r9sTMenuusvUUgaJgw5T3i0cBuYRUuvyZZ0FhvN
pEqiE/XZF1Fb9R3rsZBK0n7xsRb6Dado5PZLvTKP9P+PJGRa70J2OHWQqSmilh7ih7wrFyZtqoal
ICP7Zuwg18J0c0yQsK271EyY7RiugC518K1NU9tpdL4dB8irqTad4X0pmlSfdzm29L+J3Rh3B9tW
a+Ea9pKdOeabhcDCXZi0B2byHtvla0iTqbPYbTODmUW/brHioLx86vtfCb9vqiicwwpaBHP9wLno
Kl4OyL5ThDoQnNezM5s53toMFLtP6gd902b7rnBWdvyQjPU1EhjT8ceOIPOa32OF7uPTdsHRdBCv
zfjkoWrWZPoyOMO/UTsh7BsMtI9uSrIbBMl+k4vylUQRZO1K4WS0gu9iTA594M362GVelg9HPtrC
hozTAMYuAkgYMH7aq1e/SPckzQL51odXE4c14DkM4HS37rVs1dVG7O1zZTfcwyZau+61QWNFGEoC
6zp7UVIeosDbZmaDLIBTLRsvoeb9jFUEOQ9p8oAkpg5xLt47D7NmQd0L3IlgYMNGLmnMVqp70WvM
tu191Mqtin026SgbKtBxpDxg3kWZ3+LUi2h7rB9YrYsipnWdRQ1cj3CoLTumw303zPeE6ZSRfHWS
UXts/5ItS/ekA7Zh2Rlg6ouabTKSpdeGxLHG9A8Xnfe+64Av4O4ogs8JMa8fdCMbmhp/OWiksLwZ
OZYbzV6iGMHPn+ffzMqHiqzI7Kf23G8vmiVcBLboammxTGRVwL7WWxUM10YsbKpBUY0Dzek0QkYu
naz5WW811L4mH4/JmKJQ+S2dsz59yjVy9nr1WnJUVj1n8IU1pmD9Fpp3kPKVdyxtKpf6xcMdFNO9
hAezQxhDGEBhMX/+F2MPNwOf+BH6YLbfURewDjt5ct5qz/oiher5d6y+agukavCcJYiBFVZgzus5
FqMYwVR34EEIAtKZ1A1yDeeedj+m8wWiUUXuShnmXYOPMSGggtG97NnWZvjVHO5lPwPp6UfbiW12
OC9/eTEafmY1SD8RiRcfU0BnCKjqCmGvtY2JHdMqeZyieA+vkFCx+eMm2xvs6yVrCP7wOSpjNPUW
jr3AA3HGVeIF/VqfJbaIctizm7+N2T3hGK28ejUV7r8+GTLGWXJD5UcQXMKSFXInEWgOnGk0qp59
HUKGBQx+J4kqiJfRwCg7hLeG7Tr/I+/lF8lTu6iFA857zUQWw/zehUBUtwDOxbtFX9gYS4Xa267I
zs5h59xrckgarIYlRqSq7eFeyqcy/5psXK2MdxvTw+1GKlrZrB28CzKDru/uYxyIOuuhIavWNZ5o
kdW70Y5pWaOVxmK7NA7pePWD9tAQp5zV4mRiz7CKdJHZJz/NthER6ZD5Psy+3WeuCQSjIxp1n8w5
dPatFAarQHSpDGiMPvvT2ComQuPmgYaezcnCh4bvrLIReSFHMnDEKMaOUWJtVZDv6h79vDluMiST
ZMasEuo9B0mj4UabsoGsVVcfYy/fUmdEpPVdMIHUAddK31jE7b+sME+xzfqZwyr12htx5UuTrXdX
G6w9pzNAt6eIAUUlYCGo4jyr4hMAewUDB3B1N4gfhOA8XJsmuWWb2OpLLlNCg82D4XZrsAJ18TwY
3Zw58jNnJw/Us7W4DXH3rFPz5JOkqGs3tefsSON+stLqpQ0VfcUb3j3Qq+lKUrUUVbXSrX43Upx4
rQ857XWWmmlUhS5xiwbVXY9tLSmDnXLGgyXcTdnnm2ruemDWUc6TEEN+gMvXwY6cdOIYxHqeiHe6
LVQpYh0jLBQqekTBa5DpF9tDBsxMrx1JWLqmaAEq6sNsvPmCmBw8VPhcd54G7oyza+RAi3H95b7x
amCzZT8RdWR/si8ziIIl3G+dJ8Xa/58Xaq8oevnQ+41VorDwic+dikvMYMuqVy6fWKl9dtmz5cRA
o9lSkW+qIsAgOANHca4axoF19jck07qkWWp1/+CF0cZN84uq830FnMHlcQccECWYo7x+R3FKN9De
ePgxGikL0VzfTTerOPYWJYgbsbumqNKgkLkNtWLundvAP/kyucjOXaYDfRuJiBVmV7Y9cVJvhspc
xyQWpka8thCteolYG7rcBxEYNdpgwUBA5ybBBC+FcQI2WzQPi0LCe4kj7KO+g4SIHIeSpqfmj/nD
Msc1ooXCh98g22KFuBiq4qJwagYAeXKftAa2hr7FaoCiWLLd2DksD8pyQCuIf592XUhBXEmxyZu9
i541xWRVwsyycbsD+YByvPHh0jgSHkv+FtKgRnXCVc+oiPspL5ODSyqVrIMThSSKOv8cYXax+nwV
RuyrtGCrj3LbtOWqpC4HtI9ct7m1vvZS475t2QoMGKAnRiVjxlnsdysW/apnFiJCOHP6yoefInLF
N8xWdmXyb4gEW0gz3YYWcxXl70uyjhwHUhN/KMfCSvbqtOQ3IP3kGSQ63wi+uxIduYsZ1fr2qw/y
A/34TWfikAdi6YFiyIFLecWWymgT+dOb55BtFSruTvogrN62+VUDCgvZ5ivxyPJlItD5wSfsrWqh
JopD33mebI0RAbE0NvAfFByzVkSODLlycFwmIGJPrTsGr34f/GtJ2kwydI1ZzaeA1Bk2hA/8o0ZY
gdxga00I2VNKMfw6VpwebMf7Ma2vpKCqDrS7ZzonpQ8bZQ6Y0/XVSOk/hNpD8wilaNtT6/91408W
LVsuxziY6yP9ID0NBtpHY7/Ek7cKxK9yfjXbvwn6i3le31R/pqMWATKJIRXMY8195dLnpPUKBN/S
xGkimBNk/FUN82rAJR8yNse0kwlHBDZejR0uVDcgex26uAb6MPs+rD9WBVQTaVI9bWmGHk7oYQjD
usuUuPFSOnl/mTRAK1w1vUvkTj2m0U6PTiNOmDIcNqHGYLOy9rrZ7so0PNjsVYf6xWrO3cDmRzAG
9H0LRzZrVOwODqQhPFZnHHhbXWhIN7wrrEAY25grKcVRNGwzqz8G7I7dBM9ChHHWcDET5eSj+DuJ
1kMXSEa7nP8pbVZ1Wn9O47CTTFbcvto4E5o02XFd8LRHchUAIQBDP4599SrddB+70zUwmKHJaGdh
Ay8gMPeCeeUUHXp002IkatUByeAkGzjMm2F4C9zxQdHHhFSsEg9arYkUwirgQER2jn4hxYHu7j1Y
MwLze4AFs/PJzihqMIsDg6AAVSrLWQTJRqIDvW9uo3Pu6JlTUnqFn/81UNOfiti8Biz5OoJLGiad
6VRt8lI8J0gcOs8gEvU7Cl7Ykm+khl0CsmNT1ah/590DrJnegSZnHmr+a63BOgpOjDXnoWXlYnFG
KES+aoCyEupIypNzU0YPPvrzOIVvrp1wTxhOvhj0V52pvFG9MmzaygLwKoKokh1VhlhLq34KAn8I
c94C7v0dyw387XWIyC9s/9EJUr0GTxT6GIuQmV5USKltOihiclBGeGpxGaXQ7mN5KPTvKtjV3I28
cwd7dB86aew1cOhs4AnMUYZ0Cf40HXpv+GkTBvbY2xKyWUIyKfWAUxJ870jd4tofbRltCjbDY4Gz
dWCxpD/NcTiN5DZCzxfG1U8+kN3p0HSlTboe8R0IhtR9SD3C8eMCk9OdP8X4SBuDkw8XoYZ0UEb6
XegzxZOWGmicbd2R5eIpTRYGmPm2oztFS2CjD47Fj43gKxACq2WFtQP+qmU+D6LezFPY3HC6DXm3
sxsLbF0A++IxtG8Cb20ED8gf93pFvSu47EvYLWw2jyFfalXZrySDvCDivPot3hwnmw/tCJpedKTR
eZYxLDwWf625lBSqGqE9rMiedMHcymBkkDPc9ENzIzT9NHAeRyOYSCX/onxe4fKL2VggLNbOwDL+
BcwEBoR9tY2+HfLOqK2HrLhVHvOlcNzFrF89TLxZnO8Di81cW7NrzhYt0WANjgPNqXaZTjIfHtNR
0VuH8tvI1WvNcZNpBgWXhf7NlK9phcCR+rpIgpn1wgKsOpjBLYdzkgf9czpZK7cJ3wOgjm6RHoas
ufVsDMSY7rSat23Of6jQy5jJC7/MvZGf1TScwloyECoXAPZXheJTbYmcgsdnDONKsf03ZoOQdN+s
kMZ1KPc5oIgqRZ5ier9takdoVjtgO/JGBGGEp033s9ea44YoAgTl0XS0ErB+PMMiEAR/5atSeacO
r5iY+kdI4T2N+KYS8D8lkLxizSezk0OAb6GdNkTXU7Az/dYdsRbma2tRwekB/oOUF8Jp0MsZtXiL
6ytGMy9xdqUq0KtTEqZ6eiHF4dlSX2X6qvrpUFmcj5V99EzB3fM1h7nYQPlKa6kPWP7AOovWO0zD
uJNlBUzO01eqZawUYtkPeo+sAHSKooVKlJ1bKAte6mF7oGyuqruRI2jJo40gYq9JkEa4zE/b7mBK
hyskIMmko1CjabBRrPp9/ihHZ+sIBL8OAKLK3ofZq/CRoswpIkQhdNK7F+CSKjXiIZgXfTUWRCZS
KLgC014nxklNzmtQt9vGNM995G5Mdo52Hi50Ue4rOaytuj1kbYEMCIkZI8u/ys8OquI9nC9B1eAd
TtcWoVbmyEJEOmtV1q8q+Qyyr6kFblIVawDfHENsmfJ+bU7BPhNqFyXTs1+WKw/dM1sgJt/Jwpqw
feFsNqejyQzM7+SKixl9UwbbiJhL/aP1yFb3li500krIs9GwJ0nEtkOukqWnyOcyCXrye394KTD0
kJ4HxXiYaKGgM5Luzh1sn4MYTCUk9z6wd8qDpcgSpoAYUukSbQ5jwzExOGPVzWXnr8hmCaNoY5C1
hFnCknPXMLtcnT3pVwDAWYmwAAxJsxWFwl3mnUDStH1x9REPctfex6Zbqhw7gR2wG6H0rQEGTdpX
RldqIMO0guqYhu4mjp3vQKHZEM1WtyYOxJUb3+ceJBbNO/0Wa4SUZVuHkuSjRBk3IPaehNqXUY3E
+DdoUeRLvJqzFKFF+6KX/SUT2FN0cTGlu7HrEifXsB9skPtJSBIE229N6qfa83e+KVd239w03cE4
B7mDiaocAwxpZ4dk8MnddDpYu3+53q/SksMUpWLKxLDXsdQW26BBCUvJbVf1V6Y+aiTSufdpM9qG
PfvwJtbbstgQHkeKc5p+JNzIYTRiyhnCQ6gY0Mbtl+OE95L1+zJ1Oiw+Pgt4S1ezDSnBAC3sV9lf
3DI/BV6yGLK7nC31mBLd6CiqdJ/hEO7ZAAFBYMLGt6YU56Nzn0knOZy/JN4W1Xs6xQfZXi0IMlEy
njB7bCo8DZ4zXNJ4wtKJEwDRuGkpTN/NIh4o/2awgHL/lUgGzE49xjE7SGXcDWK2RFC+WiEzssFZ
teiBnkYBTxCoq6NQQ1JY+nY2O/6nWxhOwDSymy4rtIzlr1b5LPsUc6L4W28Kyj/FS9d1NticeHhH
ZUcaUsBcqIlchh1W7RND5W/iiCAl0iwl8IqiTDYCLcpUnasxv5o6GVeoT/I4e/YMOATylAQR+Kom
I/4u0ShGrGMZ/QS5pJtF1BeypansdM0Ebz/gkOwLQC6V/hZmTDHHZlYbA8GAeGslGSEYSPmHn85i
mg6tbiX8bi9Gh+lPuUnGAEM8IPDWOFUNfiGvWPoqMNDRUKVN3inM+5uFBDjmaNNEew5c51om0VmK
cW0k9lblHfdnh8NCEl9zsYuXyX/WRsqZQV5aV8f6j4sgK69xYR7GsNm5uLcmNMaNoT1rrsQqyWCY
qEuz7y4JxOk6hMnvTd5uDJA1moCt55kz2QuJhgWTbkqru1MAWTmaaYFA8iBGc1Fnh2QQi7p/99J2
E9hckdDjlKwXLamIEccQvx9LJkTcYXqYjehVKSD7Ghvq8xnxrXN0BZuky3a2Zp81LmsVBLz1RJ2D
kYoygJJkBNkDneGsV+eSj030vILBJFqJYaLAC+1Fk81acrRzZsx4scXMzgGuB7tK/IyERhjs1dJY
7DwoKAnAYvgzpHebu84Yt5XGL5kZmCzQn9nwL3wJsHcMQX+payjd4Fo03R8ivG0T2S9hFTVMF+jF
MOWiT1UoHKH2dkbx6s6x3jFizQ4ZVTz3wbiXWk9dqPzQWmAusz3OLh7rZ0qf1sxuF429RqpbH4bW
Hnvff2hF88tRchlr+zzGxZ8lUQXlaDMFvaIzQZBK2JsWZMT3rmcw6DEYVnb0jRk3BChV0LZy4t52
I5MPuvsqZgF2k2F/NHzn0CUlgF0X52JYhS8MkpdBEeDNAhb8xJ321JUYh6KPXn+vx3tVTpveT9jT
EZSqit0c3URP+WSa4VrK8bcNak49StWqroj0hIqu51TH3Cc9JHRI5GhgGnrAKSJsJs52epk+avlm
mLwxNcWDaUmAyvCRfKhMEonI0JBQq+hcNZdteFS7t0QDlGfE+56zaoTtIFVwsFLznBG4A6bJQs3O
nzwCxNcH1b+xNF4tjzhs2n0tk7u0tUCQwK70dXuTudqWAeaCGntrQ6WKXbHRKIQZ762VoR5xbszr
PRwMGLo4cbW02UfxyALDYdiUL9uAfWba3hsWfOuQLz9Xaj1ylAZID8bGOjcA8VtZfHat2usOrXZm
L6e0PGVw80yWv7n25xePhCg8xrP4tDHpGDkxvxMCH2KPaL4YGOLmt1B7ai3YRtyceYyjs4wfHTk+
dlEQ1prvk1Bt3epLUed3zbTo+7tDbUO3grMc4Vub3Er8W3hSAdG8usXwXkxogRSR5/adrvdfgacv
0o2NiTVZS0umPQ3cY9w9AVxJ7mttBirQYfXRMWiRksWz8GOpAHX6FnlgTntsgvKWxOru5PpNy6EO
TyZQEnCPwnkMqfq0g25bjlsXe2RVa8uyowa0Sd/Q/H9l4ywmdrMuAwehMHsypopHHVnCyE+61Zk2
pD+R5hKLNPsERPRDEPmtH/Gfd7r7osr+o4Fb9hQ2MyBdP8DipFUK4BpNuXlDOHuTMZJ4bcDRZ1Oi
6OjVStMBX+Xi3hIfFQ7plAeY4Yct9AHm24QHpyqfGyfZ66QbGdL/hgB/ZBEP9ze4eZhDOoufZq6u
lSmfK5O4FTKNDETVKESuXAwDkywmWhrK1yi7ZHZx05nrxWOjMSn3N1ZdHOyctM+S9rBAGo3MxNa8
j9pEWy3EQ2v1k2viYFNBS8BRtDHRxEymdbZydxOE8abxkBIh17EVlVZsPID4QzKCTcbE5jwIJpu5
w+HQhew+REQNAfPGaOp7XFlrXbgvRUVj0ybDuu4CakQLVRlZK5n94aEIwNv1G1GeED9ydbrQwUQ7
4n6GuZ7Fuk2tgIQl0Ah79wFUB3PuUBeJOXkb2ogVs7Wog/pFb4Jny+vviiaUgSboRQMw3FAgY4ec
xrPfNECaWgZ39MKXDCGISEKmmM3R40ddatn0NHgE4rlBQXeYbvS2XTnUtE2sXZlaEBHYwxbGCjiq
t6KhZ8YY3tPgR0YPZImyL7E5FNs4pGdRb/Sav3So+IRQmFUlw7EKYj4KeSaPzOil9VqxrkjxXaZD
82P07D4NclSqaTGkKMmD4Wiw69TgF/NwaJaz3RgOayf3VsKy8RjKVei5BFMDq4Ayq9OuIJJeThAA
tM5YOnh/JJRXC6mKw7iri+Rd9Wm/zNw5FgytSum9Fya4QMoOp2nYP9Wf3LDOIgvdXadX9Bc4xaPB
i/Gvz0hq2uIZpN0E4t6naHZL54wTj/BbHz9ZARjjr+lgZOXveVtSspnH2hoPTekcymY6l1l6zfpk
42dwx4za2kXmI4QFZLYIYR0GF0jQLbaxi7E2EChIw9kyGXluQnNRzHNGrzyx8P5NSzC4EuxWEZEM
l03dCSUnGvssPlchCPWcAIBUc9lTIXwtODtXU2PdJeds6BfIKks8o1iSMdxlMYSqAjV0LOuDVrfX
vmjOBN2tS0oJoFHme5kilyjjjg29liyK2sWP68DXMFZFX9GnmvndUUxbVXlhKnbG74JRQH+tjU6g
yeJYlx29UxE79JLZZ2s6JRkXLvtaUe1trX8rxvzLi9Vyyp1Da0Y3RtzMlMCzkDAJ3DdY437/7j3W
9m1FGGPDZ4hZm3+QEBFsWbwb5bQPuuQ3DzLCzLRDgjbdLh1ehehq9Uj/+ZcsL5hItY2/1iWjoiw4
2JREsYsssdJYQIQM3xt8iRyQxIwYUN0msoKbhIWTwJIWhJS0LqVYgStbr/yvLsuP6Pu3NTkGgYkc
1gh/RaKeSwPwb6FNGz1BweyN1iN0jc/eBp8ZI+caKdPCXqJSpJIGNT7WzGPIkZKT4z0NHZPOHFZM
bnfx0hXTTpmKCGpMZXbDosGDT4yfx8eqVrX52fDLkzNkf4nsyfoGH1sE5SoxWoL97GqdK+LFtHif
EUvMdVPsqVNxNSD90N1dTk/j1P9StIHNFFxqAd9aQsJivqWnpNan3sKS8aNKxIagXwp8aM8Wad1V
Uz9YHa4MGN6EK+FKCsVzxi5xsrqlpiMP0p2zIagvixFLiVHteHiIyLSVmp1RSdesGS8d1GSc/Qi5
DAVrnfcnQ5j3IuLAz/JTmHjrLBd/iYaup0IN5DqErBtNgCu8XHvQDJHc4BXV2a1RoygXHZFEo8o0
y0DEll5thGVPI/vQTLJoY5qHABHv/TQ9Bgk5sAk0jPjCXU9U1wNCKT2ODlKyjkrY/Am9QlA83KO6
PcfeXTfSXSD6QxRZ3+SFrQonPpSCC7kSJ6Nl9W0SZCXRxwGnDEp/Mbjlv9ALH1Uwokqzj4nHnn5k
oU7sLZoTAAWIw638PZPTY35UhQL+Joo1nwH2WKw9rK0SRpdBMGC0Df5qH9BCqRWXTusvISZLzeOK
iM2TDcU57qdNHHp0MAaml/CvL8BtG5ZpYvAbqNnQ4oTFedDsR8MeS+tYlhg4CwcX8ggaiqciTZl1
u/RJvYEegUIL9JpxGHWxMTsUQyMBcBY3Sdja125MuKaApQziRkjvU97bS/bmWyclpY06+SknqjPX
O4DpVDEoyPtOf/M9BPrsk4mo9vDa4VaCNJw59VnYDDYKzG6+TX87UKdjuiZKsbWXYYkZZYyyYyMw
Qrc26ry2xwiZzwLYJtxPrnzJYgLtsGjOHidEKrsGh08t9PdKHx6dMytXCn8jvGnVq/5DOhq/d7iR
Mjyn8HbRLerLGlcXvJ6b1rF8bxzrnvvVtp3gb+nB3uma68RzL2xUKRkw6NAKkWh8uzboq2i826ZL
3WXkLPbSl65k5Op4lGzqknoNJ2B+7ejVHMBwpp/fuyB+CCfcj930kk0aiyj8N2Vyz8AmFBbwC1bX
bGEYKYOtEwDviZvDzgmAAeuICnYEE9LgwpJBn9XfbOz+dF1rN5ip7sXWje2VqdKTTWi04QHNE533
4dKDaBzyYWd7EOBQaQ7qu3HfODPedb+76y4DYgJCbP1uTc4iKujClXbrgCKNlKa2U19dHExObrw7
o/ccMnLLCAWv6FJQAOyM+gpmFvtEvTKtlwR8ClcPnCrWRWgDjVE7TwNiip43pszkS8TyyMGa4ljV
LxKtt1DG+DZfbGVccen8mpzERXRnW32uYntnD3D9o392yveJHKSwuXkryMGWOuoZ+pcobw66OZwI
McRd+mLpKRvOCH1Z4nTHWM4xL6jEg4g8AdLLPMGw3UIEWoxflc8GCG+rCa1FwxTIBvh5GHmppLMY
ilfNbnDdpfTS4OIqY9cb/i7Qfgr4gG1bbEcHKLrRNRSrUCCmhp9uC6utd1+q4n1IeETB+Br1qKOZ
kuqAWIqUBGXMpYPFYKsIyRkhuGnkFu8mHHVeBp0IXkiSA8IAFT3vGqZ/UYzcw3d+bZ2zMgdglYAK
JFAQMLpr4QYTnzXdsMLjnqiR2OnuWCSgxlvvhOHx7Cvnw+RaKJXx7lb5Uw3HQbnxy6hbpLV/q7p4
kQGAa9XCykQOzK5Iz/uNhs9JRkd96nEgYSUzPRQQSVowM033ha4xovJmutiqJBjLTQkEcQiHGeJT
LEBGaLXYak4HapFVRkRQ6OBDgpqoVOFSX+IaNZrtRlcVNGc7QEKqdzbpyB3RnOzg2cGgatkYUXOI
cNdK63ualy2Oc8G3QX32VQ3OT+K2l6mYx9QoDNLQ9uiI8DpVzFOU+h4RN0+SiPNIs66lW7NNH5c+
ZAiTNQmM6Ybdq4k3qK2in6bMkUryI/e68UzqxnpArsa0fzcivW4jkhN4RUTrvoGKf9dqcrHwhRXI
OzPbm1MXtae84b7IRuc49Wht25w9fZtvUE+JZT2yOonZROeIuJ9qs8jxb4CZTrKI8zAHeQO7XdO+
0mBEeuj5Wzl2WxG1B09wMBsa6dHZNFy0IQV31FCpZd+a64hjXrIxcxRm4CJHL5oE5Af2XkPmYIl1
QzTTeyvMW502u7LDQWtQ4NbNH6aNW1iyZmXmTtCTh5YnrXtiGAoPOUu/wRKKZyo1fq0Rw9ootY8a
RTwloJM9zS+HS5+D4gHZwgBMJO8Zbuom8wOOyduUN8QGyiOiEvwHYXSpZ6SYXrEBE+ps9eXN7Bi1
MxYA7dAe1AA5RGXGntuGPmVERK0c9gzKSM5AxyQACdDtUzZ9aUV5MXL3VsYM5quKPzPqv2uclUcj
yLdWSbi1bK6WHe41stTtNnltQDIorEQZUWtIA7x/NtOwmpK9URrAr4g+2bUgA6eOg9UM5z3ZfnNU
gw7zzWx57nEFHWAU5W5KEaFrskCWb54ikd29oPr0UMkrKTBFmHjqwHA5ALyI03JMsoPTiCZDT3/A
EC+n5M9t+JFq7h5A2W1Q+SfTg2eCILZxyuXcx98wkcx1Jy3kZoD92CEx2uY+8VhURKm9i7m8n5T3
aQFptiEV1Ji0pF3+OJb+3iXTnknk1R7KTdCGj9Kd1p4xkKiqMe8Kehd7WrBPUkFFpOFUB1FFmMjC
j9uHXTV3084uVQGEkmoVVQqhxSjH4okodkwBA3oPj+szMayPuA+WVWrf4xrl80ilMIKFihOFsg5l
6qCTneeSfahjEXWN6mFE3ktqQKd2S+9hCfOFiIdfxahjaFzIqdAiZLgD4nF0xh6Omdvta1vsBj7+
IM2OQVmfWE2tXIHPVWpn5bsLV8d9LtqtH8G9izm/KayxpNJGO9Z7agE7aUdsrqNa+hHNXG9j5EZz
pzsRRLwY27QJAdEvyWPX/G1ShAdDJJfR0N+SnHi4Rl8TfwCRasYhgnE1JVNgB5lB2ddnr8OoCj4w
0uOlkhcdHuLA/Mc25iAGUV87r9hw5a/DwdnV5l7Ztg5oJLVOjg6xLQ+fiY4eFz1ZVW3erY0hJVOL
qSbKVH1Eg2ajwFVDTabEGK9H0yaAplkNaXU0E9be/DVJaA2fuxSWpW+KFebPhAgvGJfGQOcQKBDa
UzdjuwhBy5gxTwoMTCUYfFKvjAjOx0J7mCh8Rj0+1g3Y4jxAbKFRC5ZkI9t0gEtjhN6XaNO+r/Wb
HU+7XCd5Z9RR2zRJTUym/d137rmtu8egg2BtcvHPaMx3N6MPrGZIuEJZ6hR4vrwm4UgtUXwPUbFt
8mldFyxsjSjb+pgJhyyw1qp2pmUWhi+ta+B445g34DT4w0s8pi9mQ54Iu3oOIVebaTOcUk3R7ezw
P8rObLdy5dqyv2L4+RJFBoMMRqFuPWi36qUtpaTUCyFlw77vgvz6Gjz3oU4qD5SwARtw2ie5m9gR
K9aac0z3dUq5k4H8vU2oyvfOpPcLG5FvSaoAiE70Japdhb/grHOy9yryv/3V5RfLS+KSGRst1s9I
+4+1rbtdZWEtJQbzPMjNJTF911myvAV2iMhlCb4EBV71vo0vyFc9GMiknHyYoAyUsypWz0Mwv9ZL
dE+P75CTGtlMwzHmroawcniAdBSCMQ23Q1kaWPQwj2xMy5Vbn6RffLGK0UGNOL7SzS2Oa9L82E42
qqvpPGrZTKdgvVunSDt6Q08LcjGTF1q5RVZgUrRrNHMrva5cNrUId72cHqsixTyewooYe+ZOssRQ
GBfuiZp4zZmrHwrfY26LnKlzL5MpeB5nLI5hlk1rtBp7W+88tF3PFxjDEquj8trPghuZT96GgoKo
DjMxrJjxyYDWtG0mtGrkFpGuJtjGdU6xLturKQAyzpO/TS6z3Sbwn/yR+aQzUb/23PTPLF09FTAo
9ARRoDN8CLZltXuHdFad5YQhT/13q8COPeGAAdADyCYYmndUIo+JPcut1RgojuJkjdNrmdZowBzu
2zKKj9GU0UwqL9sY2UWCyn0ho7C4HcLmm5SUMJnA+a2r6bpzvK8s1Heq3I7BTwMaiZfGlYKv1QQz
DgQPyGCd0P2DhPCYyEHdeEjh8U/lFsd/Dg5NpSGqsgSok8gVBOfBHu3ptnBiancTxswOaaMnBbiU
sjyUdHuTJPs5gpqzyPMqhoEsBnKDAGXaNQMmBfE5IIv7OqqeSH7ceYG+6Mb3lu5FSOMWO20SUv+l
r0DsmTalDClfQczcR+Ry65L768LWa3F7H4aOIU7JMomifVljYc6ra3uY3xQJaJmqAcwPzOlutWPf
mG7a20N1a6W4V9AfRXxh/D0Puuvv7MY7g5Rfd/OmG537eR4vfTVBmX6DnLW1V+kGQ+xFqDcZFVfE
Bx9qTPEj2QITwtutR9rERRc7xaFBS0fqaP/eds0PimIcfi6ZLCN+st2QwKrs4q68MI3PeBQgU6CH
5tLg5rwbHQQmsgNPRk8JAQRw8bb25wvV5+mp8ZsaA3GFJisnvzS6yxbwuOD8+5puLaEEPuGxwwrv
MGwwPa4VnwtnbOuTXYZ4gCvxs1iYeWWwPVrIKECu8BzNJxfJGUotRqt8pFeG20xwU6+S+1d2H7s4
FABn2hd/2g7NTb/cOP0qP+ES4R1Tgs8zVEobsHpjelC5tYNkuknHB5D+MZN0wTSl+bKoc697cYPz
piJ2oah2QVtuw+qtiuCPWnsBQNuQBKWiI7DJrZMVu7CDD6C3CIcnrMAk/AzqLpjuB1QK3SuuTGYl
TH3O6ukJUyoNyKTfw0erh2uQVm4F4v24MI5bozNW9j9rCMHrUeARYHQalw/uzAAVleqaknBTjAcu
7Xh+M1QhZfQcQcMOffTYJ9PtggEOGuyeBdACPJ8qxzOLjDO5oWDMue+73vVcvyV4q+JQc938aQGf
JFCAdtCPCC/ROBabFH2d7ya3tDb5yXLrZzdVzPk0y9eN0k3aMia3OCZ6frtWf5Mj+/NxHCY8M8Em
ABIFNRtNX7CbbyOzLdIJ+yu3hVZcnTeazwP69GvsXvTWM5N6IsGs8NK9xzi6ZXpN/53sVUb3G6EO
BcRTGUMFxhQYnVcgzWHgJM+z7x9NixDtTLzy9TgNAcjBrkJwyRUOLfyloTMuOUQZ8XHTqpLbdfjf
NE81yQExk2mmjBWRvRX1IWEZgN6ZtZ3n5S6RqJOoV7h4427h0BnXxvOmROVrF08wnR1+C0SWBe3X
OL5gGQ/9gc4JyWfeeGHGPZqfs5YJWnxmUSuV9Y/1s+0u6/LKc1aYVlV/LdNzt7/roIQM2DcSOlyb
xjAeqTeqvB7zu9gxGzRYzo+Whi7oA+HeEnJhD+9mQfNx0033GWhbcfAim4SyA5eMM+e74hLv0xR2
1LFq9yM6nnSd8iBRzm5UecLnpgEKcqWN4b6WBF50/NXPGXqGPrlY5/SYV5HPlt5T05/m5kedYSYx
P2pSDwIuFpp+D9FiLV9hVp/36Q03sxZbQqgRHoDSB31ZlmeS/gv3HWQnxWU6TycHDmOVWBc+lwIc
MhyDmBMuA17R8tDkl6VGSsqVAXhQw/uAT6DwC/vPmOkXeWoDGAdPHTZIa1frc2s4b/tvQ367dKfF
vcT+gTyUX0VE9XYC9kScQkHPzWq2zsweHMIeXWAm5o+CAApQHwwQ6R5h/FHALd4wN3TxExXx2gdf
jpPcJdHWVAi+j0t/MBGVzIg6+2yq7TNMKtxS0bsfVmEWU4/c52xg9ZUJfWXki2IrOnr5JxgQLvTy
8S1MH3x1WTgCv6I8lisyQ5a4YIZdwOSyuxnTr1aeH5YVyu8MZwR1oJUR3V+21jWWl9t3YV3XcKAa
fd2uy49+ir91qp+ufZ9UJ9t8xSNZ4FhFiQCM7cCmTshHFr9lzbFxv9AX9NhIjGQtgQjI7vhvW1/h
f6kQOnKBw9qRXdsJhNj2qgjJX9/ajJVqbsr+GOx1hxpl56Awtd68MXwoxGHw+Auw+M0SwDVVB647
Bk9nyXwzM5TiGrbrYkR0I7j0+gG/7baxcWBIhkgJWVOKDMeDZ75CItkDDNgEuN8ijwLG5y5513r3
VbKL9CEFwrCIe9ecj3Q9ljWprfsSopLtl5bz8+hb69DjKwdvnL3Fwb4x8AXrp04+VQi8rMciW2kS
eBw2RVCfNZHPNfgdGloy7lPAn35/6XPGrEQzYmXRO7hHCB/k1whrJ+CDCSAR3B3nBMwKfP7g2Fc3
iXhO6CcI2DJZfsNYDIXJhbXAMrVvBw5kM5B0Jbdj/w1cqOwvTXzNADurUCnthgkBfMJwZtOzQov7
GN01x6PQ31tzFc/fO/cNZGqDNrei05KZq7w6TZNAWXtMVyesuWhmYHvxjRna+6i+qqdlQ6LbIUuB
6cNiDK/75DmKv2s8DSb9GvGzYtsagU3Y9dUgDsAGxvgLeh55m3p3pNxo3jkQIF3tHfyFEZ9P6z67
zk+bSmbZaveFK6x090pc2uYWsiSag8Ls5xyPzN2EInBiO+InRrTlnD2LiHYhyW/mTpXUtHwi2XnD
tYpUkbyDYPPcrgcGnV96o2cZ67sK99R45x5RQ/GxRqIz3zTTF4d2vPduYdCKB3JLHyDgn7ntCi/I
ATbU+j7q7sp571Gxh4Dr4Ae7Lx3xTQzIW4HSExG5d4HLpWivWhSAFgBAYKRDf8yxJheLZlu/iJ3L
3vvWWq/KOh+Jw0jJt/Mkk5ed89rhjLFRN3bnTvLdASMzFPdW97RYLu4nwDUehwduF2avJb8KSXBm
3J935MNaln7OZsI2gGWmy1H5YKNp0lI6x9HWkU9pBYfgog263eQ+5ZZAXHZe+i99d1eTVWK/lEhs
Qq7nLeFraNJGonTmlQdxZRBB4pYvBQkuJy/Jti50Sz+8sPjxwgriorZ1OWDy4SYUaKJodrG1FHuh
20NXArJnxSWnVVrB8hSRizHhuLKkBjiOtAGxp9cTkma8DoCOi4uGO7mIvxKvVuUXCiBnmp5S/aV2
UHHZX8S4tqzo3saayJV7G8QDY3T4BUfmSGy8r56dA9NyUfFft8mjKV6UfhpaxkJHl6FcwEbmTZy7
06tHJ70AvY+1g9tOTVF57ec1AqRhSyjcvg/aDWJEdgaolvPVMI9MY+pDnzEN3ds6Ou/ceT/TueVW
ylX/pWIdtuYIsv2wdMVhKm+kxDzs3gSld+wsIODusZcId4DNp0epXlbefgq9Dv1Yq16cLNkhX9x0
qGFx4y6EKQYVM8vhmxPceFhgkKfTcEI1j8WX8w+HVAv0AAzaEDxY0VsvcGxhxNQJBA6DA7gFUIjz
ehVD+dOTguM0xeooquZUOfFrSGJO0AgWz2o0Q9uEjsBBMh4EhCAxCw6rCn+8OOsGfc2Uk3gLc2E1
1kM/0ijXuDny1a+R+Mk53ItDTPKck6AsBpICkfcril2ufgV8ULsEb1uFHnu3t/WYbdjEwMccPfmU
71p/NaURfWV8u76u2kpApwzRs+jsEX0IIF5gUIUtNonSx36VF5Vx/IBmmbkpWg83wQGr1WGG04Dv
vLu0PaB0ZuUeWAyMN03oHrxQHfIgJNAsTH+g7zrVFQso6PPofPCax7lB6qbpCt8NXheeixgu8Bxp
Au1rU2ytZKif077BsDVDZ0fcOlNr6SF5N/qvDgj0kWbWV5NW58atV/7hgsHa4xfgSn7RNfkRnbfE
0OAH7zwqrTulouwYFkNzMShEa3NXIiT17Ouq8Z8DxzEgi1hyU1HTYot8h10cfjnEge4m4OWeZZP/
TFQyQ0Y1yb1vvPAJmQODBbcHoWqYyUJApH+jLpYCqj86Seq5xdxoC8NOUbtq/TTvpkoOl7YVNRsl
iZ9SEzZ6Xzg3NHm5Ty3XOV4H7bZUG9N8mVDo5YXALBPcuppGYkxptREtfmoGi8caK3Gf2m+ui4ty
4PxAOMANtd7YrfC3RcOgpmL6UUh+siIZJhr50EUGoH8+4SlgBrJqvigDMJ2z9y2w0KkDy+SY7fGK
d417MMJzj8hOjiZZo4nSC89TgIi0wVoheT9NMd4YN3tOaJ7g9Q3OFy47MwL92WmY4eEMm1fqIUdt
x4S8CgBPtsOaZZAxpKqhNNq+T44FuQQYpAJMKzPQ+DBOf6LGJRWYFNfBOwmSOK0UEnPSgzArSVmb
EZR7A82T6msig9OI9i/GgrDtxvHQ1+pHuWTfoob5CK+NiY6BftJZbybG3icZEpS9/db3qz3c+i7S
6EfsWl8qDxyKprR3reuc3K8BrUAnWoB31XUqk/M+5hu3ipsiiLe1iUmjZI9b3POewj6XwRPiHaSP
urxmviWYsOPo6YtzHIf7UXEtD6JjCh44SfFTk8wm/Q5TZ3fhqu7g2vZTMaGVRP6D+CzZpi1gxx4D
xeLjLfHLGy7HEOH89L5oSTDP+sek477UaRgrEAetjguMeM1DqweN4uBG70PlkhjsKGgF4jAG82T/
gEljMGh4XelN77abSP8typClfnfGoRmYrYH+d22SsXKb4McJQwMkT9fKM0YRZTWWFF2VX5WZ2Eet
rDhJeqtZwCxxPDOajd06Z8DVaVBKNDMIWiEvUVE+4vWL4toSt3EVeECB+yIEXbhxy1JL8iU7yBqc
p6qt0cKSN9/SzuJIq3KaX0uxirBbwdd2BvCuJfIYu2wrGWkuzKbf54SLzk8b5SUhDmrpBAFS0hrD
8SXkn11bA9qJBnVqRlXA6irSnJkV2t9woGiwirkOvsahj5CBJpiKm1vuuiMc0SroMvYGBYRqHfIM
fFVym0mr58IPXJRLQ89Mgp7Isji0g+gqCc6VamRAeTllxVjm20YV3kTpEVHoX3cu0d+g2tTo1pvO
j0ipmGItL7xsSgtOoYkZxbYL3AIWHQ66mMxixLUlV9IMOWP+2mlazPOmtOOK9liGfCl8Dz3mEcUO
M52kl5+QNczJVAxJPqhtlJuwI4zIC5HnAvuICAuo4nDxGoSC4+QewU5W3AdUWJOvsVEBU8GChYe8
E6ZCrwHB1rOpfi6NcMRr5UL5QC9np3E2o6ZsRyjdMl+0cq4QmJnkawA+jOhEy1QxRsBSx1FkATCO
JCNBO4xN/qMdGh9mf2enkbm2szETt3IewvXSnTYBhWfO34R4OVu8NaQkMn5bv2YpQj7UKX6EtLqc
FZL+arEmxt5kPNAxPZPCCTxmblORrpL2RKUPmYuTDu9EACZi2OFv0zO3+GQuZngqTiCBCEaiSYHl
UuTEN0rXIcjoUdsZI1DD5kH3L0jan8ZPc3JQrbaagcvFkTMjUvX62SUuI8jY/aYdxPnAf1SuwIXE
bCBIJMGw7hxod9OPfUGxUOpcWgtKg6I2t0pRXyI7cBwPcz361zzf5/G88O3hg1eheZRlna99X88E
4Us/pgmGOwhuc/I9UUGKFbXjZB2++SgqMZqxd/Tn82jNq5e1063DQK2LqA13KsbOEU+E3TOcVPgl
6RGKccw65BpMSxNx7Evs5NOFElZFitYcp4pp8mD5CQDGAhpLJqDHu9olF8buhGPtB11X5snDzoGV
NpVp5qNDcmulKG0MylMLBbgmhg0tUMIuL5Y2NHF0bMo8HMEPRf2IerpjSIM+0a+deMdLbIOjaJaG
cUvvW6uWp8CEGo0gTVYcf4TACjDPULZcSjH+VJSNfd+OkPVatPjMhZTQ81MRdFFnXZbdkJZm11lT
FHTXtuvlhb8d4qjtsOvk7ooFDedc1m9jMERLAvCpa+RXkY0dUlfHtgubDjGIwUxu+cVFNEIQF/Rj
sBNJm4iHToRhPuyasKts9z6HLI6G08IeMPx06O4PxUPpM3Esf8jOitDbpqyQBai+nZT0FPo4CfI3
GcrMuY6yWDb0eSuvRB82NbigYeA4lcTqP1uq0Guib+cPT2E2ZWI+ZO0ktEEu0sSojykbRnpmNaY/
yc5s1f5tqFspLuyiKUlSFHyVj8YdK660eM940wrpLbPEqItYDEWSRs0LKiFW2qZBIDheh6hf0J/1
2R7Ui3qMbI+IJCOZg97HdkyQxbyoEur+KKAks4eiXNKzXkvMeKD/h3qsuCyHANU7Mrtg/CFk7pH1
qUibNc9zZ2qSenU/Cy5Jw9K0zk/G6dFyzXtjKaRLlCX3UB4reeV6zto1gD7CAZ7a6ZId4jxx3CvP
tBzrDds4PsPU5z7U9NyxdvQXg/TaksHaCWxbbV2NTGWXcxDHPTRD/uH5YemT/MRXnKSXiW698V05
wizndpXkELpiB8MSpHM/vJ9pLCj0EL1THt1lKDRgkb7Uw0FGuQ01Lbe44KqlSCAu1n3s0281adCc
MJNZUA6DqrQTmmFL24xHhJG6h02bYhzCKs+g46nryw5fqYXuUe9omMp4K/t2CWwOEuxxr3qp6Z6y
hF16DMJF7U1HYl7Sn8origkHVBIl7QO64IJO4hxapEdFIgual6mTCdU035FFL6SNlgm/ZB6GqFii
MpoS5kboFI6FId8cC3m1sHboY676OtVXFDTEuXl5yhPCpcrHiww6TeiQ6TrSIQPuHHUhM/rc9s21
0vSyL/hR1D6zi7HFxUuJja6P6mr25m9WM5ICH2nrqUW5h0gvTYdFXVqyzCTTh6zMU9BJ2kRomo2Z
Ad3DZIDftouSsGFCWsMAYknPO8kED5plBOIvyBdujZWe6yRGNRJEGthIQyxFZZQMO5LVpQW0tWiT
IUEkUo05OKLcj7ODcQLm34XHZrZ3SeJShwA7h/VuhiyiCzcxOj/0JSmBV1ZcYcV3i5noEU4iFJxB
WQOyVEAswitLS+bmth0M8TeNS3xg/BKP4aGxIjFfIsoauy9EiWSYu9qshKyHldGgk3JFyOZhcTzf
zVkhQS85BIHSvKqykl2uFhlh13H/3WVBX4uuqZzvcdm1VFqtJwqaN6432APQpqAq9o20MYNZKSoT
xnJcw64XDXbgrhu7wLmsJ2tiv2DNNuel2zTysomWsKbLETn9/CMMW5UfE3eZacmUHI5bEVj8otqw
71AZZr1siQnpqWUtuZTpl7gtyv4LP9Uq3UydRWJbkDjDdMOOPacXCClC9mrjmeWq7/mNO0bV0bbr
FbZXbCrDY9lKyD5ZkBlBIE8AkMwEfkIAIRMgcnGHuGLtWcBdvfpiMhPhrwXzqPiK4ejQYxisoJej
WkSc42deMl24HpXimfGkiq/tsmFMM9GyHHftyFR/L0Pb/u5If1nPtjGQd04YZmjr6xEtDzw1P+Ky
VzsEFE0lHc3eLlr1tiQiw/VRqmm8pwmb60MhlULJqlTP3tRmAaq2ytJTfg7BbZA7jx+L3GRezbY4
GbfyWIYV4MRGtALu/ZxlFG66F99ivx2/j7rqeTmxSyaAM48apks5OTe8mfRWChk3xEGxyW+tfmJu
Miu0dkSwtVaKPmPKaKZnsIfoFy4W7TnZwyCeEe4TFxRr0nsFqq0zNS1YZHNbIQacaZHOZ9qvPOQb
vdtgMavqKVgbpH56I1VhvE0NFJooz97v37NOSkZ9AKLWbI6gyGkGOak+BM2AJs1iNu6cRCIMOgU/
0/K0JAtTVsdBOnWbAWG5FXWYfsUvAlzF7dMIMn1TzCg6BDEyHtrx18Zv53sVBpiunC6LLlSo6HZH
bChI1tDm0+d1m4pUpUiRut5U4LhDvLXvVSeyfGNEVfKf8zh/RxpPgdEhvc/2Kca8r7YIvTftGIz7
DJbJ282aKcFaErFRgSUQwztQsgCQRhEjKJ1pJL3MjFVP0BGbb0leE7Lj1WWMp65NKmRmlJYA9mU6
wNVB8Ulgr/RjkjYRyyZH15FwOS2tBKxJSAoPre0vRNf1uOqgIkGcW2t2VoHluTKnOxkAZLTayZq3
M7sMf3E3FaBy3KxHJNDpikYj+/i8M4NDPEmPmb3E6KPIE45aW3AgWQEORh5eRrvSceAYJEJ7gOYx
U9g7/J0wVuc4YS7TTSmB9D5ECJyOyi5H+nht/2gsJFO7olBwqXH5eNae3dwPrlLq22mTelGpz+PI
678D7B9LYr/xmmE7nD2uRqwri5Naoke1YlQLgKrKi7oIFJBo4Lpw46bMj08ULxKWTT668IErQeRy
JD1ALSieFFGVWQyHEGcitY1n0yPdz2NuN1/gK5X9vucalr2wIMvuFo9RmWy1tGzUv7Ep2mNgTVb7
5lcTGarB3E3xazsMGGcdQOLJ9zwC+LevBgfdDryzWZTkZYDryu404DTW/IJuVwaUKyNOFifzm+AI
c3XOnzQirIxzq/bHq57R1XRuQrtKv3F85iySZQZTg/RtjBmYUhFY4dWY+CgJuPCoaqQsbEGn0dVB
9zfSJVvR3M683BlJAC85hctsQOF2abUffU/U90GrlEvMgDbchOB1qYxLcILTbWyU/1MsdbpQYiuI
0qzzuDuG8HqS77XTldQHTWKRHRDXhH1pmSCfz4oA5X9fLtxK09HKT9NYW+jK5spBtyYC490SMKHM
AfpZccpGX6iTdHsEsiCvozfqwaXdjUw25DEfpR99iaCFkmvT23bNbCduSrYFY8I0BCwmqyk5jIjr
IEMOrQ+xQefTtVeNQ7KTdVwVNyhbaYwmmCTP29w4Nb9yRdPcGzyYumNTZNllM7WqPySIUqajbcos
RvQbFdjSonXfWoaqBGm2qDUsITdZpTd5607hruaMi58VukCNjU8WzGczS9fDF7QoHWV7hL+DMYxp
5x5FqVSAj+HJgMuVLgPO/wqTBMNlzZ6Pe2vLBsp091ujHmS3EiSHzYi/JYLCKGv8WBn2qnYt8T3E
GXGOVqHv6ea3jTprGYvblYEITeNmyZ4afsYDGq48RjOH4kFLs/n3v/7X//0/38z/jn5Ud1U+R1X5
r3Io7rDq9N1//1v++1/1//zp+ff//revAk8EgVCuL6RrO55y+d+/vZ2SMuL/7PwXJIwhr2N80TlY
TCgtnhMn2yILe/fs8wepPzxofSF/e1DqxHOE1KxCFZlRq/ZOTvRPZxtacVVWtaS3cjPhNCm6Kr36
/NG+90/Plkqr9Z06Sulfnx1QIEWt5lB1/Kmj/WdZ+9oKYTWUAdm0MYklXAdWyEdGkBMtPxr2YqOM
ds9zOWb7WNUkS7I06KfIp4Cfyh0riEp8wmusHS+9GBDTRWWldjPXSNS+xAT6A6BBS6lbquZLhjRf
ml4+WDW3SkiXSFIBNlOj/xzLlJuGQtlTZhY1fjaunL6nIvEhnHN5d7LS4b6Mt21JovGilszfaamz
15nsPR3qh7Sa3h0FSJNaHPU8LHIXt2RuXLLHY9RXPpbU/i5xix9drvdZmSEDacjh87BSJ6l9P8Tt
XdZ5z+xNZK253enzz96xP//sA+fXz54+g+XP66tOg0qDdQyjibTJGIEPK7oEjYD46WdMxegwpchS
iWYHkPmBpio/uM9fi//bS2GJu5qrs3S9gKrs15dS9AZ+Uk5XtbaTlSjZ29e1a6cHckTKS1CE4/nn
z/t92bmeHUihbBX42tfrT+JvS14zdaABwPjFaeC1kZbwaBliJqZUefvPn/QP74wnKWX7mIwC+68f
wN+eNJpI2RaVPWKKsf1B1wgiR8edpRxDm2Z4Ez1+/jxH/P5RKs8HBaO0cF1brG/9bw9s2qTpLPjV
Z6YZ5/kMy/w70mmQNu2AQSbiTzyJM4PLyhnxzuYR+x87GVyzTeQszZ9ezbqGft3EXE41V9KqdzwH
UtSvr6blVI1zlyA3Dwz5mRv2Pys3x0NQY8LmgPvWYrL4GdrQWsvIsY9pB/6p4n7zh730H74FFYDX
8wHuKiG8D9/3ODcetxNMs9Lqgq95Z3Dy9lK5XG+hBhKDYbk6/MM3/w9rjNpmNWMqz1GeWn9+f/si
2sjUKS1LdxPac2I9JkZhiW+5LtbvEwkn84/Pv/h1p/z4STMvVtpnI3W1+LCL67ZLsZ8yeE+GuLt0
ixiFYhzVCBcrLD8DwH8dYykY4SHc458Xd58//h92E5cmPXJnm5Gc0vaHb9oaRFD0Pd5JjGjOj0AF
FeIvjtF69Oydh0j/0EUm2xqU42sXSJTnGUrD3eev4h++Z16EFNqXLDmOlF8/cwJihUO5ic4UlStj
SZ/utVOZZYTqW9EYS/BP/edP9G0qRa3ZutArf3iiYJxaMu6HQNzOB1caQTw5lF4rHIZbQEf6D+/w
H1ZVQG0geJyAqSY+HJgjGkw0tuwnomC4VI1pfamxbzzb/PHr52/t97qAZjhblu85HFPsz7++tTgr
/Tp1qQK61hm+pVPrPHJNdA/QhtG6yeq7Zv7x/PkzneD3ZcyHiXJT+A7jhY/LiBkS1aBLQcB8tL+M
UyhnLkD9fb7ibHWSmQNKYHxHy/yiYubQutX9wVvla7bH9H1hBoTYEno8gEH/YpLzzySOwArp2v9D
7fIPO620bUFGknLcgBn5h/Ozj/wOyRp1EyOqmUyKioPg2nME3Jtl4DZ01lpNPUICVF17yOoFHcro
M0lASpmQxFSnDQpCCfzq/fPP8Pclgh5e+kJowTHgffzeytCYHOcz7n97cm/7pXCeBxrkZ7HyzR/2
93VT+XXTQWTNpio4SqWj/A8fgR5S7sg9q5EPYO62cZ6iRhRzP3R/OLB/XxaeL8E2eUJivOE4/XUt
tnoE0IQojzFxxziraZDgzwWdy5QKDdLNPOwLDvTbdkBH/Z9+nL8++sPGmlhJGweNxQ27Eck+5/DA
gUNLMFVWffyPH6WEz9mrqBioUD7socKdhpb789qPzdExmz69d8IgRSwSpn84nX7/cXt8ii7L1/NY
K/LDNwfgyOcURG9cupXCGGSM/XViDPbFDgzOEJqxAJWKNo7tP5R6//CzWZ/sr8cwgGr/4/J0K1+g
obBBYUAj1oG4jycu007nX6qVmWmI7cyW96Vpwp1XoTWni96g2Pj8k3b++f3//1fx4VtdvLaYymip
wf7N0UUyNMu5USU4KNMC3fU8vfPyrjsQ79hCdZLAx+wwOzl8Z3QGdEQkjY9xLvSYBi9jDUxgxuDr
gxH6j78n9kF+zoIpoO1RTP268Ckd+ZHRuzsbO4cMjHqRd4UBNk/MhblsVEcZl8doeP7w8fxet/FY
j4OUHI5A0BH69bH+ZFV2PCBprf1aYVlDmueeWUVo30liHE5e6/TvVe2kKeAKnN0Ix8sM/gJeUaCm
OtV/WDS/Fze+Q+mGoCTgE/5ttTIpKNPewwTWOY94O5pLqlwMofwLR0mJHSBAZjoPDPnVhB/uDx/G
etD9usv9+vQPH0ZTD8MSro4wYs+fvMakV10tulN7OdTzRMrM1qWU2ahMtDvUDA4aLArYLJ4LGBl/
LPB/X7i+oB1AFaUcTudgrf//VlYOiKMT+gZ8FEmPLrUxNosUt8Ic9Qcbb0q3TU3PwPzzz+D3/Zen
uix07fngtfWH/TcYdGwlK2W0X0L7MlgFbmF7E1joTX3HHm5NRxBO4ar8D5/978/lTshgnH+vq9/+
8FywB15NnnUDiRJvEF1draByxKiGhm99o0AbjmUYRxsyr2T9iv0Dl+3n7/z3z5s+rgR6ikdT+oH4
WAX502I1E3HOMpvEgUlI9zAEsDpU2JOL6dWMTbxRTX/Yn9Yl9bclx09OisCjjqbM+4cLqqU84fLT
xL065d5LRNQUTqB22CTlFJ8+f4MfaubfHrV+BX9bUHqx06qhH33W+YHZMPwJdxo0FOB+hpHjIOPr
z5+37qwf3prSfJ+O8HEM2R9r9CwaQ6+omOiqUoPbmj1dWvtgkXRmPn/QX7e6D08KqBe452N3RmTw
oVZ2JGTEccaRFs/M3nCmzy9dL186g4uxFikhk+xzz11B88Oqi5PJEC8muWHrT/D0MSPBMFrEAKjd
wFy0yUhrcdDjbvAssxuCKthXHibcyMsbAmWI9mqakoCERr2i/kHUwEwXcpBvoymdXpwxiYFKRBfS
ON7a2vQ5eaHt5HYNBDh3gEnHzsaz48vMGiBSuj9qHZJTElwPrf7ZBJm9HeiXXtaiCC6hGb/UY7Yq
5BsAZhieInv2NsYWxXXZ91gPZHahZ6gywiZ03l48Z9N0TDE+/4A//DTWlfP3z/fjpiByfIVLM+H5
SIGjwposH1Lm4NumEPoWNSWKAMsWf7hwOR/Ogv95KmU0twMUVfLjXT7VOQKd2qYUHJck2zALg5oA
N7bfSeYeu9gVxY2ZKrVVcRofs8HUK1SseVzGsj/UlWfhKUswVYYLork0cvNTposBkTwNCZITAvf/
MXceSZJjSZq+SkrtkQNORKZ7YYBR5yzYBuLhGQHOOa4zR5mLzQfPrC4zuLVhImsWU5uWlsgItffw
iD7Vn9zHWZ4szdWZDW2y4EVZllXei/N3W473rjno8GOyoXP3fse1C74XBEBbaVBKL3+Yj1taE1Vg
NVNmTgVonpaPdReT1VED6qJRtBzRauiCGhgpITMUB/REzFwbzYXtJs1yBj7MaVT59CDxKhLNmiSc
g8THe4JONzoE0DF3iqLIe4QWgh3GMsA2JaWmf+GzIUZZ9n27IcNZ+DEfp5u1IfF+pBamafq8toky
DMKuEwipLZADpDVOgxEwOnZm+DRcnuyzobildEqYusRNcTrsXIV37edwSxtDryH0FT5qZRL6fCEk
Jl2/vRyNoviH81OfXsgcXoALONRm5zUq7DTdSt4jlQYCGFmh7YCzH5WeFhJov8YCLUs+p/mXBOdo
aLcuUhw9LnuCh9WSAakJNXguk3EAWXdHpX8llDI0Bqc1Ydd09FQDwBbPJWyfccQhD/0X7xtdSPa4
aDceqmjxYzPemxn+qT2Ka2m0Bs9AfT2m25PvFbQeoMWgXoekQ0EtStqA1xeDHZAJO9Fva6mHIRmg
2aldm/jDeda1gFqYBfxKw6SytDsdCXzw3ZOiIzxzJBDMCbOD5EiJDmOuIz3Ro8nlmvF114TFIfH7
rwLlAg+TNGsfB6UtuSGn8zePeiNYM3xOQFU02md0Wbt6Y/i7DFQO6TvsAKm4jkDKSXdmAyPNVZ2R
twYecXYGiQdFKXV4dk3kDV98cPHs10H7BN4B4tuL2gJKRnY6oen/jMtrSAqSy49NQ+fbOHT4NnWF
sirGOwRhQSysDOk2QkM0A0vXvyDFCBwSNiPNXKS8Dd91fNDQpvs24uSj6D+Rwh+VW6ShRxxnfJ6D
EUQOTvUxf9OAkET1a9Q8ojxqIXGWQGBssWerRczV0s+1VRxUC0ZcFN0VSIJKMIPH6KZFo75JNinI
E1peqrFue2jY2iHCN8f6Wmnmik8L4Q6FB+xxhAYmFqb0intohK0ab6JGss3wusBdD86Oe+u71W2P
RyCchqi8mVwPQrY6jefMe0HzBGlnCf1+8akrrqATiNb3DL5ytEUaAXZVc/ARXKzbK3qiHlYAqDxJ
2WOPdSvGHC4OzFa9BiqHTOG9itJYNvHcQWKOGIl8kktI6tFT0L2iWYyMJXwSCdZn98MbX7L6WqZF
SDsO74z6oEeP6Mtq8YMcbVrM23IygAr5iKr41nM8leH3krJ0UaODGQQIQe5bXjuoC9NwHnnPGRbQ
wRENsam9epureyOObF9DWIQzPI11WK0Q2+pvWoPLMgaL/i4AyNgPX0frR9ZyDz7F9BqjKN2TpEvu
nRl/09AsylMU+4EYa5rwkqYZhEJai+BWtag/oB6xy1HFqHVcfNGBbcJNrh9a68EHyI/QI0A8QJWD
SmMeq4G42aFXAsxdW5eN6MTIH9b6fYScepuYN9Se+SOSg1TdhC1fSV9b7p2c4Y4MP2NSU/wuu/09
4O61VO5oZEVA0nTIypdPq4+5nqGTvXMCy7xYKN+cno2aFrVYWWlIypp+upPwsENlEYPGy1E+ZgRT
kV1VZEuh7muKs4snHHOdhrCHnYmWvIC5vEH38HNDyd8pURnRBOMrSYrh5Kp6dznwx+GdHsWzBFMZ
WjwLAtiNCR4D134adI5ktebCkX/uwEdahuaoJomWOU9jVX0wx9bDiyukoBc69LMbp/dbf++KlqHc
ovU5Sp+KztJeLo9u9vbiPqeZwMVGFVijnqjNLhoQfFZT1cACR3AbL37syzetJlW8fKAFYqiCp6aG
YSF6+0tvrqXIs3lFckgJdY/IigYar0zAYxcuKrNg15Rd6KPpDubH2LkVjlSXx/wxczIoM0zlN8QS
WFTTtzh6DOXyGOl6gJauxGP4W62goFsGtEwQsMUOEUbRpIZwOeS5RURtk+wJRColjllIkgoLES7u
87RGSICOYLwDLucuLNX3strpY4h3pEYBdWrGKco8J+y10KvK0qXl2WvXqh+DVsGHUK1uMlXB18io
o7UOEPkP09W8a7+q0KrEz2cEzLhq0bOx/8agwTRYmkLTiFV9Os9C6cph7CH5l8nBcO0JETpXCM5d
XY7ycR0xZp0XtDHlZqYye7sDIPO6RGJqFc/L96XVhzuj7lHwidPyFTYLyL0yxG1eUtAFvhz6Y1ZI
V1mUmWoaJybUvNMBViBgWzEDhRC42Fg1SKTv8gRgU+JWS+/cM2tWVCV6vZZmmZyx8wUEaNhwMQlZ
qdijki+o3dMYKvp93+PXV9VR+uuH+tSrV1lISJszt6dDMwO36scMlQy/LwH2+kNvXaNpZOkLa+Tj
uQeATtWoc0iGqJnzcU3AGA3XYjQeE+l69IGPQ7fIR6cPIKmip55eZzGp4OXvNi9Pc+rRKOblMFXH
TZ0y2+noYEYKYWbUxSqODPlWCVDesaTCPyCuhDgxYKd1p8XBNyVpB1uRdZPSk4rHVm9UmGLW6fry
z/k4B6ZEwY06PUU/WCuzx0WJZgelTpFfY0WdI7pFvK4LsXcEAE1hLz97jV4srNz3f/P0pCAmBRpa
qCr/e3+AHJ2BMoyQVEakF0ghvFnF3CbCJ6zgQuwwarO49WqLIyGTFcxZ0N+4PN6PwXmu6lO6QI2R
Nsj8o4dBK1RGrqPKgSADDrdK9xil7Ysajj4QN9289/IBEAPtk/jB1IGB09mt26VGzIczmV9BG90E
jkIf0tKmPz+aAqrbhkSBBU0zjkyUchQMYtHIyJviV4thUyAOKc5AUIjiPHUxGg/Ie4l4WgnuzVs3
sR4+NnHaxtu/Ma/HgWbL2gNkZ+odwlOh6FabashKFLjb6C3TlfAq0iG5N1qAFMIwIBCvo/nRpRC7
L/+I08VscmOCTJg+rKmSqUnWbFYpuWFBJCWTcA8FF0hoOsRE4NOCiysFgNJqFQWLlYDTT/kelN4J
l4ykU8LWtNnALd0vNRh8JP8SaKuoFqVnC3D+7vLQTo/7D1HmtyuoTdHNFAW7NtMMg+/SoDb5j5iG
Wvwk+yhH/vjlcBRNqIlLdAFkgGyn6zNT2Z6ZVwxwoSNd2w5sTvGgyxiGHDR2Q/3n6P7HCRaxescm
vmX5UAbIWs/+3/+8y3+kT3X540d985r/z+mv/td/evoX//MmeCuzKvtZz/+rk7/Ev/9XfOe1fj35
f9YpxaDhoflRDo8/qiau/4manP7L/9s//O3H+7/yPOQ//uMfr/ghpg66j2XwVv/jrz+aYJakehNS
5r9wmVOEv/749jXhbz4G2W/b8jX948dvf2S/3QJ35FP9+U8f/f0fr1X9H/9AVu93ky9CeU+zRIpa
Iout+/HnH5m/A2yTSd/lCSvwj99S/il/+ju/m3RgyYB0kU6Jxbb4x29I3r3/mf77lIzShJOQOlfp
gMn/+OdU3P95Yv/5lc4DSudX21Rzf79EuNSIpZizy0QYitaUcdPt7DLeUBXdwsNFmnxT1WuE3u1q
YU9A+2MZHt0kBFQA+jA2sk7AV/PDfEhilfo3DteVaPkiojn8sLUw5ma9bS03v1I4D+7AnCZr00vd
AbdlRGrjMhNKUjJNQSVPzFRoV6n2DZZHcZNWbYh3QVtjwCD5wkEiNW8o5Br9ZyEVJEo7iH+00WC8
mBr8lVUBYeqPpG+qz1XglhnEDs1X8RnKei5rjnR0IIEtgGAvzcDYUh9GCwhnihaPQ4H2KDTSCIpk
0wYIH7XhmGzCuG4UDAS75GuGknOzN1NR/wKHwsB2SRhlZ5ieuGPtkTXANc8/UxQRPgmDEn5terFF
h0nWH7qy7MxPkuhhN1zGuYcHyqD6D1Wh8/LvjAFlWWhsuD0CJNpDXGwQ1YUwG9hQkLs7aAjilWLh
Uk8N0ANpMsb4RgPHscjTUX1GzWaEIFBpMaIHhVf4eK+XdEc1NYNk6nJe7KIOiXDPLyV8zfv4sxCL
ya0gpwnaAWY74AFTY7ZDldwXX8iZ0VGwOkXYuGlmIYEsKC0S0bgRFfiz3mSiWXpXuL4VUCyL9Is/
RMKDlCT621i0lbwXFDG45fHNb6zEOuyxsU/r29aHAwdLfki2LVSv2wCrvaogB48CbbyOKBuotl/m
6JNYbv1cVOiQIhDXTlJiCsxg9oveoNkOtk4poSqGk0sHYIZMXCkFD1bHbFD5KspheFYoIb01GOk+
SJ6KaVimlZ/kpEy3OBiMT8RFU192sYIHHxn1AHjbUKDQR0kIz2c169NHSa0N1D47pBxqIVY5bGuz
R6g1GIoONQ+msjZpXVPrDVP/CktCSH1aqeqTPTQa3JiOtp/DsIp+jH0YIieSJpG6hsRQ3fhho/7E
XQwF9Kwe02uI42/oKxa4DKrhFr+57gap9QA5y8CIrqh3f4qwQ8yQJtaw14J8CWWjD79kUtbBPIUg
EwRCe+Oxp9zbomxIyoMifE5QR4ERECC37/d1f9t2EKXKoNQGugDCZGOtBdqPPPRLR8mxuBigq2zK
2sLMwxKHXZAl8U/+jlGDrQrqbgv0xUU9rO+h8T8EagiYVEVFdytJrf/WpaDsbcUf/QDfEtd47bui
uq9haH+LsgS17MobrGhXmjjZ1aGA1xeAuWeWAEyxBmDgl6hsyvtQk7vPevfuuS3U6XOUa+rTCCN3
YnSL13Q8cnhfXj0cLDRxycpHS+jRLkz1PdIaOM647ShsY0mbyvEqa9M25GoYHCwNym1bG3kK3gVm
ppObaeryn+QjGJOhQ8zBqJGhbfXkShQHBZwPTkgavZoJ75Z3axEW/WvuNkJil9GI+EVWW5+9wKRa
17jIqeMg4AKWgB/rNLlf3Vsy+4jHpofbQahtTU+Sr9swVK9UQa1v5RiJxRWtmuobmqPWfalK7pdY
GLpDCxlzh2EByyepJikLD1HcCHAxddkyR/OXQnVrV0ORX49CJqGPFI9/CB4w+A4h3i9w5LMXmFST
TlSUZ1dWYAo/QX8C9Z4ypI3Xdf1t3Q81PN2Ocm4+KDjTyEpJsbd2m+eI9+xW9SMc04ZAO6Twv5/T
TO+2siFlrsPlUuOoqMr3mW4UOwN3WacwwvwaU7zxQUnHBkqogelOUeRPGZ/5KsJW4LZOLGTutFp4
KzpJ2Cbo2SM4CM3P7pLgvjBxJ3OVIn4yOZ/fSprujxmilXYktyMqJwhrwlAHie516h8Y3jTbLvbc
uyox0egJUaF/8urIfwQfmV1rfqdDQ+mGA2OW/6gtH2NK1U90pENbdwdHPUJOHU/5bTJWY7zyyrKv
IasGnLymmx1iw6XPMRYZNtLgCTwEEu5UnKifEiuh+ivUeYV0nGrCyMsky7iXOy34nkcdXRICKHuu
3mKDvi3vpASC+K7SZeUKCe32UEjmuMvTAnkRHJOR8uWf8jmUM2FnFjlmiQII+1WTp5Sjky7eeFqC
USpWXmhxJVVufYq7SkxWOtrO3qqMoIVC8jOHYTtgWng9oJf+xYR9fAP9DG9mhQIeci0Kcgq2gegq
wjYmtMly8H92Q2vgMQxr+KGPI0WzlSHHUXi6FDW71RRgk1rgfoEmXd9otQbP0hhHDz/mSq0fK6tr
9yEwbez6+uTzGIsCJBmFgwy0cWpmtovtn+UEvJ1Q+cGE7Fumdqm4ytHNuUEirtnF8IILh051Sa9a
CYMSzfyg1bB+rejB+4KpCldiJnKDGUpQ/DxK4P7Ki46JNafPEF4BvMqpLNBCVoE3SfKsNJP6Ghyk
Xv/mc3HF2VZD78KPEFPBlVKyPl2ONStNT7EsaBGUwCnFAkWYajdHD8lYCKOsqfRvcJI5FhVeklu8
PzcZ+ADJQCi9wlrTgOpyOeqU/h/lXSwnQ1Z0/jfh+8A/zEbY+mECCcX82SINo7t0F/pvIQqb70F+
6VHw36b6J8+Di0+H/x8fBWTdTNl//yh4+t//K/vt/rWJs5O3wJ9/7a+3gKr+DvrWImcHpUUB/egt
oCm/g3th7VFjkU2DrP9fzwHJ+p0niaJYPAXo31Oo/ddzQNZ+x8CWv6gh+wO6F9rKLzwHpqV3tEgm
FIJumiJITLrksHSnbXK0NBMe4p7cWNxaaYg2rLySpXxruuSI3dvR5JzZcPOW9V+hgGuwHkVLNWbP
VVGA7Iv+BaKAe7ReXO8GaVKks1bWGgvNTfmY4MiWbPAAdBA4+nOZnjxdj3f7bC98iD0bZgDKehKq
onmdQ/ztHjX/c8HRd3mE5+YSTBP7G1TKRPo4ncux6yfeKXOpitlNl4i3/HdfFMSso7JYwr9Mr7T5
dzuONRW9j76b71VpMUFj4J/WD3IW3xidPsEg6W+W/ohLQRI8kCcn6D3h1eSlX//GUNG/lxHWprk3
rc/j8G4uIetaEB6vL6dGUBTxBVusKHRrS7N6WrrR3z8dnDCROpzOw3kOdTS0rjFLOlR2UHif4f9/
xY1lfXk051aHxT6gzcWDTn+nIxxPJu9TVPxZHW39RU++d82XIFrovJxZGwZMTj6ZRNWLt8DphClh
5Ok56v62WRsrX+3pTz/gc7LNESa/PJgz83UUiYk7jaQHQanE7HZY4KojQ4PUk2phN0lnR8OhxlxJ
mvyhYNl4iaQ1mE7b4rZZp8/WBoXAz97LGyD8e8Ts7egOWesFpsW5mFN3gyopbVBpDouvsOCWutyX
J2hHv8kH3PgqrUZ+oo940kGTXYg3h5hNCw91JooR9JVJFEzldCKxq4vjdloV3SG5RcQYSUUUbLep
k20ju3GwinLiT+LG91bWj/pFub/8Gc+syZPo02c+WpOYHKa10bPDCoD5Uv/WSl8V/xfxaB+GOP2I
oyDoNYlSR3EGE/lJac9Xniql+Apeb6EIJJ1blMdzOTsvYgO3vAQOiq2tkF2MV/mm3dUrZE9sfyev
YPrv3YU1uhRxdhhLSRYh0eSisdbgOQ2SD0mzhZ229IlmZ3DpS5ZXZlxoVW09jOK4BfsXoDyRLq3E
KVObHfYG65BOvMmbSZHl2WfSygjhI0SUqN2vR5Qw0EgZZED2NP5hsTpWOd64rboBD7lNc2FhmNMw
LkWf7QNaXGUPA0y0NcQpYr3cem3Iy7vKKKQg8x30gt2Y5vPl5X92t0M9UGh8AzqwZslr3IktGQkr
04VyP3ip3SHOYcESRW/4cqR3htbR+N4p9hNbUpIkmhKKNlub/6JoipaHEYLQjcZKKi3xa5EaSP0j
OvQo6LDAm0Ysv2AuDzRq6AEr9zjqhjkMrwp0OOYCjTvuJVPIbynkQenSGxyXdL+26xCxsXiU8w0U
HG0HEw0RBlPxnjQjxtEkF+UbrJIKbS34kfoVkcjiqsY5gdJfFA938OJN8y4EzLI3nPD6iq7QTY+q
EWoUaYGeoGCF6E8IpX4wAA9vRN7vd+ro6SsZGtZ1VWIYISW4Qepi5N7LKvVR9ED6HaJG+YHHrrSw
02fb7p96BfROVY3lrs8Wy1TjQhmXmlxlomqc/1FoCwHmEIYPEaZfcHRm4SElI/UdK3bpINb5EOyk
nekghQr3z0GB31k6SBYDzg5JpcwTxW0YknaX7s1DsvMe0NxYJ+DCV5HjLeaqS1M4W49kCkKm68RL
aoyu/A6hmAVExBl+JbkIqYgyiUpMj4/TOUQBGh74kCg2SvlOf51vymsUHLf9Ll8X1xzSW8kOd6Vt
fV2azNmR+efHOwo8O8k6q8pR7ZkC558k97lKgI03Czfn2fk7ijFbggBZarAmxKhBGrbWE5bvl0+M
Ocb5wyhmS1Bw5QqVQSKIh2CnfU9stPxuUc92rHvD+eVYfCJ6whOjGkL3HIng4ZdHCbtX7Pja3eYb
oKzXqN6vcF5wlmBP7w3D05PwNNZsXGE7yFjKE6t2mrUM+HAbOjjz2d1GOVBlX8frbudvFwY4u16Y
TIWEjjcETHuDbHK2FocQhR1hsrhWH0RbXCuSA5MsehRWwdp6hN0M3DHy15KdP9Y2roqf/054EwYB
GR437BySr9IrgOtI+PatW0uOesAcbhc+Td8U0+w1DBXJxo7js+co+8uh30c2n25aY/8MrcwydRgj
WtM3U+hNt25snB4O4VcwpY5gB3awehbWUMn4DT26CAcc3BcypI97kYnnxnsnf7IjZhnSv8MuOj9U
wEIT3XPSQ5idodB79AC9M9UeDsknHZfdKZ3GSGEX3dSrYB/Z6irE4cPGpXNFg221fKrOEor3ZYb2
BO1XnWKfos5+garGdAzzBivOCjF8E1HE/In/DJOfbCmhOM2XpkiTrAiAMzBESIvMIunBWPZiJLGg
XRzevkFNBss+/PrHOwkyuyRcSjXYb0ANS9TnsvhcVXsTFP/lBTpvFX8YyWyFoBIslknNSDpb2qh2
7AiPaEOtrW299TbZ0qU0/Wuz7XAypOmgOLrYjThIR7quzNvWaLag/tcVbS673AkvwmuOauymtkU2
4w9EorWFY/bM6jiJPXuej3EO5BOvVFTiPiVxfjXIHTCz1rGKfCHSdIZ+HCU1IvYBae0ciYIGsjJo
005QomsLUS+aNJe/2rkANNqnwp4OOGQOXtVlN+xyBNbtYdCp6Hl2KX/59yLMPlTU5rBPFSK4I/py
1XXbLjx43g/d2SSBd+Peg+KCuII6+xyZUVgWwqU6SwEDyoNwF+yyR2GT7otb1sWD70R25aAkY0PA
2BdO9Iw6Hif2Lb71NvbGztItMW3ZD7+H6pCm6FBxqLyeLs269SqprmAJ4Lh+jeYmYOj6UY6fL8/r
mShcgEQANmJyI85GLSixj1aujDFDjD5rbm3zlCYsTanLYaZ/ZjYYpDXogPCymt6UszCyWw14g3T4
vG2xJdlGW2Xr7zAC2V0Oc3Y0/xWGEvPpnGk6QnWFj7hkm1nfpKL5jGC57SLcdTnMmfSctOEozix/
qNsJnTfF0W+MO9TN3W2zbcmSRBrs1wjCb5ekIM6cFRMWFQY6jOQJmH06sAodgEaKWg0yzJPfwC2s
bMm4kjgxLo/s3KV5HGgudzGgbN9VER+qs1XfrgIyhN6JdsXWWjfAl3e0A9EOXavXf75CvFtxZ64v
/4Yzh8lEoEP/Bbo3i392zQxerNTIZGt4VwGxkRGBDX5ejjCvJU6XzEmI2SXTeWiwF3E1Lcfg0as2
w7p9Km4w7jBuAouHiHAYnoR7zKIWr7dzgwPaaoFgBnr1QYMic+mMBZWLEue2Olh34X2yix3XCeys
dIStZgebpWz+nSc+33vHIaefdHTHqRrK/tR4WKwPxav/PKy7bfXiXSXr7EbbkPptBPut+xLfZvfd
HcZC2AQd/s7yPf4J0749+gl5W0celfaJflw5jVc/GrXyEIZFZlcqTj+Xv+65Q4CcS0fek9Ujzi+j
Uk2NIAw1FGabg+6hV+5uo+wX+UXvK4h2EjhtxDFU9G5OR1SMSj+MKd+xwCfBw6g8T75fHsZ7he3D
dzsKIZ+GaNTaUvKeEPUGo1/hgL44ZWD33n0G9dE5np081fZnrG55LViHZCN8VR8v/4RzM0m53eAR
SBorvR+DR59tbA0z91uBHr2KBxcYMaEpaYk8/XoUOo6wtKjsy2QPp+MUvKCLELPX7NSFqYclUVM9
BO3Slp+O/vlswj6xAP+KyFeos9nMIzFpldLXeQ3oh+bG3b/hJ3kv74z95dGcO6mP48yu7Qh3XNmP
I91W0P9Fo92xWjQYOcX0YKnFfyZ5nSTuwKwzeahAzULFWBkB+Ju6E7GwF8OHtBBXyBvcwUZfRdoC
XvzcWuAdg/IXGiDKh7fM4Fq6UqFVaIuCtQ70xhGM9oABq3N5+s4lClPTTSWJBJmqz27w/9dicue+
3nvXnB6jpQFyPl2LoYYyVpfLtAhqP+psX+iCu1aQh2vMmuJr7KOHt8vjPXcfHAecH85lNKBbTsBe
THa9bO1qId1eDnHmy5nTbUOOB5kO9MnpmKy69UfZNyHSZk9Fc4MtjKgtCLadDQFwgLf91J41Z9m5
l4lu6oEWR84xLzYZksYHJbKCtWwiLXx5NGcmDBjzJP2lK1Au59kBRl0jbk6CbFtKbfuQxZTu6+UI
5wbDmWeCGeA1Tfv3dL4UQYsxV5FlGyuc/ShQQi+C7TBEC+306Z+ZHUhQaxA6gjjFq0yZHUh9nyat
MTIQ1+ycXI8hIT/F302fxhhQBX0JCnFuVDCMRAUhHVWGYHM6Kh81bopClmyPiKa1w2i70YtkpX/j
66AzMQlAcMpSQzyNkmgQKvqQQTUQyjvzJTbuL3+cOaJjunjx/uHTTIB14LazTBgeFrimlEMPhhBe
gV+7T0inr72b7Eu7pny9UTfVNVfjZulpca4wcRx4nhkXnImhmhBYv0GHzUEm3jFuuUTyW3wwF7bs
vHf5PkoomZPskTLpas7uxCzFNiQUciy7to092P214jDIl/F2tLWDshbuhefL83rmLqE4D0IGZM6E
F5sdfEKq1jgiIAJcRTXOwL37pJQuLI+Mp6CvCY2jQki9HPLMWQs8H7kQ4KMSCJZpxR5lF6lYwj6w
CJl4nT34OiLauEvFnWPFS3iOpVDTnx+Fioo2CgIPuQkM8vz6WWpAKASvihesLg/p3CZDBVRFLBCk
3weqq6e5kMiCjqZpq2+xqF0V4bCW6NZfDnPmkoSfNmUy0D1op8xmThvqOOhQVmF1mIc/X9Pqptwu
faAzPQdUz47izKZNTxPdECFOEcf6MrVqUOR2gj8mysaSNtPZfa1xc3CwAgrjXDz9RDLKBl5pVZLt
3kS3+KessXvexVfStthnjr927allT/9h4cA69xRkjP+KO1v4lZVGGLah5zkc6k16Lf90cUU7WGv9
CUP2LTki+ORVdKctnWPn7jHdIMVgz1HjmdeGgavCIUkUml579SCseHpeTUV49Duc+hZVhcPfOsAm
TCakH+5N6henM1y1WaJluU5usw9ujY2087bu02grdri2nL9R6H8HgP4z2OwAU70yEaoWO9Am/hx3
KLsEN3W3cGadXTPvSnQSwt10E2Z3QRHICQ8xV3pvKdZ7TP3WNM9tSnVbUNW2u2rugrv4ZgnYd+7m
/ldYrLhOJ9JFkxwcNxgML8ZvJdZXRnKTGNfRgEtEqdhBtDDOc2fzcbxZAofhJPaCCIfbUQBbRdpj
soUBumsXGvvxb+QJHClwp2DD8npWZx8ui4YO8yta3Xn5pcJaIPXdddjvLx9g576cxRsdXjE5h0LC
cDqFfpmOiA/QzRzKVe7U18Ayt5IT3umOcYOt9bV0EB115zlLIkbnA1sYl6ICyjtmTnuNB7GaDH6m
LrRoy7Zvc8x8zzfhBuu153otOggASTbWc3j0XR7zmQ1P5kXrS+Ww4f/OviJCrkVtNTkGmnjOZBoS
M58vBzhzyU3yTOT6uqpNacPpnMquVZmtQCd1LMNnyyUBG+TythixFsVjcumqe38Kneav3Nz08UGZ
U9dFFPI0nNaUuRrzgrKLn/zjEFV8uoj1bnjT+apM4zIq4uMMEpGhASREuwHPhtOIcB9SCeAOTlzm
ZGM2JJ/U6tcTWCSMQThPmo+8Qed02trHr9QnG6KRL0W7OJdLrF3w+Lz8qc7cOoSZqipIx8B4n/cm
R7GXva4njHLnb+u3qQMcOpDc6kMHDFpaaVtlnW+Vr8rCUfIuez/7apNEM/e6DMGet/zpHJqa1yY5
hSU7+qS8oYT+6O9bZ3jFgt153w1rzmlgRSsq2XRFndyObSq8X8TrfLFY/zGLYQ6OfsrsxmcR43NV
8lOkHIdeT3xWZX9HleTWi9wrJKAQPYU3VEfiwuFzPu4EmZ90ZtDYPJ2C2MJqJ2hR4gKCu431+A1l
NhwnSbYTs9kCgnmKEwsJ4qjdXv7qZyqxjJiUCTlp8C+cAqeRVWQEsiZkxO0GeSWn2TW2hQ7lp35P
fd1bad8axzqEr1DCNmt5Q9qx2S1Vg8/sIdDik34bZ9/HLpdb+m7RDb5qax7o5gQearcgGvQxByb9
NYGuAm9jM853qQn7TZZilR2k49GF82QhTRTVt8tzeWYc7BuV17kIceydNXGc0deDMJqwR2kSNLHd
IJqRxgsRzh1wJyHm6wSymdvn8dQK6daqXdnZS2T39pRXpGthvwTNODNvJ+FmiWhqeqFUFYQr60MI
38zHRAiW5cItdD7KJExqoYXKZXG6BDup0Itai4D3Gr3Tpz2032qVNgvFwjNtJD4KskIT0IMX+zy7
tcxk7KMoMm0lCX4m+DKPwuvkpDaJPBQQ44xvnZw7RWQ6cCAdbAxgk2HKCupEQgZQV+9gG37vSusg
gabtIIFh2e5cXkFnUgF+I0/PCevJvTLPQcpSSxvNCMx3fLDxBITRFj5DcbTLdXrr33bOBBNObxbj
frynJzy5JE9iFOyTD9z0Et1hBMfhBDoIpFGQeba+41YrfQ+2yb6+jbWV9OJJ/xeRP+6Z08CzwtbY
RL0awEHk2+urTImwXXUXNs3S2GZ5He3suIQRzNiiF5kisWLwldtm6xnjLy/kk8HMC8W91VnGAKfc
LvNn3jyrLL3ThyU50zN1mNMos+vSlytFYbvodkUb1GpXxUP14m+mY0DYVrWdf0vtpdfFGaDkaczZ
uYNYgp9XCjHVrbfLDu09RRk7WOOloq2qzdT4Ke38Rn2sb5ay44UFMgfSti3wct/FHL0E30smtm/y
YKFSfC7EuyERW0BDkWWWw1XIipdx0Rl2IDzJ8fcWm5TL2/pMAJwMsFcCZqZNefDpARf1qS/0YWyi
Hto7Lk+yWPh5OcL0E09TKO0kwvQLjopJUjlEtVcSIQk7u4pvB+0+h8eKF+0qkpYs0s7cQpCdOKIw
LgDi9WE8baCmamsoJrcQ4pyw15IfwVZdJc/YlV6Vm6Xm+5kNPOlPgSTjUgX2P9vAfempMe4qpj1G
wlrTXiJULhukMcLFwsvHV/S7G8NU+EMp952leDyNtaG5Y0miYpe0N3sHN8l1vw/WvpPuwk94vu+E
h8wZdsXVUg48J9lMARkjBbq/Is8+YJOmnoI6m8kBDG/uRn1QHzs73avrCOvIb9YaQDJ5J+xsu3kK
nKXz/9zyOY4+K94hERArbUj0SP7ais+aeI8hLHB7xBwWtsLHu/50nNO3PlqohSvVZaYww7UW7rAD
c8RI2I/+Uj59dolSsoNtzIMajb/ZiIokLUV0AYiz0be9gz/lut3pe5TqtyrvBmEBqXV2WEfh5sNS
jdxqJcI1QCm78KeJXoLmL75vz+4ENHXYdFQjP8ixVXEhK17Ed9KehnV2m2+yG2wVno2HiWzmr429
IywSiOQp/ZqfLUhGTY8Ti8e1Njv79cESQV4zNnGbxfj9rqNHa6Xbhb1vr9pD8JzfBvfWutvUn5q9
vFsq+J4bMq0bPJBo5FGDnX1IpZD6BqkDw5aG2yDeumhpWOWrXC/UPs9lh9g6TUgw0qDJTup0YY6J
EHbaIBp2HKy6tU5B0tzmjub0m5HV40urcBNssWc2HLRCij/AHDxJC7/h3M2OTx31UCoyvAS12UFX
QyzKglwBaE52H37lBfgOdIeH4H7B6GH6xNH3yxfHmfcfmSbuSFMByOLUm91NcVDXqJeSceJyLQG9
qV6mgm+9l3Z4u1D8em4c1MluOkexjdd865KZpi/DUov94w3JF1YhM5oar98Pqo0tFW9RiagfRgmS
KZmXGVupbaRfPnymKLwxuIXpX83vYbnFvQLHHZeu85uUfmk0AStpfX15Rs8OhXEwlaSWvKtPF9Kg
epIKx45SaJU77dg9yem40KVaCjHbkVmrWHFvGC7F3hEbYvrZZl/69uVxfDzSmKyjccwWhiH6WsJ+
cO20Ce+jXmDVI+Rj63orLEQ6OxxOGJQdQdh9aCzKmDt3Umy5djxsYkN30kVR0KUIs1cGngJJqgh8
k35sghUlwq+YFi+M4uNBxXzRtJlAQ7SZ5w2wNK5ktY1V5iujo60MtYI8TRBy0YFPlEZh6fssxZv+
/OgmTcaspxilIDDUCFg1+BaGrkOLR1HgXsdDsfTsOLcc3vM9ZDffe8Cn4Uop7LCVZzkouEWaXfaq
dyUWsb9eQwHbNYHYKPdPQLbZcZ8IiSz3si/Yo4qAVRaFz8oQ7i+v7HOrARdK2lwGqqkwHU+Hknil
qfaFh8iJ7N+oaaVgRWLIzr8XZPZ5gEeJWmcJrm2I4aMAwz1rlIUVtzSO2bsFDwPFVzPGEfiltUoT
60EI1IXK2blVdjxXs50TFGA0XJEYQ1GCCAk3CshvUf00dg+X5+tjCsqHP/oos7vPckPEz0Tmy++k
1VBhuJ5pq8bcxmZi6zgCX462MHVzTIghBpLUuUTrYwHbYgSKMv/rvxdifg+QzYxVz8ylhIikbpPm
4uvlEP+HtC9bjhxHtvyVtnpnD/fl2u1+4BJ7aJcylS80paQESZAECIAEyb+Zb5kfm8PstillKCxj
qu9LWaWFIpwAAYfD/fg5Z/ckKqe4OwBVCk7cXxdywbymCavKSMA8/NW3SGpAA7zryIV1dsnMyXHT
C1mb4EOFmcn5Rjz1qtrqOxjaL4zm/Ar4czTOr6PxuCJlDtb9xK04yM5Hdm057Arcg+joLSCS+58s
AUQDAHOj1v4JsBDMFXWNqEEXM83rDFUw1BiGub/QzXNu7gAYBx4SICekAE58TTvLoUbPn5FEQR7T
Fo25DvJrLv0PXtFHMyfepiCGXxYezGAweyielB2U0k3/Qgr18/V44anFJdUEtxnytCd71Bvq0uUC
Vtw816mgrfsEfrIrS4Qy6cHOnE39pNANw4vs9wv9DNBpQVYt8HTckD+nACbQ8qO4V5BUJ+VVdyWT
ce8/vDLAMOpvF2Efy3r+9cLzi7HTfsSx6FzExJAyC+4hF0M2ct2s/YP+Gu3A6LG6hKs654o+DM05
2cTUsaeZL0PzQ32D2tCxmi4cRWcKbL8O6GQDAyYaIG+NAZVP3qsHHgHkNnRSb8UQu4kVk4wmFlBc
ViJvxiYW2ZSWa56NWfTjctfImZv5rw9zss3pIvw0TxjvEGy7H/0TcMEZW5eJI+90agNWc2mCzxxh
oGb52YjvganlNL2HyrOhp7YhaY04SVT5vamDG2jmRcklgMmZNClYlaEqEFrAyX3OOswRn3neleiR
ba/bYDOhRDNce1/CrXvtR7G4io7FVQjlM0gOZOpi8fL8QP+0fuIEqNFWlWXAOtSeaqjrFgfSes8u
jb7NdX4hLjhzX8ZQLVQrAOCFPMQp5pF2BdIUdm78vKsaZVyl5Fbd8/tipeLDgQ1oSqtihb7SrN8s
YKlLmPYzjvWj/VPoo0vHRqEYZiRIVlkz6P2cB/diTH+mJv7LKE8JAhRaFKuewcqwcoAhRgIk8740
CcWVXIMato7zvQeKcJoWu0s5ufOL6c8ZPq0JS1xj/UrANgVXjHiYUXx+anZFtdJjIo9iM63M1Ocb
qpJqRGH+0mI+45cwwcj4ILOMyOwTliLsq1aJEBPMSBvboEqkzcWE1lkj0C5A3h3Jl0+FWTZE4AMx
DSMhL/aP6QXKXZmfsgMSncGOJO7GuAgCO9PcD3MfTJ5EtBPVoQhamNS76L56ICAQAUgkyqx19aKe
gJyN+friu/ycQ/vV6MnJGeEG6hocRs3dlC0AH3c7rfyVuf/rzg4cYYC/gEYAxbxP+ilBNKvQA5tn
2lg2MpA8Ns2nIgxjD2Jcvz+TP4VrCJxw04U2uYkr4adcJAMFFZIpY5GCHx/iCGA4sbd++Vi4w2oE
AcvvjX3a7YsxdKhB7BpM4iC1+DU2lGDQHJlPixQ3qtsGAlpRNCZdlF+I2c+NCQVo3ONtIPc+UUWO
4AlFISXC2RTKVdtuoP1W2l/AlpZqNV44lT8tfQzpo62TQxlczfVYc9gKhEWPRgAWWKO0fvz1eQNk
aInasBo+Bbk5ZEeNUMwkZSHa+4ofzP8+53/ZUywj+WDk5NwRSBfwnMGIcMsvBXAc4NG+0Jjwk97j
l5gMNjxIYCwZYGRGf0YVH7Idg8XGkYSQNLYHYR99MPndRYNvNLGlSN+vrbDyIKQX+sy2QPrfNOwL
8oldYpm08rPaNtijkp790tbMfPW1CZJYwNJs3DZ7Z35zAVND/MVHYYJ6scyfcNmpng20IqzMAXxF
xtSQ26Gyv5XUAwO7BP+wNhmEwRd+uTcv5HzfmlWx5U7U30aRLF7HwAOf7+/f5WfPtcwBgCzIxIP+
/rPWpzRKWwOFn4pXChjUQ7AnNA7u/IN/Pdax82LGzf3l2q/9KepfzAIfEyCGWhocTgK20jF7ADdI
kc5Ku9CEZax6NUc57IPApgdvdM3tnLtkJ3uGJcyn4Lpq3GDVc2h5Qt5S5auZBMFRel7xwCs7nStw
j/OoguRg2+TPZVn7NG4n3m3LuQUB8Gy2zcGWEXltAWt9L02RH2sGjqaUTpH32Jt+d2lqlxX6aXWB
X9RD8Ab0zim5jLYEp52LCzTD6q0cKNiyce3mNG7m779/iZcsLV7hwzrG1YIoVK1IWtTmnjp8kwNt
2ht5bDqb/8ASyByRSIPj/MR/4OQs8IXhQYBWVDi+DxDL4bOK+XyJ5+OcI4NzRoPh0peJeOHXIdlh
DuCDNReAzUDu0vJjRS4M5edPnL6fpSEDRCSoDX6CJmqLEBzbUGBuK8fujlapfVD71274BMH1Ym8W
oEIHqXM1rvOKmC8ldBUBnp9yreLWNnTql1pvBx0EsWd3beLJqU+cYf5Gx4inXNvWlwiC6uvSJ/2x
bFy67Q1a74i0x/dG5+JHDT5RcWFQ586aj2M68ZqDRjrZiGyMiZjr3H1uPTNuq2z0p9Sot79fC2dt
hXg7wMWCrdJdtviHVccE5UgTqSK1HYhakp1o3qWs1731FjbD2+9tnTuq/Q+2TkIdpKCFKiUkK2Wn
V1xUyahk7HrqwpAumPFO6nWeVbeWwSHlWmC79rUZ1wQaXIRmvx/Nuf260GMDdWAiW/zTOX6YOfji
FpT5OSjse6Ah7XJMBgJVak0ewSjUXTB2bid9NHYydTPxDGBPl+Bt8CS4ZoxAb62phMrp7we1vO7T
7QRO7IXxGFW/z/iNClyXSLUUUHHnj0YPaRAQ1HUqneCISUTX4ONf/97i+WkM0OKHwhjgxSfxG7XN
yuttUiKwcnakd+5n2dy7Sm2ZF65+b8r6yQr9eXzoDQdmzVuauE+3lgukUl9ifEDD8FXkVCA1b1xP
7yzOorU2Z73ncCGrehBQYVADmqNk5Ye3dTOazziZZNqQIFoXlk/3Kirnjd/S4ArJrWFV9yCmR6ti
vbKHKfw2F7ZeG9UcHHnngNkd5dTYJdKM7ckc90TZYLbxizK/sUolnik0GFpQAKBfMOZ+3qbjBJ0k
4NSVOoiytJ5D2YOh0+lEm05lXYEhNNTxnKvIX2nH4+vaaXwkb1qQNUkoC2vrPjCn9lFEnKIAEEF+
w80N0T/SnJoaoEZbbKcRewJCECqKxxaaggvrffQgvDFQKV49avpKuDEB9HarI8K/R15eg6k/LPgG
lUXvqQka1zjMfc+bGyuo5/J7OToifGUGE+hQUD7NY7eq+sPoSefYhRNgy4JFRxNR1nE0wcRZKGV+
lRr8nLYK6aFEmiIzC17s7JazZ7t38005iCEjECC5w3uDKqPMayiIRqw50tLpUk3EHNeNlrcG3skW
UhDe3gG9z8ZpKrlyuM8O5szmxK6aMusgJAKYh9NVq3rmTRrq/q43tbktCdggIzAm3lgCMUxsQrQi
Myy7g5YHD5KpHgyod9DYJKBAi7oq4ahwSSiHQ2ilzfe+Je3DLFy9rnNarPp6KrMFWKhXjR2q7WzX
bSZUM+xrzyoTcM7XD8HYm+lgaijEDQ2DnFhf3FbWaAaZgTBkTsNgLA66cCI0d4TQ3wWhll5NrPI5
ZHZaunUisDlOAzFvXT7IzKV2d2/kur3uo8ZOzcHpYyf3IF5ZQL+ZTm6/nL+NXuvRV0nQtkNS+YHc
0NwXGZuj/GDXdgAHFoXJFOZNlUw5sb9M3JSg2mkgGU9RG2+tqrqJ6mFI8tGgKbU90K45xrDjXdCh
aaquWsCQrGnac0sWVw2dewi5FJH047DkwY3bWc3W5FGRNRyiErlt5t9zH/QpsSk8kHy0k9pFZWGl
hE9dhogOLHfm2KbtZNqrXJvhZi5UcxB9a63dATIIUAOhqeFFCtoTfrRrDd9fTbpnoJiVSKobgnV7
ZrjOkdgeaFNIZMUSkgZZX5VBNpG+2WsgxjI0XPIVnyHR7QxmlbSRHTx5XvPNozqIQS44rGvPRqWG
hdaDh/amxM4FwF90oE+26pVIITXEICoOKpr1LFiTGaAgvXM9Vvwog6EF4YEkgN5xtjK5Biqnm7pY
VWo4TKzv95Ui1n0V6nETzkXchupY6276ivGZKXHd7taCLsYVQ5ryPu+9+qVl9vjo2p2EQM8wr5qW
lTeFOxnb0Q7bMm7saNxSWoKnBcAVsI5LBXpAUZNbXG75cxS07Dg6Q7O368HsYt/T6mW0DPemVq2D
m05uPEIKc0x624jAQixp9wr/GGUtG4zU5q1zRSB+MaezVYwrkEcg4zQVVQIiaLKaeFFt8Z98xSSn
G+1Hw5s/oa0OvV/IFhmmhfZc0mCN+UZ1PyF2ehv6okEzjhFCcm+o5PCQ20H/YFoltpVrjvVKcmd8
m0o23yst6j7zBre8KvMGdzrbV/Sb2xvQchaWAVnqyu/GKZ2jARpns03vHRPyQYCv9gnzoDA9gNgF
6FvE03PvgX8WIjDbsu/qHa3z5g5QlzYplTvdIYPLrlxLFWvmWvMTJzlblVNV3FEIXN4Sweu7sNN6
9fP/kKhCe0oOlV+3rNF8Am/+lQGIfweu6HJvthIfQFnkmpr4vzBA5GOKNlwbDF+Dn3ZSCpWrNZkg
dl3oga2KLlQxXIt+kF7vPgaN0qvZUdDly4sWOvL4FRrxYAWdlEnH8H/lE0IDnyQkNMcV5EnCzIqK
OVFC1dcGuohfq2Cm27GYghXtyv5rjYbcb5ZvG+twzvPdREpIYMPXbZCfDmg8GqK5mZXfXTWzZd6j
4GFYMQ0K0Gr6jrEOqLNxS8e6gv9w9hAns+bEZ2LeQ0c+bBNf6CGdXWe8BjpryjqnU19J3dAXhNnF
nQrgxONy4eaI/dHof3BDWTflHPA46iOQASIZj6bq0AihFtRNt149B/Qw11GTaaBLkgairYe6yikE
yS1ov5AO52YsjbBLGp+hUc3ucyerELLdiXE0DgNO3SSUs3kTmoXxhJ/r09AwC1wquwKi5RA9EHFU
Nj50X/gcQUCK2JBeGiW0ZYywxr7pIncTRtCOnyShx7l23Dsw4UOsPTTG8LaTBpBIZlkPBzpO8srP
ITxWR/Z4z/KpeZU5E9fClXbiUWTE4oiz6tGq+XjLOwXMoaNMOGcyj3ca/SEPhlP0P8bR5ejYIF1+
b+A0UYkY7PZegkwuU0Hr3k/2LL5CX+lNAFWY5QZAd8DA9RtZevSHsHT0DjHSAIJFg8/v8E7Yilq1
gjjP7DkPJGDVk2ME9F7SwspkV3VQojGVFZeoB0CdfvS3lsVpHXutBcXaWhU3jcOHfdl04mEYGATf
G/wcxLV9VR9lY+evnjd5PxAju4hscOglYArtiqQdBxyyY5HvR7yZfW1VTeaUtvF1cgwwgY+ggolR
6pkyYUYK7hoC0jiRTBP6DLhOkUnSW+hnyRSl6+l5wMStRw3BrniGvm1cFTK8CjvEJNCQKostOkMJ
CA+DoTgiOO5uSoObKaulefB6SN+mXt+6O+FER1kMkGx2b+0CGvE0uLeglnrTKdYeoTlTYHl19Wa2
gAh1623YWubjDDbMKiJJ4fTVVYcs08omfpfp2oPeXQCF15XTrAKkhsSYgBQbFTIOvyAcW8R5hPxR
3NUG+wIJvDAD+aTa4l20qfY1VHtyv9xrmznPrlOaG8agZC1LHh2ozMMrF6jfHbRIw0yP+FQZiH1i
cJRoCF0Vc4cgzBNrNZNFeTUc+iP6pNEGWsDfozCAhuLCq1cz6li3JnxUhj8LM9dW7U6Wofs4zNCG
cyf8eOvYxjXahtw5dhuEjJA5aW+nqG/gEKR4topa4zxhwZvT8D7Lhe1cNQhEH1DQ9W4bXvdp5Vdy
Y9GW7EynH1BfyqMqHcqgvm6nsrwDtxAoTGnVZqFZRVfU1jW0rPx5WuHyXdKEDHDRsRyDcs9CUd+R
oR4fXDm1Oz23YUbtKfgiHValLhhbrnUPKGD8cwwhxF9TOTUlAWu9rO8k5FQeUZslV4PZixv06zKo
+s202daM2duw59H1zyG7heOkUkqeibl587ggR0Pl8wpSa0ZqMvwq7iDTjMtOBy9P4XdZ5dVrSJnU
awJGmSXd2+7cIpwRnVc1PAOh+EtNJQai/WZ56Kjc/+uQsPsRH7v12gid4rYxlb2lKpjA9aWbMWtQ
7N+4YtIbMxfdUTV9sEW85qeCMOQnh0K8EQJMdIwKSbGXk4Oc/dQ5bZkJkF99IV3XZXU1FdB4HOgN
DaCapwRoZjrDqFJmjCTTUrmpaZF8k2PbaKMVmaOs9ujmBcKtkJh3vWGF+3LUmAWcwavSGrE0hybY
KHfgz8xSzr09tX1C2sr93tIcjUZ0aDc4V4NV50l11wRWcOiZGDe44NB3MEo093ZV8MzTrXzEeVyt
Q+jp7ag2PD9pZ2JtatbTu7AXOPX6JheYIaxMzWWYkR47g9ZQuEhIweYmo/lcvegqx9yyzjL2s2Oq
Jy9AfGoOXbhGbNDds66I4p/vZ7DRcRy7eh6/M0WQo3OpbHfMw3JyPUM/aKT3UjbOTuqCnfArb3DD
6qM8dBcXXpnwEyNpt77UYs1Vw9fQv2GrDl4pbfqWIz9GZ+gyVv7KN94Fe8NqaRBKMrjr0XEIPirJ
benUfMIFzJ073Gh7PPhInPpGlcXwlPdY+J1smqsaOlhrrA6+Q0GGvDfQcAS0V9jslYgovCtwNgaJ
U9fjWoyRf+t3lbUfrb7tUtsUYMPRQUFvZ3/sjm5HgsfeaHvoXAcWObZR0bzaJWr60NFS5a1vD3yO
bdswkENiDtmCdzewY983cNOsIYebSpvbD35pRjuXWe6VB7W96xEZt2/A4oG6zddR0cUWNKznRGgj
/B5QQZKyt9AGWpplmIKhBSVQaUp3ZUQRPfSKuW96KIjKgpLXXYYsmvcGRqII9ERFlFGzHr/LLohY
RseSvJFZRxQBO9K4CZG0jxLXye1nM2RGtzEllDVjK9DTq9MiQ7o1g2ZCOzzYOR+ghTqB95FIbJHZ
WKJ+D7Xf67aYEW2FAxbRRGt6VXVKPWOljd+hMqABRwmCAaqdDYIrd7kDrJkxGXsoFAq5N2sC/lyX
sY4n4dTakDYdWH5turjlJm7QS39jVDbb8spsoJQk+QzIjo1w3htzZE9lEDRka3Ud4tzeXZTIPRxl
Arw0zhwkylDjs2Nr8XVwzfyJNUPxxStGTrPWzLlcVWM3Bei370C97HolHoE1I+JDT0YHRuAjU6lZ
210Tx+J4PIkBhF6LCewjzVbanbD4MRYsuXCmU7mG98ybRPYSaq0MIZoTQ3oP8ZL2HP3AjLa+4xaP
kLNwSnh3HnkDCPzdogSpxwRx2TgMiuKWBnhfKTFcxKMczn6RZuVyL+kworHH4Prd5414RW8AcdLQ
QRicu94UrmQVBtMVUA+yjeeqdZfEeet0G93pKrwOJ169uGFXfAnnrgTkxG8gbkuqkPYpDuHQ2Awa
6hYgMyYy2vkcjPUHu3NyHNuFcz2AqXqbQ/1TQ4MrN/20mnK0MxXggtCJUiJfaLamHOoRlEQrYTaA
QbtUFAoLIhQszflPqQwz1MsPWLi9dA3+KjM1dIFWHgHXembIWd84YFUb0FwelT9aTewuliiaPURg
dCpTNo3BTaDJxBDslLRPqDUPXxiYVvMtJBYxfxMIxQmSj2aI12yAnw3uNED0jAF/ryq0u6yV24fh
RueQaj9q2qtipSN8SHyBFYyMItnJGcoZGxbV5ZyYuMuDWGmatN40jWMgVIXY4ht4zvL6gCAOL9tG
xiDudWk/6gJyFljJnv2sKwtrhxaV2jr055MybOwtq81SZZKbWBLGyOo7j899GJf1PO8GHMlOapgO
t9dzL2o37VzwsqVONVi7DvfcpwWZHWYz0h/zmpW5h4Yom2LZl6jSYcq0624LpH32UwAkKjRox2bV
zoV+siu/93EJlMWdMXr1oUVO31kRo3aew3EcROrCu19ZrvDlNm8dNNxJFgVV1i7rFXQ8eZRhkeEk
aKLwamhRIEXgFWJlzLYP6p9hREogRmMy1B8rPuB06F397lFi9zEbqdwbtmE/w+Us3sDEyiPuhNM+
sPK5iQfIkl4DKIMNWsC/GJ2LPSPabpw3AKFSP206EAxBGd5yHwmBgpkbqOF17qEnnAbMxD5xyKjf
Wef7IOXOcyMF8woilLnFF5jl6PeFy2POKFHFrYtH/9bYQX4X+f00QRasM/ulp7g51OYApnsgE4u4
Ks3Kj7kDPrfOt9jOy53ouUKwerRCbM1kbmb14E9GlU2+7L/2jtN+wc2HrBVyrVWSg7MNQs5SgMPU
QVterPs8uqf2ggKKaG3g0EJmZB8Uut4OPegpeqHGe1kE1crvwwkhlBt1MhagoE3RoThclcxzbnk+
4XYQTj0f4nqm3S5wcvIuNIBUZulUezUH/tvgBqVOy0D1d11bered607wxbp4BahDvwe2gP6w5Vkb
OcLfVQxCyzEgme2XLsTRa1i5I9KysearsNfjE6Y/3MpgQNc1mkRiAaXcxMIZckAuJcAiMsMjG516
/TOEntFzlSDVhtv4CGAA4juNjAJu3ihB1ZCvNv21V5Foyyfe3xZV1F1BfNsoYs4UZH7znG1Jpf0n
qMWEGTB4oHGiIdlo9DgcmqmevyJaw8Zh+XhNaS0St/ZQnHGU0YFIa8BGMHsQFXRhtwWarQMlE7L0
jRAyVoqF28BWzX7IRw9JiImtVTXxTTdbRsaFKNbRMLTHUfTs4OdhvyOBYttWEaRBdAcm76UvxZ5s
dVBhTXe+C4FmTzbGCiBTO0XmNnxdXDfSXaG5o01k71wSkb1ctC17zPXjQOx6V7hdvoUWq4/KYu+k
Y1HPmY/1khI9FutuhKB3hYRRoqRV3FsgBN2UVYRsizChZjqD+FG59Q+U9V7ayBFbPrQdNkmJFe+a
RVY0tpdCM7hN2invbkZpFLfhBEnZ2Zhb8OdwoMHC3MfjhGgb6zh5QpXYWUmX0oem0Pkesj79nnLg
BbyQQv0N+waNBSgqo7UAEj7mgEeRjqWqDPnnMkGWzU6GWusbroxHFrF2LSJbbfuo6jLPxq2/Wu5c
tOlxL0Not5qQPUMvlcoqiVUSkEF+EyAJBdoxjCAZUoT1ulpSNci86fc5ABEbBJ4NuZVKRIe6HdWz
P5HOjE2Ii66p4zDwOQTBOiik3uJccW5N7s/p1Eh/G6n5rTSsejeZtZvZ2NrXvsQNxjdRfbRbFm5G
nym8CqNe1xDgQiyRW1ImnPEwrkvf3IquMd/LiFUQFeBSf9em0WbdVFfXyuxJwgB++DoYBoWuIbPa
K2VB2qr3ne91hdjDInW4o2VRHqQ1OE+QU2/2ImoB4VSu/EIGu0nbcPTvIJyef58MY8yqoAHHRm03
48ZDAR4M6yPaCAtSHGrbd/Y90+3b5C1oUeT/j4bntavBgVbFiJzJFSSE2z0ySvmxoJ18GbtwPDqj
31/jxYQbj8jqBtJL70BI9rvAU2KN+9i0aRWdQSsC5d069PBArjnt68hCq3LZiuuyXvK29qxBAimU
ARakAY6dQV3mi+w8/8ntCjMLdIsrrwhARdBApLtIijwKd+WAlK1PoMGluPmMVIu36QfHXY3zok0u
PP827OwJws/Q6CurqV4NHYkSKP7UqSqQ7HZBxn6cgznYA6rPkzJHVCFwrMUkHO2d1Tt9gk4BNB+O
fbFpVDSsB7eiWUgGdUBcNOzM2UI6thyx3eGK0BwsZJeCYArkNfY87d2GTxkwzdOr4Vjmq1DQEjb4
OK5wD0TN0qE2RxijkI9GkElu6lxAkJpVZIsVWn3jldHuQQorkmpq6i4u7LpOpyEs08400GBq0XIN
xovhtXTlszUjiQ50dp4MqmHbaTbkHYCg7abBRLO4N/shSkWr3a9NY2OX1moiO6MvxKoCSiiLcuFC
h7mld0zRiy0E1rlyLdq7QGIEVgvI8Z6UNlHBUoh4myLtMrC3H+TV9D7uxQaIwhA9ze7G/l7eX0Ld
nbcZLBoQAKuj+Phr1RtFngkw3w7ABM5vewLgM7KPq07gsLxQcjxXX0dKGThY0H+i9+ukvl7VTA+m
xAKtt9XNiPR8l5Tgp59U6l2Brj51RFyMADdPGwPSiZfYGc4idD6aP51c3aFVz2EouaNh3VloYVBM
EtsS6KgHKFLu22v0Oh2qlwAAdnY/rg0wOY24D6fjenyk9/33S/JW5wrZHx7IOpl5G/28UTFhPsSw
HJpIGtK7C1N+rqL80cRJRTkwRV/hoFmm3EWysEW+PJVHuoYexmuYKmDY1Z3sNkh4XiQtXKbztHz+
0bT967oaIJdNuuVtV2423vQb5Ih2+a6+R8MsAGnk3bz3Y/frDD4TcFWVq0uv+9LIT/BYbWEaQiuY
RwSWeiWPKY5DJ/hK5+ZC1f7sBvpzWZ9yQ1HbHV27xBwvZTiTkpREDTAqr79/lZesLJ9/gFhMtk3R
EbBYWQBX9DstXyjYGf9nRk4gASZyiLUosUVGB0XlAEgvIY6ivUSheWksi6P4MBbobMranWFmVu1R
M9y9y1XNxer3g7m0vU7cTVQTpfsIVnzUlw0D2q/Tf/JO0I0HxW5gruzTTh+OTNhAkYWGcC7iDSfm
47a3Xn4/is+cFwAWhn8aOfUSpBcOg0BdkTpxvbV/8JWzF9cky9PpGanEBzAnp9N+PiIj8v2SyNLZ
PYR2Q0BKwTmGVtNf31ODC2Ju9jDNHBZHYO5zEXqSvkt9JKR/P8yzphbBOgut7Yuy5a+mWOhUXt4i
X4+iT9YNzSoKERiq0Xk2SfP0e1tnpzRa+AtwbVlaW098Q2/lXjWPMKZS9Jr1SErtlzNBbfkKKbBh
Ez5weEaos+p71sb6opbauZX50f7y+Yf1HyBcrnoUUdMof6ybd36J5+Zz2wnWzEcDJ7PpVRH3TQUD
CxFRu8qf2hXuJP4O/n8N6I2b+Su+1lVSAdK/HdfqGN5dgjt/bkY7eYbljX8YpFn0wLr3eIZ6i7P+
p3pb0qVoefGg2X6ZtvbcAvo45BOf4jIeoEIFc1ZF9+5sXwluIlna7GxSX1iry+ydnGxoUQzAswOg
JZSnTgIJXkDmxxTAQhN7jquxX4muiHGN3fx+mV4wE52EB243Q63dhpmAV0nRoq2mmGOLXAKdXTJz
EiKUcyPLaICZMjfBHxllgdPi4kRWvx/NmTX/cdKik3CAAhFT2A3M2MV9IEDdgXn7vYWzA/HBXw9q
AbBTeicrIGqI5+miI6msRGxULDX8q0kWyf/MyolPtME2WQUcVnDTTEww/6AcmaDD5K+fxOAR+HMw
J2vM4cKsnYBjurp3UbfIqF5NzLowlrPv5E8jn5jY7LqsPNz10rpLRf8WAKL0n0xW4PkQOkE3wiko
PtdlPmuvJuj94iR2Cuu+ZGC3HYO/3KnuOyAOQ9Ora0F6BDjuX51N79cj1R2KrrZroJ9uvCWdf+kg
PjtbgIKCdAYcwJ8IWBvZ96XnKST2dsXbwvstH6MrmbYvxUbeL0py1vb3s/eZ6WYZ1QeLJ3tm5o41
WC4slhCMbtJv/gtAlttyOzSpu4p24Lp5vBS2nx0kenoiMASf6cQmgOAVALYizxc0SdMeemiq/n5U
5yxg9kA7jLbIz03KDdL6k62RSezUgTRg5Ryafy3r//U6/hd5Zzf/csXyn/+Nf78yPqGUWKiTf/7z
WL4KJtkP9d/L1/7fn/36pX9e8/f2Xon3d3V84ad/+csX8fv/tp++qJdf/pG1qlTTbf8uprt32dfq
pxE86fKX/78f/u395688TPz9H3+8vDUlYFlIo5Wv6o9/f7R9+8cfi4QcCNc+TPhi499/cPXS4Ls3
L+Kl/T//++y33l+k+scfhhv+HQxVC5m1F4FHF/jmP/6m339+5Ll/x6UTzJYI9kywDDn4qGVCFfia
bf8doSAavnCrQ3sZ+i/++JtkqMQsn/l/ByQ7jCIopv5f0r5juW5k2fZXXrw5IoCCH7wJ7Dbc9Ebk
BCFSbHjv6+vvAnWeBBZxdl2pI3qmaObOQlZW2rWwWYctzf9/CJ8+1+/P93+KPr8u46Jr/9//ZRz5
ByA8GOSANmAS3GeW0UJKMd1dSZj5R2dsPxed1yKxqoQ/e14hBZSXOpbksJsHUB2DuVyzgIJlj3En
p0nwMUyNAkgjMVU/n1XOPf6qz3KTsFeGh2kBCGMioVkLUHonOYhks9bJysnqgqe48Vdf+T+HuD40
tnakYBFiOXlFlOCekDEw4cJEDSWtKYbHJw8IVcNFmfqo6VwvyOgxsY3IH1HVh5fCnst5yV/U+9iW
QBiETwXuGIVRL+wSYzKajzn5HIiDfu+kSLnPy2CcxodygHz92G0BpgLLMZGiA6m0GBF3pFy0evJO
NN7xLZ97FdT9lLAgegNaDBQ17PKHoWWFpguQEIHwi9zLXoFcIDsK5Y/R+djM5mi0nMo5ecwD39St
mk7L52oxyoXZH1QMRsvQRNcgPCCsr6J0AC2B5YbgS+FtZEKWPkgnkPglsZMlFyGIEUUa2XV5g6F8
jiUsr+xnnSDIxMANvMey48RagizWuhxn0MmcXdrlNeLIrLeaRhMtira2g1bIebv4ansLxAYgxODI
0MXTmEuMXrCKajda0BiJRianqReoEu+xBmdyBLE77rAPHTm+KiPXV9BCUplDlKSpU0YpQK5/M9uL
dWAn76E6TnZ4/ZztUmcX3Gbf/ly5hdoV60j4D5Qjn4OaURLqOJPgoSTAlaAAdNvXxVEqx7vzYra+
2loM89XQ9S76dIblj8FwIJgMwEW8ak1MUuv9XkG387y4LWsEzgtO8yf6AyMuVxTM4vQwkkkYHF17
11IBtMaAfYl4iDxfnQaoUsDXAMgXYPZh0+jz+U1EUiZ07fGOdJ4o/RAknr1zBHyw8KxSXFPJqdlo
uMPoSmBHtnGmmgO6y0Jdf5gdYLjxEALyDfwGjIHXyhgCLRlmp70Id5NT39Y38cG8pKE12fG9GFuA
nT4IDsZ1bs9/JjZ//5AM1ArcLgnhAAK2z6dnYNmkDEcoJ1vxsaIYuAd15USx+OHU++mE+UaB4z42
LjO25LE9pqFFgImq5bhXxwnW90GuDLyT4G2470LUp5sRSxzzf+LDT+Hh+qnclAPaRdR/UARClPNZ
TlJJrV5MkCP16k5XGowmUM8MJo46G4aOIOmXGDa7AkR/EQ2YFcObVV6oWntTkPdavAwnDqrqthx8
IOBCImxil+8KVD66AHzo2GQS96kg7wMpeuvNDMMOcs0zeTYnWcwCNE/L3YUrRFGQOTy8v3Uaz9Aq
eBnl0bKxTk1c3RH9+qp7T3zFz694OQnzvQD2uzjd5W1WsdsDzqXP30tIDAnrhQTXrHoWkwZpCaZ7
xvfz9s4TwriljGIKfpoNbJOZ13q1T+U3LX7+dyIWR7yy75aYbTKNEFGrRzHGLH1kRV3BsTrGJ4Eq
Hpkb/CtIcnSCSiJzbZM+CKcuWNbAm+/BIiFRnPNqbEtAB08BEj7WI1kLwDzm0I8drmmKYcOiu5Rb
nQNksCliYRdCBoI6G/vFFbMr+xYzSY4sTVaWnmqR8+Yxd+bnKa0EMF8bm1VTUrcxPgUW7+WCPip5
4pIqcDpicq7nti7ACEXLc4mOGFFJNmB2tYcuIAKWUENH3Znzyb+YLj65rC50TMoSLLAQODShUqBM
U+yI0iR5eSbetABZdoXYuD7/5bdODYCwWIZFcoYaG3MR805M01obYgfcwjcyPYKEIKuykyIq9nlB
TEjy8XmA24Nl+cXVfOG27+oswNDiMlkol709afpO7JrIAnG7XQ/alSElt+cFsu/sT4kSoA1U4LSo
wFD/fDdDLAyWBejOHBUwQlj6CB+1Q+7mGNdDe/hWsehsaR7m9iYr4bKSsU/tF+GMiWhG1JtxAeEA
aHqbXczdH0D91Fm6TxwQpPDQb7bsBd0qWQc6PfivtcViV34I9CKTYCSwlz67SwX90E+BP6m6d/5I
t4xlLYU5UVnH0E4tQqlEqr0R6yyVoNu0pW5bVe55UVtXbC2KOT+YC5b+KoiKpOIpzptTjll7ziVj
8+ufH2l5Y5EiAuiUxVzNmgTXr5EAK39n3Mgext1ra9gtrH9gBfLr+4VbkfelNhUDqhQQ2bCijeHa
z1+q1utorEYdL5822mn0KBt/lmL8VAr64HGFrwV8yWcBc1ZPTTvj5PL+NY3QxcDoJzFuzn+eTXtb
CSGfheRNgm3RFkI6dH8QOliU3A9Y/vxzKTgkosMFotbMLs/XXZoCPTLCyk2DZn/U2Ho5W7TkEoBt
fZO1HEYbSe3UPtNwe8hsS4pb7XN32km3KubO3sAoKF4A9NwpX88rt3WZ4OARr6JSBeIrxhAARECB
VIcj7GPMC8aHAMm0joXkZPqLl3cliEV1BLC6kFcU2nVwtm4ArIW9Vo28Vs1GgxIYMhLKYYgjMYDJ
1utbfcpEWuNRTB+rfX05g0oCA08EG+DWsICq7xs3ve4u0bwHjL/g507s8fJQ7m9g0sN+COYay6Lg
7gRpSm/XNdYkgNujYZ1Nw3oDqNyMqnACwfxBSLiAEbb9JR3kwWsyLfbhCTB2WyTSd8xc63aP4bJr
rSjAbaBHNVaycxSqCiXInLqMawmMaBK3ZLWEcqtyy8flXR8iYxSy2qWjNuEQGwfro/v5hR4XDo4J
2zIWNh8EhzdT85XkAJHGb4kSy585KqkaZgUkSnfaScCcIAhA4tYSLEyVviyI+NhaB3IjQNsw3eUk
h8Lnof9v3r5fhgN06s++RMG8dF83+AVYhbaa+q3jhWvLof33Q5VYmkmKeSltjiAA00p+Dibbxv1f
8UQvP/ScnOXjrh5hscA44dxCzuCNjz2wUzHt4Oro6STuH+dPzFdbznQlKk0bZUpautxp9JECE0Hu
ZEshr2W5GcYA505EEg8Asi9jFZ1Y1tj50SDHaS7GR/04HTtLs+R/xis+GcvWo7IWxiglFiWti1nB
m69h2coYfJ3ey6Tanfe7iw/48pUI6n4oPStfsaPjHLD0UwKV5JZ8V8B4PZmxFyfoxZcGFozIvhmL
u/Mi/8sx/pbJPDBBLIIVr4DMZSZFszMnH/fkufeoiytVefOfjyHiUhME2Qh80RJi8zkhB1C/3CKq
rzuaP8Z91QNGRS85adB/UeuXGBaK1GyVeJTbfomfyEEFiTGmLT3ybZlf4nuqTTfxWyedcRNanJEO
lB14pIFbT4zTWF1xvtK2ZfxWh/lKTdCJM4ivE4y3LPSbeeqIWAG+UxM7xHTl7Mx7rCGWgPN4xYC8
LlsCJ7zmacj4D0lrWkD0QMNSF20AIFgGD5R7MydaGYbOXDEhDsxBoDCMwTPfqBN9m+5jV7ArFwvY
QDfJ75cvJ/2IDrxhsK30by2YSR3CIDYA8ADdBnO+DjD1glVfV+m666Ibvo204aS1X9nSFwe5shYm
f8hGo4fZ48YZmXya5vA2l5ODTE2nmrOdHGq1NUnkBoBIoABuMVSPAYSn8+bE+5pMaUgQYa4Em+2Y
JMSQe7nX+z8m3mB0ZKIdLHwVpb7oOMaRT7HMTvU7GeinMeVlSpu6oL2/MNVgRIoFc5exoKXW4Eh3
sqr9jv2M+9jkPjWb8fBKBvPFxHBE0WhElSvZA2FBv8/21IFE9UnCliHw63zqjndd4eR/DkS+nCOK
UqKIQXY0ZZh7p2ilVFfpop0SWoBkwCo5Bwx/+96tRDD3Tgf4YaLUKLAhVRIPqOi4cWrVL90OkzqT
Tbzm0NyIOwAa7XseB9+mV1uJZm6e0I96EIZ4VdOsFa4ItqisKCCNDRQe8Zhjqfyfsg/DC0HvE06G
s2U1aNagoLzMZeof6fcqSAlKtUvqHJLnWPJqsX2Mgvbh/CVja9cfAfNaBmM1AjJd6KEuT9DkAK12
SeBlP7CIVV4oXmMX/sRxLTytmHtdVpM0UfREnSmQAOlJH0wqVtZ5tbZk4LzANwAEW3TImcZ/Yoo0
Rc8SYVfTXxNw6cRK+nxexFawhd6TrhBQy2NXhlFjpGkLYB2K3BqAj5GgAoImsdTB4GjCE8P4qNas
hVERAHER5M2LoRSvWYCN91LUb/+dOkziNAiVHgB0LXHGAXsn6GIMgOzSpL+w6NWhfRnIMM3SiHJI
oWVoT/pz2N6fV2Pzw//+KioT5NSJomPFDAB4cRFisfU64GWYW152rQH5nDj0o9YUOjB7nazJTStM
xNISBPUFAMx2L2Qc2gyeMMaxdkKqFHMKYSizWXGculS6783Wgpu3z5/bph9ADUXDrMpHLZs5uB74
CNKE9TiH+DogCl1pB2Dzm/ltcDEK7hWH4vQ3MbYO9G8VczlYZGNbm1IqYMt2sYVUqmxaYc68zLzz
Wm1enpWI5d9XDlQojdmI+zRxSOPF2GmeJdUSxpwjZbnpbEIEuMhlmEmFGiZzdBFW8IV6VIBCk44E
EJi0vesBtWbrQYcNP7XCQqQ66KNzXrfNCG0tlrFEo8+NOp3lxBFnO/ArLwJasoVA9IdsN1yGiG37
WCnJmGJLiYImJ5QcvPZRuqjtyHkb7HLf7hursTEuyzHIzYu8krf8++rTDVMilCKBPFJca2Xrqjnh
SOCqxFiHJuaZNi5gmZ3zM6mMzPs0eZuvgULo1FeGvGuzkxpznr/NUGb93ZZLv9Ksn6cA6Bj4borv
yNhdKq8Wohhslr9hsxpAjNq3EIT2WAgQHN6V46rMPFoaAPBRqsKpYqUxI4BFPJWXvT/s0ous9cTg
IPiZG3q8vGyrfrTWmH3DDKmOa0xbQeNlSmjYjZ7g/w1BDOLQtRzmDevUkiqSjJMd7eh+Cqzex7O5
D33zVF1GqjXvIp9zBxer/+9XX2WLfwCdkLFgAYnEV3J3obamrx0qPPSgHibN+l/ouNzqcxIZZ0Or
LOiw7vafs3ToUa5BgdOC3r3xibzjDRluvkCqjBAHg5qgSmIMJsqBbG3OcNJlRd0okHeFEt8Yjfis
muPj+cPcdqO/RTFW0hmhAqBUaBbU2j5th8uypzeo7dulAp6fSHk4L26zeYU+0i/VGGtB19YM4gby
lvbmsCcpiJLt9L16alziSSfpHbiRUWljh40jePsT/hLMDsEYcapr5TgnKGbJ4E1NvHxwB5vaslv5
6nPLSww3H8HferJNIJIIzc9A1RAaYJJhd4bcGwDRPa/Vtr/+rRTzGulgQDCDGoaijLE3CMGpbzRO
EsgTwTxBSUI70SwhogfoQtJejgHvSeBJYB4dSSmwxh7iRVBMYAf2/xAt4318jpWzLdN62bMDPlvi
zDNAUb3pG7DV4x0MvLZif5mcRKCQdBezg/4Ol62bpx/z9DTzAPRqGTlLr4OWmJwAMcXTj2fcjMMo
YCG5uqRFLUiBMdDvDjtxtGJ79iRXBGeB8+/MjnEaeR1NmFSDTWQA/VRIaBkVx7C3rw+GeDFuqGIS
j40SqDqGCuAJnUlL9yAetYXutdB5QcGmn9VQRQHrwkJazSSsVdKEkWR+uPXhohVPoi2DvRItiZ3u
RpelYjfirs9t4UB2vIb6BwPKlydlJZt5UkK9j8wPH4/GFeI64HogHoFV2pF2jHbAG0Yx6S++2koi
4yykwogkVcYlMBuAyRiAcjCod17Ex4md04rxFkKpjfqEyWc8zUt0nPvhHph6GEj4m1YSZkF/fTrG
aSgFqTGBuISRgmKb9cL4M1rAgudY+qYdrsQwdlgZoRwiAEG4LwIyTT+VMPZ+fuecGk8K4yGkAiw5
8YCAJnig3uwO++rKvIxVBBigLCMWSnxoS0O/fymW8RpKFeYDgMSXyE20pdiSHHknA3fMJnuQpD0C
7B00DXbOeVB4yjLOo4yADt+LBF8uAEbiD814DXTe7OFm7Lv6bEyUMYEgiAC/KXGkJjhScG23zeB0
mA7DlpvdB8WuokJqqcG8O3+kW7qhc4XONJjpgUTFXGqizzHQsgacaDNkXgdoVKBW9QWi4DaLgr+w
TWwcqFgwBc0WpnI+pzT1BFxPDdALjqRTh5Sv2ly4WtBzErYtH2koCERBD4SVDXZzUhowvpW3mHkl
DUqiRWYDu0MLS5ca5t8cnopNKFWDPOz9fdYHHKV6kwGJEBDQg5MXr9jE30n59/NfaFMdLIRjSwNj
o5jr+ywkFeOGNoCZcRrSuVl0XWiSHwLZqR7/OS9o0xRWghgHVWJnUhSXMnI3JjslNA4k7v5RCnp7
XsxmNxNz6vCEqmagF8CYXFyNSlBmxtKkFe329udiPeiYXeKQY8/5RMuPZt37WhjzhITUqLE+g95N
gOXZAMDkOg8xYFOCjjUDXCLYAktjCMhVbZRrHJscXldUsTsggP/FiS3rYUhKRXwg9pLmSqGAyQoj
t6M929RpLXrEhD9mRT5Sgf15aVv6mASDCBhWxRIju6KfFboCbgs8IMNoOphXtxK19M+L2MypzAWr
CVohWWRnsvRea6OxhkKtC9TOW90bXeqMfm03r0sDGOwk5V30wBG65WJXQtn5LCo0gyEPBRK5zp++
aYcewYtplxcBUIEvdIyR+IrVX2i7GXg7vPGfrbu1ls3YvDbngAADCrFDtKOYApgS9RvuG8ITwtj6
3PWY9GwrJOGgTDEB4jcQfxzezx/jphDFVJd9OFH8MqkC9DyRjKDscJr5zijAlwzujJhQTjT9ES6z
9xYPBewPwL/YgmfeQ10fpUkplo9lYZ3gwThh97L7aSYYe1sqKKU/HNEQUizlLXpsgZPaOKKTeqbD
m3ZbnvczP4WdvlD1LGsAQ40otJDtKruaQUZdZWBhUH50NTDpvfMHvJX5mQumGGrdyxkzmovABowT
fQngRmpF0ls37wfZM+KjSnjtr81v+VsUm02Ad33C1jSsUo4yp8q041g3l5VBWk7cxlGJXfZKK4DN
mhmyllkUrLF5iAvBCifgXCqPcjRx/Ne2c1lpxVwDnUT1HI8IpdT5Uu3tZcREKW3MKtrKverL8nNo
V6hE86745rsGFjzgzyG2QYDDBKdwczQPG8gdPNHOqbUkEwBw/ib/k7nxncbhR978dgZCNlEXP3ox
n8OCboq0WasRlOr6KyAOR7T+JvPxvCnyZCyhyaoE3TQyGpYjTDHLkGVW34EgCXaVhhOvbT44K02Y
cwNI0QhYdSRGktZ9k9ocLcyCowhPxHLFV4qU4qTnVY9PA5IEmzaAg+J9js2SuWnIho7BBgMUokyY
BhDqFIg3yIgaR/LAJFJizbCwgr1gyz5mEzEQ6RQ+V+rybnzxTSupi+IrxYpQquQuh2LBqcHwr3Bb
CthuVA+yO4NoyPljc1BURcZ4iAqSXJDVMcLwvHSSqaU4RVBjzVL1Uhhp4UdB83xe0Ia/QIsMBQ4k
99iVUZjXMosFqpFGxQ2eTDBgZCCtwWxYfyWGJhggOo53+sqDjcwHmCRA9ZewQPmFXzLIUyKPQBxG
eEUOAH0SnE6yq516q7rg4xisDv6iB7Gl3x5VwVLvzyu7cckgHXuqwOckCgzo86lmc5V1JrB/nbZJ
HaUHvqIg2nVfcgLhbTHAasAGxjLpz5xpokZh0hZ66uiYrh57wQIgt1fVlDOruHHTFOx5INBAkQHz
Dsw1AJyNkssymCMwDAymmvd4+vEXx7USsPyAlcX3SiVn3QABTQtwe0sHUdchzrPKl+aEN9KzZYd4
hg2kd8jxyAcY2kpWQSKQsQwGOMqkQVngsw9qZthmIxGwlBVvRoYO3Hntto/vl8SPKfKVxMqckDUX
0E6Q38V5soL59ryAxWUzDgPf57cAxgwA6xhO4QyVmjBDAfmGjgC1F2agt/I4IDcNbiWJ8RZlPAdD
FIPgDfxnxOkj46avaAUIZfHtvEq8M2NMTlFzNcpVnBkgSp+1qr3ApE/I8xGb2iwgaQRFkmUW4bPZ
gcs1G4sesS54AxzRLTzhMjyprnlCtmKRHRa7j3+BYQS/tJLJPL95l4xq1GHpFcwpo9vjQ4k74iYe
AhmryB1T8gFJnRx4hd7N88QgGXBusAlrsgMX2PpvRID7AmE76cQLZTb13WAaknP+q20f6G8pzIGO
tZrUwC0AeuwgHygoGbWxcqWI4/W2gkGsqgNYB44P4BpsMajJMYdO5BCweXfpJXWQWJ7iU+8HTrUz
7qTMog/ta8cb42QRL5ZpuU9SlyNeXeOxmA0FaOfLi0K95to4UQ8tIuwceYajXLWqG9qgAOH27bfO
dK0sc6Zm1KIxUcNgFKD3uUaiG6D9yLqDjnF/Tk10yzWuRTG2mRTgtStLpA3o+4IScFeBcywYfBIG
tgw+gD+3lbUw5olEiQVIDsAhd0JZd8ssvRUIALQLHhrA9vHBZWFGB7EHW5VA2bIhAHGGScoXAnkA
Qd/C8sLx8FtzHbCNX1LYMoSaGyGoQSAFQH6u5GSY9T1MpdM/5/vQbmzBMQDp2ww7U7V5KQpHwQWF
am2WkZYAHh50X7hzT+D6tKrEtKWIl38tCSr7xGD0DduxBPEUVu4+SylHvSedGizGPzjAirba09SB
cxZsCXarOMBWcAPMilUvXeqOT5UCAq4/9y0qymUEVTnsTkpsJgauAVDthIAyLyLd01qQ30SiHeA2
/LFZfhLDZBX6qGcIHKBoEw1eUI+uWINKllL3vJjFWTDn+UnMct4rZ1IMgNpKWmgDplURBHdzofFs
cvnwZ0QYTCGbAGuIpBVE0Lr14vhyNi6lMgeJS2ANJpC++x9hN3mABbOnqvPOq0c4+rHVTTkPBYwV
QniHzKlGt+qBvspP1XUEd6k5007elfby5A0oEA8n0oGfyQLTqrDnDbFs/xBk8CbQkDCqy/i0qMVL
EdUponCte0gS8UkswL9zXtuNK6gqS2sCE8cLKBdjM6E0N820zB41QJLNlV2AbnEZcgxz6/35JIUx
GSMTi8LEC4sZ/3AHt4kBksiWnjTZUhbocGzjZ35cOfnreeW2DnClHAu7GoE6LJeXKqfUuUKAnrRA
Oc6Fc3zsDGUeGWOeDVCMpAiOuxbt78uGO+XKk0I+3zgz6kYxWvLPctqFEcCptUtz5BXftj+SivoN
pgFECb2Vz1J6ZRhmzImiKvbTT9qhSxILBNmtJfnqxzpjeDUVds6b9Nn8TLisQGz4eIYW9dcORUtL
RMiwwbBt32QJ0Ax6yanfbg0L4AL9lsHcpSELsWDYL1kt5jvC0GvtyMPGhwIgpOo2Ua3owLu9y19k
fRgSNfQt8H7j+WZs3pSiQpFFhK1V91SJmZsO91mb2cC/4zisreNbCWK7mKkZVYZSQVCh/tMiNG/V
gXd/FwM7owubrAcAbhvAPZ9+xAgL3UJaW6mdWfVeQdgoP5+/tlvmvlaIMfdGqfomwFSJA4ouu6uC
HQgpwVnLg//lfCCNydP6eIyKTEdQrNDJLmqw/EZvcjLawsibX90ITtW1QssXXBl4EAzVoNdIchOw
0VQxSIeq2IooOYrdt2b6l6fH3Cadzl0BkqTUabvMEuhrEoFNVX46/4k2bW6Zgl962ugCM58IfEtS
GUhB6hjpXRM1rgaM5vMSlofni8kBKmrpykIQ23Bph4xOvYncwQBTgi20S/8PlLqmgekOCZXFQDqO
UspxE1smgdoXwS4BAkXUzT9/qFgDvKgWSamTTy9yeBxDbU8DbPx3PNvbsghNxhYOSNcB2PERlK8s
Ih4SVRwEVMsVlK+T/AeJdWup6bTyS6XPnHBq62OthTFvvJFikSFJ1dSpg8pqpjeD8hoqWzd2LYHx
dUUrxWWZQwKI1k/RlH2XgvFRTgWOIttiEAwBO0MHNAjzeWg+Ae5GxwtVJbegs94FemshzfbPWx5P
CnNbu0AB3ZqYZk6TD1asX9aVYafibJ2XsmUBwMPC3juK10RmdSFA6NZUBeWoqqqdrB9BZY0+0DKp
jDmpSo04j8TmAwgodaCpLNcVS/CfTTuszVbKsTaAB/Dn9G76bl4ifgYkR+MbuqXdntdv6xTX8hgP
Mc1KPqcJ0sq2vFbofRBMbjbw1n+2haBQviTIgBhm7K4mOVXzBEr1JAVbHIjm2u7NlIL787ps4YsA
rO6XHDZHHiWx7dUoSj9SgvQYHo0bs7dAs7hTsVJS2qB/La1gsMGAs88R1B47xcq5fYGtewxIHACI
LtkAYrTPn1AL26Bul0zdeMAlxnDgtKON3YH/apnCBnxfddJ4dsOTyXzGKp+kWWoT1GbbUge7G3hP
ycADr99qVapIzGUJiL0qdiGYi12jfTWLGjJXxZ+cyO4iK3RTO9+X18lh5k6OblnNWhpzwXWMPbbj
jLwK1LWXjYIVC3Cah1Y51O/n7YYnaPn3lZfviBoqVIUniY3RbYbwHxB77iSh+H5ezMY3wqMFZAfg
fGOOjW310TAIDBC0oukGXj+ggYh3JeFNSW3LABbwgk+HiWLG9oZe6PM0g4y0j+0xoL2FbkTN8YnK
8p2ZRx+a/JbCWJsMcCk9kCEFf79zqCc5qbtYQrMUprzmYoHqTzz9tj1RR7Pr74oLFAMAa8QuUFUd
IHJfGl7mtntjl18RRzGs2QLv4a6xm1PBrV7xjoQxWnQE05AudaVW2mdabuWjxjmPD5Tlc+fBWGpn
pJHSiRABpKK9vlM9/TW4Tg8G5tOXgyH7yZ6d9KcTv8Ekeemk4BrEtFDnydfnjWzLB376NowxS6ku
hGqB3xK8CFf998qDN08MaziC1o/64IS2Qb0dvI47lK+BG3Tx0V92z/+IDbof9JtWBrIEcKsb1Sfg
i6xaXF0cyEVSWX1rhaplvtYv2EhDNkftTrO61jIf58Ka3vkUe1uu6tMvWN711S+I5pgUlOIYiovF
VclPIGmE3zcs4ZDf8Wa0t7r4C6kHus4YPjIxz/dZWgV4AiygQVqyj3eSYQXY9pnuo9QGCbI1AWDc
Sughpm81p5y+adsruYyW+MwjNvszWFNVWWDj3gk64XzLLQSqT7oxYakWhqk6B8i/hF3vLi0sKlox
IBFEq5P3Ktag7QGA941fgxgX3U6UBwCB+l6VnMiIpyoTQ2SoS4ERHonGrIOqEQjFQxLvOGa7Eeyt
VWVT9NFQwYm2GM3SrVO91NWLfacdjPw1Pcn+7GSuOu6b1M9mP1dPPc+NoKW+4VilxZCwx4IOHhs6
dASk9mkXAQ8TLMHSrJtgLhUmT5Zj1W2AwXcIx769BpMvKZxObFHYRc3RH+epuWlI39ogmcByYqhS
Kw3KwO7KbNproRId4sIAbXcPVIshrMu92ovltYnyLeh9+9gbizY4aFMUeAMNh2MoVsEjBdv1A/7/
yOklbdwBHSZwwHkvHcsIBXmidJVbqkNxRaVa8iolAkaoEY6nxhwMT5kkgKECuqIbAUYv5QrFqFgQ
/VPjZTwC+7KWLSPsEBq1iZJbHWlkTDcGyksFqFPLaALZrqcqv5DroLNCIQyfMiGCOmLep296Nga6
LYOu/m2O6vZCiob5hP2aZh9lcn6l52WbWVgVyx0i9f0L1eL+UY0k4kWtol3nydgOVgne79wGmkL5
VBSA0LKTLEweSgQjt/0ctbepoXe6VYCVObLqeO5qsHyXNTia6lp6TocGsyxjkKmvOuiAQQkj09iv
1dAEqbWgXBOMinhqFTR7cSCAUAVGopzZ4lzUtaVijwidqKl2AzWkR3HGpH4UibVNI0AnCpKkuXk3
wls3PfXTVK48rLBUd0JnSHdJBMMcFIx1Wd1QFIDdF5RTNgi6NSnzBKa4HBhjeaI1dl+3mDcZJGKb
CcGEXt0qoK7tcdQCsGd622x7ZLNRpz6j9tUfMTlc7eOsSPZjVpUvC/ChHyGKpdbYZnS0exCRO2Iq
PgsJQI/GqI38WFBnP25yelcQs3/Xo0F5AEjc8DSAodqphXrwYlhXbAsaba5qpTHcANB5nhLOALqX
FXO0ECMpr7XQpE8dGGfAKCzU70CJAHV2VLSzZUwdCKirOH3AB8p8lSadOyS6Zk+g4rhCLTw6yVUR
upKoCxfNHLRXuSD11309axeVYORuWPeDJ1TiS5aHxa7rqHSbCeN0AA6FsetlM9tVaTLvJNpikFhO
TX8wBsEOZXOy+yrKlvg5b3dRUErXTdm1pzETpCP6RsHDPCcNlv21CXPOQ5tcJUEa+MA2nCxJGzoP
G9i6i9W+0FVoL1v6IALBFrMFvt4NGAiqh9iX0kHxQq3t9slkoDAHUdhTCmerMyd9N6lkOgH5IfEz
JaMeUSsQtGaCUVqJUgSekhvUKkyF+HIVYeG5l/IdoFhLcLhnrR+MnYrB2rRxqjbTT/iD/S6lA7Fp
oEYXjVnKTpvJMEvMcGLdCxspdtHNMiZUEBakZlXYRIpM22h6w9XMQtqJqaru0iaML1TU+64HcZie
DVr3t1ooyIe+AvU2StKY/o+b6gL1mvF6aAXdKWit2gBeVv0J22d3dSDlFgqg5kXh6/Pkz6A4nNrp
EBNy1UiaZwzdY9B1+IjYVezzfRuAF74nbh8A6ECNb2TyNgXGvlB+DFLm9qTfS3X0mAbjZdsFF2Bw
9rIIAL4BdjWQpO86GXMOFVi26fQEfuurCJ0FAhZ7scqsZWmrU6hbGHtZHbxkarB8MbmdDsy3QD60
bXs55Z0PTFPZkgPda4d5l8mlmxXNAdOoFwAAf4xN4qctuJooyJpksdy1bfnaZCkYt9T6PVAn1AiI
eCUYuteluul0OQmsiWIJMx4eAk297mbwB0RqbMmk9qZAuB47cPAO+s1kVuDS0xwtmSXMvKZvZjRK
jlaaz21Bb8pSPoDOefLShnhdUx4TY7wNk2rfDBpy2/Aq7asnscl25iwYFnD8T8hs7sp0wnhu8ETE
ECzuRQQHnyEJxioeOk1gb1aGC1G8nWusvfQgUp1z9U4GfrYn9uRKEM1n0kWXGsinnUoZrilJEdPK
/T7umnchEh2z1XYFLQY7bMnsi9FgFI44qeZCOx/M8SkO0+S+baPUIrrYWRNWCOxaVW9MHYCfjS6/
KITiPRDJY96VGLPUtM4yurmwo3kGRswkKJZEpafI6EtYUFtbIZ4jJcGAhJh4U2NcCpkKl1Zdkcx8
G9Tpu17Vp66C7hVK1HAx6ZBgAxBjxGn3rrfh0czNq0kKrjB2+Y2aguaU4FiyolC+bTpzZ+i0sbCd
cxqj5rpFxdOu26b0u6nSbE1SfRFE6X2i7EDh7BIxvQpN+VCpgRMErWsizu0jQFiHo1ZYklgplhaX
oI0oxreopj3AmFNfmJP7JEyee2060CWr1dT0Qp8NP8nMzg17etHQ6UFu2lNFqptsnksnFvHnMqHB
sygYtpZnx2yWj3WbOR8Aqr0RuZMQXiEi8tMweJ9q7CbICmKlNsc8KUbGXXMA7kTT6Q4677FdCqk3
5jHAh0ne2IMmYmJ8IG5RCqeaqt/yMX/JKNjt8ZI2ZX1TViXq+2hZgMAJKT8qJuDo/mY25a5IFCvL
/oezb2uOVNea/EVESNyEXqGgri7b5btfiHbbLZAQAnER8OsnfV5m4sTEfBHztvdu9y4X6LJWZq5M
gsGsBuYg1fJiFrznRvQy1fH2I7rYADrl+dyRn5kAAUlGA0VwmJWAssS0XqJZ+3d9FT/Runk38Ybk
n7icU3g+3gatbIppj6KSEFdadWAOFzukPlE3nLw1wPriPVItiQ+/8JD9QSbNZfUCko1oPNKNVH9J
heEgBhsRb/naNhLszeJNuZrUlXfh3TQNckqjFc7tezhUSY7UWq+UaTwG3T0ZuPnbYBL8W8RcnzG2
6MMbzH+zKA8zrBCbtviJDLTlZRySfIbT/NYhS36ol/mzCVeY6eKiTJN6LZCXc9pQNFosECmS24gC
4TBtnd0Jzw2FnWKMCHh2Sg1yyDNOxbnn8IQ2ibhS/JCiZh+M5b1WgT6165LFptpLrvJO+ljGBkvM
t/sgXA9GaVhEqZimXd1c3egXvJvvrMMJ2trbGs55V9FrQ/QDa2GwZxYoYyIy2IyPpcimIRjwA8GM
em/ud0RWe5xHKuUDxxb3H6jx8wrphddKcImfrk9D1BQT9Gu8PwwGBsmtyVUtsHmkyXzz23bOEu7T
dXPauLiEKglTxRiCSZv6jeghQ5XQpbUXFtWGsrSx78MUFw5BhTxuCEYlor+iHbK6W3dsC97aejjw
bcPKIR+UrEXjqpfAG9BDSpnLyOZs3gpMPGaJWz9HCeZL9N7jGsNDfoifufFfDBMmZTVUd77YD6bM
1/A/ytki9MJri/ozbcr+G4FDXyLyXyOIv1NLMQtYdTRNXFulbEkeyom90WC7johxTKM6LIJxeFKO
3jTKIs+rcVWIF/hgf2j/Gs+Yw/SGh6ThF2SF+VlEu6NMuksfS5WuEf8c1PzowiqfxnAnFsiucBIu
0j8kvzN7nTyvnltTu+o1rYl4WkjzQeo6SvvSR6U1hzvTlB9ibR82uh3R9mel7x41Dx4qsWAAxi1Z
5fxPKZNr1JhPPiQQrgUtAoXb+iGy5U9p4CAUrv4n7P3h81/xXW29hzaxuNNsfUzInKK6/4M/3Ldr
n7bLRyQc6AlcBUmkL1GwvWyVPXodUi9Gs1yNWI6wQrv3IPxwM5YvvetYsyPILpE+qr8Vp8RUermS
+Ai+Nl2mJnqaQUwJH/P1Jnxoe1NwHR14WP4DBLmvNut2iY8P7zz1g3yKr55jVzM+vUCs8CbKFSkB
2r/fTPMT+cMGksZCwZ7suJl2icXjjHTvpWqQeOs0zuzmN2nrUS9tKAwR3ARy1CGf3gMmG4bIyYzC
ky99WaiQYHZoPfsyTA7W49dV6X3ltWepp9/H/ASbzn0ww4fFH3YwFsmjGOhKj3TSdZvPW2J/yBCV
OFarIqzNU2TIQyOsPiA/67vzWsSBidDknuZPjvWnLWpu68B+vGV4hIo0EyXPe687Oy3gxOml/fq1
jEm+sPjJOO8T8n34v7T7su0O2DhHW+HqHurDJODrqqadrSHjQ8R9Ohl204gPCnB5NSi7ZkZLNApx
AVOx4+jiPOinPGT9p4agJGWxuq1RkC8NPaOiz6OSX9u4Oyxbtev8FtV7fbf4ITCNDUd4K0ebloEr
5gmWqN76lqy/nwS/+JS0WCxlnGlj835zaDdlqpYYc09ljrV/aCRk8fyF494akZ1hS35b9ejvNmLZ
PlzUG4fCAX97ehtjbIZhOxkhmlT2fabW7QmmXypzdnzsTHs3bfBGNa5a0PHEUAoEbocgLBwbbU4B
szbmGY3frQ9YSso2HYR9VwFue9fsqpWnHiKw1tbuaUSe7dLDfrRGFfwvHvlu+k+uvL2aOjiGbZ2L
ZLgGC4Ozxq+34JR2+gcbIJ+DAElrS1r5/UV66H3rICW13Cc1oLdqejSzevCQQFhVd0u0nSqtniLd
5Kbd4OxG0op3d4bZtLPPGDbOiFueXf0pyWdPn5pg3Ruvex3HpDDjBmMSOCDz16j7JMPXIBUeXpTV
rsN6DF/qCZQGw4TKlPb03YftEoJuklZfa12eJq/bgdlOkT6QUnM17uqZZ14lWDXrfwwFxNwCQ/qL
824fBNuxRYtBvBdvFodKulM0zlOK/uqCYgenQLKDHctuHn5CSTKm6hSBSLsgeIBfUYoQ3WtoYDsT
XyryZ+r9nEw0G5f4NtvtOtAyVz0W6FBnxFfYHuj3+/emKfNA+Kdeq3TiPwLtkIuHXHS3ikQXNFX3
iXil2wMMKlPeivsaY9lJ+2qqFaelzSOUtVtYF0sEiAbhUo3nZx4G/wQ82RrzEQzqLvZ6vGug4fQR
rvKpwkBZrdFmiCPGH1EgeGfN50JMfzfcoWpr07HZsOswKkhw2fESI+7tPsCzxTwvHKlFUTVxlog+
k78NvSUnGTyGY+EFOg3EjBAdTNQcqXyZ6o8GvGTCTS77qljVA+1x9McFnaOdJ7712u2iDY1qeDTd
lSLZRZ0QB4r+K9w1QatT3psdwjmzJfmcQ3RtpExXheADzA924kWE956f3NrxbdR75BEit65Ixvdm
JelQoWG0YXJcUYynU7j0qWZ/E/m4NDN8epqDWxAz5qurbUgRiSqP6/4k5yup3akPXB5odrYhuwyj
wK6a191kxme2chTB7z5sUi0Uf8vHHHVXHbvXIfkKApfauM5rWQbpWk2nFkd/sOpc6Rfer8cyrh+j
NnxaBSlK2b5RHyUP7/OqhnMsygavVGmcTBiZ8U7wfE1R+KYtBvGqFjdHow4+OgoFX+n+uHljbvRa
bG49RuA30tWfEWXwPA80Z+I5cT9r0CJJ5qmL3jcS7gL1YOIHMZ22ZEOEkpcPJbz0630c1ueB6Mx2
OEaNw/vAjkEuHoO3ACT0RQC3F9O7PUJE04YkJxbZs4+XUFYaAcHhU5TML9OM3xp24dUkctF8tUCg
pjVLyvoSYDGrPnj0HFAEAB599xP7CIAPZBGhBq8bC3+SrUavcIaW4XnoppPrddHPw8U0LAMJnEY8
j8LkG1U/TeNweeg7/meOAb+xoH+oafenIeZm++Vjo9Xvt+hS3/OajK/yVifRH5wHB8AWOqPl+Bha
eMSvAcr9WiTpYFCUqvpftRoc4j6kG3UzPxuKHyZlP+/WIL7zy/iQJM0F/4y6qfHuqtYDw36X9O1h
cCMqYFye2jxY4kGb85sFyVJeX/sld5ThfdT/gsbtAiBIFhACnZZruYqiN1GOLI1C2hqXDY77Gmbd
8ZyPrcxMI0913V0sUlXTspt3bQwctvtQ7UMp6uepnb+W0mVDUh04UBUMbcCdwaZR9S9YNhw97wiY
QBEncwCJ/i72u/NUotjFunQhamd7DDt913D/Mq4RQD5XtA0WdxfzlPTLlOkG4X7xx0BhTLPVKLBZ
BqnuLih/rZoQCO/9AM66ebzJG1z2dEVah0OH4YIcaaIAhfHZobx0BtcqNkjQP1P1LXGOoK0sKP7G
WnZZO0W30S4nz/PTKvnb+zQFfHjH3UM8sxQdHajctHM0pd4j06h/wwkv30+mXSm73JqqmFiSyhZX
RhSAhh2Xp1mwU+snzwuzJxTiT1HwqihmwZQ4AaDcLaTKQ/60JQjSbGket4cAL3br5hzTwpln3B0Y
1deGmaJpgyM3L3WEH6Vj/xAG03mCMWK78p0uwz8i9p8xO5omFPWosgdPst/jTp1Zze9QZhwCv3uP
yK+OqdphZO3eF89WkYzz6qjnIOWWpyGG4yogG9xlsITFUTrlJYOvUg1LD9UXFZr8tv3rd9EegUlZ
BSsunCnZyJ4sMflAL/7oH1tjvmmbB+VBESjgyy9ICxge43jgjh5pEuTN5u/Q0qWDZw+lW9IWwahj
XO6YN+10dBk07D1m7lA2tgeDHRDLt3CasHQweItjJ9w+vTJAwqm+tN14UXGF0GlUYbDgTaKjxTvr
a4NLBBYywSuv97UUmcBVif/YQDK2gevabJsN/rdAjUFwZAVo/tF+n0q/fafgUspyffc524vkpRtw
aRjvA7lAJwdNYI0nFpD3sQ/R1BPcdduRrMM+rnVhsM2B5KdOBtOBLgnOdR/db93G76Nor7L3Lqqf
F7TP43c5VMelHGxu+Up3w+Tf+nX4V/WyxDi1umKIHAUVmmQ4lHxLgonqsLux2D2JEt90Ze6+c/IZ
7iK3AFrZpONfCIi+wTdvAnL4MlVwlRsLzq6CTE9TfAMNsRPtvc/eG1wldviI6IhmHUO5tDnC3vpo
Ao6eHPM04ZmjDuAJ1APeHVnWXTSE+7nihdDNYbX/JqRl9LGXGlZnUQnkoM5iyG5Y89fMyGNwJmf4
1zByqcOdkHiAr75gmF2I6GOa3SFOrjEa6g2XWo0T1GP/xvKVKDQRsECLcffGVQ81XJ+RFrO1IjgB
SQOuf1jmeB/T6cRjb296C1DtPpqrP2WI9+xJ2H9g1XTyMDZL6ttJH+J4Xa++GIAe/YLt3QdfHrCI
j9227SLuFcod3OghvfOjRraZJBOolTcuAWFFeo9G/xj3/BCLd8bL09pMZ1nJVCLfipg2WxO2l+pr
xlAMkz6QenaAMc2DBxF9ukXLk6625w2iujnG9pOnCh6modlwDD7/yu3i+KEGe2Hnn6285/CpZMAd
YeeUibUQ/XiQEocKwQSOhW7fTYdE0pQEjz7KaOX7adjeDcsTE+BJ5Z/Sxinjc6rn16rHmMn8VKNn
N3iwdX0KJOAK9YjlnNZbkv4WHXrDWdW/aX/MbHKJxmA3Tehc2C6sDg34Q6CLrQECsP40wXMItKes
lzPwi3T08T+wPy2cGeLtX2uWvWf9S7vpP2PkskiznQy93TSKvNFwU1BwbzLcHhcSHebgoW0eNHt2
jdm381tJYSk8iXRA8xK9RHCCnkyVzeWeefzTsQ4ZbDTfxJR3v+5gPfpZ4Ew6Oifzq68RjATTOpEg
AkSX+QLwNWXmAOuKPazM8wGFcx26fV2PJ2+es1LKKfXR2Y59civdcNdrXCMmMfuyqYoWGv0oIU/N
GB182R5U7N3K2Oy1zyErHcCV6fbmtAb27yqS+gAQLAKmRkZBCkVADTeae0TTrO3CM4DKnLbTKeKL
D0RgiuHuFA5FUOJUDILCVoCcxy2yWdPr5zLCKS3G8F+VBNVR9eGu1eNLIGFGoZP1kizriBQC5e0H
FuW1Q2+YqG+fr092cpcK6RYzoQAz+1NE9dmAnupBbnj6e6o19G9N0dG9i6anDq6uQfMpDNKQSgSE
rs9JM+Qrna+9kq9aLzecmBgaAjRd23eh5XkT7lbp6WQMRTP7s/X24E/NczyWeGfS7SNA/vMmiyGG
RW4F2m3gwEdRpo062fNxlngWApW8VeBKEvoOU5F7tzQIWl/ue8ovAGcLJNnviPXSroTLRoiCcok9
CL6gKe90U2D2LJsXcYZg9mmpm2ov1uEO6s4dE/FXPBjwCkjP8cuMYvd2qNXG8d8qB0BYMeBDfZQ+
EC81XSYR35Et3MVKXmoXwf9Z77sFp/fsvS7L8AvqNmnF5ENUIlNw7U7xIAoZ4nKYzakM11wnJi8B
w1GCFxM8rytSoGv77CsA6TPFjyeoWlzWtGOOxnZn2Yce7HGtoO6iyY5V9pCgaxpgHJGSrnsARJI3
SYwz98d4zUno6NUZVfT46l6//Npm3K8rQzZp8i7nV1fPBZPbYVrm/e8N71q97xeXGyoyp9UzdJ1F
H2FGv5X5xvkTodh463wfo7mt5rpolMlKzBiQCccKKplJbB2AYf8QDNhIQ1yQUH2PHDYv2Hf++oC7
GFYk7jJxMEN0uKp1SGtx1pbtOj5kpEdh4NPM+PW+qrZTQuqHJWz2qANzDJKmDQAwvtbF4PHMSnEp
2VSEFDDQBkouOIkRhFJV7mvTXhHAeK58uHb55W1rl+u6YHcveGFhhwJPrYdoKXMT/nQ9xszG/sBL
kEyAl0Krr6SrvgI1ovHqzm1gHvua5zqG4KEPM6HCHOPR72WA9zHRo1P1yS7lLhQ6c/XwPEkGMNTf
EXg4tPqR1sGBEhTJumbP04qHIxAaPWEu6vebsxJUYZ0z1u5Yy7NxfA08cGc072DQ5dMuZaLajctw
5U2fUbuhXOCFNW7v4K9aEYs1DynVuD022yt8lw4lziL4Zxcc6RSJ9Z9L7adxILLe/qN9nS0NA+XY
FcPKigAXNZurk27GvT+I22SjIpj1OZHknQfu1On2nlnnZTVhewMsmY2Yy9HuXM/1RZfTAc4zIFiB
hpd07014B+G650t48BcIsK34208hJJfgfUTbnAwDlmAbYBCobWo0A3GXBkzl0p/PBvBxT6LdvHQ3
uDZc6GYLsPGZr9UdZy6X6/pCVQ+BQYkQ0ODaxV2FhzMdcFCe4Sf/J+zUpRXgiSJvP+oqW7bPCrwU
/OdRtr9FlhZjDZsohfXJY5OPIcp5lhQbjS+jbt4YhWPTLE9QmJ8U16+iihE20/p3BKqPzsX7bYLf
y5LkZG7vZskf42BECTGsT2WFrmJCq9TKuohl+yiTIDg2DAUp4J0Nv4g52arDHBOwWtNGJ4nmyW2L
S9cwvpYG2B6P72rZmnTEkgE/s6MzPUhSv7d8/bQO+m/l0IMSRACRJA8M3BHr/5TGY5BFW/C6SgLu
cX1QTn5hVPnZn4IpI519p5tcYGnUh3sk+r7JskQhsIgu8xrOzk1TJzsA2DSDJ/6fJu5fNx2AA/Do
9dfLD3wdYJ++Lo/t6p/iJTmRqn/HcnsApHmKq/Ex9pDE40X3sxKo6nvvvVWIwYvEhyibu3iCoCuU
rogsi1K3VX1q2+TP4jsEhPY/eFM2hVlcJuL2xmAQLHVH0qUJu1TOvnfwBP1ou/mlG9HQDzyGBKBd
X9RsrqKxEBJgoQIOaP7UGLQvtpp0e9KYbV9X7q4NQnuFHhsHbre8bdo7CKdeIy1uvRpBF4kBTsve
x7IhyRHT8cjbdNMP4WOXrjMoREeADbbxq6fksVqXfwBLeYr5pputwVZYFe0AWfV4MG0H/JC2qSb0
sIWQc4QEHFrvoQigc+JSvKE4XbSvdwHf2h3tRlF0m7kzAQClsNoegam8TyEGtVybiF2LqY3Um8nX
iKn2omziN7xjZD+SY7sFEBgwLrK6BlNAp+EURmI9MLSZS4csiLkrr0R6xzVat/3YqWMN0tUu7EFQ
rrOtl36KbM5vsFgAzlmJtBWL2J7RSw4LSLOURR10yCsAmwi3PLpO72ntk+WOSogEiZtNliBCJU94
9E8F4KJCpqZ0gwAi7dmIvpuC9Uag+9PmJxKNKnVXXrXvONbeXCC6wtTxCy4oegjk9sWJ1Wm5mSSf
dPIXma6P4CHv4bG4pk47cgj96jyWiH1sS2RqKLk9MoHvxAEr9kqPOe1QmOKZLoeyW/bLgH0Soo/u
AwI2MA7WdB5HeeiX8Mb18KFE3IAlrVm+Sfj1JAlUCFUIOknAGnfXE3EPolOD5+4E+lD/DZPND1J7
KFexxtNmtvdCtyqD/x8MeHT5VgWABwEOMKgk5PsiyHO/Jn86wVW2zXDWVEqJCytdCFwShWM5BLcy
CkBbe2I3z6rLfAJpjgjjP2SrXyiTKoOIsM5EpSFHDxi4EDwbqAAS+Mmr5h2WfTDGJai1hxa9bVsy
P/M38dONw5BZbzrObW/xZ+23N7ArjRwm/3yw5kjF5MAigyl1vhfgNUUNeGI0qss2/yFdctM+BMFd
jF0+9LYEwTCehZ9AFtJjp8GgCH3gcAtKio/RmPaewR55zV5DX3A0URWiVUG3ywaCbDc96vuNNLgP
yzk6hg6LYQPHdkyot8HSkpLHYPbX4zgyticew2KSHoPqQ0AhuOBZfyTNb6kmzXgkUEIDXRxi96PI
4DDxR5s9PBKQ88nstu48w4dPNeDfsT4RzhcN3jFhvSsUhYdF7Ffe61SVXT5wfzzyKZT7yK9eE+WT
hygyPpBbXH9gfZFt4k/oBLa2qc/OEwDtYMtS7zWKmj3OP/s6tm46UwQcXlZWJU/jwoICsVPidaAq
yTYqxnQY8P2kVU0WSpzD0jXzo7RteZ9Uss1q7Ue7voacRwyojNbo12e2KSOcLy16Dm+lIH2T+Sgl
x2AZZs0P1VjVT7bUtCjRskIeFIEBqc2W02BC42Q5ei8SiCOEpfFphvrvpZvQxq1Lr0+WLBy7PwZF
RFh/NyA2CsHgCUCvQXsFmtN2PyWNOuFQ9i9TtZmiTMIB6syA7uvJrntn/XA/iAimzMB7jssQtXe9
tdUevh1ePlalPjQLKC9XLtEBjy44V82wPNpu6jMwCf3RtaCs45WSfA1GD6U6B+6WTB0mHUy53I9s
0rsF2rZ3ySy9m8AnY6uvOPUqL8lBKsSvMQ7UY29GL18hXcHTGlt7ddtsrxvl00XCkGhvyNbsFUrT
Ao92xTJfzb0M6Rfx4g770jhUmlgdSbxCWbQEzd4kBKZ/a88uOMr5BSVPB/YBRItlONb8ZUiwTtzy
mlQuPvch73EqeGO3L2O7HedwpSGUaR5oBjxv0LC231EEoP7MnVf9tWG4Xle4MT1KNk43FzKUNHgs
8TfKPXmet0rskqAUP4EU/i1yQf0BsdAIK0wTBY/J6OlH6zGHxs7ZIWVTsoapQUg0eCIvBA/8G9eR
bPXB86PhXKoGhhhkbEBiLABFnma/AXHlBjveSq03mE7CikJiOXhiDxKqfeuVN+IQjmQOyGZ89hPF
IECuoJTbGo7pHuBQBZAyjDY0vTqpmkjQJqgc3lpfLJd6qfXFBXiEG0Hxi8+sGhxMIzSUKKXUJ6FV
hd8Rno35UMnqkejfN9DS8AWWThXa7bIEDDyt2O+hWNxPYghABmwcJDEu2GcfKlRgfRQMGF6mqAW1
XJZSYRqg7ZftICxEhtAWlu5ZbYv84zq8xoSWuHzEVALchf8PijlIWZcvEXj+R7eo4TzGAwWJgLiD
H9XN/VMSbPgLbllBFRA/3mjmECNYQt+KbwD5KE+uYYv0uEGhqckN+Kpbwjs/AqQFbn3nhzYejhHT
8sqXZUZXS3l76CdvAUTt4KOY1RNm09NZqwFaHkjhXhOy6AJ3ZYULQHP5NUwVa7LFV4C/cHFFJPea
MtkgN6BAPQfFHRwE25W+QCokQDd3qrR7QYPO32/jGoPA4TXkfmI1+NVUFUEKVVZxfBNUNbcBtX2U
hl2SIMSFSJgMKCh3zTGk9fxnbDvyD+krKEF8KqGh0XRk0YPB4dllZmQEtxqB/GY3LNPAT5g6hcCs
nXmArutXPZZsYmNnUTpnCkdDhcauEWjy8TiqW+er8ZXMI36TpMeU9G4oBX4V6IHFt8MWwz0X+eoH
8nhsgYAkwx0kG9MfC0wc/XcXovAymL1maTdsvX7toVLpi9j3oRuYoC2HcHmJAIFo60VTrr1JtLuO
eNN9k+DFpcjx6Rpc/7qFrZtsmicPrrbhTodo4o8TY+N2B6VcAmNU43GHYEJ8Z7Ag/tY8RmyEu72K
oI98BOFlokcY7g1+psImedhgalLUxEzPVge2PGjVLthsvQQXPFXkaBPPXKrYzt8zNyNNoboFFhaF
jQRON1KCAfgxuCZmjHiG+VH1IBXwki0cWWYDsxydMLogpOP/yCiGDiI1z0vDxeEICPjan2Wg+jtW
cYRgNZhmRa9YBU8zB+fRQ0YE/4yR8j2rZ3KocG/elJKtPoz91Fy4Y2rMQ7lok1IHCEF5sFZFqwx5
WFNVAE0SOpGsCen0GGLwvGBu0xihnzTZ83JgmdmG/k1uHA2rreRZNvDnGMFJn3k5g4pzetlFIdBR
rpTbQ6xl0k2KCfZl1LyOUCyk9bo253CotuOwSvcYhHVydJ4JgEj51Y02XnkQwri8VBY3rB7UK4U0
eL9o3C41awMMVINhMHQVRwUC9EwXDgTTD4ApMFByQQPppCkn/m9p5/FEgCrv0dp7GVQVC+gWt0EH
O1YHyGoA1fRB/4iTE5Z7q7N73i9qrxpTQzYJgGFoGy9nYzx+qSEMMfui5+ix9D1abIrKvJr8BSxx
0uVi1HiPFN3CLDp+XrdJnUonyxzAU/ukFxwtMwlFFlqgjhXgtUJWGAKVpfv0mx4CJOOTXbBGy76e
YwqCGp6UioD18wL4fEngEImDGrcZw+gsmfPvR+WL7431jUzdNNsXgq1230FGmmRGCxyQgz+dOkbM
c2lHdLFlV1vcEBX5aHFGHv2txmBtpMDpuojxL3hVNh/czCBbSnxbsC1LYebGh+YyjvhHrIcgzo1f
tn9nytddaYja98mIWYeoI4hZjUB91omVP73g1X3Zm+EqQhbd+4pgWyDMWDcptDoBzj8JacsYV1P7
uwX6Afjhal82lXSQvKl4VOBFBNCnoQ7GPyFC2N463Kl4fMJhZrBFOdZls+3jHJnSwxVAwHhWXsXQ
Fsryyx+RRQ+xgEEX2A/HGFjg0zC2fQbF/fwN85zl2esJ0tZVOLvCtpD/iw2EBMdgwkEYRA8LpGaK
1A/Ydpdsaw8SPVnVO5XzcHMtYzbbmEB5Y2JccKt17B4yRfM+66Xeh6J3GGxZh8eaOwIVg8PgPHQl
1wa1+musK1A2QyQ/g4XLx3qq+lsEDvHCjZvH1HokfKgM9z5NO/tQXFTSw3jTEtMNiknEZ6cUINhX
WYdQWC8oJv7GNfO/4WY2F0s7AFiEoKVoeTJeB9v2T3SoxjM0gttpruGNCDXyKs9uVnXWa/k/zL78
joX99wgbJf978uS/RvoQws5M+DucGDW4Ysjw3QzbpYbE+f89YvM/fcx/DeOtHro8O4EAg1RsZ0oL
ewWdksn+D6M0/7dhof/z2/zXQJ5F7qcPJSG8pEL5PXn1Qyvs/4cdSvx/fsb/4u7MkuRGsiy7lZL4
BwvzUFKZIm0Gm32eyR+I00nHPM/YTS+gV1Eb6wNGRNIctDRUZH11/4QIg4O6AqoPqu+9e+441SOF
WSEXyGQrxiCBVN6KalLdRTLNYecf2KgcO/deJsqyIatxZGx4L15y2QkHK8E8aO0BWTo/zJzwaCIk
G0LDLVIDOEle6NXKS8RNWnkJWWyX9heBoldtVTMr7pTU/cMDnAjLEOpIRmXyANVNtfNXw9fIX4fL
aqUscQK5pr8mFGdmObcsJhqyLq1zE3UGy8KLEd/ka3MOQXvydUkiChZdlUct4MdFMe4hqfHovGYr
3YXZnSq/64NMEruZkeWdIhTq0s+RpnjxMFY4ew/MJX/XPXA1C+liNPsSlhVlPLLAdnSnbufVtL9O
cKQhAuBXFHi+1H8/TrCUqG41Dt/WhC4SDm3EVlpYTIES2PfzS/IE6GgcCiA295gT6IVMRwqlSQzl
P6VPnV1eJWtEiFcISXxsWzB43TRfsst8blmOke7jjvs47CR2CBjgIRhmWBorkwdK5yD+Zeoza22P
beJ6Dpv5a0T8ONwkjMRK59EFynCC+j2KXnz5xgpmmN/q3BiTIJJVOgV20JIALCQvJ40iNHTRxF0m
bRud8rWCTAgxMhc29Lq9X9OKQWdfrcvZmnOtR6UpRoOChGLJd7zh+J1ntAFEXroQh6G8p2+/+YIN
q7vC/5G+NQ6Tyzwru5eArNpSDnvbj7jT0Dpcd9KV6bjWpvJoxk1UQzhohezt0BQYK40z7JK8t3Hd
qXq2TwodQ4UmDDYuve+rxEd/oyGX2YCd0zkbaGq/4PzYbIVcEm9IYvRfZhbgGIAmK4FsgYYtl6Sb
8i88QJ3jYyhGFR3gFHXf+6Wyrjfqq7IVoDwbj5D8X8QLmuyqTbuYQxGdUBSPmICfY0+Co66mqUkK
PaDAKLnk1mO2clvVT7rnwR6BuYPy3o1oRnOllkvZQGkpdAJnn1OgyFa1QcsRZ3x3o2IMsjn/XE6s
pg8/2iTGBW5Jqd/Fjx2iUIgmzb/GEORgFe6MlP2EhvvDM5jiBRVR9B2qYKPlvLMfuYIrE3hAaze0
VG1ce05/OzOvKVAw8X2jCTJed5zAzO2apaI85H/dB+PjnMboc3Rq6Mq4qQNZ9FFyenQd3OvBY5nc
nn9B8okQdvyGzMkpy/U6Sy9KZiLd65uxLRxkqL5KUMKPUDDkbwdajcNl+SKuvXhRwF2AHerPgVBO
P0+KBKY0cr1/RKWjqQoKHkRKjTQwHWhZywbjwapyOzW6Ga7GiYPE+Ex/DjQJb4NRmk1X4g8VXKSv
aOpKkHiU1G6d6xExgS3g6vzz/fUY8XG8yTfQdwOzDLuCLqOhvrLKYK+J/Yw199wQk+1vWJXe1w7P
Tq/MfRrUNlmXmcPQ3OuZbGMr1sNWqRjCTL717nWqeEvLnHlS45P4NYL+481oE1Yhqldg7x1jDCWZ
FK7XmaWsWosuRGdP7WLmrDy3ELQJ/WQYCiTdFuu+XDkbCnCHAZUR2A1rk66po9EauTu/Ek6dUY6X
njbZzh5cTmRMLD11o+/l13iV0Dp+oEka0kT36i69FTSEaD9nT3UCsPFhCU5JPGqQm0gZxyXv0yyw
QjpMcc56oxFeW4/LP0T5Y9P3p8Ur1bXDmwTf5TmbxdkfYnJSSjm7ebnM2233tAKX+TKmT7rmMB+t
se8eaINetBext5LeaSPTgZ3PReyZXaKNS/wowuSNjDlSwQ8gIxm2KEshM51Bzc2t4ElsMdWwU8XQ
wqZLoz8FKQ59r73zOa1egj6bWb8nUBsf3+oksOhd0AeBPj7QZXbhOlcN1mar9hEfV5ZUeEFjm5jS
2zbadBz0NW1369lzx9x8J4HH88pIpMuTQ3dsRw/qkkbkrxb+jK2tr61bY2VstKW8jTb6TKSYe5WT
aKRHDNobjJuEJs2eFAX9mRHmlqs+CUalGIlt2zCEuLdeMhK5nq280Lm1D+lwXjbvzkKjlYdW5EV+
j6bmbjZYjMvxTDScst3EWIxzQ2TTkvbW2SbGlj7Ia29drvWF5S3jG33rreK5OH/ipvhhVemTGBWj
hST3p4+ragRrJzbN0NSorioK+Xa+G6G+MMPCOZzhPznC/iP4T8GdalcNqTOiAQp0iphgO3RG2aRL
7G4p18vqVVnFs7epcZmce8STkJQkbpRaLWOqm2JXbsKNsqFDfxZN9k+Opj/nNok8auzFaHB5puk7
vQUY2lZb+b62yx2+yuu5vTGzJ/VJDEpE8APc33wbCTmNauhOvtLYsGyQSel07Jz/pM1sRH0SgzgF
C1lMzz0ObfcFTAi9mGEWjT/tuVc0iTB5yhezHl9RUZRcCukGLvZJdC/3385PZHbdT0KKa+pV3CRs
t/DJv+psY0251bmxVuh8X6Or5ipeC5/j55lBZx7fNC1jllZVdgaDersqXaQ/zI7dxR3dAxDY7Ypz
9lzI/ien/X+sRWNy6hEGychxmhnzJAxpShurXkpvxpvlbgp/NZ73/Y1zH6NzCnc9LW7uLW2odAtf
tofZE9hMiDMmsYZuA2t0+OV6sxbTAxUZWp0VO91YS38n1suE88k7Lanydg7BNTfw5MrT+LmVpiLL
VnMuMwqNRvNF1qTV+bc7N8gkuiAGaCxP5uWKyPYM54WelEWeb84PMreCxh/i6FBTdUkQUsVhJiVy
HQ8b4VUX0FV1fpS5k6sxCSp1CDKMHrjxq+BxSiWE0c2/art1RKID1lW3Qay09C4j4X84v0mACWpq
xC0UHLvr7sWGsg4mLufnNveaphGmLysryw0+AhVkgaLHdKxCaVw7M5e0k+NYME1VSYKL+eMDePSm
emBLemiw5lwP04FKZy3c0gAwcyo8/a05GmayIOqsi3RF4IFVSBcW/nbYokm79R8w+lg5y7n8pzzu
lF/i89Fwk4Wh6ojQac/gUH0LIYbSjNovI3Qh0UJ/9VfNoacMvMc0GznZWrywNmOL8tJdhna0mTvf
zz3gyVJp6IEBZIO8PKjbneRBbcidTQoI4l9YL0cznqwXV+nTWhfYCoPX30tq+5Jo4SrWspnL4txs
Jt+jTg6kKKDIaPfWi5ubGwXtNW1GM4v/9LHr52x+XDKOVmWUyVUljw/NHw9dNTJ4O1jHlAX05Lq1
QUlthQf3+fwTPPVNV/CmEA08MHRDnnyC4IeorhrinZ2qD26JtKbfFtpIwJmzqT/5UT8eafKBUcUa
XRo8PLIW8l5JkfEP6DuWWYNWQpNpJgwEtz7wAIwbi16rC7VoMaypoBqYgulQo8+K29qXAFCamTET
U08/BVVSFQubanFqgZzleLAO4/ne6HVkEfSHyBqdqfq9WCQzQfT0UAZlfUtVqcRMdkYQ0wQfjZZN
YfaGteTCz8tVYxirgg7v86/21OdIgScraWRrJFOeRJ82QkpX+LzaOn9LAFyp6vX5AU5O5WiA8feP
1mufJNmAxJht4Qv7Gg9J9IzRhZ7H11I8eDO74/RsVIw26VfAu3FyTEjdXtZqi1fUIAnM0zv0fDPP
69QuVzAa/HOE8Sc4mk6UZQKqJxgRsTi0C8sRnLUVIDLRVPoPzz+58SVPI/XxUJNXk/Zem0oGryZu
kWVaEVhKriXdJm16/bLztDd5oMHl/Jinp2fgrmzqGg6Hk51uQRS0WH2scf1O8B+q/BAm/0KcxIEJ
CznDNABhTqZVx3R6RfAcuIF01xJGUwm9iKgDnZn6zqm1oIqSrkjYWsoUND++KQT2XVPSm0aMLA+6
RZ9Poswst1Nr+3iIyWLwMxwecMigbAmjPpW+etabL5fAYF/Pv5W5qUweWeAmUDBNslRJ5Ta03ZQa
QttEm9mpJ4OvSmTTDXySRSb28Ym5vie7gUSnWbs0NyPOGShJVC1Gnq+yBMtXkWJFXjfri3d6elQQ
ifysvGlVPXFiM0xjQoR0XT6pS9At98ZK2gxA8bnHUAryZsLrqVWuUn77Y8DpLS61JKQv6RiTiOJO
JbuLJOvvZL2aKXGd2sHH40weKA2wikT/KQecapWg2QnvUePZlY7Utpp5eaeX4s8pTT6cyMGNLit8
TJmLArwEjb79JeI44UJGVbvL/AbXjvOLcjw2TcPT8eQm+0vQkKwgjqV1JQOrRmK+OcBSBX89OG14
GydSvavzUAYpWnnanF/eeJg6N/hk51VuofelzpMV9/5WOVTbeFfv6EibSWacLDkcT3K68zBFSayB
cTQOW6O/vPI8nrXgWqzJ/u/VmVL+3MKcfCz1xO9rAwdbmwLxJo+HK7MJr5sGlMv5d3fy0nE8r8kB
I66iUoMFOG51mIx2uUzuuwMCug095BR9Z/bbzAY3JidwsfJpDnYYDXz52kji8ex2f35G8txemxy/
UzQ9TqMyRmU3drVLPncial0733jr8Na7xyrORrq3QnV+VY23mWV3U98EX8p6QR/yF2S253+emTc5
LW5b9NbVXsrXh524qqV+ZbVvFRqP86P8OHmf2QfTonY2BHoVQFClJNautHVxT2u/sKg36aUArl/Y
INfbu8tmgwxqhVDhcS53OTfNSdgxSeVnNF1yXkgb+HcB5AY6Zdt/4Qan4ooHIFkR8cKehJpYdIoB
rTs3OOc6EOmrrx5pPbXPP8uTi/RokElIaYvE8nORN6b1FcSidEkmcyaj8KN96pfXdTTG+DiPTo8I
fIQITx22HfSBF32v2J7toCTc5HjPyg8KYQX0qLQ05ltO5qY3CS30MoLqGY9dBaa9YiQvfW2umDY3
xCSoKHUV4BHM7JIB1HLi3sRu+X7+JZ3c5UcPcBJJ0PUJKLaYRQNVxlDucvav4SZrJb+I5bkD+Oko
eTTaJKY4qaeWIhBwGxKYv81JoVULL8JdRrSDFWWV1fnJnf7amEiscVpBEzg9GoO5UWGBspsLPC/N
1/YSSbTzw1miH7tiom45V8E/WTVTj4acLIvElCql+T2AFDswH8qzsIpXKOHo4x8L6zZc9OIx2lRL
cqLufHZ7PAL9siOOxp+smViV3bB1mfL4IaKms0ATo2psCvNCJUavuN0vqXA/yHaxjOHELcwvs50s
J9ctF21RoY0FI7DJawasboW0Kfo27HAb3f1DKebP51/tyTj5c4jpiTOGgStwDBqv2T1MJQNGjbow
OYGeH2ZmJtNagZl7f5wflPQ6BacRo0g5P8LcRCYBv0oLabB6JhL2tyEMDBFEY/3Xjcy49x49rUm8
71EQ5JXTBVA7tGXfIivEacBd5FV8d3424+r+ZfUdDTQ+z6N43MRVnekdrnZBCs9GhoAYaV+sqv2S
OsPcpE6GrqOxJrFfdLMAeQVPbhjQjyavZEHy4GnEQUkwpM/Pa+4tTXa1W7ViFGMGYBuq8cXolUsR
tyjXhxRyfpyT2cjjNzXZvrmsdC4CayZ1nT6Vr8bWXzl2s4QgJr5Jq2Bl2f/SiePoMU6+AFrv6KYz
nvPi+PsgF3ac7RTv93vbv791/+F+T29+XwHl3/+TX7/hPlD4rldNfvn36+x7cg/j/Ht1+Zr95/hX
//FH//7xl/zNP/5l+7V6/fALuGF+1d/W34v+7ntZR9WPMfkZxj/53/3Nf/v+41956LPvf/vt9Vvs
J7ZfVoX/Vv32x2/tvv3tN0kUeRT/fjzAH7979RrzF/9X9Oqmr+Wvf+X7a1n97TdB0T5Jmj7m/9rv
v/8P8xMaGiyJRVPUdCxUWURJWlQef9j8ZEqKJONCQJ7ANOXx3Fmm9Y/fk8RPKmlihY8YDewmqZ7f
/vyhPjz5n2/i35I6vkn9pCqZxiSk0VtqKYpC5lnjpSuYx37corFjhSZ8omiRvdTv7SuEtJW583fR
c7s29v7LX+7Y/mXAyT6FWxZXYcSAjZIfGmwP0HXq28IK5b+2SXUZPQ7ZFs3SDY0H9uOweBR8atGr
4RrCXIr0EqGVQeCpbtTCnTk8K+IYk4+iHAPxEhEs0NbPKfqXRucCJ4fQQa43qlw170YQ66Zf6WUx
3MVCj5VcKHvBcJGZsRQtlbKDjAQoKtlpUhPom1qCv7E0fX/Id2UAWPK6TjTqzMrQBHB1Ucr70RCv
XbHpkR32MlA/AHJSAnxLh2XyUPujeFZPYbfWEvBm6BV3mlOxxkOv22i8jnXp+ZU2MscNu0vUbkRt
6essxWbZynO9xq8VjPla6lHrNklU7qyiVp4krSmpAFrdXWB4YI9zwCKKbVmG9hRnhnQdt8QIVU2d
C7ca/Oih6cBCmWWnv0i5AzNSMbvsXhS07NAUpborAPmi38LSYiWbltvsC0cd3qEdQjltRAO/7C6v
8e1UenMv+1Lz6taxVUJtbNGMJsgZLTsQu2Qrlqn3TQjj7qmAQINKTxI2mmzG2YNOXvXCoUOpWsCT
p2Wm9HvzwXFz7buB9vMyr0XF7nw/frOGxsuWpZREn00jc5alVyo7ESbkVq1GhG4umh4SEKCRnVLr
VwFUm1Wh1yYeUWHmYl/qtGAD20jutjK596WsS+W+A6+8AzFc2XHgegcv0fQHBYTRXZQZ8SYJBeY5
lB2Kcrn97MCOROXnSr1tZnyo3DR3rvPOKq7crANb64dp14MMDjGLEmrJvGzA33wHtABvWfF74MzF
oJYXuho1l5pb9PZQpOU9gljrXuCZAmSzlOxzVtXlOkwUwP855wGQyw66P6fK3b2mZtmuVsRqywrV
VXR8qbr2B+4WfSo0S6hE0rrxTVNcBHLdXDaaA/ZY1i0UgzI4S7lv0m1HqnHZhx3NXz10qMKMYbrI
XmhcB26u7E0v91/KIVWv8KuJPlcguqS1L/e1sEqaPEfMrALBjXzOno2UXzueZN7rUo8mxpOVaAtR
QrrRUOpfELqkZxMkHNZnmt+Di+9ULPKyXNl1ce+sSxXJL8ATPD7CpsNwAojgfeZlyaOqonlcmKUR
4/hgSrdp1TQYIAdw2QBhBeFei2EZaJ0ejNg0OC85zo/7OE58RFxpr4MVZJUeYkPh3Ozr1hNQ6HhY
KILiP4ECb221y5PPaRagyEB7ue9B1bypaqZ875wCSGIpy55dDo20gLOartS2eS+dFAo9yIBVOVia
rbuotFw+Aq9xkIDxchCj37hG2t4aQgfQpaV3yY5Tnz4Q7LW0eqtpXXKXNI51wGVZ23YyHNWFZKWU
lvQOYtLCK9roksjo3JSARwpQI1mGr0oW6u8hOSIuwy1tSWYOScZF8dAuGkHQwcmbgfoVhoF0Uccl
39vIy54y3HwMgCuxJCwDX/Ffq5oDvNt2MOsj6rxFozTPjZg7b0HZmmvT1b2XuB+8m1DqEmBpsQ6c
rwCse+hzHdg0va7VABOqqz5rddL5h05oiFuxyT+5cMMeorXZxC42TBzmmwUgkQSYWUJz+l72ZNi0
nasKzyGWaqVtAdZoENHUsLPHcUQb6LZ5CFLV1JZCZlRXgZywTwxODY9oDWEQRKGWf/U9vf1mikYK
aiJQ7wIRhapVp2WzQPLsopQQpPRCFOLhWUwH8yospQqiXJ2YPaU7J1aXqp4bN4YKCGKpi12AQFX0
1PtSyoMLxav6ehuEvQYMGQjnatC0sZLgvMKXtLvQEh44Zeh2pfXxFaCcaj8AV991fSsWSx2Q50M0
IF+dacGdfODHr5PCMRT3WIqdJgnVjx/4Om040zVDtICKAJa8gZDV1bujo84fp4rjU8TJMbTxiGTp
JhZa02Oqk0lemzOG4WGb5slAMzfnR5ic7n+fxdEIk2NpHqV1V6qMICSfm0C+UDr8xNQKKkWycD1z
5ugwN5/JjZUqZyN742iVcmHkz5L+fH424087OTEoxs/ZTBv7mzQ3GxzM6AnpnGihYtGWes1KGprn
oqk2nQIBF6z+zKAzk5q29/M91welGF+SUYN21evrvPRnFsLkYjR9Tb809GM200dAZ6ArB2s1u9Dy
wiZrNfN65kZRPi7pyokhOfeMIlblpUQ4A0Bnh+nt+Zc0N8pk45htT7+MzygDHmYKt6DLMJpLWM4t
hMlh2LPUQRSFHvTahbwXV/mt7y7TcNEtQLZheAzyb2l+xZzB/OqSUj8/v7n1MLnEAjBImxjHOZAo
wyqkb9ybLeDOPcJxVx8dwWW1VYKMFggQaA14mvusVuA+z9UCps14v6y6SXDIcBuB6MNMxsKqXy6q
Hai1pUW3xaK2oc/rawz79tCFZp7gNN/8y8CTOBFkStEVA/Mr95Ud3DScIK68l/YqX7p79SEAwnef
XDkmRGxbm6l9zjza6b2tiATqquPQftno39radXeWxGlqEbs0sJ5fKafHomtBtKgQcGf9+BqbDm5P
ZDCWJHVgVRu7oztJV2ZKrCdHwbodtaglynAmP44C+SQ10pJGudK7bbqLFL2so85NZZKR+v2NHQ0y
XfT54NU6NaOF1gTVVdcXmypIt5KiljuplGY+vadnxLeXXDOF/x/56KPl71ZCI+kWg8UgWjA1yTg/
SIY6kyQ6GUP0n6NM4lSrR3LpwntdSC6MEI+uYbE2Fy5YaBUsvGj5l/B+N+dXxLQw9sdz/Dno5GUl
TZuqQs2goA7MZbYbLqx1tHbxaly3j8IKK5hX9yEw6W10Fsgjba/dCTMwjGk/xS8/w+RdeoTnKi/4
GZq1d9O+W2/pnbINbPnGvA+u2Pb9Q7GZlY5NEuq/DDrZCzkekFHRjE/bCix8KyoxW3aVibdtlmlY
7eXZZZvI+irTRdhzsghRAL0qZlBdsz3/Dk6tLtMyDU0zVUxGp9WMXKwDy4uJegFdiiYE6TpJNsA+
Z5bXqR1zPMzkKRsSPEVdIV8jtrSucn9vxlSx8xh14kyYORlOj4eaPNsEjGvnpMyosrnsRTc4zawi
kI+HsbcayzxtnVJnxTe0WMh3/7OHOfmEKK3paGnO0H4GXC6UlHVWNJDNkmh1fqBTX93jOU4+Garp
SzXMJKpcpv6lF3CGM6OZQDozxLQYYkiRAeZm/BxaxrPf4q7SBY8/ZvH/dQYXhtr5FO7Na/H6X//n
6+txDvePv/RnElf9ZFgyOVfyirIl/yhl/UznGrqmWSa+E5JENzuB4890rv5JlDVLtCxudzofA4UM
4p/pXPMTCcUfyVdZUrieUUH8K+ncyW5VLVll7DE7LHLvM6dip47uJFE2e4CCK8zyvrkHz7vqv+Sc
JrGMWkO4VBGVYEu7Nezz61r6NTBy96PPhBw3eBNJnHwRoq7veWKMrF0XnL/wV9iOnW3pzX9DPzYm
pT/enyxD1TVVhxGjW/QffjwqDEEWhNmQ4+62x9xy3WyBaW+Chbea66wZd+OHgcYMO8EVr3GepTT9
gsth1oZ9or2PjJ14X23btbeVt8bMrUmfZuF1WbIwP2Zp0BKqAcuYZOGh2Bq07eZc0ovG+E4LuvTU
WHl2rdbYdWOMXQmcaUXDeUqVUPsipbAovVYQMEMIgCwr2cijzbr03cDUGSvNyivXXer5V7Uqdi+C
kBDKhLoqyBT3prl2HAcApu76JH6SXK5XBS65eB21yRWtNNVdVrvdXRxZiObrPHXXfN7ibVFX1hVJ
UXeDlXzzvR68ZOc1jrTXOq8yIXsrPiYnCj5HZVZsNXDHZLaKOoqR+zj557CQ6gfNbLODJDhlB37D
U3cuJrZbctRw/2R8bWzN6/N7KqBgkcMoXNUJXpiBgo1LE3XmJXwVc8SKw5rTu2QfQvWwmyqATZn6
eRDbRViPT1Cpc5wRiwbIJjYAG3Sj4HINaKaiwv8zxVR9lJQoJPMVF1qGfa0s3oYlfgmLyi/7C6vU
cfetSM3nrVi+KqUnbuVCaRaCwYxwvvX2fWXGuz7z5ZWiRkm5MQOn+iokIlhjoa892+h8+YvlgO4D
ZDmsxR+mUxboio2pIAgq0sLf+l1Jr1aYZptMS43nuJdqrMpaU8BCuiORb1JWvJEBbdLW2OhPrVg5
nw0NOElc1I9K7mB9CgosuTLbKr/HQa4BtROI4jclrbPHypL6nZzgHk++h104QG8e4q5/qF3F35dd
noNNs7CtShW3vNId17mWB0M+SE0PVgDvb6xH0jw29wA3WxxAWLbqslMC6NVxhtMEzGFX3rVDWN9a
lSIfjKTr71Na3V+NSE2f4j7EQURplf62jNL8WjVKXFJcDVrPYlBF/NCj2GybZajX3aoP0vyg8+3f
R5UQrUMh4RJjaTk9OmjSccCFye4aO2vIm89FlfvXueIZNUTqhNN0YGXxlefVYmMXlHltpzS1bWso
wqsY+q2w8KO6hGLLYRWvRRCjuN5Y0bDE+z3FWageohiTI8jGgZFgJgC462DISnMdq2i4lygRK21R
NKNRN+oT4NAaSgSccBJnkeluc517KgIfLY0teclzqs0nYDj6LbAvzPAGJfispiGI5czInkFY9jTb
JgmmTXmmbzuhxQkyi9vqi0qVp97Jbht/rkASXxgA0m/bgKJPL+nws+GKdY+un2KOmctSLdktluPS
gvJRYq0VOhkjmMmW84WCUSiunIS076LwnSJdRrBKnzMlDL5JnTY2kTqW8zXrkx4XrFyGc4itq9YN
mkvWuALn1aTpBvvZbl14ke9uawimh6xKhq8lmwbHJLrJF1wxyUv3hmzem/3QXUWGKT20Vc8XRQ6H
a8z+skPheUa1CVzqjqswMVxxRXNZ/i6lo6WzhIm9cOhTEz5vBnpVI8kW+MXOU5pc22iFiY9klMTN
NncwCcnUNhEXemPGX2ioshTwRSZGq2UcoRRT3SjvlgjTofu5boj/WGZY/YVUqtWd4EXAWfRKAynR
lGV1GWi+82JAxX/PPMFC/VXEsbGyHEfB+DWOwlsjL7Lvkgyea9EYZrtPUqPGnzSC2l9Eo1EdRZma
DIMXF5fDkCovpWlW+BKjrlrEbegegty0vgkYTVeLXiMQw5fFHw96u2w94RsL5KH1sTZsVZOu3cK0
ogtZbYRdg5wP4wk/Sklcp8I2V7USzCNEZYXWBd/aFpI5bIfEb/b4eSqHpJSx7tJ7UtLQ8nNcextl
V6FixQRHy/2vmWQZN0FagoDnZkoxqLZEfMHUTBXuPM8ZrkUPR40wtZJnL1fztW866V4s/WSTpmqL
50ZqcHZMPcPdhKFOHw0DOFsMG/xh2XoVPhmpKH0rNAVzxMw197VCyrxVVPeu8wPzPpIBaeODJFnX
WBzVG39w1W8ylFWECASfxCorPLOH/M7XyvKt9uTgxR1dQTJnWOa0CKajV4OwEbuhfZat/DpKpXTb
pr0Adk53DkqeZ/ecCQS8tbP60vX74RbqXnph1uBY2yYAMOGq8o3hidVa9uXEsQNvaDcBqqKHpvfB
kHlh9w2Ty3wXDk11ryiFsMmh+Wd4KMrWlWcJJZZmrJy9n7XqzuEnTBcOaPJ3bAJwf0+aKKMSJQqP
eSe5D2pYZCtrkPpvic5XtOrz7ELUm6FZ0kPn7p005cWkhKi9NrjJTVgZAxaJWvXdgk+5UhLRXUvg
ZK+rLJNuy153b0yON5jXY8Ljanm7zQMF+DeWDUDynR6xEtoZkPVoSRAZGpGy8WUD/AGtqt1KMVrK
QwCAgbWreWeLVH1vcTHXNjHkT6y32eKLNB6ib5Hcdo/BYFgZBTGUsgok533uR/4yAQWcgi/OpO8R
/YDyggojJq1iWOE6GDgLUPZSuXAd1X3TzTLaKa5u3GZq0GwEsct9SM5Os9byAC/i0giFRdIYvMXB
kq48Kh08ykwR0yUJq+5S9Kx+JQtdtB5cX3sI+YDXC6GKnU0UQnxHSIBbQECViNAbce2kJd3dRfJg
rutWKB5KzczeqTo2D74ziHg+S41+ZdRijvg36Nei7sqPbUExXq1z7DF9YeB4mknR4KFfc0xszoda
vaqLOh0rv5jnWIp2o4uNgE9lH35zrTb5ZqkRBrlZax38jDcXdhKVyyzV8n0lmeUhajS46KEOqD4o
3EtPb7KtH0fNo0kv0lqkWQC/jLjHKtZquhD3SMXaGX2mEyKw0nxW+9K6o5qnXvWZI1wJVmGuWITS
XUcYf1Y4jIFWV+sXpwrE+z5pwttAVop1JDfAmdW8cpdoaEGrCEbuHLxOHS6olWvPfWxV9yZhBFdV
QVmWfYRZgOnoX1PkYnzSYC5XeHR4OFSmYfgipALe4ZlbQbANgC631Nn2bmPF12rsto/wDIDpJ9if
Q6TJB/xfNKw5XDNF2upKOoxgs05eBdHpH9xEbW7xKjBetbxJblvfrfaqK9X4gkH8RIXUZ28R1NZH
IK46FgtqXm/9tKzvOqqFJpbTOYrEMK2/lZEUh3ajGPno5zAQNgz/Ra601sBvM+kPWVnKPgZXle8v
HKOUDyHwMWqARfLQRBo+rny86zew3fEe4PSwi8juJbA4VYBCXd5ph7qEbUttuI/WbRd39wF1+G0i
O66dAYqDip7huhy0uflZwnLnkTqtgma9cpxrIPRNsTMd3LgWUhdKa40Gx2TTZGJAU0aQ4FbSZIq8
RARgrtShELZgn1c+GL596/jxIWZXvJt+mV7i9iusg8Fxr63UlG/bocrutK7rYtiuqgSDV/ew6PSJ
IorlS3yVc+uzF0jVZ9nF5qmTU5WnkatxvUIBYNg1QX8Xp5Jz6HBPPWCD4t5LslGtc6toSGoUcv5V
M1LnSdI79akUa/+10FJlo5defiNUpfVUCKpy0Q+icmey94KlFVDb7P1Q2MW1HF4E1Cgv8yT0QJWb
iKk5o2l/qM//Umbh0n+jXyF9rz42gv24F//sEvt/roNM5np3dKkee9Q+tJChvf6v/10eZx+k3//K
H9kHVftkUbnnvgv3a2wYI43wR/ZBUz7JZJhHFb1komcVlZ/ZB0n+pND/JIu0mUkwwFXyRX9mHyTr
k0o6QhvVnKJqcX//K9kH9Ueh9+i+TGu1oUqIDhVyIdSbp3JX2pcyvmoufSEkKT6nXkJiNMUDGQvB
KEmKal2oOEGoLh7EWOBI3jcRwnm20bSgdg8ClOHKNjultza4tTUG0AFNLG2AIGlzp1VGxzkvroa8
PxRFMNiJIHgaXPNmGG13TVzdS8nKAuyDoeUvlSLtY1tIMsjoptCl6ga9cwf+sEg5Y4Sl0Lc2vQVR
e+2rQosTRlbWushd2+MbG4QaRvCm3ApvtJT42LXpSae6C25yWo33Ukv8VPlvsw7DTO6+DtihKCs1
B2O/UEL//7J3JstxK9mW/ZeaexoAR+OYBhAtI9hTlDSBieIV+s7R47veH9SP1QrdzFdKZtZV5bDM
aiLLvKKIaAB3P+fsvdf8vOp2XHZws7PxJjdb6s6YJWUrmswdnlbyrTXggIWST89ST9u8K9N4I/g1
JI4JYCuh6KmT4O7V8zMx2tm3fLEbDT/lyluw15HsZ87Ry7pZ+2sxYK+5HYHBrue3eknLAeZSSyw4
u1i1J0G//0wmNcn0kL+tdYXcVl+3/X71bpWegFGOY/SHaGgAbARQienM4WtARuHorA9FOqvpbEVF
u4Qyq6Nqi44oN1k6B/vFj4s55hXn07Mq05aUTcp1uTPWxVHblvGKEQo3Et7doOvoa2SmHnRCfgsH
qMJf17Nh2+kDR359n3upC7DTVLejo+5lXt7PSt2XKpLNZqiSK7u+UfO7J+AlbAY3bt6ZdBTWtoAT
CdJjABJ/2xpR9O4NuoP/4RsUrgJV0HrqC6u1HiqHuOTjin5h2QI3WgwW0A6K7SNACUnDoPErN5g7
lwY6jBxr3rWcPEhbYj8E+1E7B4+cAzR+MUGXQcm79TdVjqDqNInOWfuzSOwcuGfslvmtAf96vB24
feBYdj5gUzfD+nsaVY9RFimc112anKz6S1/2gvIIeWHNO4wn1wD+NUfWF3dajfE4LDrJz6pqXXjp
UZHB8KjE9Ayhgf9g507BZ41cvAeDbWL9jnvcGxhrciO+1ErBpSAo3IyPAn1Z7cCV69EnOlHOVhmn
HgSMuh4K7nPlRC4IWMhT5P2bhXUnh6UjYTPzy2w4QjphupDV1lC+KjEIULRuqts9mC5/OSQy5+m2
qUZ1YKx9K/ZVxzVhh0z0YXxAsW5Qc14atku90LnPZbQWAKh9IJRNNcwi9BDxkG1IIDOj29iuopPv
N7neZmo1v8V+Od3VZhPd5QpREl0IbUFzrvOkOhfpjPNxQu33hadTsNTUerrrrw1aKISLtm5gyUpg
7m7u33rZJD75osFObJaQDVhcSMAL6a6sPMt0leynxCoGEk8K2g4wPyYEfelkJ2OgU1gKgZ9m2t2z
/mTdK4Tt3Dk3IHQ+NQLx08XSLL8hbKfODDKniN96uiE5TBSzgMHt5Y4TlHAU64fSVjHaRSg+g5va
66kt9cThKu07DajLtQms9P2CoiBBGzK8iFbXFmgXBQpqm7lGme1bf1nXTWMlq35olD1QiK5gNW2t
PLFbOuGth14NdQVRR1T2oeZQYwT2uuTJZmwpSznGlPoW5oorrkgvewyKmiV2iw6JJZTIPrfdLklS
F8Ewe/6695rOeMu9MS2OHX/GFHetVdgBtJCKzOLRut54Q8m6Njk+hBRAsva4G8ZmAjpaRvyX1PXW
V+FOnn1eJgLYLV0uM3GAV55W6jv1qUsq27gsdslxTQ9jbwGqqON30HWQXTqwsOvB9pTPzZPnIt/V
hmTlMyqDmhOJQV3Q0hr8cz41067uK7WduvnawErgYgLOAxpiSXSCpZDRs0qG+N1rUu9R9rWDnZaX
wVPEYQ6sZGyRCR4Iy64nUNUljEL7+rB8W32yix4kYIP4LrJ7OJieLpo6kM7ET9KJGconGmHRmOwz
9C9JGqg4ybMbOaeVvE1iPt+NbXoz971Vl+amh7/1hUVsGHclZcRr3cw8twviQi8AKtV13+YFzo7l
tg5k17bOx8c+S7MlEAAmXn1GkMzIwCB4myVrYQ7BN1iWb4095MDKFWJkZKY9/J5xrT3znJolvQdK
rbK4Y1XQFi9SdjXY7iRzPkGHIbAXjErhnwGbztDjksUAb56LyTyvqC37bVaYlboprNwq94ZZMWe2
wS+KHUCzDmp3oq2ovUMmLOb96s6t/g760qdxMDvSCJs2l+221Ybw0caKlPIXlNHyBJgr9TYAINiL
hrmhHLtGwsFqvMr/eMH0DP3uh7GWwLS8QhsV/DGOEBtkbgUcr1rEVwGyOcoHgzxseRmRClebQqF3
3SadBXPLV/X1k+Ku6oo7jb6h2SdmYWtUZEmFGnWxGlrioq1sGKxWCXvciDl83Y0C3/XeSNkwNk5m
cfe5PWEHm4J+AXNJJJb9RTF75vS9pvm7Z/azcSvE6FhPllon4EHJnLAXZNx99A85KoU5IvTyBszF
GkF1q1J7P0SwIU8OzXl9P04oKA+tE88g5UZpTg+Z7bj9cRnjIX5g01TupVujtj2PQ4varRvXyt0t
8yySM3bmwb0RAo4iHKB+nbnn5WSfxmpY+ge6cx1gMQSA0Jw4UX7pVMx5YwLSTdhZv2TWHTWpad/y
tQ3em1HGcXJfGfngbx1zWctjnLdl9FKpiXVtqMSwrVRa+0BiC1l8MpxldA5+pT1r2wiLUJC06TRw
YqldDUkTC3SyU4K1tdlUmTG8xdYiQTNDkUTK2jVdEXRNksl7GUUN2fQwcw6Z42vn7FlOv/45ev3/
pcX/wMLB2PEvi4vHunr/n/9Vpf803fzvf/f3CsPx/0Y2BfkUBNX4Fv+TUuHvFYbr/o3qAHHnL1XE
P+ab3t+YhCLb9zD34SBWDmO0/64w5N/4O0L6UWnbuF2QHf4n803T/CB3IRyI2gJvjGFQ03im/WFU
pvpRU9la7K2c/AOWAhn0zbQGbtoMRxqsmabNmi5fyK8rbuPcv7ELi6zMkeaF6+j1dRnldBlpt96g
Uey/m7lenqFXz1vd1Nd+nC7Oi2rNTaapEGAq9RgEJP2PxG3GoKFdGwu1c/hLwIwMiQDjdY9D6V1n
a2zoQ9DQtH/QZW0ceyG8b94Uyy29ChMkcOnsTQLpyfGril3HKeFYFuw9M43CsIfmHKQ4TEiUqB3G
FY61XFjLYQGsDuSu0jDMiypdBNn0nJ46gd9E+4NzQMyk9qIkjSBwI6d6jpPJ+xahZCcnMJ6yr6ov
pp3w8+6VCgS9d9NQRJJXquw3zel4CeYCZHjDTDCIkn4QwUJ7uIZ/BuCXpkx6tP04flsto9nKuXe/
l3LKkk3viC7w66i4vcaH32bSWV4aWS5L0GZZswDs0d1bnXX0JhQG9s9ZZHj8q0a3T2NcqWAadMNy
NQz9JvPa8WRVlXTeckeBqePtQyGy2eXB3TsuoRCM4/BlTC0bjylb4NuxXj+18dI+tNIqA3cwVlCL
A6p+34pvVw6URzc29QWCEjDiaoKbXLg2fdilUOkdo9blkjS5s5Gt2QXAExG22EsaoCz3b1PLvrLG
Gm/Pm/dCgxx24mW9/pKuDQwqxnZ7ExzwoWthT5cr7MZq6fvjnBMpEfXeOG98a3ECwBDxo8u1P+Mn
wTkSD/ZBIR4/rTRwNnK+tuDpMb30XeMEte2SuGpCvV+YbEA9bcyt4Wqw6kkew4FUfdBPGtO3oRly
aAYY+7roEl5OEZt7r1zbXeHVNGm9iDGVa/Xtj2rJR9wAJK0GKZO4m2Ii5Nkwi+VcicY5aI4TtAll
ukd3zx+WXz4IxxTHxJgR3ciRnms/zYrjh+EPl9TO1EVaY00J7K/2a+fg/onapAsirZiUFfF8Z8c6
PiF+J8OstLzgKtwPzDSaLmk0DmHfFO3R0jYU4GH0652XUogmtAYI0zT9du8XKrlLutlW7JttAfyO
KZnRSv1jnYCtSU41l1RodozVaecbiuRs29fj9Awt8Jrb2VTdVpVW9UwJ7W+9xZY3OSqJ0wCF8NT2
qnvx5LQ+mMSpU2U6+Y027WRodxoN/2LvFHOikHMA/FTVUIobNYTUyRQYZvCXkdwRcWduOkmjoJ5b
qNZOP+26GPibbfXVaZpo3MZpBNe05y9Edj165tefq7XaYzDiV+IQU8SoOdk3ylSQj/ngtGSbQeHK
GX4/dO3on9Xo68/dkPHjnGb5U/nXg21j1ky4kJt+yVVehV3RN9vad5PXjoJnNzGf39Ojv7JfZ35Q
RSb/JuMH60wXj5BGqpBtvHicJpqYP/+xu2SpIA/RBUKS5Lq+Gfr+O+IRY1fX0bSvSKnim9dxHk69
aPxdLB14Vr5PHEDV2KDHvWWYD7R6mudykjPzmespti7n536Jr64h051unEFMO7/KOC1gTsDhkK4s
vFoy55l8gBTJdfLiiLl8ihvQbWlScTZMjEg+GcuUbqnmgS2X3Wq8cMpwjmnrWieKyvjVLIzsuynn
9pBhXvkqkt75WqS2xtfep8U2N21Smm2J5Ypv2LsXTu2cMOINn+e8KO4wf/gPSgmI98mS3U9geF47
oI/f8rJUe6rs/vjnJ1r3xWNeOnyiJETRdjE0Hzu38fyqccs8dH5e0TaC6NPe5agGmu2kaMxvOkRC
t1QSgx/E3hLdRW4zPbhVmzBvmvhlP78PgvWS19pO8iGwffpFdlRQAfD1Ja8TIri7aZLWFyUm/dle
xXoQDD25YWR6k0+L/ZK3PuCvHNrxjTfb9ouXWc0JPjnBedIpGU3USfI4FYsM1dq0TzbSEyKqEwfk
qF5oPeFEiu5siKuvdjfRsorbNnk1/FV/noxyKCHbcmMTHMAZ0e6W6hSDRvap7nlGCA80DkYGQzr2
Bqqwny+v4+gARrge9Oe8TvtjBs7knaEIaNmFc2C+zHTHjJhG5KazKBmCrjbsFzXwbCwNZwrYjYP6
BqihohS8MlFTTVMrJhKRkWNZskfmGu3B1HTz29R6MgAJTafMMFiqYwZJz/WUqW2dr9f2mW5ou+tk
flbFyG/58znCg3l9qltqDYN948kYk58tj4weRe0x8YlzHuOYE/jz1KHY7hhHljjmqEwhIXRAt9Fl
OGO5hjltRBX6VZ6dW87PIjClMXcHVfITU1vS+NeGtBClVnCJdpq0ppCaz613HM3n76UlNHiUQVpn
XFv2nlGbLzZTzXaDG0q+qnYYAjfB+ntdu8V21nOb4PmjOZCOgKUCOYj1wotbn5y0T5kJunK4dR3w
E30iCYgZk6LflWtufEUfNZxcY22sTSY9RsxNlHsPovJ5cW1i8vac5jr7N4UiCqxqvRfHqKfPrkGf
hLlNvmO2Q4WZ1pNoj8XqeUctRXo3ZEaNvLWV/Zeuchnoj1HnPPGhRnVgTFl1mEY24Ee6ZPOyrUQ1
PFDVWsfWqLvQmqfuEZ9b+Qjr0v/Dk8v0VvEO3udEr/cSc/SXXi/GE7OnfFPwZbyms+4PCbzGw5RY
RhYQDhi9QU+1HbKRDXmzeoX3wmobN+EyqZJ9N5LWcQS8dtvkVs96spjOy1Su8ZPvqexMP8K/tVla
v06tJY5xr8DPz8lo7sthKD51LpnXm2twKozxONqXwiD9s2yyLLCbgazWNConiPSNd1dl8fxiZo1P
89cbvU1teN7ZwjlmBD3lE4F1Y5tYuxIo+Mmc6Ests2OgueBHo8FqPo0M5QlGs2ZxBB/VB1nMKnNF
MaDK8Svneeg0LTuHNubt6qzrqV7pFiWjxNLZNXaYRRxiylk3O9xvPbfQEBV45uhajEGGXuNEn9L4
NNStgzphGKYTp43VCj0UNETM6ejBHlbvGI9jvM9YuJmtSmjwfTFbPwChtu+uPTcXb8zVzhtk0wXz
jHyiJ92W5rguqwImd9pxa8cO3kT+f/zdV4X87BIH0IXstN67cq8txK63GL02uVFf6M27F7eklVeI
ornnFOM9lHnWnibDXJ4G5S+U4cZI4MCUNK9WtuZnxysmTKX0R0HgkEwgdnmthi9zwkSTipK5P+SO
qrVDivrmua5d9ZjkBqII6bTiMqi0ZF5udt1bNFf5eSlMLxhbUW/F0NVvgL3Fl2J28C628drKt6VV
+mTJlC+/gbnTKQoAo6jz49wKFsXVmM+jzvM3ga+ZtSRHShm79SOzb/VOx3oMWsQj9xEsnwOnH/82
kmLGHEtweNuyUtVNTetH1d6+s3V5azVlSa0yecZ968blRKOn0ftx4BwHFZ6DdSWYAJaoeFY7TFWT
PWX0P24auhahlfb+XkIJNTbNtBSH1srJGcPOGmb4Gg5tDogeq3p6U4tZB45hCuygsEQYmDgnOy9k
sDaTvCsL9mWW3nS3GJNCg9QVOMi9ctupWhLXUsKAKRvjCw+ShfDJ6E9TnHSHtK+ge9fFG7d7/ND0
NYxUcyyPU8n2Bz+6ehw5T9WbQnbdPrGj/jFLRoGmSa6f2DraLYpAniKvSZ474Eehq2N9rx18g3Rd
18cocrPASumFqHqt90vaGmGN0/ch6tV4tiwitiudVhsPw/OtbGprb612/JysibH1qMwu3D+xpOvr
Te/gvSqSfVLZH6OoiO8y3xKhk08MZemObkeg34ciKvtbZwLZsXrV+g7H3eLdCVxD0/LqOLa1i/RM
HRaP3iXtTHpSlbX+IbIlPzai8l7bacW/CfvaZZ3YtPaMRVyN3fdGLvE3hUiJ5zTzHrFwrwfHqCrF
AlPq4xKJ+QwYvT262IOLzcBz/TCuEKz3sSWTHyYLAL1O3/a/Fp1XlIFneel9bnTcfBnqAb3pO5G8
ZblKOYRm9PGvMZbYk5uJzV04pIalRTH+sfZrcpfba/bUL6X7COcsZ1622vZ8WiohDwyc7UcfkcvX
KHLmFkSC2wA5j/1nQf7/d1H3LXXVXJ9jIx7dICIs/j4fuIk2vdVeE5Rkj9cJo9xdRe6o3GLCRui4
zuz4wo8OuFNqySR5tNGVKdNaNtht3XJT2o0Lda0pR7Ut/Nb0N3oAAs2e1HfbpLxamcx0yTlh6LZ5
NokruCAQs05dZiH8tTnUvpkSNHmos5pKY6ECvctQET1QAOP2jwevfmx/4t1FHDc0ntG/xIwEn/qe
cdJmgYi+ZxtsX4a08vY9IJzPylrWaGMyyrsloAYLM8NYy9yk0WDTrc8EqbBDT2cbqdGGoSHTSPjY
za4kbQB6s9McMhYTB6mH7DISGxib07dPfrju4v6wciXzQEo/OnmRb91zGEIR5FTdoS5a51hyivjq
WXV8i44hPfSEqu7MovhpevYR9EGSt78OtFdOummnJPTX1D9HHAiqgJGDCpF90xDIddXczXKaH8h0
UOaGTkn0zULjcYyWfnyfMaWiRyP5h2Vj8Sm9zFpIJLYiGr5z3PNYf/1Y0gfvojVjWLmqL1OBQYqB
T55c1LSaRkANOO0LbVkM8pAuBqimPaScXdwngErG/o/eHbwbPmR/2I8LheQGd1L/UE4NpTFRWWyy
nk4uKClItfNS84aZrXEQfgmLo+x1eY6tpv5iMW39AT1Q3VZqsI6N7uP7tmfFHSuzHgKrq3oVOmaM
ZqkxqhFDCtzQgMGE92h7KBgXUzMUEmv3gv8QzPecdpheK2rJz56Bl20DZ8G8TbOhYycbbTNClZtQ
51XMfo6m6MQR4w1S58Hmzad+8xyz4VrcG7K+He2+eoy10fY7aiHiGuZhgX08VPWrZLqzRwJMmtnK
VI6EB0YIGng8d2Z6yKzMuOTWmHXobGjdLiDEQ39o/K/G7CZ3k0kTuKROf56s2nn22R2ElTysxrLz
xcgsiME71XJtFN/jzrGOyJmL9xQ16BT4Gtw7oQ36rAiYvesnC1mHTHP0lE36ZGap+xKZhr7VbTUc
MLKv4VAWIEiVldn7xaJOufrfaXEDiS/OmWH3Wzzl0achsZeHkfPrpVfO6DP0hW/Co1t6Z2o6PPV6
6c5pYsYHIu+yWwfpU9gW7rDP8QySINdO4zZrhQyRTfcXG7XOcaL3Hy5ZMe+y4RpKgUDrBKnU38qp
yz4hUWhPsxhaZ6tyy32CJl9945C33tg5mhZzmOJ9bVtqly9koQylkjel07Z3jsggSnrmPNPbT8sX
ZjHF2Z4rpoixZW5rs1svSTT1x5hZ6LZNnJKNrk6PTG68y5C43WuZFe6hqe2IccLghUzBWvolyzsn
puQIzTt7rFZr3ckk6y6TNRQH00zVZ9GQOIEHtLk4Y7Tct2bRHEFyGsdlcfsX9s0JRHrTftJNn++z
opg48ukYrgINueWHQkQRwxfv03PJk7Ib+qU4E3yhLtNUd+/EvKyHyLVsNPEqOUQzKz+BLrUdJKh0
t9Lout1C+XjvdqazR7/gfyo9lLoskWK/LqbhbTrmYU911MltPVn+w7Kq+J4WRb9TaSUOnmkMTLfV
5Gzqysz29PedbTlPyR/SmXXozn21S4lkeVxsGhYm8Y3tVfxGD2ZYnK+6XX32eL86FctoHSKaS/dU
Lmgarg0pRLdASQdWWcPUw427wP3KIf995wTuB3ap9F1t+PqusCDmsGm5hh0OiZGEBpLJHWncUUbh
aCefmiRPH6Wj/Zc0nV0knr79qYQ3yv6wWO5bWvH1qybybs08EnubIfMO8emITKHMtpZbcShwhwkg
fTwdh6biGTcI1TBmu7/x1sV4oHaoSHfolvm7rHN97GVXfHJEKQ6O3/RblybqZ9E18p1AE6rqNDIf
S4DY12cye2g7iOmZDfU88p1hF49SvoK17t/ruDR3kRknF5tNOQpIgRKPAkw5DaU29znjmvmLyo1k
79ZD2m6ytkwu0ZL7T0NkpX+62/6jycf/a3Ip3FXXwMj/c+LW07cKAVWAiorD3j+NNf7+T/8hm8Ji
xSyD2QU2HveXBC5EU0oy41Bgkn31Z8rWP0YaFlorwvJdRUo79E3jmqn7j5GG5f8NXN0VEUqaIeMS
os//k5HG1dX4q2bKNT1F814innIl/oCrne8Xl/Bqulmb9WMNdEvulj/SkwXoCy14YNyJh6t7trkw
jOw3v8umvP7ev7iu+mCiorUR99Vs1EQNlniIdI5S1ZO/Szj43VX4Sn99d+YaM3y8vrvsaKab/q4O
ymDcUETels/6J/bkd56tDwMi+8Pn+RHf6hP7xZfHFdfyuRovccaREfKtw9G1qVDg/s4K/cGM9i/X
+/D9ZSnWjjRFsrWcpu2V2QQTD/fCvryUrNnhGPgP5bMMnGlr3ERMzjlW/ibW+t9+xsz/MA5Iw3U+
QsewyM0ezI4q5HRCcCoufmQy8s/p6T9l9v2a8WJ9tBb+/Fz/91U+Ri7HswuZuuJ9dtucxPodXeGD
PIC55/T5TG7cSWztDck3+5o0UR/QYXGqtvOlvkNm8pvccCab/3rr/vJSPty6XkOU62BnaE1SNM4l
3b+t4fWkyCUEBP2yptz/+Tz8+rY/XMq7eqtZJDyDe8bAa42w8tf7N+rQKGXDUCKYKg0Ouzp69mVi
HdM+Wt//+lIfR5s/rwUWALgGtBDb9j/4n5UqVwTCTfkzY7vrNjLZTOsmC0dGbd/Ko0KjGLbEbBM5
xkkMzeNvDNj/7r3+ev0PJujCS1zDopseCvM+F4++PPny6a/f47+7hONLNnPTcv/VJerYpWmXEbmS
qvlkYq6gadP/ZzfHz08Rx6bCrcnCzqr6z9+YoeJGS1tXYUteyxI5L3Ondm43h3/9Tj48dB8v89Gy
6SZuwbZRXzWZxmE2rhYc5zeL5wf36c9LeFfFL5+VdXX2/vM74cyzAOCzucQR++fhaj81/29wjP/u
rXA2xk3BLc7q8OE6iR6boiz9gh1oPNvuptjVGO7ngx0yEA8mUpYO8v6vP72PARI/39sv1/zIWert
pcqNnPc2kGt4GLZzWG7rfUXj51Tflttyj1iW3Y++aBr0VxBwqHd//RI+rGd/fwWOdIjQNJAvXD+V
X/bdRA6d69KdC5vZCYvEC6fpppeku/vV5q+vZF4XiV+22n+51PWp+OVSGEklOXx5+XccQBK0+3hL
ENjG34/75fA7rMK/+z6vRx2SWmyajR8xPQC5rhJoF29rSg/Ifafq/c1K8TF74+c7uqbEcnzilORe
3e6/vqMp8k3U/xWU2/NwovG8Xtno++7i3lP1LkF+vxyTk/rNPveviwfy16sExafC42j24SyBJggZ
e2x1IRqpoJwemqgIvdwKf/NtWerDkYx3988Xun6fv3xfOh6rKF2MJcSlsJAgWIk2DyBerS+o4Yp7
p3cAzs718i5axOKNvSw3yJmdZqMWO6J5Jen3OEzEGN4mxN6p7E1MqX/KJcqngNnAdOwZrgSRKYrA
aCe5Zfrd02hPsoO0FMrpaoDqaafJZW35rVXlTTSq1XTv1HW1zdtuPUzVJHakn9YBLfz0M+HD0/KO
P6BuYFTasTDtgEYV+dSy0SBQg4rtMrtvhcMkqa89C6811j6nSOIfHQdUlChre1GL1T4xT6cn6jb+
2RPjEiawnnbM8/LzkBX2G/FNMOLxriUhWptkF/MRWAyao/G1qFo8dMu87rBgDVkg0PIiuRhM84+c
nNGDKoY1UGXm3VFwmTeDUfhIV910AX5dp0FeL1XIS5+3Im2yY+Zq72bIEN9jthUZXWslT1mau2cs
cxSQVuEgMEzLR2xR40BKqo2WIx9WY7ukjfE4Mg5FnNCm5yh2qrCYJtzr2m93a2UZiHQWFai2SoLV
RH+qixbLy2R0SIqHYWtJt9rHvIgga+ro2I5GeZXjjkG0IoR2C5CrdmMth7n0xLFDsLTFbludRR/P
u96UemNlvnOjZlWgF89i9YewHDq5Ef5YQrDLUzxIN2AfrDlIjeaXThrZxecA8mWep/yyevO8cz1f
vNCJN6eg5gAyhQaa70cxivR5bj3za1b1Be6+a5duTtKNjYcqphszGOGqjOlSxl6/VbT8n6bRxZdf
1M3BnZkzJ0xHCfr0RTB5U3GVKiPBHXvjBQcdBT83JPaANatK5q51/c2ThIUu8RSk3U2eFQveNzSM
mNdQl3xDaNlTzZrRuverXm70hKN8bE8axiEeLvVVYnDwN57REl5mIILUWtT7VSp9iTvfOI6mnd8x
XGuJ4FQzvkCdnluaWJsm7fvbAbGK3iS9Wf4QWKs+uQkWX67R9TdZIZoldAXYAFcoXI4CPx0yUnrf
eVGeC7QwgZPRQnLM2foqO6O5uNFAxZ5H3tNSILQCuQelszc/l3NEF9SA1UBDvUL1WiZF4NTCYei4
2l9WM0bA5NH5wzutQ6v1knDAoHVhimsGuSebFKPJiMgRq8t2KpoOWZjukpusTPtHxB55tvP9aplu
fdQVJeOy3LyN3QZKNsOQLsFTrtr4Mlqd9R1DGo1Ac6hCgT92l2KA3RJrhgRHonk6YezO9mUzVEeE
SISSMuwiXXOJ0pt1qBNu1cQYTxl+r8fE9NaLi1+XTmtf3/uG6O7rLm6e5SqLt6ocqFFU6xibCnd+
Eiwzjxyq+jiI+tEJEXmt4ULgJtGbSf8knNLeFV3BWNMmWUSicS98QgiK+Ftvj/kNSjP5Iy0zvmNP
OngzShnpEEmbTaFAv/gJ9lR6sBr7Ra40d1KU6RudNHIb5fX0zOjcZpBH1GKIF1x5uD8JmN17eUbI
OXkj26JMuv2Mvm+7ikm8YRLxcO35Lm1407xOylX7Rly+/mqRqby/GqfnFP5Tkbl2WC+M5FcGkDdp
6bOMZpMnytB2nnDP4L+IzBLqm2yfcH3a+5qVNhhQz4cooKb71dXJ2RctM+skqgIvJgQAlwSTLCOZ
vxSMHu/zyEoIOKzVoUoR4HQiy/YDIuOAO7FCmEguIU5PeZKRVwX9LMVpjTrkW05dOJw5tMLUKLNw
rcrlUJWlvNV+WnCH1E7IY9nt3QxdUxu7sMKaQe+JKZB7ee2SIxeMdmshVL0xncYKk1Qsu9VClshS
UF8GqsGDaH267RZT/0ox8aLB2R9XK3J2jvCX/dRg9Uxk1h7MyCKY2NfyELV4IlS3xLt28lhafVEf
XCfJ7pAS+uFszHTpRGo2L6Of1WdRyg5hV23ey7HsDsR/Rl8qlk0yHbgt1xGtZNGkmoDkbnrstTcf
RukXBwUC4jBX9XzyB9qlFf1jUtGQmejCJhs5s+JDrr320iNTuO3mJL8n3lScuXMIzJ2JYFSjKe5m
v6CqnmnOYa4u9jPDtufJnv1TLxa9oGbxmiCpRv0HxpIFv6bOX1fl2W+9JIp4U+eVeyd6drV2wqGp
OEzc66it7+Vs2Y+tGLxt7ep2O7aaeFt0RS9e049/MPVen1xrWfZj0iV7snNbUkqML739v6g7j+XI
lWRNPxHGoIXZrBJAKpJJUSRLbGAkqwpaazz9fODte5sEcxJ2elbTm+62c6o8IxDCw/0X6FnQLptA
u8lmP27Kse52A/SAX5CU9T0cemRlmya5oaehfvfqtrLp+vdo8sCB3Q+aEO+AyuhHa8oQAo/4Hpbe
yxyktUBvTaJ9i4OGParjEGwKYBib0jK860afeui5tS9tskCLHIRDhxMNgvQn6VMBvC6bdnIhzkJw
ku5myNhsYiiqdt/jgj74/E4BBVJUYxipnsQoiCVSUXKKGgoAxCTjmyAgEu0lnoRbkCfiI+meDzIs
D+UNqqXaa5inM21Hr5NX34REsAFpUeNmG8nTzwplFVeNBUPcpJpUPdSdP92GUhxvZSxY/oLwCxVm
r8u/FxnPXhuCBZ3Lvhb6U+CF0JbAdkB/bttfQimmjik2SHJLQqTdY4VZHRKrt9iOM0E5Gso3Aa3w
WYEjoZgejf5Ikz+DJ1F5XAsV63ZuiijvfJNNrHX00dBzubJUWLKbegI9S2+qVDYFFb+rqmiDvxBe
2Pd6x1rR88jW4iag7s/FqUZSdxWpfvqQeZG09ccIwyTFLN35E9gAv8QrK0BxILVwTc6SIXBGSfae
hKmglTL53VUJpGbbZbV3rII83JqtnhySQOicnJvfbf0yP2QtnU+QLOF+SMTsSObJ0zJlTL6vTfyg
FloHhDZ7GIfqPp6mZtfSB9hTD29ax6jS5qqauvpKNsvCESJJ+WMJIudxHNqTZ0RXIKRntYyhno6Y
oDZXTZWV33LLpAOuB9m2KSU8KfsMwUo9V0Lu8VEh59N7rJLj0XuRxEKJAO4GI7q7ackRpMLULyBt
m8NVWIex3Sth+DSkFsheYM7+ddQG5QOEn+g+qLXoV8hS36WKITyDo/JPsA3jb5HVk5Jp1qm0bOm7
5vNeonVZ4rte6uNRBXiw6fqEpyHGylR7dNIqIdcSDhLDoDxaRvXDUCTxD9DMJY1lCBs3QTd3Vvyo
Nm+wGdL2apYH2zrrxhsxgiVE9w5kZ19p/aOM2lKyQZKoeWmssj7USSJAGQIKW3tD+Tv1sukBdGN9
JWV5fYroGnHglkDPkcYh/WmqtgZJlYrR93jImxdf9enaiyH9no0YmwXK4VFaPeW0kWo4bladbSut
Vr1NH6CqQH85hY2ixPDOUiEzbwU6TafKt4LbCKrPH6woc28zpQnmPWaj3Aq5GO96yeJlAuHuzUhr
RXclubJ+9iDmgGHIEBfTuG5eC0HpaF/yL8GRs14brY/ulSk0ajo9A50ffZp+trFVOkEWlc9k/+Kb
1yNHa8NZETfwc6P9YJTDUR6yejMF8Wi3agjpq1O0YxQYyZYOtLKvBnrGE9RUNI/g92dQ5+gpTtF+
VOK/vU/eCqTa3EaarDwLMK+Apwz9rpO0YYe8t2mXAjqNfQ52t88b9QrSl2wLyOd803nV8O6pMlBD
NKR7sAJOh6idPQ1VfN3gAHDKerG/MkcpeGrg50HjaYwtP6+4h/jLhVt4ojtRKHQlMaZ+Dj7YkWOS
jaG2WleLS0qXKmqGal1Zd9HQ+4egHmMHvhfGy/Bkd2ndFHhUCAPn2IDSI3SDnTCZZOqom38Tgy47
lCoOzZmQ6liY82czj11UADzaKmgkOTrqB24V+dOLGQ3FwziLHWmVWFxZnZW4hhyRVEbNTFYr1Qfw
RsNNFAFR78q22Hol9nrjVBpwdnMJ6zm1hslnWPXP0gQ/kmpB8muWMj8Fuhw8ARgOnnmHpFs5SXve
Dor8dxi78XcgKMa8QxWURdRG3YuVxkgmT7jp1dT6ViMx7+qSh7oLbWIXTkBgS31GmhmNOag0L3Ij
Olh/6Mwm7ojqvcvY6WCabVk2EC5yzZZY82CCQ1a75/NKw+KUDxegO+M06HQ8SAK9v6LOmPgxyfyT
VjbiQ+sBQ1B5qf4IIqJxKMKO6PXXHjNqR7MQ9u8yU9/AcqrvZd8U9kpjgAcOJPmUCShs2Ig7QChP
0NRBByrGSFXS/doGxySDcSn0FzEbih2aau01vU7LFSir/kBjzT9CO6jue1Ht/7SlgpiP3NTprxYk
3m2qqMaz0XTNLb1McZ8qiQWMuVX6287vhe++CFSXT6rIW4TQVLRV+yr8prRh/so7sXM6I5Mah2ZH
ejK9WPweTLmpbhufhqDdRKp807eS+SsLsNsQI2vaChbg26aesr1nkL877LranRkn00bX4iC2J0PK
T1MeTC4sqgZhsSFKH5QJGRypB7S0qdtaBtmcKUcBL+DXcfRxJMzq6ZCzdsjK8RA39Dys7ElMAlsQ
wCQPFLmvp8BLvkGCg1yR5pH/nMUoQCSanOLsQGI/KLLulONEmieSqtstehaulEvRPazI6dokCXUQ
MhlvM6Ojg18WfmebUx/vKoqYbybH6CH30ZKKCpgsVlp6B883h4OHBhEWBlHv34q+aO27NBz/1mEK
jJOsiCSYPXsHXW+K7BgSqWsFne5vcpBv20bWeWoFSLC4mTikjwnVl51XxGVvB1NSJLwmqBjZgMHw
dbNGyY09tq/NFpx70NL0d0I/5CrMK9UeRXQ0qH4I8n1hee1fT9a8P74YJS59YHKoIfb9B0nr/f1I
i/aPbyKobAuSb7niEAjfSkXV9+QLCc8WL/9ZBZN8HSNYegcPBus6coBHqYH1P2mjRaZYiz9GvY6f
u9iabLnXzB9KLGXfBEg6Wz6cyq0RekKwiVk6vDuN+Vk2wDjRoA06Sjhn+oOhUGHR/OaX2XrNLQU5
fWdCo/2VS1V6KxZDedtRqPkrxabldLnFlQcTllSst8ZmKyi84DYtV5aLVp1fkT1aBqR4ZcrB1aP3
AQTNFE6Wpgi7ANrSYWhQr6HtmfzUyQW3KpYn10kXqtJGQUhlr7cUK3QhkHbg/zTbCkKFv8eXpqtI
SQEOjonwvcyTEGmmkb760JX9M6m/CRwulsGwRJNwwIYD4jpabYdW0fz7GJLlHfi7+AZGsXBXSdmw
jS1Zv4+wdHvmNdtuh6qTDmHioc7Soj0zNK35NgyadOLVFfJA97ordKvCuxKsCYpBouJmvkdpS5Gb
7lVWGvMxjZrgXvPC4t4ClHGdFIP5LHR+8TZ0rZrZtPGT5wQMxD6qG7KCtGsQr2uFmQZTaPFcW/Gv
KbdFN+gN6U7FdeVmVmb+0Qu9e8m5hp7CtGxfc7UR35KCd2NndeoWXjy8VhSz3Zoa/i84L/UOQdbE
LcaoOCRxUpwKLgfXa5PhIE35dMf2HU6sbLwoPGu8Kvuh3TaUXzXMaIR2xPMilvfAKhDGqcpUPQC2
VuDcgzfcFXQgj7rkdwi5h+0J1j+6OHDnUh5qWvpHmH0ZylEyjpi0NI5iRANvL+5ENJEsPCwoPwyv
kZJNd+Cdip+5VjD4cZL2g2dq91Zn9o7XhpozqRTmFPTDkBSqsKvQzelooUV08oM0fYjlTNm1iig9
db0Htbv2vWbXjI38YrST9tPC5+OnCu5rpyQeOnDIF+9g7zXWJhjG2tHzmjpiqwMBbCf2tlAN3zJu
xR9yxxla6Q0qXaIsHaYSXYgJOsfRCFP50SpNtPlB2T/AodJ+pFFu2NpQ+7RkgFdWtLUPpqDQ4NYV
f7wxJ2+60tLI40UkSH85/IKdhKwIUCwTMnVcNFuEK+H4EHgvFErwHFbg9Mxcsu6sXg7u6lKHfovz
x9OYqclB74cYG2YTE8dioC4WiLBwPQHqjVyPALtHTT9BHY5/U0/JOMn94lbOysYd+7i4o8CLLH4k
leENpd/ixSo71I+GtL2fAIy/VRIybBhRlLsqyTlVxGgA3p+Z6U6WavkFN6oQkHef7rpmxF3FLBEI
1Ca93U6jHm5jbFvcWJnVQTmFXa1ISVXKDp20alLuG+S37qA11PfQ7334bSCS+q4oNgCWeAmg4ncQ
xSZ5LmWp4NiAra80o7JVrF59AmTdvdW9Mt6lTRF/K1Dd2vpqkD7rxhjcUF4KdzlITlcdGpQtfCN5
nYpmlwONcg1Pbm4QFfGObRSF33yPVAyZjYa3BJfiSfEpzY4+L9KaJB0s/KjcDoWGfQ5wzyN5FgA0
A5kyFUrxjscRmbhYTTcjRcrbALckJypRQGynykRek4q9b4gBGmN5z7/nSfJGQbbiVAJq2k3YZNm9
FAFUDZpBtYGBKdJGUjrzKlQLCcusBL4NDy6nFKwaq65AcBACEPYhiguU7jr/yC2YPjCPaLOh+YcB
EeliOOUJTLbxby4GImBHIX4MZe1v1mvKRlaHlqy9J+m1/Gk3yeBJIfapN5oxIBxikvcdqFQDsBKT
4gFRNOCqqUTNuQLVPSJKYVPFTQ9GJ4ISrqICodLI2EUkPhu5l4VN4FGHB3BJr06GYyDFqXrd9Dn/
Sw1qJ1XYF0YXqA7+Nb7NigUjEBrFTpeyP1EZ+A8dNkA/m2byXbQUVOxrtcYtqtzYZuhr8TjsEfHL
YxByHh4OU2WdJDAWuyEV+mMoht3VxDreGQrVb4HSpNPHiGUMqN/De1N4+QwijDKdKgyp0+TpriJp
xjYMkKloY62/Qx1AcwEOSg5tpcYOZcrrVVL1lEbk/DpIJWiQoIT3rVA02AJ4zZ3SQIkyB/IPeEot
ErBKeNci8rEvhsm60lXqU0EhTwdF0eOVvuyX9hASvcA+AO2os27vssNchKxeEzkf9MoexOSu019h
s/AS/N10K5G+dPI+R1o2mbsEsEBCL4YF8DufPbd/rPW6lp3JRYBFH69AD8cyIoMAQrebgpMa/1AV
2cmM14GKi5cKNDC+aR5iQEb3rS/2/0l4EgxAwpo5I7E+N9oK/NZaKLsI9onqTT56NyJXBOXSsi0R
5xsBkCan0Gu40se9yBVV1O7lX3BmgnGlBcP/jgJTjblJ/KHTR7fNqxCSKMASA+T15f6374UrzdIz
ywVSPPQiFXwXA110E3OjrFuYrYXThFoL0M98kSVvmw35Pu3yH02VZysdzHODgnKvsYfmfv4SqWNE
Yzh5cEadXEb+QuiTPT4l95cnbsbife5p88HQHIP9qrIDaAN/njlxyAWzJJH7V097dlxJd5orbhV3
3JcrC+VL5/c9GP1m4qiG8e4A8+EzFZZIMysYckeJrzFHS5TjtGaoMoNbPvXo5xD85cBG0DAHSfV5
POj8QDiF4exM+u8CiWOORB9kq5htQW46TZvsLk+gfGZZaLy4JFmdZxCZ8c8Bc3+iA1gkudO9+S/K
2+DM3pveQbWTbQpB3263hjtdUZO/9e8mV0bd3DvFTv1N/m45a9bY8pmv+enHzEvqwwR7WtB0fceP
qZz8eQabeLv+WByKLVnDbbCllgcNYhOcRkfeJPfmleBEK7vkzKLVKEzgd4q6Awrpi/U0xUC9kQND
BNvPH0Gq/AjCNfOXM6sIOKdmqDSiQC5YixBZGhRwWCyI3pCTou6kxd9QZV4Be5wbx8cgixOlmWqE
Vz2TljPQgAal1gCOxuWlc2ap8tJgkjRgqKo02wl8/Fh+E+lx03skmdr0W8rViN7paHum8R1JXQiu
hfzWVGvuHOeCss2R8KDvZpnavJw/rJC+95H5VFghfVljSgoyArmx5Krvhz9+3l6Fkvzc5fLK/fcV
Z8IHQ+dDBvbBf5vv3qsfogoJcmPIfs2gw0YAGWttpb1+p9+am/Ga2ojoYI261ZzL87sadbk1JwE6
YUPU3u7dhlYkIDztVDujQ/ayrw/lLZXMlY8qn1k4BucbRw8jxdNg/gAfhho2uRwaU1A6HgL/m3Cv
2jRpxGPw2BzqnWAbdu248m2KKvNhcqMNpjrdiTPBXRn72Z8BVFoTZQ1gj7j4zkqTCiiAauU7CLE/
9U+BE9veN0hBdrpNbz17bba/oNxmSA9vegu2kISfzWKy62yIcYcMS9Bn/r7eUd/eqttqtwYLPrP5
Z7UYENuQYA0G93l6x9jkASzUpVMXHUpoeUQzZRZui6o1e7ozO8WQTMDmc3qIrNdiBktDENHLiEoH
fsMB19ynMOlP5L+PGmoyNt37nlzRXLmPz302CaEdsKrWfI8thhfhgCYqCbMYSuOzp6TP0aDsLy+N
cyFoFiompLf53lrkiqi/xhjx5qUjFPR4dVTN6fWvxDj3lT7GWBxtHYIUUgilw5FlcDJhfgyqawqf
lwfy/gUWd72B5QY7TcLMBdOUz2sBmWWt0KBzOwquwHcV/KJfapkVL1Hng89K69Rp26G3y4Earil1
oUuNcnDqfCrsAkAW3rY9rdoaBBIdgWErNaYx2qGPSPEmiQy08Ror1FyvH8u9LnTBtVdq2rWGHP+j
AKrZtNuwEl/TPtNOnHzdQ1YVpjMzEF0kAuQblAgQtYHMJWwDZHdtBLFqGxEz7l4/Bkwt6Z5be5q+
bfTa/2smYnmtoLrwBxk0ce9bmvera4LgrqFq4Lae1wKTEtCwRuzuxg+s3G2aMdtDeYtOQlXA/PZ6
VfwmzX67Xu0BDhB0ZAlDv+LpJKlXcg4exDLV9Nsk94pd1p1pj1WpvUrRWDxJo0oTzM+L4FZJen1v
DCFSrZUuvVDhjR6DnlLINJrWUQ8jxclGH2i4RLOF06D7oYMTcC9/2rNrlBITP008A32EPp/pFk4q
FA+amU28CeQVePHSpYrTwzTYZxru4pgBwdlYLJ4MkXQdCqmD+OupuVYcxOUd/Wds65vOtf4iyb0P
HctZs1w7NzJTMem0ky+SKS12nyfIglRAMp1VaX7VSX3s8+H35ck7t/k+hlhsi0LrAU43hBCUZ3PI
Qfm9TdKP/yAGhyLGFJA90Qv+PHsUo4aujq3Cmc109fStivWNUa0lYWdHMsshgzEncViKhCVoRYYC
bXdkQJ8RE9wE0q0frZy4Z2MYsg4AAjkyLq/PI0HIC4EHDG0cGezbqB4DhL99/enydJ27HOEnyQaA
VNICZRGkiAIyQGUs3i9HaT9fjsG+WL0cv8KxWdQf4yyy1rgoMCQpmTCAeMlhchBAvUE1fSvfpTuQ
A7ZxdNG62aIvvu2/A4lwLg/z3Fxacz3FFMWZb7FYeXQB5SSmsgXz4Lpr7iswJmP8eDnGe7Fkeepb
mGyBc8dsiZ30+YO1RSW1yZxoJNeDI+BQpR+UXbBfNwmc1/ClQIutSuXfwzcDPo6PZ4FgvRoiAopI
Hlu70Vs5jb6A2Plu5MWzr7MpKsY78vxD0pj7AFEanQIRphQgD1t4za9tggI9dejL03d2iXwMNR9Q
H0JhFu+hHhpWjndj2mgGnXo3vJK2+vxqdYa9ZTeuZPu2eRvf1XdgW1bin0vKTRF8DC908jhTX9SK
WhxdWKHVf20Fbzj4+HF52+44YTIZR/DkTIl+i71mbDYPa/ExmVm2N4UU9uHS10zuvUZVsYah0Y8Q
lHbsxnRlZOce3yZPW5UDi8P9Sz1x7AezBrTDSbILHodrWtvMZ3FoT6FrHsDT38z4zM3kAvW5Lexk
l+/XuIBnjhnCahQzeXwriEl+/rYZgkJiLmYF0LPANkGfZTot1LpDXAAvhOClrf0bqLTby0vqzK4n
qqUiSW/q85f9HFXVSSg8P6X4hpbepjKr3WSwT2QkPC4HOvcNqeuAY1eAeklLR8S4B2o7TMFMiKh2
oHSvh8I/XA7xleOhmaZkaorCHS3TfFmcLn2IRa4PdMhpttN2gs0i7YOteIcs5C53ij9rHI+vc8da
IdWnH08iQg3z89whFBd5FWR2J2qtTSTsTLW3s+mfGdiS6hCEmjxHsijPWcfnIAY6HanVUOMTizfR
7DZDBzjAX/FxPTuSD0Hm59SHc0UMdLQvschA0ujGQMEqRwZci43N5e9zNgplQkPmLqXovYhCRk2+
SOfbsVTzOvPDx6kWrorVKsk7V+rzccGU8cZUVVlWeUEvzv5KasDXzLVXDKEfVVgiiEY41vf4mNsx
HozJS+kAioJU5VZ287TmJHgmOf0cfnGRtkFqjkZHeHWHKgZuPe3gYJB4pTv5dfJQbvMDvkRuzsa+
XbPG/XoVkRAj10PiTcqFvf3n7ygj86XqRpo7aUGjrsrTNynyJbcqaeKo/crRcSaYxPKH70NeBINr
sTK1ScM3xVRKx8yfIcUgXPWI5Js7rj2rz9w6UDE/BFqsG8S+NVkt2dbD1nqjGeaEbndV7ettesDJ
b0M7/8n6fXmpno/JUUU7TKI1Ic6D/7AjBAttAFHhhaFtOqd/lpz4V7dvNrMfvLBT3MQNt/n3yzG/
XgCWZJAqS+hH0KVY1tnURPQqCxV86mzmEUfDg7abizD1/nKY+bMsdgdvJ6BAtFug1S87E54USDma
0VBX8jcFRFAD1MLC16LtTrwNV+7VMwmfZbxvQrIF7tZl46VECId7dUic5DDAT5P26gE9h210XKst
nTn8wUW/fy9DN8QvRTNAn5Xq0zBn+oZwI7vT3nKl3WAXVM10iuVrTN3VgItlWaI4opQxATuhcScc
33Wl2IKtcOrx3rDg6+QIqONcFffdzvDQSa7RHm6B8F/+nme24adxL/IGHyU7D9RM4mQo2YxQDpLW
d3uUdX0xWQn1lR3NoYLzroKOHukf4tSfd0UQqe0ghVXyvismBw0dsqPom5FuEN/51rmKLW7EV0nY
lG78enmYq7EXuS8i9DT6fWJn1yQPTl5vjG0MXxVN5GPy0OyC05z6VjYkGOdy6LMz/GHUi3s+jNHd
KQciR9pbN8nI/gMsiF9a6+flOGfux0+zuzhzytjoBRUVPWckRTJ4ExWCY2JmcTnK16NNp3Ko0Lew
ZFnmFbaYSHS28UxIYMI2To/CDw0maMaPyQbSuwkvwc2OiPrnDkiXy4Hfy7ufTh4CywoJDc9lks5l
houcTxiJZj9TcCHUCG79tz2aO/WlL21AHjZulzfeT8TwDsZx2KUdBn/uFB/AzNno5K78mC+n4Pxb
gDyrpNrkvuJiEuKi6/FmRVMgNPBstAJnCmDA6Mc8C/YC1MPLQ//yZRfRFitoHCwjriZqmrXI7YHy
Y6pUD/iNfPt/C7NcQPCf8IFoIFh1ESJP6Qx/F0I7ysI//0kgjTI+RwHJ3OLMCXCkGKoSk7RSvm2y
5wZ1sODtcoizy1RGFIZKokyDbZn4dhL8327yU2p8sq3axi0A0+20pxGyF+6LB5SJtmtPsPmjf1mg
H0IuTnRUKxNpRK7bgbr5bIwjldy199aXs2ReCR9CLGYuEv0MqB06h14J9bPR+Th/ZGBLDeJOlydw
JZK+eAwVtF8sRFipo2d/MlaBZz5H6N5242rXbP7NF6ZtmW/3SDj5ZsG01e78jVod0+nNsK1fpkPo
Bo58p+ziu8yd+9XQL28HWobxlh1+17l08+xwazxeHvraD5I/X1PsNvTCJYaOovvcuHPbrbCT92sp
x8pyWVahuwif3DTlW0aNdFOMPr5m4/bySM4dHHQixTlZIy9ctpQy0ysiCwiJo5i4AMmlI9XD37SD
7nI5zryyl59wTp8oLpEa6kshoijKzbHGxsZBe25TJgeUdnE+/a5434P6r6/9uhzt611OwZZLCFcK
riFKjYtdAEVPKQWcn9+vIBWtpeIgXdd2dNvtkRCUbIUCfuAKv4W7tbv8zDcjMhUWpAuQKlg+Woph
gFpZE1kI0r2hlT8Gba2E/zUxnEdHpoR6lqmJlCQ+Lz8YpQDXjB7rgHYzbZtDfKS1tBl/0CMiP0Fy
0VmZzjOr5FPAxXpvzEIqAZemc0A0aB04/LgXb7u9YbfO8OJdzVlRsFLQOXO+fAq6yAV7E+ZF1c5p
xBDdeNJtiet6GbH92xXJiTO7+VOg+ZN+eIqpaPPRryVQcpib082eNNr9D5rTi6+2uKPDWhbKwUDO
IvaAgmqnClBu26zc0KtrY57VD4PxBw2ZBpo8jvEtPGnbcuc56mY4KkeRk9BffaScSXN4u/IfE4gK
gIb5n38IR6XTT6ue5Q4HwBWlvU9ZQBIgBg8vIypYl9fhWrDF9ZmZwwR1mmXYFqeswkwrzLcCBoJl
ha2JthLsXH7waWiLMwTRkTLOaMk60GSnfKNQBcdIZJY2s/MDI57fAuHt2l5bGeNSM0dvsl4tgB07
GIVlWFiat5gyHwXNDJxaKA5Y9x0uT+rZvQ1GDbUmdMUoDn/+gikwY1zhCCiJJ7n7OQl3klWtzOXX
6ve89j8EWazKGAw3UGaCyPditclP1VY+KlvVLQ6w0TbS92ov3OBQNl4rN60jud5r4K5N7Nnj5MNP
WKxUUW7h4ExlxtPjTYO3VPGARmp1yNcy/7UJXazSaJLVUawZ69w3TJKfUYovbyCsTOlalMXq9LVE
9n2JvVAUj5OWbMzgITG+X14a56cMZQQR5UoAdYsTOIC9OVFbqejpn6ChbKZqcLRh2liK4F6OdCY9
YH3QHaAFqsrUbz8vQqPQW2HUUYoy4uBVE2McSPBF6L2Xuo6gn1/53uPlgOeu6VkKCzgO+HQOrs8B
xVwDSTMXNaAe2KWMWpO6Vsw4F4LXi2RSWAersIQIZf4A67bhsZTA8D30pZqeMMoc1vbWuY/0Mcxi
ufU13gyKR5ggbY9Zjf50PpuDxI5StCtfaS3UYs1pqWXFGA3yvu6SDScVXDyu/4iuXNc5//z7fBjV
sogYZHoytllRO6EVHf10Ogylvv8PQnDmUaSgJkrn4/MSyJUJjmXDC7205J/+1OFSlVQrh+vX8iQH
HzCV/wkyT+mH+xGsj6EPVje/FPSjtp9LvJPd0mFfq8yfuzeA6lBvRUOO1HdejR8CWXyCsdMYjTHK
L43Z7xUfYwJxUm5DLzvoar0KJz67vj9EXMyfbOUjqTdD67bcjahERNv8Kf5Flu0ItrpJbwxb3MqO
/KOib5sMj93TfGMGv1bRjGeX5YcfspjjEGmTMK57rszrzpEc+D494gd2/RTuZjinZhu63f1JdmDy
Lq+geYSLRw0f1+DZxBoy1WUe3o/BIGDqwA73kXjos2OkWIfQs1Z09NbCLA5HbVRGYBNUzyoknZRU
cqrmFWvKle3wta30vlT/PZrFaa9Oeg6eh+85cidvIen8moshODnewZ3d4SCMUF+18x1he3kWz6+j
f8ddrFwJnmxupMStskejQA4qUZ3LEb427OahyXTdZSQ3FeDGnzeHhEaAlswhZvndjFaLENm64WKj
/GSAeZmzfeOu3YQcZrsCF2b3cvyzI9SBPIIY5XLTF+GRpEAYyiR8rQAf8m6lZGWFrAVY7AAtRhmt
aslJNeumAO+KAsTlEbyTL74s9Q9DWGRP0Sj1eqtSYMx+wM2z8a/5o6YPIu9Pe3IzF3uv7YTkiGf7
zUros6v/Q+TF/RYlmVWOFZeOpOp0OvHFfo39lXrB+fkDfEU3HG2SJQJLx8+3HBJGp4Y3cZfaQzOu
LMHzo/h3hMUXUvBes9oALcUJ/byk6e1auJ2U/+hAmqECM4aQrG2R1dSCmmq41aSzgNcDL7JxFgLZ
C22z9hJ7Z8p8WQ8WlCdNV9FkXCY3HcZ2Xlhx9Mn3EkiI+F5xlC0OQt+9A8Yjh/z6p7ztGSnrA4rq
lo7NiE7Pv0gS/0jz/CZ8qyAi/G3+9/zH3lB7qkI/aN7Vuv/9//6/U0Z/V/T8vwujb16CzzavFFs5
sP8lh64Ys3q5jLIMQNYZOMaV8S+PV1X/XzpENWpxs/gwbzL+1H8Lopv/C2gLNSvyYoP2MEi9fwui
SyisA+bkr5zJkIDr/5Eg+rxpPywfNCsNVabgKKJTQtt2yQnEkiaT+hQDranIwpvW841na2iCGzgv
412lCtEuiWv1zlQry758ki024hxZZz6gI85PDRrin68CocYxElGBfiNPvwYPEYQBbUR/5cxa1g6+
RFlkyoYaW22pw/zu8TM/YQezpbnn4H+xw18MMyDa7uvo4bNRwQhSexT59uDoPo+t90pf6Aui4ufh
TGCWRTwHHIxTnOGvcgz2CLzstd+X53P5tH8f6segiwlVhVGZvbIIukNzZ0tVEH0bPEOVTfjLgs8i
2dDt3PZaODb34j66aWdNDGfleJ1HtlhPMzryv0f+jmv8kP2OLWzxQOdH9D5EyABRL7PcGPVrO9Qr
kc5PsiZx7gFjpaK9OGNFVTC7YlQIZXv35nE4oAT/vdkXcPi8jbypbiI8RFdys3OLljfK/8RcpGa+
Vms4o/gsWnwmflmeZ2C/KNTYaHT5yovlfCgaqNps5iwtdaINHOREMWUN4S4oaLf18F1cfRkvs4n/
WjM8VOjw6yYP8MUcKr6X6EnL52ocE1XGDaKubvpUb0U8lxBP3KFhse2virf0n2Iq3iMDSecAVOjN
ggP7vEWkeMxx/Zo3JqyvyZl3pekYrg6CL3H9rbCCezuzLvHQsdiMAOvQKl9sjiEx9M4oGWiFTR7m
fpsACYpAfAwx7rq8D5cvzXlkH0LRdv48MixaWSKIXW+0zWh3rEp/lx5kp9gFu8uR3jfTp80Gf4v+
ApBBhOQ5yBdz6FdB4BdR1m+ia0hswpv8MgMh85v4Rv9t/LpWju31eD0euif5e7Lr2ZIrp+vi8tCx
0UAYmie1Asxgzqo/jxQzKA8DvxZR5rDbIkyraK+RqqDLrB97s7I7feUjLp8P/wpoUR0Fk4KI7eI0
rzGTReemxmw7/1a2KgCY7oAGDqai1DJjVAkjc0PBYpeZIJUB41g1/hA45MZKsgkL9ZDW343hJUJ6
Iy2z25WvMX/XD19j+eOWiHfdq9Viwm1tgz4C6dZWtMtj/fTadJvUDbbdRr7t/kaA2J4HN3eS+/xO
3gc34z/kw/3Xr9DxIJXAUfPEWSx0ZG0ABigNnh/1wZNAXyToAyP7btZ4nEDOkOO1XPe9ovFl4B9C
LpahjElkFqaEVG/8ZCMGdnqytma0UYtNL+GgULP6E/RZVw7IxZb+MtLFYvAn0+j7gNWHXNGmC39a
Biq08uvkr+XYZwJZlHM4IAGRkKws+utWbZYCjwYDFnOJyxhURqly+wkV8ufLS2j+NouJpIKBxQ1A
REpIS9ZkGU31gOMbgQoFjRAxTGeDd9QSMI8zkgRPyuEfupnMk2jhYUJ/RQVKR4v28xZGzLbLw37W
f0vy+zBCP0dfGdTXQ4LuK14278Ye+penkOZZPgcy1qAplqt2Fmn7tvN+5tDear17CmVz38Xx/p9O
JDEpJqNdgLkHqNXPo+pEbMBQSWJUmvwUlfrRCMIbXPqOoVmeRDNeSb3UL9/tc7h5AX1IemojCNSh
T9j5aY+6amqb6spaXyQDfCYNsxmJwUBFRzhjsdaNBi0FvSzxoqSqoBsRMvmp72QtrtuXZ+7MUN6r
vbxLwAd84QfTtTQzvM+xjvbkp1yNoSVWKyyatRDzP/8wW7HeVaJUYrfLkuk3MerbbZC8XR7G1y3L
AQgHgV2EHp28fNYgcpYlxSxabwa+iHY+UM1Qv4Zvj+zbRLHkH0bjzoeBC9uJOiu47MUm8kXd7PGt
kTd62Z9aJFBtXNB3QteXrjCbXFyO9mX+qJGjbGICPIDaB8ro8/y1UPSBsYnipkXhf0BO1FRWIrxr
Gnw6iBYh5M8hwl6hdwFLZTMe9V2BSoayT/8Pade1XLetRb+IM+zlle1UddmW/MKxZYedBBtYvv4u
KLkRBTEHsZOZ5N4ZzWgJ4MbGxi5roZ8e/wZVWN1WYX7nXNfHZW+ftTsorLrt3RwyoRz1VH1Sr2M/
BT+icG7uwyFgA8QYRXoNGtEhw11tFqGQVm4V2a2Xxc3z4l4pf0B489vl7eW5VhjRA5tihMwxhoTQ
kcOf5lnrFAg2QiJ4HoezbaJFzLWh6uc3i2ncq1FdoW/GRgtsJzchJjfBJ4gL8DqtiO0tdip6B3y8
XvH3IFNgoBCGyvCHCfcKWox4H+ChzBrUndpl1e/oQEDi6kLx2k9D5yDqdxJicle6ZiWgaB+Baefu
BLYUIxx28dEKshmPAoga7pNj/as+my0TzxxU6ZDvQEbgvc0VyjjqGeRkXWjLQo78JwVtnUGfINft
yn0bXP7I7Je9N/B3YPyVTnv0TmYRwDC7coyKyo+s/FEqy52SWX/YUn9nFNSfEtDfX8b9eHbf43Jn
tx2agkDWE+9HB41xBgjY0AV1GUK0NO7s6os0LOBzHN2q0003GabjhGYDd5LIuRvA4Jnq9RP658Gy
UYiuXb7n5fXo4D+vVRgcVD7v0TW9pECoBE+N10ddGbxWoA4of4VoEDmIgpePDoHt5hsc5xBmyLd3
nYnddCZQqmeRbxowlioRGItwWfxpSOcy11osqw/HQEMGCezbV1aguw3qh9Un0Vt120jelsWdhCbF
kmkJuGz5kmv3nfL9soUIfj/f2VKVstNBPHsEM31+WpL+qyrDoV7G2PYgb9+GTwTp5YBCrgEQGkJE
414P4kABnUkgg8kG1ccRpLp77fAfQTnbb5wh62YLBgHJs7s5ML046E/kBHIQPEFab94rgnqPcJnc
1Y8hXTgoE8s0cCm4bPAlPYJvGQopruJ1jyrGUX4xB/XXIbORUIZQmaHyeS9ag/WiIlikNGfhnN51
qhkY1cPlrfzwFGHeGHlpm8XuiDTY0VsFaTI4g9OqRKIri8zYt6MiQJ/OztDIswblOrcgRiKwmE2r
XCFy1y5pzdxyBomia81UDtkw2WcnrUUNw5suY4XCuYyyqRfbaLEujdxZsewakJyWlZfLm7cJYiAj
gvw9gpUPeZGmdXKdZSZT5YBAyovn05DOAj8vAuEsLx6jcVrSCCLdkAZAJqTErCHVzaCxpzH4b+th
n25lDDnmmZQcot9urcHnRa0bI1m/xCIL2Ly5VtvGVryCAfdmZtodYIiBDA905xOwnZjmiw0h5Gz8
XpMHiYiC6e0DjEIjyjaYIUUH5XvQRo6LpBswbluc2zC+No9VmITmD+qZ8O7yWd6L2t827XwFyFlg
BrpfuUHq2kU3Qbh0+Rma5J9/43utILj7ygS5DekWQIC6/drI7GNugzjAVAUWyGfg//REmIhGOR20
YTpPqkcVSvS2BE7zh3qU8TTAi8FBC7616w7QwA5zMLOIyAn/4YO9gXLGSNOmqHIk+FxQuB/kT8u+
9tJdfMZb/wCJDiBCm+vydgrXyRmmrI607GtAFmflSYVnL0GNtuxNfzlC535ZPPlMd2Qn6lYQLpWz
zWHpoFyUvy4VdMA+m3FnNaQ+yO5VzEohp3t3eaUbPgW8magFop0dtFa80KCWzBb69RXwGw+Qyjal
PSmghKDHf1yG2VoYauM6EvI65vfxf98fOnWuW6th9bHqPA1Qt9X2NlhQXQvcJ4z6rKncaic6dxs3
2jtMzm6yJV2m1Cazm4Ebu3I7kkaNl8mTQQ6pXjiflnJsnKCbe80W2Q87b9xrwwH1Apgu8brBWeHs
Z4B4YaKAwx+Z4d5XQt1TGxfc+DpOTI3p3zGcUXDZmWEeFlfQfhFsNntTXELnrGgpzRLCIZAkolAd
LfbpUiYTZI2MWdlRFOtidGVZqRqME7pJvcVU8se+G3tygvRd3EOeo0xNwZ+0YWbIyoF1ClVx4+NQ
iJRKxmjG/Qwq9MJrlZdCbj0Ngl6XF76JgqwZqu5gZkVX63sjgwBgpEKfAby2A/QHJRUSdfqMblbw
TC3hZagt20KqUQbrOVhFPsyB4MMbkAkrcG7SpAgwVys/1UuC/jdIh7ipEXX7SaWmYH0bFwnSgWh4
g6dn3Uzc+oguS7bMQM0pO+am5ZeTIrJcdcN21hjcTWKgWoZW0wp7CMLvSk1+GkN+jLr2Ex4pxzQb
rtIm+0JJM7myBTp8JYEWW982gpUyC+UteP1XcA+i1JoUpSIlCBqnebc0mjfF5SGWW9cRUTRv7ilm
lZDoB3chKOve28xcp0NeGMxJzD8pSjlK3wtMZRsBJFkom6HVlY8NtRQ0ItMEBB0BTowiq4Rn0WVr
3DJ8JPTRZsc4BlS+1pkPkWTPErZrMWLXUj9BzM415e//DYSzjLQoplpWYBlN9CWrr6wY09KNKLG6
da40NkUJ3nDM+fN5fFlthsoiGibdoXyuKNeFpbmd9MOCqtqyOMGvr4i12KvI5qJvl3+xFgNpFnnE
eYog5JGC3z9pf6TjH5dBtj7/GoQduFWMCzEDTEwzEIib+oONDm7yazQyLCgDqwSCMXx4BUbGmfBQ
Q3ACLfWzOyWdBzk4DLEPBxVv0t9YiIMogTUOgWab8z49MdA1l5sTLojoqEBQF7q3/mWILTtGKgns
LpgN+NjVC3b8NpNbcKRpSX5jp/OxjsC/H5uj+ctAqOqBmlJj3algh+ayckUPzTmqY8sgHHNTycMn
TIpcFa328KvrAQxoXsG+juYt8Hq+//b2EoPy0cK57JPiqMzTvrFx55eFoEr+cdvew3AmBtVOyWoc
wLRN+wONZMFgD3cmhIAvr+ZjUAMY1POQlMfQ2YcSSyI31JSZU+765Cm1oBmrJT/ioQmNHKpemoNn
gP7LpSMArjAdrhI7xwmFECU+FGFS0HpSLG6cm4ID9PG2YSCYWEU5R2fEvNxnStpuzgrEDVGP0N7q
6uPUdmGrTPea6ZBf9tUAs0DTwkgaMTDOXW0VckdQSIEbRXOeO0GrNFpAMzwI0lQfvQ5QEIJaaKlV
gMMdVpLKuQn5YvgEJOVuHCgBnJYJEq6XLWIjTwrbRmVKgY2/8ki/3zk8ZnsqTdqIp1m9eEaYHh20
rZsvA8Zhcz8Vsjjz7UtAY4Bsvhc+T39tvFx7UzuOO6ciKrI5KI30Z8WvIAsCgrze7YOpcBEoXGPW
MhS9QTe28x0s+/nKiavxAiFuyBe4alu41TyErNvl8l5uGCEg0HOA/hpMTfNhwjyN1JE0fXTl+SvU
j9Le3hHlJkkdQcp0cykqODVB9c+aeDj7o2oFwasMnww6XueBzl48iQoSm0t5g+D7YowB2kYNa7HO
uwn0uuAbax5iEnlOFfuXN+1juABzgFaIhYgYvV6v9rn6LvKUOvJsxJOrzv1OnYz7ojSCJm3DTml8
q8rDy3D8cPuf5rfC4+yAtDNo9GK8pubGqdBDO4ypovlpQRP7yiiNuQwkbRjOMordd3R0KmSk6fIJ
6mKQX2+/62b3GUI2WeFmyZR/wZg1pqxqZYAIaqqM8rcc/Hb273zu1V/M+baqiSsz1bBD0PmE7FYP
5hXBsPjrLfY+WH//EZg5rD6CmmOKJFMBMb1ILxKEsaASXV1N0Co1fKTjXYhRec4x21dTYPd7FUqz
jSufmi+SoM1gI8nw/g/hnF5hzVbVsLWCJsqXA2uf3uU7NvWleNFJPTkHUdl82x3pOKygmsF7he8D
SFGZh6Q4EDVIjaOpsfOaT/Xk0j31mnP/LdvXYXvFGCUv2+HGhQ+zf4PlzLBBZyMkCQBrYp69aBrP
ahfPIaJgnJ9L+svc33A445mIFBdQ/P1zQyWXhJAMh6h6vTP9AZ3F82G6Qq9dEXtEmLzZKMoDHlek
qaM4jGCQ81NdCrmXeUZH7+ihMHvIUVkswfHHGiuLO9EIH/tlH0wYJIls2BYqKHygppbNEkG9kNWu
mBzAvyXJ317UCoeL1DCDOkVo9EddEfxMmPPy+u8WLkxU9UMoTz5ftpLt87BC094fTDp3JWm7v9Cc
p+y5fU4DCconNJB20GBuxQnMj6knfDUkRLCLoAP90F4s61Fd2tCPBsuxEc5XTNyAUSpXd5Un4qZR
RFjcZk56jDuzjthmQt/4ByPFQJP/fXsn5lrYPHCrZXE72U2SEanQUYbiyIuxvFDoCeumYBJqI+kM
lla8Q8HeBeZRZErff67ermQLyd8/a+kGCpp/QC8YfB+h6ds3ZntnIKTKPgkPOfu1vO2vYblDXlWU
ZmMNWPuqeDTRx4quJg8MeyAczp2DEshuGgq/3VaIgJcvo1d+bSTmvl1cELSPQovM1W5sDAYiM5L5
CaK47PMCfqFAZZi76pOogXrzAK5xuQ9Z0gZ5pRa4oyd7Kobplr2EK8raqb68NwR37+b1sEbjvqhe
9EWpd0ADp/Muy9zkWQ20fb2LHs3zjNlHGzVxSFaEonzQ5tFAaw0CZBuNRGDjfm9KxmzpkE6URnc4
LqHFqEjOyfW/C8k3zWcFxflpxybLkmU4hbEWB2RAa3ZRBQJHtvHyRK/5/5fzgfx3kpuiHcZXR+ZP
fvaMNpOHLA21Eg397qy4kwcKZ0zYQKU4cT4Ld5MZxYcTsoLnnvF1q9AIgzZQOzgYSF/jgoh85Vq9
MXbGsffk06/X++EIVnjc4dDs3JIqheFBV7SPMauRQvxgzN3L27oVPK9huLOQ6yqpmgQwznIrTS8F
6HTlqtrV9rFAC/tlLIFFYiiDs8jSksqIwkw6wyWHEuSOyn3yWQ5771+I7LCswKUPxrk0ov7fXrID
PRQPpfdioNhCPokqTNvuZPWluNA3VeociQmsatZDJucVY7C5n/cTaGoU2GMlKl5v3UPrT8ZFuPpC
hhw8k6Orl+TRJPW3eFjuqiYVBrYiIM6B6JI061GEhU30wdypQQ7pNBy35b55MQcXmrmzj0ZEId3V
ZWeC/MV7KynUPtdSBbAE8szU+UIU0RDZ5sXz9sVeZ3lWjxXQBkC5ugBCK6O5QPHHsvOHyA76KRZw
W22vBeUhKN+xuQzOCBsd/DZFireiajyZSupWugBgeylQtkPXCZIGfDE+ms0CnhfReSuVUFyq3W4B
83VReomQfV0ExZ1eJxlksqhwFfbXFPWta8ktfBQyHx3vpXmaQ8bBnj+Irs/tDXxbH7eBWlLKUL9h
r5w5CkndQ8VbxHWyHXOhyfj/e8gdYKWdVaowO8c40y4/tTfKie7jnbZj/BnmSd2PXxxBtvYfnMYb
JneIU0nHcImFzeyCGY8AqNugh/EAdaIgOzZfatGreNvNv8FxR3nO1aEYHcApN8isV3GQXrOZ2Pgr
qH2T3m2eIDVXIbcKVwy6Rv+3/P4bOneiyWDFNFmAzlxxBb3DyH+ZQzOsb0S35na09fYteVUajOwY
9ZzCXmi4oO4OlcX0U7yTcrfzKXgpQaARGofq6jfDg7+XyPdQVGZWggMNuKwHVv5WUz8Lbb/DA7nW
0Jzq/gt+asE31bkIIe5GHEhmQgR0iseOiYOannQf/9RvkVmenyJXdpOjlvkLwurd5U+6eSxVpNxA
EYv+KX4aoaZOmecJ7qBxvI+z7w4VZchFANzinNqxEgPSP9B2QYFGkbw8JoJwhFndhwBhtQYu9Jkk
G7qH0F2HqbBwju5HsIiK5xe23csKhy11ddvIkyMRiz3pMBeKsfDOS3O3uLHBCwj/4n4qQeUoDko2
nfUKlPObBZm6EsU13N3QCUCKPHkBVWvoeNquA4trCKH0U/e924sUbDbTDWAL+dswOF+60CYuqxK4
LZIbUEYvAyZuNPjjOdszAZnCE71dN4/BCpH9fLW9FMOhcd7DFNGPkKECFb/URYf8YmnupI7uDSL0
3SLb5Jxpb5mxrrAPKkMt0wTnvXMN3ZYunAL2Ok8a3MVu8XT5wG1fGKtlcj60IorklBJA9d2ENjC0
EDleiWHf2Juu/sXjUXA4+BAJQ5EO+rjZAYc/c+TrSvW1MyMkIoGcnaP8PO1Sv/DU3fg56l2xVCc/
T/2adlwZ0utbYvVZY8QxTcM8THKgUJLS9tK1tnOOZSgaKN2sX62ROFcDISzoF2TYWak7RjvkNzF7
eW+e69Qdz/3XJoHv/r3Ux9vX5GsWplm2i8ZMqAmKQ4sW23vGbcl4u+YX+SW5VsGgLIsmWv/Bhl6n
FjG5hrrl+6PSq91YdxVQuyDeJ171EAelpz+oGNPoZFd47W+fk7/heEmgSep6WWKLZInO6tk6Fa9v
ozGEPCMoon1IPoumknmF17/M5g2Te6YrJJIykgKTsaJ1d9OexVdyB/uJXtOQ/WftDwOTCA6+qbob
9vbNcGivRNy52y9dRkAMiXDsNC+2lrd0GsFzwlKg8b59mFyURI/DITs6B2Howezz4z32hsXdY/lS
VGPNsEZvBjlw50LcetfuLciY5Deii3/zTbhaGHeZ9XOpOYQlCiPz1Fi2l3bPWfrjsq/bvrswEQaW
HFDhaJx/BX9todUzC1YTzbc1Py6vFCsguWhaZQsHuUcdRXZwRiP9+f44SE0Lxqa6QFO71rmlfocy
ThhRdEZK95cXtHUQQHXD1KRBe4EBi/dAg571lpqijFFZe61c/FYXVVs3494VBD/aFmeTnqZzPr2e
Neib+4ntqpK7DGFxQtccs3icCUTeeFKLEhKC5RncPkYFNXpzBHbVkR1al/1k+J3UkSrbmK1AgY3R
HHB21zppq4+1zJ4Q6Z7CcSEiPOhh9EWc599yk8DCucUsPqQS+cYgY7C0hgwLO7zpPmWRvAlhWhQw
VXeUQOLsPF42j62K8jtA7gZaqsxqNGtm40RDwBLSenJM7+wMQYybfFcgE6TubcuVej9Xg1L4aNo4
B1CUAmsR45sBIyv3/SCkbGfoKsN6afxi2FEwS/dW1P+oaSkoE2+ZKaCY9jbazdGlxgVrdWaSodXQ
Q0Fp47eyde9UmOaVqeLKWn6oVLSEO8VzqxTPdmrszSx7LPLiqcsxUYjG2sHWr0ed/ry8/Rvmi8Fq
DI6rrxzMfOdPMkRK2wxYPpmncByjrxFpXi5DbMUY6LYAbcprl94HWvopaWRpSGFSr8/9s4KCgyXj
tmf0bOpJjrzfGIpDTANJOUdx8G3h4977nEVOHI3a3Z/zw8s5ir0idALjDqpsn9VzHVa7SfSg2gr+
gYnbzrIZyQ//CM6yIUmtGZjQyTu0h/42RXxBgvKgYZnmXvwG3vx0K0Du4AxGspRkAaCsEtcaP6kY
07j85TbuO5XpUoJvB74bXY/vt1FxGi1xjBYfjn7LR+tLWxO/jab9ZZSNaJsR6QAJNFoW/nmP0sRo
SlMcRukDj2Oc+n0OjjL1JOqN3zbDFQ53syZqPZhJbFLXvFpCFaxBFNMXbbBAkAGKCcIwd9OxrOC4
e89M+4JkJkUFypB9OqKIX+X+oj4logv2I0UQvPVqA3m+YpDKOeUCzR+XPiH9EgwoJyagLch3jGHK
fBxD7Qhpb7dTA3ENetNE3lbJXxdOnkvLPAGbNPUNdbrGNQlGyCOqpd5lM9m8mdbL5Ozd7ppBbVAF
wyMQC1TcJLR/EIis4BGI2RLfEZ5oZt5cbPluXznzl6HPo8cN1tYFCna02+EuvDX9CWLFZZjoruhh
tHmgV3vJfr569WVKEfXJiAVOy63VqJhfF40bir4W5xdluUgsa8CKMtLdFHIRdpn6o3DUUPCpNtIS
73aOnY3VSkCpiG7cHjhG7A94g6T7wkedGd0rTBVnHNCriFxvMH7/nWfXO2TOmSRaE5VgzfjL8/uK
WzwwfRI5dE3IWoueOludX+/gOJ8yUWIrc49PNnrtWTqrO/QsIsVrXeeYT+1dEPOhI7P1MFJ5rP1x
rxwaQXJ722ZwwymYwzFRIH6/05OmgLsD3sXNJ1B8KbV537Tt4+XP+Urf9vEgoMaCqR50Tb6GcKvP
qQ1NBJ0/bOpyA8/plTE6Tulekl3lxHSZQRNyJq7hZcfhpP1srwxP/jdpg22jevsrOIcqQ4qJRFgr
jmO0K4/xafw66C7ZlzsKsoXyeT5Pn2t/3s+JyJy3HcHfyDx7gDVGspkxR5AcltAIu13pzQYCGHBN
7PMwAqmkYMe3z+kbIBeUDrO8dAbzqotceXn/w+7THciJLn/Wf7gQ31A4h6rbNInKBSgQWVDd4Rq5
PA+MdrsFUoPTtVgF4x88+Bsg51A7PR2lqf7rC0Lp9FgooNhhohvgwO5/VQaPpUPwZsIgBfi9FfTH
cv7UrkH4UM0aGjNq+bogTdjV6s0QVYbfzn2YS/VOsKGbFroC5A6jPExpnUgAVMlrtjt5Iok73KEn
PEAz7p12VIL+TotRZRLNzW66ARsEgaAnBC8W/4oZynSpK9aeXWFyKDYVcC+Lhu+VTQxG7QrSJ9MB
E8N7V0OWTKrBPPXn/Vs1cOj9F/b1ZF/7CYbJV+FwgXfb9K+gY8DYLFr4beXDXJeWaWmk4elAQ+UF
VCQneace0z1rlYrPyyny55tc91t086GVr3Szr0K2i41OCnX9F3AeXp9sY2oNPE/loxGWryrL2i7Z
lzfC+HRrf9dInH9Tyk636uz1mfT1T35QLNI1rjuf8YMWP0XhxuYHfQNUeUVxc+5maNthaSy+KVuv
QuqMvco6DJof0PTmz1+E9/OWK0XNDJPzyG3hfzifk0ljRuXxFXOCXgKbBi53tl+4EL7fpQ+iC3rT
5QDMBEcZiDvROfLeaEenRkVGYvcjNEAfWcNp+nWK0S/FOIlp7QkT6uwU8Hcl9Bjw7rTYmDf/oM6o
ZEE8CYPPbWg82HfWk+41XhKC5nVwCWRsPCZ7HPvT82Xfs2k8K1jucOoJ1BOWAvvaVGp3yMsU7w0M
JAkGoLbKecjhWZoFWi4dek1ceJUV5uJEMRhLep/69T04L2vPbNw4QJCFyK5TkCTy/8XNsWU2a1zu
FNqgkW+rHrjjYnSh6rQz2CgTc5fochyWTlJizCCObpt66tzMHkwfCYd+cKtxiPZDDe53x+xEapfb
m2HBLSFPi9Qc7xCrJHEkJUlGPCibz/F+vBqgePkwoRUFQ/2GN/20fs7frR+XP/RWaKCtQLkvoDm1
2TozQNX4UVJyv0a3Kk1FcrZb5rRG4fbbyAcpj2ug6BKBk+2t7oqmVXx/eS3bKDoSNCC2BW0lFw9o
EIuz6yFGADJVJ1uFrp8Kph/3MshmmKPZ+quKu44RfH7HejmZ465EGPBNeoljED7HQXuiXuXWh47+
C9K+LRewBuQ2r7Z7aL5SANIM7S3OV9p97ovcp0SwfZumACJ7xuOigDWb275iyHK7SbLRteKdZS6g
YnyE3rtg+za/ETgrXkkcTJuvEyjdqCwlYzXPSbJbeuncmfXD5S+0vY43CPW9j+4MEOCYzNgkyfal
sd0rkyW53aCpgrVsfpjVWrgNK8fe7OAsAKTGrtpPh2Y6FsgbFNEgCFy2jW4FxbZ19WRClEk0kwKK
VRsrH0SC9zYIW+ZwOCRH49CKrHxrabqG4WTksPEPrzIztKWU6daEd++g+bkuQ/grOlvD9wZ3zq9/
LXStoxKBOxwTdPxA6kANakQIU8yxdAkUa+K8DqPGDC/DbI3eoGaE4pSMvDzILLibWzerOm5zA87h
qfxcgCMrdTv0+dylgemPL03rMx6az87nPIxDYcsYMzn+FmdJNcx5m4zegovFTFNbBmXCLGJ8rf/B
iG9STHFILR65uR/7hi9YK/MIF+D4Id9FkTrG/Q13e5eDgeHJPKLo7zcYwzF9CDDeFff5Y3FfBNXu
d/IHq4XybPhUT+O+zrBQncTQ2MvdOhPEDFsOZI3AnW4ygGnNboBQquUBLMVXE50FlRURBHeu56Qq
lFwFhFY1bkNPmSI6zszYLn0g7jjHsQlVm5whoEg1BxBVPOq3rKUakgu7y8aw5Q3X+8V+vvIczdCn
kEWGLcRzszenbp+i4YTq1n9dEvMoK5wigr7txJbUYqKAyRQz1n5jZ4fJnTDqZ1fspe3jruAK9UYy
NXgYszTZLO+VyCU9ajKRb6GPJ/s2+9nehPrtdX8lGmwT2QZ3GRdW0zkJm/ZNOtPTus8KrX/DIa4/
GOcrmjQllVkCAYPtbqRrXo0FiQgst6wCzQCYZ2HUIB/K9XilVXPSwb+bneZWEkTjU9mLchH7zSYM
CBugk80Iafkilm3kUquZeC5NY3MFCcmdJjVPdawGl218sxTKKIJAVI6p+Q8Ev3WeTt3ioOzIRMyd
0DgNjWv7BMWYCo31024+gVBBXJPZXN4KljMGc0pKB/VWHGOtOVS65ZsSDeJc1Ii7mbZYL48zibYk
ei5Lr8srrzVMbZZuCepoaFYHrOAkn6vrGEnhcZ/7w615Eo+XbVk9WgUcUIEjJWPwaeEEY1FLXeIP
gILGJ1MjD6pBBBf09l46r2pf0FZ/jYBW/qMv0RxLS/gpyShCw8iuaU8Pca+ImsWZ8+Z9B9jf/8bh
XG9FBxWN91gKqx6PX/vKZWQHg6+G9qlFsks4midaGPv5amFyhIbVacLCDA0i2QPiC1PxMZMhcBub
6Zf1wjgHPLdtr6Uq28B9dJc8EwypJZBpGp+REPWWDu3L5ZfLx+6Vd+DSXnJ+WFdKQvURkDQsHtOH
yCM+ApzjdJ7OLPlDAgvahAcQQb50/gSCOsurYaoY24M8Db5AhgKifn/5b9qMlNfbwJ1JOpREKdl2
I0OTf0OwHJqH9JCAuAOpEv007kvRzSeyKO505kOfN8iLwclBT5AVgtvTsgP9ZqiHWYD0xU6wQhbh
XNh1vnwgpdYi6w3wGJs564E2epdxy8shGCMroUiIyLD4yFk1wVOlsJNp3KBQcj/cIwEFw+qDMnK1
gAlxiS54wZHhJZQro8o1uQJiH39fVASRpY2ZOmFBVrSRXJzX2CW6oxgMBSl1dDROSYiKIsgN+ntx
6zo7C5e+Gud3BtWJCol16zh9k++MssrctC5AEVkMfvn6yFJ/CAxl22v/7er43OEcVd1YMcNUd9FV
tOsPw323i/HeWY79t5K4uXg6ZSu9vTp9fA7Lsp1+LCkg5WMHKSUQG5zrA72ThINtm31eayTO99AJ
jnwgQJL2rIiYn2jllpOX3VTMo6eeszM+4w2CcWDc+1e2SEV0c28tUEejgAHyIb5RwYYCi5QlcGJx
7LhxBiElMbHupmNZYTD7Xd0ciy7rUCYGBrNPcouQOiivUKA8jAf9e7X7neZX9XUtf62JOw9KUTpa
zfCUG+2lPQy7JIxCkKuAbiAQJ2E3D/lqddyBoKU8tfIINB0jPdN4i15qf9FFEejWU3i9Jv72Ne28
MWZUmbRU3s3lbav0bm0faBa7VdW5Zum4l0+dyDC4a5hU2TBUUIR0i5a4Kvr5dW1/GYH9hg+eZLVx
nOU3cawafQyEScVMiAoZXnX0ozzZx7KIt1cExV2meodka8nivmX8MoBtVHG+GNJOVxvv8pI2c98Q
0ANjLkiHoA3I3aGqDO1MWUW9AXwh5x7ig2g7UvYTaF/sG+cPet3cQG9RcJFuG+DfmHybr2Pofdbq
eANVTam7ej21jyS1bLeyNVE5ZbNutFof39ZbkUyaBg3ra8MJzfR5gAnT9jSwQc9w/P4bg57oQLVA
GIKOebyIuFxXlFUDmjAJ0NBjaw7ErdVPgg+25ZtQqUCLCLi1IEDIfbAlL+28NlqcXhQXFb+4kSVX
id3yCQlCa9eE494eRaH7RtYEWjIy3pJ/Kp5yZ3kYpXKxddTCcnADqZ7idp9Yaz50CT6JCuAbHwzb
Z0AsxkYMoOI/732vlORqV7dgpMIc650VLicoo51HNIexUQtR6fSjzwAYFKpQtEDLosPPklh2O3al
CrBeyq5iCVGWJRLY+mjsDALXFfoJVDzjuPWY6pLpDkW3IghXIvK1IqcCnPCXjWITA4yZTI7XZAXZ
93tWT8QY2o59n966jtomAMFuAn4CkT7kR5+OtaxwuJtjckaS6QtwqkXx9TENQBIb2gvoE29y5Tya
h8vL2raFFR63d+k4DfPE1gUtpyMJo0OM4WLWwY53jC9iCmAH5713f7847v5ourGJoxZgGaZdtD1j
TgItu1AJatPkGKuzDGOAkjznIuiQSTkE0ZAHj9PPVJF/SJHy6fK+bUPYBlOBghAazz2gjXi9mzPK
cVH3I7GJV+dP/wmALx2Amj8xFwsAlWr4EqIIUr1cRti0aBvUrFByAzu1zn0MKVWJ3EVA0PvUW6Kw
bSFEmRH/MgqUCT/EzSDnBU0vWJ7+zMhxd7q10KmMSOW441Bb+pM5TnJlQ3qN9Nb3Kjd65SRFEC3b
z5Nq9t/GxOraq2Wp1OGbnMtT/F0xJgjSuLPdS8ttT2iF2kLcV5GfTFCFApuGle+juYGggLo0hqur
qUT3YLw2TLelEEbcDc5Av7WdPCs+pXb1XI1jf5anvrltUa+7QsPg9KNLQcDn9kTqBg+jopqfqTk0
9DKwlFuuBD6D9qodOjv6GjuZ4mt9q9+TuoSNqeM4JHswoMoHs5/U6USivCNXtl4WeWDIcrw8y5A2
vDXjOiqfSTHqyW6Os1E+oFaOpopO7/ezk+Z3psI+RmtoA93lSzIhqWeVbZ+6aaynmedYKWbhJsWo
/ShylmMkQcF0ipcGt2CZDc3DBOWoYNI64kLhAdrOjjrclXQcAOFI+1zTpJPe0eS5rK0cvDvEvLKM
ob42qVF9xTAONbyeGKnbYgLiGX0g5XkBvfcu7nr63NVTce9IphZOaBC51RMLImeTke/1eD62TnSb
x2rvKXOFOXaJKoExSo5nGOXtUhHDG6v4IJXSSzmU+7iOlaOyaJoXN2UWNFHxqLTZbZOQZ7ufHXeR
4vY6KsrrSTaui649KaVOvbSYYxc8iXc5fLseoXnfaOLDRJOzbOb3jUy7U6uRNCAEHPWOvKRBq3bK
aaCm4yEkU05mZMlncCmaoVFq6t5w+tzFhVWHlKgQptOK7xGlxJ9yonrUjvEiR3n3yozs+DFpLJSL
5ekwGwlmeI3425JW9zaNqS+PMu7noeo8vVoyb8jn1C26IqTxYvqlbA3hksglEqh4oRW60no6TdIz
aHEdL8a/i2N/1VubhHlNdpAfRlJ3gVxcMhHoVMxKfgse8iCtcusG7Obf0jjDpUOKyF2m8Ubt5xdd
SZzHnA7TlWPR9LbWdZB6VOlPRR6JZ2n0WS3U+8qez/Vi1l5DHa+YUBejPfrB+8SfiXFqirwMDFQu
PUtvf6Kirfq9U4Tpkh2GWb2Pa/t5qEDl0miaAeZe1bnqYj3zC4WYbjxBNlca1LMxjkG/4CvN+kOs
qK4F8YKuv+7iMFmSLxB0xHgZHfe0krxZOydzc6+Ncig12j6B7ms2knDq651M0QYc4Qjay56AkBNN
KTd2N/vD/FDI6LpyyDXRUp84qa9qyNI0LyDEDKKiCRorzCHdnGggbzDKFyeZnvIqPcdU+yGVRWh1
8anJxlurm2QP77J9hY0isgEOjZZiGRQdqkWTu/2Y1i6IsJ6axjmrU/S5rvLrRSv2tZqcjNi8dQb9
sYvS47gsN+ZS/MjUOZQm8jik0XVsWg8DyHMTG1XWJvcmUwrG2LqRI9NXis7vm/ncFN2poOVPOUcs
2VznfZgSb5p/Ds5nWiiuqrv/4+i6lmPFoeAXUUUGvSLi5GSP7RfK9rXJEkEIwddve592t2ptzyBx
Qp8+3YC/NxJ0X41/3RiFU/HYxv4adOiOrbdiiOvq3e8g4TLT7dL7F/PLuChIxOdwEoitb6N8ccpw
Ix/jl7EhLIadC8tBBjO5t/Jh36C8iBqdfU7Fq21siPg3C35vehku66UwQ9KFxIoLXK8uADnH8I7N
S34e7D+3vefMggrlju+nWrNbi1BCywpo/N14RRQKZNvCAeDVKjMuHjO4opYGmwMXrXW3BVoF/oCm
BcuKMyJt/QIi7ZFp7BMeHyHiNTaKxc1U/RMaVlST90nUsGSIlJ5fOeT1vZUFy+RdNVkF5SDPDJKS
cDaKitKgug0xyT7UPi0GmpoNRemkBV/gaQFSm0hU9fHyxuTN4HtMaMqaFnvwnFptZ4zXtjitJejC
aM6PG6G86gLiR/NEWw0SPLAXeoVAGULiVMOjxvBCC3/SHY6yhU5BvsQzkXdjfCtzDILL8giNi5DV
n8ybEq18s01s4zlPzWsCBAF0sNNX6x3N7VE6A9X1s1mNiQb9+DoYuiivUgYpQqQxnlleNNXUhhQU
4jC3hsivFKYSdOEmHa088DwO18FE5i/u8I0brs//muKdEy1A2qv6Ch5jz3Ij4ZrfZwekKmMLYUfs
QVNxQSQC5V2/WcNuczMcqLG3BSVtOM2J58Sse27Yb3XnRDixMDkI+T+dTEsn6RE+msQS9wUbysBh
9cewZUN/KoF8q7B0UkYehkR8a47VkjrPksVO24bjVGVGg5AYCcbgLB02qJz9n7E66lNazBRcM2zT
g7OdGNB77d/mJhzWiSr0dKYXGeqLlJR0T47hJzkNMtlABcxPuIbtj9McFifo+ggPvxJU1BfstLgV
WP37djkwd5ezoL7pILnCor5LiBeibetZtjTRiOZ7xbqZJQIy0pkEa/5R6mGZ7yG1oYm0s3bcC5fx
Zpa0vy9eJMaESBXkp2lJivneAqri8fpVatFILnkRDljTLpPcC4xltzUBO441HDh12vVh814au/rW
Q2EG+efoG0ndxn+sPDMu9iWmJHDmFEeJlOelwEtrjZYynptkwNy3pH5zcKGoUFDx0MXBaWKCbpqc
WHEa9MjiAS6vNE+5HhmwFJ5DexY0x0ttatSf7+sTW3dB10WKHztIUBenrj7aZaaNiENhlXt0stNZ
C53lrKYmnOROFCgJ3KhA+9eBGgw4um9eBydd8eT70yB2Ywt2NkKFoJO4g6AlluviPVYzq0UCr7QB
W2F+xjkEJ8pk6MtgI2cNFYG+5+2x6BLNP+fkVKkXMh47KxmdzMG1KNu3vHiZjbguEYZDE/bjekbq
OQRaBm+02jUTZgRMnvyhCwqEx2PtvkknxsPJvX9TGTEHAu+hCchZXSzctjLd2rdq0ums/atQlNX/
FEAWLQI/hRrth9lk1W9xN9UvsYJio/AN9dvXedjDS3R1qVknYo7hhdU/yjKS04ob8oQqm+ZQvM7b
/e+x+/upSjl46QT3q0jd8tL8TDzSIKjV31kVyzoZX1z8Fzo33M+62lt1VPngYh5y92NrEqPamcWp
ecB9YYKYQ5H68tnPaPiX0PspxZn5kWEHnXYdx8+1iryS4v9kfejIE2AVgeTzxOKKBtGJ3M8MN2jW
Epy2VMnHWljhxLLSuXvDrd0SuBjBnrWpqME+2LqvrcPofOOLiyXzgRyzNiRFnsr5trpdaDuRiaA5
0VnW4JZllkwxng+8NRmwZzzsTRj6mXOi8ZOJNxle1hbBBZ2wN35W5a9CjQ37HPWcFzuWW+ph+QWm
orZrBrlVUifHI0jy8rQ2MAuEjJRdhMINmHgFRTXou9MyDdTynr53631EuCO8yFCWeSwqkJUsZDLN
vy/Vwc8zsGOCyktrFpqGitYx6cBidVqWogANveJXVfdWu496FVkDngvK2f6oNxnk+v3PjfyWzRR6
hEXuCHCxpQibRXFtOgt+SzcElRzKN2WF/bzDWCcltDW8E5MU/9Lxnc/21RwX4rsV30OVyDqrx72j
RfpysowEB6lb6GPe3fm4QAAFo1dfD53+0pFPyw+5Otcd6ialAl+dV89HeZi0M4lan9Gq7i7EmsIK
i1DVdGf+EPprm071o57bxG9/FusfH/Ah9baImfY16I+avxrL19ZXabmtCLE4DKKddMO5iAV25rK+
gUFEHTa4gbIwZLL6+ZjrRTToxr7futTOjcBSv1aNtLc5IQT0osEwPoSl4mq1IjkgEbZ9wFrsHhvo
PZb17liPad0ZhR4P/IshK7i3BRF83MJeO5vq5DhxM98LKGiZqKzaXT1GZXWWW0SaCy6HOUdkPZUc
J3haIbujxI6RVHTR6Gauni2ki1fx3myRDio4zo3VBEVklqu4HyPu1KHtlTCatAK7eSHYGZnmXYe3
yX6zay0tzWiVDcq4uLHMyNfcqCJx152dIYF5b41X3TGftXUuEQf0Yg4BjeJ4dxrGKlYPCwKw3Isu
p2hGtDyal6uPRq34tO0PI39UuYObaARyvP+VHyBxr7Dn0cHJ6RqDdlwLRqiz/g1kpx9PH+DxjLrC
isc55uKg9FCN4EGh/Sw3PGqsDCDNsu3AvH0jo347k+He1iPor+moQ2dEfRg2FRundfOUY0RMkOlE
1li0ZldRPUYVYeXfRTdgU1/94yrhNp15tDSvupCJbhwGfIR2K0Len0m9HxApxV7Ak7EcjxpGY8Yr
U7TlY8jxKGesfzEPTCPzL4j6B+VXuEN1PPp63Ag/xbo/3t0BCzIHIuK1BzNj3antvbJPutKxc0kt
LWyLFjPMFN8SdXKoN7TYDmbz2IzY0uMW2RC1YRX+dXxKywx+LNwdGcLeqI81x675XzG6l/lNig8d
f0Sr55RsnxOySPetZOZuiubbGA49niUPfLQ/DN4ePc8fpbbCHn4JtUGelMd3xB2oyfG7ikCDJIJC
5Ja+jtbvDkGIYHT76wa5hmADFSMk+lkzCPVX724KHvACscCPuupn2hLY76DQjipMUWZIin0W3lMV
BzlfvPVbTnfXCYfqrXGdSOonzvfetCPkvLBL239UgwpzQl3tMPuU+amv9YEmE6RevN7M/ek2mMBu
UBNuoq4/DGUR/FnX/E7kMVY/it9WsbfMN2052uzYOIcB1Zv95eKPZRULxGvphgWjCzwS/DswD6O+
8wl+ZeEssJ49aLtinZK56q5k0hIT6vkWxxz0Ys2fAnCoyKtATksky++lha9QNHRvJE81tMne1UdD
n7sMt8RBDfFWO3RAuiZUvxn5a60i/aIXO8Kj/nUuA4cdZoKtRgclB8UPo7Bo403FBXW2rJkDDZYF
V1O+jnLvzX9c1P69KyEt/CdLce/cbHtH9SLK1D51pwYVaIMaN0PmnzrIjLXor0Bx41CWPizmbjFD
5cSesydtgjtfWC/4AO0aoqwq3QtqqMHZdQBuJv1hNktsN0hJ45uxoNEKbOj6/7QN9dSXB2F/Hgzz
X4Vxc28uMAiREiMsfnWIUUJjoTtMX45Lh72wkOxhT69wX334pjZU/0GKb2P7/U9+yd1LLMUv562O
1d+Iw9xBGNFxorwJdXPnDhfyRDrU0dy9lt9g0QkE2J4Cqnrnr4ue+BggOFByhv6Y80rwCuWIJrDa
Dhonsp4zEpWioN23mZfH5HurwgUpYcl6P9az6n1LSB4QO9PM1NOD0Z+DEQ5ekMBGLxOU64OptE//
JPDQpScMN3Bf8nRUiSaS/mF2kCFHnekF+L4lmor78rVgnwg6L/nNHO/uerPe6hks3ql5q6FTXNLW
pmMVOvtuxmYyHpT4WbvYXk5DFeu3ygtxyVd0KHMXed/tP4yrYUJ5Btu5yE8bCnJUcV4KloxTJOgB
3chHyZ4f1j3Hsomxt4ygMne1Fnc81KrX2tzLvgi9inoX/6U663NAukzoVFnpUAfFBe5h/ky7OdWz
XJy9ryqpVejhVXgbqsA89JwudYwQ/KIrOj61Ku34mb87TrD8awS0pvHjZojYAP+MdgjUj3HtLj08
5OdgarIRwA0/2Ef0XXbigG8Wb/LV4/vep3axYyFvg/G8+bH72Lqwm67Ndwc2BTADM9HU3x/eBLzh
sb+8QYPsCDzVa8Leu3Cxb8jD099KaODmQBfjrf7hGq1dClzO4egpnr26Dtn8LU4duc6SLs9cR18a
VY0dWSjeMX0vj9Ki2kEoLO9ZI+2RcT/XhpacMizXQVTt2SOnSaxTW78ThgXjT3PkB1n8T8L+49E7
CMp+aLiRsfcPzm7+Vx1L4FzbvjUizUg8O1UT1a3z+Ib7KX+4QZcF8mn6Lm+ynNR0yU9lmdTbqXdv
1Xa2hsfqh8S5mXlNh52HHriLkCF9lUwqhYCIYcRV9T4SuE08FszO7PmGJkbkMO/cYDkfFRZ+CFl1
TtoWmyVs54m77t69WsV8gm4we1vBtfW1W29Quw8wjcGpfY8cyva5iIrqktvfpfdoqkB8ziKz9Gxb
Ubq/OMVRQZLauJRbZBJE3nAAAbTH+lNB86LHytV+LTKgcj5V3rsYIeQG8zA0COiRDyNCxEpbtE6h
jdI+mBGqL/qvDeIXoz5YVhd/CIyJyjd5AFRj/kpEwts60+VSLddZUYAHQiUwzFx2BH10jK4UrP+8
DHHavgH35bSt0BumC4hNuAL1EJZ3Cx9gjfXXogc+d1Z7aANCYeqAT4S63Zzh9xJzdF0YP+7Zg51z
LeOIPzY7bLty3zfR8keJki2dvtTRAHaGg4aV+kh9mXVvwDSMZ/7ozACWi32mecn46Fbkt8DbD9pv
+Tq68MlLXOTo9WRfoEnap40ZasYVDeIUb+ar3u3RCbeXBbpkL3i7tqg/V7g6ubEfD8y6b2/r0W++
veKw8IjLA8AmOPGZMP2obs5Ku+oEaamhxiEMCYdgnkIwjwaWrMbOcg/5sXzDWY9GgJb+r6jCVr6y
sx5dIUFNAW0YhDISdQ3MebKpThy4h1zcj9qPULcztPJLhIo5d9PyXi7QVa/cRH0Au9h6Op7gOLb2
KTjuQB8dkYz9dZl/Sydk19wMWh9ydmaIFz0nDztHBQf0IOHfW0lzZFR09zCS+1b5P+Ay7fSBnbgV
lnyIxXhO70UKK/dWS5anwFkvJ+HAryhtkAcWbS9RcyHpjc3e1b91HVkH5XLYOFswPjD0GKyTBEgg
LxusLrZIVWGphSvgCQg/G9H0TyEw9BmaRaNGoQeM/Z9nArZzd/oObSz7Xr4mZFSWyCtTGDpZ6UhF
G4ifBVblfTCPf7d2O3fzBcNr/6rwLV1gNC6sXxwKaRXAhXPoda/dWfvH8OzfmxLFCNv35Ki7D68F
2tCfF5kNCRsj48s6CZheIznCqMY0YgzTRLHvz+6BoHBBx3/DebugTAzZFlp+wtCCnknYTAlmEpOB
QnknsrYP89dWgxYVM9Lcj/HB7DrV7Ag9kOvjHY0cL5LvfyUhebEOyG7d54aZgR7kW+gogLXBetPz
qNMutXYEDoASzppig+09dqk62u7KozW8ef6nPsY2xzEVuH4T4DDa1NjTfc7A96fMPbN73qbmS+sk
BURvm3sOn90vCIECgzO70EUyLrp0QpXQawhqa40HS1FXEWD3BGmmqAzK8xMCX78AgQuE7oWr9b5a
u85519FRYna+vVpru+vKIV23D32FxxQOS9dCyFvFzoZmnA0RJi3AM4HyVTet/YEKTDDrPNkKAEN2
RXN3hGoQ/EWnGWhs5G5/nrEqXlczyomHA07tasfkp6b8s+/W2QIWWMvri6+tO2vVQkuDdbHhBNwz
D/7wVm2vCnBuDkxHGNvL3H15NuBzG5qgxc2tyoAgy2PbIMhXnkhfXs3+TdQmXYn5wOgCiF172/yv
FZ7H/9tTYeEQDHBqbSNV+ochM3R1HVbDrNfcunD1ZNWuHO5NlbTkMXP8o3jX+ou+7RrvgN4rNCSU
0eprUcSFtlK2IN8cNMbhcGUHI2oEbLx046Xuj4arAQu8k/zdqa/rlPrT2WxPS3Fb14jMJx9ORlML
HcyhOE5aF9kgN/fs3WL3Wf9i2Hu34LyQ73z9maOwHYeLM9mB6EzKl48+H45KPBUq2KVhoa4xauDF
kc0SWdqHJ86izZSXmr7/lHodD7joxkCCxgAydzOwOmgue7I+GXFSb74Lgk6nDHsnq21c198GZ2Kc
W/bCIBRsZYWUO46YL7o29HIUJsimtgKjT0dmx4Ot3pX3PfTF00ekya130qLn01kKMx7ajhCI7VRa
IBsUNgyVOhb16Hk2z89sItKy8YMctbLA852glMlKDPHNR0G8R4tSa7Dy2G5P2nie7b0a3+bqsawq
Yvopzx0I2r9xKErwSbx4ax0pzITqBs1RV1N9PtYEvFR0OCsWKKr1peXgx6rbyOLFNWM2t5kt4TYu
AY1AkK3v5LlGcoH7blwgZFf2Glf5O3HanWOgXZmgk45eCCrDeHEBGMgaAb8Q7yPYXfA32pGFAaZB
s9Fa3a4HHCygGm8jPeqaTSEOF7AK0psVPzXNy2r8c9buBouPsBn2HT9s7a9frnixmqBHJ+s6WuZo
Wmy0fTIW9tHsJ1wUfJnx1ayPM6JMmxvx5PG4tbzAbvluM5aD715LF78cy0Oi7v4GKrG7LtSaU3Pp
Q+x3h44LJ9v107bwmmLqtQJsJA2kyoCdNPq+nNEvddp90n6BjjZ/5XKxxrb+a3VTwJsutvImXY1q
79ZrxmYE/RWIE3CNqcaH4VVqlDM1MONdm6+ubWnreVRA/UJie0+Zh3YWNbXaM5CdAg1lNcgPkU+Y
h6psq3dVD190YFnVLKvIIUUMf9+o9GaqNmDlLs6Ca+gEcyyjYlWu7zPuY7F+0Edktu7A/sBajtGH
Vpa4wo9VzukC6t1SgMNlkkSh6TNz+E6C7NeTuJdIfeyjqvZrA1NFtwjsBbZ1w830X9mAwa94dcou
mXs39RaMtKy3xZ1OSwPqNvlbwtZ4hDHWyq/WfDCctKtuHL0Ozn+w96Q4VmuqFeeajOHUTgeG1tGY
RITDyy2HtoAhZVemevMqKivtPP7JJ2PnouFQNa7u0Hzra3UYlYhMr37X5zmaJuPSztZ1MaeTK/T7
TLyIeMeqNsOqtsBrhb2u3QCGMDdUfJ3RHlTl7mTNQ0eIORWz+Bbl1FODt784hZsjOPox3X7VjSUz
O4yknAL2jloRT0IDGIzINOk3s9NvE1FHq4fHB68x7sDSwLqEs/crvP4hm5JiTeIkBEJQ3ftB5x36
ctvpFZa6Z2uh8+qEDgYPKE05nAprbiZFUaPkwKyLGf96ZsbtUFMN4IoE60Fh6Fc6EJTvnL2DHLAa
b3KaToM7AVVqo56J0CowIYGbsL+qoJHoqSrMqwZMcDak2bmNmgXROB9Tv2j3BK+S30909IqoZBBD
s5JBPRaU/R5mg5t9NiQEdlDK9it+0DkZ7MDNHrYYS1TDJ16ygTraFsD+OeiWdzFdgRoqu6E5gFUM
EjCsHcx4a556cS3zsOtCCU+NKsXsrlz3LfkYNgBr1AAIiQGVbF9MKyYsnEfqgRO3oU6LWgCSHbWc
pKqPppZ5Q1ZOD1bgIcYCqWPKaj1cjKxQxw2aOQXaDTQZ/nOyrlp3ZXyizXJGPeRDHcXBcFFPe7MO
mu0DK7SQPf0k7nfpv9p/Pbd9LcbPRSUD6v6pdpDI0ctDy8g6eeNusN5dV9EKGG//a04iNIurvyYu
eyEo4rehxbZvCLTMQqfHHguQ4tJEYu+Byod+sXO1D+l/ASBk6mBu5wUo5vrUWOZjsliD7jOrwBn3
AgLaYl/iLDl6VK09N+4HQeXefjjkuJiJM0c2magLxSz9X74eDPI7YVRjg/7bGB+bdy7ZmwIUZ6E3
ed2Mf+bwjXmg6EXk+9RsiiiHAE7BMLBEp186e67jTeKf1njGCNSrPmZxmKx9zmK0KX39r8eczMtf
XdKmBqCiHmj8ZqN3BtLXIrweSysVxhdHZaGme1NT30azMYYePGHQHpv+tcYsZPReC1RGlX4UYLcP
sW29az5GecCaLS1ShrkfKxSzELYuYRR7HdGuQ9LX8l8lbjlvABqqh+1jZEIISEsRNrijld9wQ3zM
9RwG84ZxxnwQFbYP5M6La5CEirFEy1BRgVlducoIs/7X2e7CyQPkr5qg8LBViaK8061QwykrgUEJ
nvqKx+IP7bEz3JChdhWuk/VQZRoq/VLKfxJpy4ERvIYxfNn3kZHzoKunABoQlryscg96R+C1v7N5
3/xrtSXDsIdaSOR7h8LLfHLp/Ou4XlwQgbb60GiYMAJFI39F3AuZdx3Cbe71KWceLV37pKbibCxz
QeXiH+oW1HlNfkhjiItee3gDxOPQKlbN+OHqmGcC77D968QhpW+vCVQ5Dky3kx5w8cqMnWf4GGPz
yAe6O5TwNgOl1u/W77Ysw9FFPlm7LHfIG0hiyVg1ebiVF0iLhEwrAl/OGEZMmSdRK1t2aOFw/z4G
AWuBMJ0KTJV15UWWw1EOzBiVfy3jFNZ/HdCEc9LMeHR/bIA6lQmhhOpnMa2bYrg/+QxA/6/rL9LC
mF8GQD+zZmXMaE+tco6ktBK1Ad4fltPSnZxBi0ut2kkNYO1YWPBQMilj2FXsVaZjtjQ5Bh3dChAf
XpVO8cDBWATmztk6wMOt6g+6eP/7kKXEiGr+tsk7l/xo5sCPV1T0DluTea3PJe640iH6inmPnBGv
3D5VPotnECwKAymh8UN/RiwFGjZgqACSfKpjsiTrMZa6G+iy/RnzKTE45E786qktLVWdi8F0mbTu
DEoT2EnESwgfL5P2xZcffQK1ocRUTCuPXlvSToqTUWEssjxL3qbFWEBTjn+IrXr+3be+q8bQWHgy
guFggtDQwjm1xjze7YMChrIrOa5gMUijyyYNHiDzvGttfvRQf0iQLezF2uUS2sFsDnPlv2xT9RA1
21WYC9VNGQlDRg3X/nqQR+E/1+ljXX2goZOeoMQLnbWJ1k3L7HqqYnMB9LoNGKloIy5yXcq9LVHC
9jbPsN2+g53GU5vfzQqDWNFd3ap+usAtyhkdQWUuIJnYkP4CtqNGEI8a90Xf7INTl0e+WoAbcdc3
/7Ua1ckz/tghGG/qE4LyEOej2kvD/yu43ivLu4JTeHD8HuhhnxjFGNq6+SH66qmDvzeRnLYrDtJh
4SA7zBUGoPY8qy2MLPkmTr45nlszD/N5e2k00EuEzHftAFc85IDQ0PRH3otQ6f4BxiD7cmSXrWzi
kvHDiu/azWhWZht4+JD5y0dZAQZx0E/xtqIT8GBrHr9JV+0UwoaG4VWr/Iws/1ptyISDptrv3Z+e
TV5U6HwLxFhgfsPeVdPE04JZ+ai3rytaDHwJib/YKyfhQ08dJMCl7W7NtNFVZc5ahnK79/Jk898+
n4OSyAgnwuVplA8FWQ+QPjlqL806OQAtgb7ADX4aXg1Y1lk+zVVNDQzoIOsVeH0PMsJOqHtTNBEi
yVbJjKM9kj7BmnUBFCtpGuA6dwj508VIoaJMuULmk/BjNXxaWvNpckBQs8WhGW4aeZ/NMc3zhHfH
YdxXpg3ujwBVTg/7+n0ASJ4v18K9MxSyVfdlb2Bz7HkR25jWoGuTYEpqK3RaQbpskIzlVQJs1/gM
huTRLN9IgTvg9piRUanF5vjN7XfmpM2ImKeb1PlboR5flHGSmx3lCjQyFEZoQJ3ai0shYzJmzhY2
glPCp7DrvyqAEAzNe4LxjgAmq2AkuOC2u33mm5/mSgWJRuD4VvWvyPft/Kaw5AuIYZr2XSFonbsB
AV6ojg4wjg4Kd9Cem2fkH//m6TjVDX3FA8l8k8XeXh5m4aKfgwdzYVGUxn59GXUVDoxTHTUQAUrg
utrF8K89Bo8G2jrxR2FonERKeN5bYCZGtQWpQhtMQwxthQmyQSyrIRTay8KPbYX4PiQELYdcrgZo
NQ0gKa+NsBURSpAE1+m25hYQ7iHedAzY1wO0mxK8bYEB7Lntso7Uu9IBqwV8y7VBM3bJFfwpcVUa
duhEGWmrFebLWcMl0qs6JOqh5gx9ULAqFHigm2xOc67HKmMNlHbr9qR4C7GqI+D2XkCvbhW7tmgy
DiIprhxGlABR+bX2K/Q1gE1mxNojGmGQJSH+UCdoAiN9wDFYSWN9SgKbR0DIMNoboCSsNw1lhU7l
DLoRY2FfgbEpf50N71bbpWCHH017upqYBVgGFkpcJGhYtq9qRR0ANlzPrhCa3/Np+tg2P1oJCUC2
CQRAeM2J6vrbGDIPnDPYrtAec2RpiZMScO+EZJIzbfFIYGzRmPueW2DFYnt2WjH4EzG+djaYIAUu
8CshkFqewIUi8PfaQI/+y96rDpFCcORr7emUIgThguotGjI8VL/BJAAAZt+oVwdO2iWevKzSGeNd
UVggt2Ik6H4SXSWiBWgN9sxs2qH/xw6bQXEC6CJc8PgGIPMFZttemIMrQFaMWJGS4XZ00IsxYeWX
spZ9swAAznVoTutNOoCAmIN4N7oWnToHvlFQaBOSmosHABegWnvNsR2myY3+NY3zUqIvuKoNrJEO
XGR2yLuWel5zsCYvrD1s9OtfvgMoJLJIuCkQfwQq5Al+TlrcF2vINfu8acOx9t24Vlbg4sE6aOnl
aj5LuVIfvxnDR43VoB16EQcWq4u30WpDa4NKJwZq64bp8qm0NjqA/lQAFjbQE7VtnnrcAQ+vNKJZ
GYHgzh5SoqB6LukKph50ieAsqPYO0oWFgcsInKrhEfInZt4e5go+/jbYs/AD/AumlvMzwjmsuGJB
7qYEaJzCO44gB3rlENk4jmkQKYBWZcWIIWPb094zf7q2G9KiZTeyNXpM3CIxOuDMWGz9LIh2E4v8
lDauRQd37YhDuOjUdhpLtc0UkQvQb+pQjsm6R7VkZpOBREV8+R9157EkOa6l6Ve5VntWU4CqrW8v
XLuHVinuhhaZGUkNkABJkHz6+TyrpudW94zN9HI2ZRUZHi7oIHDOr84B0XuzW2ija89Bwx4v1PdM
H98UJaeH0XySsQ3TXaR9hdBzbLYSeVGmnedMjVQBvf+jHVy64lH/FKP4tozwDIuj/5G4HV3dmt/6
jcfxryMXcQUitDRfH+fCe0ji4r5W7pdBp6femBcrgGwnwLq5UXCKkPVhl1xleOkx9jvsYkb+8BSg
EPEBdNnZ6O+JrX5QZvK3Od/DdirVhewJujSrnc0QowpcovKGzIHbyp8vYR+jgWdqxnaZwjvMGlfh
HN2jnw/5kduz3A1enG39sF028QzdHin50LfW3+TJej9U0TfoqYVm37/tB7jPYpDPoe30zg14kd5D
iN+u713qf0nW4qTaItsYp3uWU/sGUgaB26WbRKqTzOw3N82+x73ay9SH7kYalJZYMK18CSN5F/UW
MLR8sJl56cvhvacF7fLwi7bioZzCe2lQHnrtaxaq16EIL1WUif2A6LyqUH2hN7vLhx4N7PWM1vmy
LUTF/RToY7AAlGGY3HshpHJTNU/FhFCqL+NtLiuUIsO7KADIvKQ+Okt3Y5l2ivgZzXXsi9c+MVdp
RZxuwrh4Eqbd13N08rW5rx1xWtrmNFiHc9Uq8CknjCAyvE91kZ/i2fuYarOc29G28H35Ncyw4Byt
6pdobB9EFNOEZlTifVgDu+flu3Q65jKJKoKAEBKhXvdMfk8D+7xqlD7zY2cnMDOGa2bmXhtqikRP
D4sU1bZqm7d5HBGtIiFOev09iZp7gUcDN9GzkvIRBwZ9P2ohSaKgZ1nufR/vROS+WaCo3arZ45py
5V6fvQdRl8OlrprsMDtOTzNib7tB8MRdd+zlWmdbYDoIL1PSTY7mttEeaG/bXNwwfxrd9HEc2R38
qf/ptqPYMVYz2GsRfbcMkEF9N+efqhLEfduvSfQscwCdRHRv2sz5S0Wj95i7roz2g5rWoyszGsYF
xPKzSOMQPKGHnPADd7hbbVSpM0G1jNcQc/REHsX8Wk6UQF1V4avs3HW3KCpk2iaiS0KIgDZZvrpR
6Z+9vE0exzL1bx0boM9Ok7rYObFMP3U61fPnuCbp59qcO10PBVO5yK835dQ34sTmEJff/CgfmRkm
dZjui6JiPiKTS1kb7OXSW9zs1GTShYDraIIQ1ATVt74tW8iBtexuTNPMZ2Jd0oPo2BHnDAzVBjJ6
sGmG5Km14+elgCPQRQVh4SXFwaHp2pmCDSFzAvfVdab61eaqO7MU1u3oe81lWpZw31VzeiyI3Tkl
oV7xlCwFO6patlWfUCwhYFluOh1Ou240RBfFzHs/Ie6rTykQ3b7TDWnN0RV0S1r3lKZ9wsnm98cl
EN3BXd35mbUA8h+n06nLVrCsai72YVAkTxPkAfcQ6HZaNWLvL1GGHHb4JMYGmHApix32E5oDpgvg
onHOfaSyXRN9D/PiELaQ7jg8GnTWYyVA14T4iG37NVBkLM4ohfMaXMTc9hl12tp3dxG8/tiQbtYE
9nueicfBq55E674k2UoglGTSYStrF437eHEIeqBkriNiOwGF25EaeOglRaQI0Wny9vpIfpu8/CPN
o6/SzD+9Oh23VTgRJoRZxdtEdYAikCTQuPoy41GF7TY27J6KshSE+MbDKM+ZRq0NXOPWH3jO3eiM
fb/A5qH1kqf7UCtLZqO5FpizWw/6AnRNSTtaxF5+09bFvbOGmXqs8iijXc5MFqvXoItosdXoWHGR
dRJT1yIk11tnKFqzT3orkqN249U/FIbs/fu+lemI3kGknDpJCGyZ2NxpR6CmokuPNXOoF57aw6eQ
+R28fVpMKFj8WEUfq6VIPjamT6JT2I3XI2vwHQOPIqcG+Ylqpp1dSgTZPBruKcuN4mhX7Twd2yK3
2bkuattvlaOi/MZfx/aujBJZ3KXJsnovQS5iH0NNRt2kSByEsClFLc9uqDKL7qdDJVV602r35bQ0
2W3gi4m5DJOz2uekFqCBVajZJ/tmCNQhMHUnzpYPQfEW5GX4XMSDBxNTLd5yLEdt45+q6MEuKzxZ
OC3k4I1nFRAauq2C1LCIQhDXg8m7qL1dqlYTsV0tQbNnds+UHiYjPcrkyEbdPh9AvKiunUB/KUMr
9Y0fZA1OmtrJiwxpt0EWkLljMx+kG2T9lqzTEfoIRInNItCp2QvR1/ElmKVub1Qb4DyTHLfj7BrF
/ZVO9lb0EXuIYaqJh0YlARBcMyPIKGon2SFeqZEArGErugvh3Eu2q+iH4GMTt67SUxdZvT5yx84l
PeA1tDPuI5D3NWgjb5/FAR6DpTYhvU/geMnRo6xyt7mq0x8jkDowYQFDtRnYjOZTTcOvUWIXeQi3
Y9J6t5hqNruilqAo1tbuN3xWb7OTty4daOwwXijpxuu1b6R6dnMccs9jlbrDa2ZI+X7ydADMxFSm
vv+RTMNMU8Wx1Z0Kg93oPLUjYoR6oZPZxU0nW25eNQ+7whZo2KdFragTpI4dj4ZiWaKzjfVg0VwW
3VVVLLEekilgiL4hYMV98mc5ozlXvuFj+h4d79r2awOZK1R8GFqQrxsdNqLbCX/i6vPWwvqtl0n7
aowq5DmeF78/qbCrzHmYuiq5LVeHrTGC5ZQvcvIdKKRWLKBXaeE7p1yCkx0TKUy1r5NUwZZbT4yP
mUq6+EZ1AtQhr1v+qzot3WdVac3Y0ozs063JGpNeapZOuB/iHAYCbmXEPh83onU2rolz7x9OPMKM
Xmdt6GNYi/49FEgyh6hWw66fuxXtDpBf+DUbEn/Wm6wP1/FVrA75YL6A4FyHICSJKVFuf2PXK2mY
lb4yX6pmFPbBU0l2b71gfpA2dRe0TMmQH6zJh+DNCeF99rl0W33btlkLZGaV/Wpsa/HbJk0Uw1TW
UO0hhrmcIQ1zxCCmqfdzxN7ZoKNjXKkCUYknGAubrvCFiV/50BS9XUtklXnwybj58jCPYfapXilX
j77VKjm5a12+mLYqp3tvucLZCx5HZ6P6rCKe2GFX3I7X+4so/ihy96G/hM0b1swVQWDTjFgsGJ2a
nDMGPBzCagwJCSxd9YILNgSRj0M+ik8JFOzKsMm/Zcpob+tp1w13oDlLckdmvfpUYt4Lb7ux9PIv
wmnn6ED1bcFpsKdOW6XKrj+zGzEoeO4EQrc0lV79JqxGhNOrCvei2yqNcoP1X+/ndkqz/Wyyzr/J
qzLsj6EaerGfJkd9TSfJ0TivfVzdpVMXEEfWYQTY2hJidZ5Ceidpag6TJO1qONFcyOyipCcQXnjB
6tJjz2W/z9y0RhgRZGtzmhXtGKrqKoLE70SRbG0vgKhaM3t0puPc2EOTeFm/E6Wq5y96boJ0E2QJ
LoYa+ybARaZIlsrCKq9Oo6cb7OgV/cNpyORNbxx77CppTzk6+eGY15VxDo7QilT7zItyAKUcYBa0
yNTlBd9aVZzCuVId5L6EJTOzMIZyh9rrmPrGnU+tZ2hdPRmU+lmUvAhbgK6AjLzaFm+UdSH2Mm+i
8NnLbM0I9YsDoM3RUDDfxMWMGZgD0mlOeq2RoxVT64yHOVu0c5EyyBMkDK1gTkM5l+VbVmnm1IdQ
LQZvEPwmEhEZ+w9B4XX/WBRH212b2vyHmQyHNzbO/m4dCvXFFC7KgCofktdZJXm8XyrTpDgkE+yz
6C8sjWJFel17QX6CLs8l3ri8A/xt1bB106uxY+hBY9/WtAZI9ss2rKEXQ625oVj6pMUkHM7u1KHo
iFY/QKxtu8V7y6tl0WeKTj/eJTpRwTlNsqbaF3UxzuoejrVo9carvdWeB9MXyxGqPh7Ow0K47q4K
ZxsBfCWTuKRcT6gOWs3iUjdd3p9SNgdSk7SS/RuwYhLdzlKM7m6ZM2zJeZzRRhqnRPXeFpP9GbMo
6bF8H8NZrtYWkWvjI45pfALwl7l1Dy7k1yGoSzAcfMpo7MQcTP0TSB0kW0AMVr8dnNqtYcyWEAR1
dofqQFBe/sONF+HfKL+cHQirGGONzeZ0fDGybULuuaCMD4sNlUUsNJrisZtZ0/tcBPML/EewN+3q
3pA7K3dBQWtISDQ0bT90SKQiN/c+ibhfA/weaVLicBiQAk7PomoanGVzuujra47psxP5YviihqYQ
u6UfVLnL55jhz37N/XJkJxJfUq7rVaKfQ+rJMHSQhk2xh3Wyrr134yx5dhxZJe/BOg/ZcxYOIPBt
oCRWhLKGlRJOJtVj0JTQC6xOCc03tkXRDBTI0fp/i6j7L1EMkXADLyVhIKTq/C+T1+bMSZVISuIF
GCYHcGy21a7DPLGRn8SBkoIy6c7540X/5fv8r/mHevwjs8L8+7/x83fVQfLlxfCffvz3h+5Dvgz6
42O4e+/+7fqn//HQf//rj/zln8+8ex/e//LDXg7lsDyNH3p5/jBjM/x6Td7D9ZH/r7/828evZ3ld
uo+///b+oy3xA5tBl9+H3/781fnH338L4ijl2v3LP7/Cn7++f2/5y2el38v2/X/zNx/vZvj7b06Y
/J4kYZoyd84n8Dm+xsPbj1+/isTvicfsmNjHlO79EfMilR6Kv/8W/u5HaRinjFwJCN9iNMFvfzNq
vP7K8X6nKL0+5TXblGCVMPntf769v3wJ/+tL+Zsc20dVysH8/TePgvGvCSMBryxcAhsSLyCuMxb/
KVYsRwliolarrWjI5eYgLQQRZnPZvvSu3382qVu9V7GJfxqbDpexmNCMTh9RPx8ilXi7QQWIN8cc
DDe/HuYAzfIsSz9btm6BgyRpFHp9NZMG4Q/ck6jTnek7+332NI+CYg6caLhZwrx/MuikbuXqZ5u2
XsSH52XD54SpTB+eHON7VWrn1ua2fQF18bzNSIH23uRFBd+JVeUuq6v+a1ak9X0ZhvKlrItebnuJ
Zhs1Dm0oqSaT3flznH5haPx0CQjuv8zt3H8NWreGAgmqh4lsjdch6cg6EJz3w17jQL+zMRjClEfy
sc38+kbE7fRcqN45JaVNb6Iio6nRU/5SAo/dJnOQP5lxnb9fm6DvuQ3UazvoTm/ZSa8kx+RwfJbq
ZtERGhyRZejd0BDdhQ4JvHh/1PgENz4BzS6YzYOFqFdiLRK8/syoKw9NCuvP9t7syzBpT76U5AI3
QjbP1Yr2TCWTOkTXmHbvaoUDQqr/wfy+K68lnH0g9PCSKO0eIujPfRt0/m2cxwPSRbi4eKkJEvDF
eihrP36uMzSUk3JTTuRl2jZVbw+tnyffJtczL0MxDe8mTRWG6Vi/zoUraIwdCHlqfZS1Sd83L4tS
Yb+pVEq7osYQKays7fM6NurgUoK96Q7/sCXieL+6IRL4ca2rTehmYjdpmXyuRkqfVoUx4veqeA3K
IbpIxpcfVFuHOVpLE+3SIky+rnEktq4PJ9wnyXiyWUncNHfWfl7Zv3OGJkHIuuubEFEI0hWVXbGF
7G8uTpZGZyJC/Y2bqOnRDFF6FM1Svi0tls51jLxH68/mxrTZcGqcAgyxgnYhKyK8qmqi/EH5jns7
RUQFNCnZAz1lwO3CKNatrNDFy24AN4n0uPfGNEGwuOS414Wt7/oeH9rchGZnMo90jpWGcjeBBJ7a
dJH70qB6zZekoryY+UNJaY0pEJOhjqL7trX5196O0a1DTtkumhFX9wQlvAVFZ54HATDrNoBTm2EG
ltzI2Vnu7LVYOTMip1P+80rQs/80xQUt83OESO/ROhbPG3KG/kUJW3xOZNi/iDGdERCNYLvKWexH
nSDJc8mRPLjDIN4asIyHtSvU0ZR98eS6Rry5QcxDunw4u06a3OcmDNBLK2TndA7N0a05zHfFABk2
Tb7eu3pgjB3M5he3HjuUOXPx2Qg/ubcx6Su5du3H3DnySU5xd4Q+hGCgO7kJTeIe466ZfgDYKKBB
PZ18r3JfR7q2+8C3eAmdhS3FazBZa6d6zNO+eXbLhbdJPXGjuAXzvSn4KHWBekX1g7yYmuYC+oRP
qjJVfBbTKC+aHvV+XU2O7ng2EODaup9skpDEnfnZwyrXBdeykemzSDVf2qKER0bHqqJN1evl3hGL
eWirXIFkGLwOcTnVVNY1FVU1lNGjo1q0kCip6FyHHM/jPLf1i+zW6LFfhuKoRwfhQDjV06sbjOIQ
Frb7ajHxYuBd05cxGKr9EvjtY9bb4H5xkmTaU7X3+Mh9CCcii3DEko+F38cx/caPr6S1fFnG1b3L
jD8jauwJUhjmq/K/DNBrVhBcZxA6GC8Q8fF+Xteq2bXWJLca8s3beFNQPw1RwPwZtcjyHBr0Y2E8
Ty9Ci/o9y4w5FV0VPpsS+cconOUmLFfcI9lAW+L0jkIJWS3m0xg6+n1NHIX0YnCCu2XMC4STwCKd
WL29G2lKowLdpJIVI/GIATtyDIw3AJodNg+dgy8E2HwLr/fO2pkitBCM637uajCq0rREXy9d/xxO
I+9/racHTygtQA7C9lF2XfjI3NmFp/RwgyUhQZDSTPYSWdRxVowDppaMcO0GfdDe6DF5UHPtf8kQ
Su3LQs/fFmchuKDt8+/UrZh6nIllDyJK4eiDIPGK80NoQtYHKJpkB3XwYg6otNWSuZ/B2a9f+Wq2
TozZpzMOXkfrVe0HRWO67URjDmXcL5fG+lg8iVg6VQOgWaPE8s2bIBaDdIhPWJqrx6bP0fENQFsq
q3K0hzhvtEIaPeoFB58JyiOnLa6fls6PtcoGEyP8yd0OX0qRxFvAGuc2c0rE2BMRPYGfedD0Am5C
AFUVfpUcgpFAi2nBYxvoqj+46SK+LC3Ih7Rm2nS2a3YcHvEFQGO+pA0GjmwpgjvRL6Chi/2aLIjN
iLDydsk8eUdXaXVhGkF0kLYhQbiJwAPHJb0Ph2jEZDUrKopsesh7SJaq9dbgEKe6+xG2dOkbqSL0
Zn6zODdklzjHjub5hjm16THLWm23cPHD3gwkwc0Z9pmMi/a6pvjqTCl84jMQp2wojNkrZDTsOrVC
vHsi2ks5Y30NOvwYSc+Eq0TF1dGmzvJelkQjDS4HXho7ZqcC3Rz9EcXpUsS4dhZb3/i0Czhl5Pq5
cLUHbAHDiiTYuU88ksJ8UIBHH5zmKW+4DbTrERgXzd6pjGexLWUzX+zc4uZCmBG9mKoXLL1pXM+5
Xgm9oFs2n1dVTPuhS7JDnPvVoZtRxxeV350rLyJVYzbVuZOoRVWCl88B2cYOLKE9+piE8Sj3vEen
6eHAwjE/OnEewfHa7Kl09XpKipCFmUWmwg6UaCJpQIOR6pfB66h7bB9uAVWhCgGmm2co40S0bDOr
58Nksa5sUtvP2dHGfYE9OijkJZkX5PVDK86ssOyuHAfnIeny7gUUTz5ZxS4rsgWhw6pwn0ijvDvw
OKt2XbOuaArtQEiOyjA8SN9zzsBzjKYf8vT7bEXjbhheofBKejgsJgGVG1QAJhtoZBTktR2iB5c3
hOOCOT8zTT5JAuN6wCPvP62GuJAQoODoFck/mFNnT+uAbHKd6qvfsizv5zkO7hlw5iHW5Ii4uNqf
f7qDQxyCK9ejQVh8SlXp3KQhMn48Jz1fhfFe2rAddukgsVx4MYo/Xdn0Vhdz/zINKZ1mIkbmJfsF
HKgXZelGppV74msCDvz1vxBjptyyWftfbdpxCHshFGwQzHhF2i47wVAErEuVHE3ATrazJkP3UFX5
DwfdKD41VKFqsMzoGWqQtt4D4UEMVhLBwZlHVNdK8900xMwkksimpA35B5t1mBd4Frrk0uN/EWwl
97pHPmTBYHYmr/HTOxgifh36SWv1F0RFHZGsiGZJGZszKLhojOaztKyOxLumHJA9hgyj5GBXcZPs
jXX5e4q6Y57yTnNJakcy82Od9MkxQXF4Y2vj3NCkpber0smxQnD/Ra+628uaq0SF2zwni0lv3Y63
F488xI1aAFZjQRXFzHmdGCoOUfTZgygCLgIk19Gyde3htro9HRZvZg3saz4b+6FdXTwlosWFVXHM
x662h9wH4N7YusAvPzUeIR9zMX9jgLj+YiKXLww2g2ejZ3qvHf5SIee8sVgvX1WPDFZ51CxuzqWv
W48vjuIse1DlkNyBJqidZwSAvGjRynZ2vYiEd7bmgz2okqf59bjE6/jjoeGS1CBFhRcFLy6Shkc5
wqxg/0WHuquzIdspBSNn+zh3d2Q6Apl7fMM5ld5Ngg3mpfKuBVlN3+u2XBTjFZxMLuCIboR4y5NW
XtYwuVYT3YJDPcreVRU2R4EO82Kkrd5d0VDCMZruPknH9JYPzpVhbGz1blbesll5jzagWqtFwQQq
3TXP9KDygteeSxK1yd5NOqYa9UZefi2oGonBGbeLfbVTnexlBf5glCvetHaoEwUXWpfXL1Vc337f
sTTA1I4BRoO7P357vZnqFA4q117JIMnrmnazgRVRsJjrq8zB5D1VKxhRvXFVl94SB9jtayC9t4rG
9gl4MXuo2e3RrgHpvwsu2LdqkAXfHcrSz1oEFIAWoufVyQXjzuMpuauKhuwp1XXgcXUfoZBHxMAr
X8tbFgC1IuuOhnEIudtqyKYvScK9tE4lQQ5FBc9KQNVUfOaUC6cDdTcFsBEjX4/1KIthGFKJfG4u
H+CF/HWv+ivyl5TrgkG4CrMIj5AhySGvofEGf4qewmno8eRRpedhLy+iKhnhBKTKvWpyUErf47b+
taFMoEBbBoXxlTTIy/TCl2qMc6WEJj7Dr1tO6X7B0t507akcvO7VmusaHwVawCTlidTCpiOUyycI
uysaibjp8Ou2VTJhySw8PGnapTwK3dFD1Jr18mtx64WFaZIYeV18vTWDsnFPq8/F+fWVJL/oAMXu
gMJo/lYbHv3rxiU6llo9KMCb83zgYpj5ugRdNNpbE+PeQ/3Qs1HS/133N3YMY3ou5a/t0QZBc6yd
gFVuEJbUU9vh4DWKd/ar/If4ue7E2td2b9wWFkLokddwQ1Z0jh0ERT+rt3ar4mlys+kNkLstj7WU
WX2ooyS5dzNDNw5cj8cdfJ+LVwxjO+/npPdeYWIWhzCwKtE3SkLOpk6KGzv2quLDY1gNAVlLzBHL
fVLczsyuKljiTCcqoih+aDyErweVO8YeSyJmYzIEAhdXQT5GZJT18Se2XXj1cM7c+r3viOMjF4/7
7s6YIG+3qIcMxrNupjKvjduc0LvJG+3068UTwt5GkPQkWvn9RP0WRw2nhV84LZdH52DQbZ7t6DsV
T6Tycjfbxfnm0i6e64R61cViieMYDSvtcN1/qrUzwtTa9nbEJnYRuWBs7bKSq5drZJKmCPKfa429
X+jGvU/Cebivibr7kqrU/6Y9OX/KEE9ihURBWuXJfMnFapAkeQR4rrMnHxdOo4fEnZE/9X57VT8A
oVOjph9TIO0D2aYjGrSssc8RRzfRAm4IU9kFOH9dsrVAv+Mn63nJV5W3JB9AwqO3p0k6+aIpjgm8
+0HXfUMYCV9qPy7xQYYOxoVsVRdHFPbSIJr9RG8jXoa+BRNa/YTdoZkGBImltT+ZLDhvjAzkJz/R
3CMxAV+sLvxh60hAFbPf0h0rI/vH4AxyZ+YalaJm1OiOtt+5qqyHH7XopgMKYNIcu9HjWJ5CJKz5
ukucQd3oGmVVgw8Wt2WRNwct1vnBi1fMcG0xOHqbJab+aGIl+ODuk4vqzzl5th+enCGzr5V1uVfW
0pDPV3kZ67fSzvVcSpfrMdd6133Gb1zyyxztNLcx5di7tDH8XFXFbHSSXfk1LyYenceLzPfSH5Lg
lEeabXSgjcII55JVk/imep86jlGnH5P47ERl8BUqhKSBWhMXp+XAZtbL0bckq2sM/aNzU8EbIlwE
kl/uFy+042cnryhNanONdZKM1cLkIgFWfr2LZDBszbUauWF/Hd3x9aiU0cTtV0v2Rt6EvlKKg2DP
cvJJTXiT4dH22mp2Rt3BAqhlvu739ko62jy9J7GMiFehOU1+nUI8km1CJjMXRo7j/E1WijfgjGx+
iR36l6Do+XmYizU5+YGH6SajURk3opPeNipHtPVLtSLraUoX5mmd15O+nnGuB3jmBoqrUEE23OQh
SEaecOT8+pxMHaFQQDN4mXAXkftHNU/uhh2wx3vsmb/wlMlSYpi0hUhVrU3ufv3jqohrUjAal8GZ
Z4IMxulRXPPq9ORySeZm3ITDGDzmRZxdWMo5tJiifuqDNH2zUTjdyDEgWCijZ4PbKr4Lp2631eC6
xy6U4kbIor6t0FSg0p/1JTFdhPdN+D/jeoE4zCBsv+m4w6qXJdEnd6QpmSxpivkgoqPjV+izB8Ka
jFYp5Bjah7jxq9vIsyNC7nym78/i9tD2aMviTuLkqUmwkDHOizzomVKUmeDWtuyos9f0D3Lq0yfp
uoRV6LUnZCvNSZqH1V1yoq20Jkch0dx0ZZ7ZS1dNY7sp1xybsRH6EjesbmhTam1UlLSpa/XuhXr+
0npB+Wmd2+EsHc5pRXee7ZsEyHqr1wxvxsxcYhqwqfAtbfScYQhd/C/TWuH4hHytd5Xts09ps2pz
gl3KXpyimR+jOBrJX3SVtymbPIQdTzl0tmWU6c+U1G70EKQNlT83OXc5R0U4/xGR/9/iXO5KYj6M
+jn8lWD5K1Hz/x0zA40NT/F/Jmb+YHMG9bfDx48P/d78M0Pzx9/+SdCI+PfATVDQkG0dkHAekun9
J0Ejkt99ZlAnzFlNY5SPVyroT4KGAun30HV9qicRugzNiwm3/w+GJvrdDd0QigYBIrNS+bv/BkMT
XJ/qnyPghQsRFLOZEDhOH8vUb37/T3NfxKLXxLQIKGftkV7E3mB9gr78qrix02R77K1tGt97LUqR
qr/tp3S/hsQyeR4hvg1DTUN5p5C6bNA5XCZUmSAZRzCXk0mSJ2GDG88P9mOMCXOcvmvEQYjJyaPL
qx/w+5eVijRNnLs5lEQnWmzJGbTkbnWzI0Fo98gNPvmtfqO8vHFM/pIWGBRhNjCbNrvebx6hMh6B
nvcxuj6MdcfJrueUPNi2InRmjJ4qHC0LsI0cgp+kD/5MbfvYuNFlQSxEnlF/FLQcmt0U7cSFUuor
YpWHK7vkyzbaYItAcLzwy/mWSulUF+kR7/dLlgJeNjJ6vmYIkkJ8i4ANeW013blFumuG9ZyMwDme
adZN74ynEDPycM1G5OjMDGKMgUmiSDFFHL+2q3qGXLqRwxThNMx2flLcLQ4lYR3+qNzuZik48Q1q
3o2bkQ5etg/rSmI5wrkaOYPvD28McDzqtPmqmujs1vpEo3M/BIhu1yD7zFlxmIPo0vbkD+PZDB0P
syWBVVF1GqLkwMdLoteaBq0/+RGBSP50nsnICGqzJ/Te3UD9bTOivk1XEqtnP6GCOq2k7E3zeu66
5ZKr5TSp/tCn3YNrEMAi+t318XIX1c4H2umvBK3jv1dkqMtDThh57KsXj5rXNv3nvAKKSfu7IRo4
i/rLHLUnOeFGQeJzdir57I7j6wpdlLjtTonp2E8Onmt5XN1o7xi09mU9/g/2zmTJTmTbtv9y+1zD
Aafobth1EXWlDhahkKjrmr+53/J+7A10zrOrCMkky9N+rbRMpYIAHPfly+ccc0OX/qFtpwsnZpvK
oh525hYMnX5TGeoWEQM4/ZpcmRKbW9igRg1R9Ohdv2L357FMsrHVebfQiVvrMYZHMPra2somWEPI
8mR9QTS4rpQQKK12lGb32ONdqbt5K/x51+TjWk+SPXtB+C7JlmbXaxOXcPh80Iccjz5ZJsB2Dceo
gsAEtQb7i5kvDUw7ENXSWRuJf9Dbdps07f0Yd096kIq9bLFKQSw/UJtuVM6UkHLM5MM7eKet3gD3
LksqdajiXhM1D9M4PNeKPOoVuokktFxVGR4Ro8GMNNBFsbfuFPo17iA5ZGHrVWntFyUybAT1jna0
nTrZNk711elbEN4VvMZQRTfRVNCG9Badto5pYgUYHsc5ypFLpyP4M/viDu8naCQ7eWsGJN1xS2ex
gYuS1WmKOSTGLBVCJs9mtJF1jqghz3R9p+rxxjCML6nS3SWtSeNBUTmxQifZyODbmAwn2MmvtlF5
JiqYUS3fG6GtK7okVLgl3Yly0LeqFSM3h0hhUCS6mWUdYwXX6yiGTVyKzjOFju7UsFnlmbeQXNtv
daKesjmjRd1XrohxyFFW10WE1TM6VlCVx9R3+YXcWIxAnTj+SHv9NGr6XZhBgp6Kk6zDjVAg0+WS
n5tOtyJsXgiC90yj8MxpPEWt3CFO2jbQdAiM+NY2M0wnCwKKaYEsq0xPhz2T+sVWDDH+kIL1udlj
M913fX6dN7iGmqq66juoe2SLGGH65sh4beb+Uxz0m4AqkQMUGz52fI7m9BTFPb6VLL2OHONc2PgD
TLE1Jf9URo79UsFzn4cLJwt4irTbUbPfhsx8MscOTwInzh2QCdrRbPksY+2kurnmfOmk9zNsV979
aC4akRLcjuxrbDlOojpnVOg0UGuwrpaVneVcGt6PxfT/Fxb/pUki3P5UWVy/1v/nf34uJ/79N/5f
PcHiby7FgtSQRlE8ILf4dz2xaEGW/2w7umoumgsqmH/XExqiDsoINpoSPY5u/yz4cP6btBFSyqlQ
+Cf5VP+kmviYYCJNfgyZ6sJWDVWSLmRS0vxcS4h0ljWiJuCeKpQ9BQ4aPiOcgYH1lzCWJaHkf3Nr
flzI1FSbq3A1SZX08ULahLDfp2mIH8we3DTLb9ICdKuOvbtpk2MZib+Imj6mAP24oCU1dE1sXGyV
oPqPF8zySg2I7oBlVhBCUpvWewpExFaDu6CBT1WnQInC4F/fwQdN08/ymd9clIQpR6Ny1JAOOJ8C
YQiE6squ5XHSAjQ45asM30OiDZ8ytDLcvlO3yRq9uGIp+odxZToHzOSxqCb3q5mUrZ/eZDGlssPX
BnF4Lp7VJlpZ8wsx7y8/je1/64V+vsGP44WRyNiTqmZTApu/yfWyOfmZm8VxwxQ/jMRdpV90xfxn
QVFcxHBsXTDsdU3Xpb485Z8KXGeKyF7rsSn3rbVH8oqHkTmx3/zTW1muAuWCEtoSzo9Yp5+uEmPq
pCqw4YzT6J8cGB7GrVlaf7nK8sb/d9wvD2y5is0JiWYJlY/9470ItFRSHwAEtuLRyJoLaoEra7iC
EvHnu1le7y/XkQjEDCHQ8NmfEoJiPxw5EAp5/bpzlBN87wGb2p+v8Tk89183Q5obcSt8WsjXPt7M
iNa3qWvevhjliZXOleSPG0ZzLgy9XPVWm6xx3SXvti+DE5YTi7Ok8H4OtGmFD7p3//zr/DoW2XIZ
qGJVS0MXt8ysH4YJkCWzSjQ6M2HEAMnj+YfveAzy7C+f9a8PlyuZUtXRRxqaND+9RKX2tTgNiERF
KTKdAHQ7Hu6R+C8z1u+uIjRVVW10mKax7Dx/vp+IHoHmEx8FIggJHUyiZxKMHv/8zH53Dd1UpWZq
DhJc8ekaCjIpZ0LZAIIt9+xSxRra3P75Eh/nwGXE86AY8xq3YvK0Pg0SqjI0eYKZnrZlua+dMd5Z
7Sg4xc3h8Yf4iZI65rRdYLr5D94T/kbu7V+59Z/ek5OE/iiWXl2WTQjrHWXcpU2j3v/5BsWnDLbl
DgmW0lWWMVVYqv5p4PVxg6No+daWhOVot/R78vM0nGEOKa6xUjfaKawxhSEp92qsNdFmePtbBvKv
8wq/g6byKWqWatufhyRHbqleWA6zVzLT2FOdbhYrq6pDDnpQEwCiKeEl/uX5/ubVClWymtq83yVo
8eMINQkXC8qMiTlUBFgv+wsPiBRdPAKTeHKYf0Bzl3/5ynXxsXT4MaBMKRdrkzAQpX4uHYYRKy99
ak595DHCIGtsJ6VxcTtzoM6/I1Ypsqe8fM6Iexnad58UF1pznhK0q8XC6pBB4ayUhUybXNHBXyk1
qlagWfYhTcl5Z6nUFejhy3fXevAwqwCOFd6pmBAMUGtJetvhnirUTT0SWJUna99eF9YaE6Ms9zre
+aJFy9NfaXC7IqI4hmajRrsEMHVmXloxbvwscutGnpZ0scA5KSRxO6+9DUk1rN2B3VQwZt4UhGug
3sl8sHE9h8gz6oy0KrNdpSO2AN9OT0MXV7AxxxeMqKtA+WI7+zSqMX3H687+QtLUqvbHXTQXOwxm
T7J4GMC7YLqePMRpOIxdUZ04up9wmXeQ21BVztrkmdAqOWte6emNMd379JEJGIJNqNrYah9FN6yD
7MEg5slsd012M4z3sKpihGuldtt1kFisw5BAXQYUXJHqpF756MUtgYv9u8FpQzc+1ArTZU1DmvMC
mLGIDL0Qyp7tf50Rl+jmd055Z/2ScBZYY1XsQK4PkdtKglO+SvZBSfuadLemvXaGRQqMLE1CP1fR
neRP7XLSBN1sTpKrCrqPsLvVnJz7MsGgv0FUoBFGZzAZoFsc5SHRvcF5aaS94tXuRwD3dqPQz0fk
ptHA9w8dMFYyEJajl/hUWa6Zb0LYzRiqSegYYOsk9XkArBiTCFHgvQweJC/fvxLwx9S7oaJBjpHj
rSjIzNhqkLKjvjuESQEI9aiVN0G764A+iuJ2NGzX7K/9HgEERGaSYVrl2ug47Qs5PlBetHkzO49a
TWMguYuG15Huif/CEZ6wttnwLZgfCEfQ4D2A1B23Q3swk9sghutwoyWbPockAUmpiYpNU30ZOXKu
47e6pgnBZnmO8KghoBk5VbH2Wb2bYTxazjFvZi8Cnhj3F9yTFtx3Tlw9BMRMKWyxQfyW7RfZXZIB
82y4wx0NxOVldr4V/V0ckWkDAw7L5hgD8bqy4avhWyO498CRjiul8pDnxLwga8QTDa94PGgjB5JE
xHN85gN+YXhvStiBzk0Iqdzo/Y3SLGBlw51RQSr4cCM1W7fkrNRoJdOqJwHlOlHbVZ8hqChj/ohQ
s9zYIMpNanPt+FdagXoTGAjeDOVN80cQ6ERzkl8m+D7DlQk7/c9rw+/mKlPVYd3S6jVp036cIQ1z
AqYR0MOhVTrEHrL3zhvDPtzjvUJC5Cf1LB6rwZEPf77ub2ohnGyWoCnBVodtz8frlu1k2xPtHQ7n
cdqGA2vGKrTj8rFvMND+pQ787cXocS+L+4+K6NPFjBrBVEkR0VlmC72bFAZnJYQJY5Oqxrz8+daW
ReVjZcvfYe9M1M2y2/28kVMSu9f7NABSE505u52gRP/5Ar++M1Owycf3So1uC+NTweKgzcSwCbq1
bBa4GPIcYsJgLBKuVmrRJlLb5i9r2q+3RC+LGt3ihgydofLxAarCdAS+Vb6rdrb2cxWkO8ua/Ks/
39evr8kx2ERpHCsbKDNU/dNV6qZMMjbdHIG9xfqbqLEc1F/+g2ugs1UNR9Mowz+Nu7FLBxt9GaQA
aCz2BPPe0WlG9395RWIpqT4OAspV7oYCwKTUNz5VHqjGDbNl57xqaDC6vfYjkUfYzg7LmLbHIBTt
0KYhLxQ6bdksBJ84axpMvq6L/1Zl/lp6cf3FimNrlEKG/untFQpt36SkXuitZJ/b3UNoA+UvaeVr
bfn+j5+v1OljCEfqGH/sT+8wUiK0kuijV1PFUEzTZgQiOBHIY6E4/POlfh2UDu6vxWbEiFkaCR+H
SxDhB+RDZnPHMcw+MtFgDipL9X9wFcG9MEnRJvlcO4sepkyZLIOSyWwVc8TtGixef77Ib0Y+X6gu
teVWNDTGH29Fn50hJnoWfyUeeI4APKUhsid9+/NVfvPALGvpnGEUl0tF/PEqhlTiylquogPrSiWa
6fpvU9NvLsEt8LjweDmcIH66xBTERquVTOuTihHUSOyzqUbbf3gbDoOYp8V8LmnQ6ctu56c+yBBr
oxxGhhiT/a4M7AUACjn1n19ECiksji11drif38jUZwKUQLkiTnc8hXk0eMLp7X+6VHArlmZrqs5I
ZsZbHudPtxJZUTM7E/uTeX4PdfLf/ulsx88n651dreEYuvljp/LTz29EOSPppr0H6CXBWgQvaAAp
uUmaSv9LIfHLEOa3R6fJNbgUG/VPE6uTpNmIfp9bkcymaAiIJMheckX5y/f4u+vQkKUva3A1OtEf
Hxmy4b5XC1KOIn+g+pW+soOSHnmZ36R/udQvg5lbWuYx7EOmwzv6NNAkdnFNwsxctcFFnZeshcT9
8yj73c1o3Iq1nIpbKNg+3kzdxVPvzExhTkVOdfykT680C/5ykWWofliK0AvQ2RWsALaJvO9Tk6EO
m45DVr5JG+fMDG8rDAsCARb2xfNCQ/qnt4Tdk9YhLSHJPPO5+qmNIfAjiyFtWxH6ELHjLP0Q2uFf
3s2Pbuenu4KDwVnDssrQQP706Ko6wrOf8ujGClAQXNLuzZDIpNSa7VhGA7aQHGFSt1A1+9N4H1vA
i7see3Yg5ur+zzf9ywpLojTyCrp6uFGlri9//tN3NkqKtBjzOWxw8YQvkgjTAB2czPR7eCZ/ufXP
TQ2HqcLW6VTQ2OCt6p+mJmXAOMFDpoSp6aNMDhgrfbr0prnHfHHqW/L0rPIvExVv7sfP/emJM0up
dC0F41Rf6vbPi5RAiotIky1/0dvsK5HA6TnU3V5R1mWYlsoWw7eFdM2Ph7Y5G0kg50esiAuIrfIT
YBSrIeeEfyfhPEBtrJqu0dj6hqLwolDts8fO9McStE2MWWE1IJKv48XFKiIgnSUwMJZfTpjEjuMQ
Jd1HCtHzt2KqguYer1mT4+sz+/ktDjuD8CcbXC3trty0Zw6LpRnEj2GtEHqEm9fvdjrN3+A5bQQh
MLMDtv1MWV2OZ8CSDrlOebngheMpMCOSWAMLTVqJAO8xi3Hi4rdq/PrQJcmyl+9V5RKgRQ4OnTVa
ElLnAP7bsZcMHH1ADQrdiIQ9tCTxeO34ygQL38ReBogiPhBIrhpE50iR4ZytWuReps6ZiNahEiac
opnP6uyH11ac4sxYdVVRTdBAVEsFJ9Imh5p+PYezffpc5tRCSFoUZ2StimytQ4Sal5hLQscmnBd8
O5YRfgmAblPT7/GU0mRRJNgjLJljZK0q1Z5AOCTYiknBE+KQGQAZLA1rKEqUpkld4GGAbMyxcocU
pW1kara/8lF+753IqO9skGxWp4IVuIxVVm7LdjC8ol6gFgYSkWAiKDhIZeKFZU96TCTVS2Mrs5e1
XJc3GO67CnwDHBW59VvdOGHasdaGopJhZgubcxX0a5vOdkiFTK0Bb7TiHCsxmLBPHb42reesGBbh
eazITJAiVzwVyN1aC3xsd7mOzVL3USC2JHFgwCNy1WRGHzmKWBMwH18VyCz3XUekK6adeY9zP3+c
HPx1AhrJRolK8O5z1ewFZe2Vadn1YcKHBU6oIFYMkseZ3bNJC0OKdRzGDTl1fk/Q8CiOKHVHF3iK
trEGZ9qmqMfPJRYjREYxQTSdwBg0SO17MxnaXZSHzl0icSSmdUqgFnZkUK4h9PpupPgEQ7Jhe1ge
edPoM6bOeUNX0R6aXtX3SWshI1Rh7+tkvrtS79RjJopxIwqVVOKwL/ZdInXPibv5quTr8MY8nNyk
imYiNgnWk+0s7sYpbk+13qbHzCqJdIgSYEVj7vMkF7tWVVoXmBG0opRZOQxZq56DarQ8mSnEtjZ5
cwQ6LsmxbdOrFI0zMWIES4OPVa+DIHVOcWlAeo07nD9V354ksmm3DonEVkJHXc9D6uwbWw47BhWR
dwxrdD2Oc+wAFKHwrd+QfPnb3h6zC9MkT65GnWUr8CNj+i7nBMPGeYoN85afkR9i3Pq3jmKot3Nm
NLgQs2GjMTW8aZlu7elCxJjFh/jEaRREkZYvM6hi5dJnlXNIkUKvZhM2om2H1WtWzspRau10i4ml
ucz4sTwgrNquobBeO7qpn5UpB4YUmST+JiNJ37ra7OcyaTZNOYHdq4R4mTqUHv2gW9t5RDe2ksCe
Vk4BWjSt4QNOSTK9KECxMKnV5hHYWeQpCFSA/UtSvYtcPgIJETeabspvvjVBD52L/pCWQwRvCphM
sMhaOYfH5WpVzSlGEbrtmZT2aTOgKW8DhaluYaXosb4thCiPPRDqrQwI7JlsY3DjaRh2ILH626Y2
pl3oEGpe13GObLaMXA6+M9zLJqDtIhihsnfluyOZQFZqlkUx5rDeuRZZkr46oUm6BQ9YHPoZ4LMR
4AMnPDKxX1PZA3wsA3HNK6rx1gKFLHFBviFiIlYHc1Hk5mixFicLKHzYSy+WjGuvNGr7GBkhGFt2
AOnXsQxCmL74+SkAdOdSNEh2SI7NnsSyfKwaNtubcG7QxMIagElalrogSFsPnhQmW/Kf1D6BTZwZ
wVGxIM+tgHrVJBii8LqP8G/sG3yaOYAsdjsrgZDrPh+j+DL3+lMPim8zLPgxRSOcVheV8XWso5aE
87GzTjRSiGHw++ABdEbzWEeZeYOaGqUvfZZHZeoIC0cIQ6pZ4i+ZKuDoNjjJsLcFEldCDNDPY52f
G083kPu4emUbj5yTRA9tnr2EUTDdhaFP2Dbp22UXHmcQYRw6E9tkqDWhitZ4prw92TTLLdbMqjDv
jFgdGFXJhipxjxLylRiFje2Ai518E+siUP8uP6WpfZlTTL1mmZBm2mxlhpSPY1TXsDN7I9r6vvfr
E2KPg29b2RrtcXXskvQpIrYjsOwrM51SL6xsYgnKES4CoMQAfv9QpyRVgynsA5HRfh5tN3Lso6mg
a+Q0216HxESJuLjt5cLTV3NSHcq6ee1w5cGe9cTMUVHAkAsGbCf93pTFUzqFT5DBjGVRB8WYR9h2
CFTsOIyg3ttUFeitcmMEBE1qX4Wft1SGkdzZBhdXanmk3YXffVA2BZRZAFx3OEY8tc0uyK93Q1zf
Uyas9cnitwkOwk9v+nG6mXV5N6aL/RRJHo0UBUB9p887J51O02BbKxnp3/pOXvR0uOp88LujNm5i
86uuwlxuDALNYtlB7JqclN+CVMROEpJTsFLhzVwzWpcOGCJENY75heJ2FY+gsBWM8WglqleUAZmr
hLntdUkD2brMd0Y1rktN+TbqgO2dEToz2DXOYzA3RnnzTYbAJpxce9FE971v/FunDWhui107y6s5
ZNqi9Fot1CBIx0QkRpBCRd4/10kkVqpUnkxwg6upBLCOb2gS6V3p4FQ3C5K8rX7x1fL1fuMTAVvN
2h0FxiEhKdjPmIQAND+h9WAFT6q3pmhRhg4IF33SYfooWw8Kkrcle0GM9noYnXXZJ/sxJMQ5CN8y
8NV5rKyGRV7X4gOnr+cGFueGOgQ4UtYlCUiracbZ0pQcbLROsPNrUh4StCxqGUNbQdhaxtOJIbme
Sf3LO3Ko64SXPGjntjP2hp3caCEnB4g8wYlWybFVclZVg9NQvYLIpk/2awUJFdQLwZ4YvKqq4zgl
zJLDnOfwg6NyYw/yDhzarSirfhWE0t87daFcw/WGGm7Vp6nmJqeMKDKqRuy8vlqBan4fakahiuOC
2BbFwk1oMe+7oVMiomu/5nXBUVkwWISpKs/2aN5l5aCuwoaMrj7dhMZAVAIuIic2t05HquQ887aG
3no3qv6hmP1HCGRfJ5/qDebvQeuQRkPLNJKQ6LmT4ZPerPUc3bBaYYPQhu95/qLM8NFt+y6HGZc7
yRZV5VEf7jILEr0gMwk2c79MJyf+h1tm5YhmVXltqsOXLrUf53IqPdYvfSujkXEYqc9xIq760Trb
Tf89HDIaEbFdHKQv70u7/Eq8Mxle6ItddvXHwLddkFHHbFDX7Px3TNjHLi7cqibLpWiBZ+baY6qW
3+JqYvW6yCLHdHw05vY5N4eV1lrvfqRcch5yPY4HMzaexjJDl0uiqcYLsAikmKNzE6jXFlkCnQLQ
k26eTjgm+nQmKSJixpS8CVjQ8wMOjxVbz63RWitFQSJ9VXF3gi1XTNHIwZ6LnZkabiUN4SIAdnXy
M+Oi4le/pEF+NelsQftrCKZuAb4uAblJQsamqWd3CPv9QGMkaJQf8PleMGXN1VpT03unSQ8DkxzM
endO8eGFqouzfMIXzoCE8NUFxo2KKDlfavPmeghee3K94uJBoxqpSY91cnlb9cmh1dgoQPpQxxgN
vLOBKg0AtA1XOtHWXfQq49uAoG80v5tOG49dqeysMQPziysYwb0xG2fbeG8jZGeciqYAaCddIRcR
uScSZtZOU0Z3efAOXx7Ty3A/pebrwmmGILbKqzAmqM7c9Q2Qypqtgt2uk1x7KyXQkJGONzwdjDd5
xyTmDF6YPWRxe9/X5Kwt2eKKtUsiSSB64ppsahKd8Z7PbqRqr/RSSLw88quF5Ayj2j+o1iOF9jnP
y80UvlKNbySnIaNubIOC3FXSl1jq100erjIDpqDl7Ee/WY3JkmmjATwPvLKCb0fJkdY1BMQI2BPZ
nYF8oDDa93Rm6oGIeNJ3CJsXUHdbEjUGlYt3tNOmxp2IM1ZHUhXzt5x6QwbfI/LGlcDfiGHwbDvY
YjQ8aOqLzHNCU4CBGPUm0pdsvBdFx0tk8fpRA/f3EwGgPZNhWW81Z94X7IsyS2w7pL6YFd2Go6SG
qI7KxLfjTJeueMxQFqRkI3pheKJcA7mqv1cTyx7LSplVPMqeU69tM91p3Skd7iAcqjgpHIgB3T4e
K08qgzuQrMqWfjkU2caUkEXwlaOEVeL7xJncKgzsJeKjFv46MQ9zXFxsI9+YKcE/YfAFheJpyvXv
Bkeu7IfgEpEA2BFkG3TBrk3FvcTjvlFrdm2xtUhM+neDeTNIY0/tU8oHOlGinbBQcUQ9anOEJSmm
9idUGCTHoQ+sEwKXa9oIwQpYJHnv7yCIr5rxrBAuInv/qJlESEUKpJjAjXTEFPggGtZeY7iz/CMn
STZHp4O2G5d+8WCsE9JmAOGupN66ZkaROVSYHQgBByPvFOYWGCNYSaLOy44sU7kJanstOO/VZsKD
xGtrDKuEeJZaAQTCST7IQMoKOCbta0suF13x/TDcRO2jBPMRJVdhMtHXh19VbQRfEVaYU+OsR+MS
ILppKjKFRWvdJCT/6eVVWx169R4OqyUiz2CnVzvuFLzGQc2++Kku9grNu2i4GSgvguuxeciTS2to
+DzmFZkQBi2TxeJsi3VAt6+3jbVoCbSVj8jrVhjwJUfYUHAZG85KZYsZIawYLWulGdk2LNoNbrD1
TMCIZpZeNqkU9ViYfQJEiUC0+69Gj4QjUVZwtdmZTVv2l7cGCQSGdVKtDSc+ODA4j3mb66fS5CXP
gvxt3kjI040nkis0ome2S0QOC4RONtSgbwYNfUH2RU2PaXUqJ/ybqlvStJmD7/YXv7RYTS55ZKwS
gh9AIgsWwXm+iDBxZYkZbW2NXyL12PlXY782x01k0kotsEduh3pr+GznzhZtaXQl7CDwj9IUrFr+
6iaz75v0nlyVnn6ACe4ziZjyG/aj3ww6U0RJuOgLeqzztUM40LxuA+IHVKQ5RrXXkvwAycdrM9I1
mnobm+O6drJjrbO/nfpDrAGn0c33eiCVaw7WFdgahfqz5IAn58vWOO1/N5GFzMlFc0i4shWXBjrZ
7BQfZJ41JUSaOTsZzp5vbiQcedGP4El0ac09OaFxVLVk51fNoYkiRAfJtyJW3Laov3WKPAcadnuo
He1138zGqi/1W9OZ3UKP4aj1YYh/YR7ejCBNdsUSUquSptEF3WFOY9oAYeZKK77Oayw9kQH+PDhH
UJUKIlJ9jH6ZiLeUfTRwNghJ4bmRYneDWxcc9T3Ue5vhICjgZ+0uzf1jrcZrWNDkXFhrysxD2IDT
qttri0oyDE02ZhQFA9ugMNpnKm7pVYAHXV4H/Rnq5gru8ZJ8wTz0ZcRECYrpnBQvvThjzFg1VrLJ
ZPTUQD/KSuBfZnmU/Z0SK6TaaB7HO14bWQfT2YQWyIKGTbR8BsnpgUURUOcya/DqaG0Uu8x8dgbX
8lGI4mRUYvA8L63y1IBuF9ESDw1GvrJ5LKUXVDc4yPnKWC+CuzJ8lOqzah5r/9IPNCotrMAd0qF1
V95omgfaZCUI6i3XpoU9qAc58jVJp72sUAPR9GvGe+z9pOAl+wZOt5bw7ZLPlIGvli1JA8Y9JiDD
uS0ax9PJXi+CYq8F3bE3vooK7VRxISxBs7bwps/O/DKU+VZPWOUKUlXwzXQh8rOZrI/LgjmKHojP
SQUAvWedmd9kU4b52LR3sX9nMgBlvJ/FRuZvhrE1dM8Wz2wYyTBzOMcmdpTdxsq0dFKhdv14ZbQ7
a3iInIsZXk0G1BgQVSNB6/Na0gUgJEAPw3UUY5+99RG4SBmvnPQUVnSG142Zg0/i4/9B3KYpxofP
gmpBHV56oGnucDxd7WJNbjDR3DoQ410n8Ykv0Vm87MB+jlpYiDqxmuwjyQWiHzL7hDXlzsOs9xDS
2JfSgPcVgI91cqiGbNuWV0VGkE52N2nhITXn60wlKbtYojFJRyU9pSYSIQTMAy3/SzbEbxYVsBJY
XqqgypvOs/rc6XsxHFH3uU1trqJ6I1s0ts1Grx8raxs0oCkoOJXrwTgFFRyKqzF7VoAYpvkGm/rX
KGSgLrb4EaGn0MAMNdSNau6BX9/SIv8yDeTcdaTeAJPd5nZ5b00UdL2O1V6c2iz5bkNma+RwQ2F3
UNTAq1Fsssy7KZu5HHTPoIGpS091ORxg8+eeQtNTs2kqTC0UPIRoZOPwc/at+m7YgFci7HwlRVA5
vc+6etvn/SNhdWfRkBGvwH7oK2bdQn8LLAJMh5awYInWS9QMhxh5YUdiDvOL1cyHwZ/JDY61FfhU
Imuvu2ktSp7Py0gmqelAfkGV0nIaYwTTPq3udaDFJfXS5LVTdaWPo5tHN8tmucD3jo1/DcXO68bd
nA2vsbKQ8/1V0ORrBfJlQpMNiv2TrU4Ej22cBENUz/Q6IKrurps4oyKv0AU6EVkjmXqJFRVIYc7m
o38Gi8gSJLedWnuh8a0vjzNVNi6jeda22BxX9nRSRLnuK8Bde3oDoD4CkgGXZFXO5tWGUMLlQ177
2sGJ4C9uCjaFyaSfGrI0hpL2h8qMIs5lmwNcaCMXxv5dP7OShPO6aju6v+o1FliajdWDIqyTbC5S
NOt2sB6q4IE8F3dgi6vB0ZK6clM6CpET6jamIMMvtUvatcyHa5Ji3w3FuS7KkRKR5OiehiH+Bp3w
tGpisGrViYppS1mKBdyjOL4VLOUazLROQuyIAMbXxp5UQmhANQF637vOJHXhWaWCGDkxlu2tEx4M
5TlXW7dWvg5jvtfUd8QuUNNJoqUjUZfIFh8Li0hcHGet4UPCNE/aIh61xXYa6j0hUeveZs4cyAkf
XFCyGxiKnpmn65z/LZxjGr/TpgLY6nTtLhsHN6vDfRrU97Hh30btuSux4wbvzECuJe7ZDq/LaGZX
ZVJ5E4PWKycU8PssrTddf9OySKh3wPX3fPuq/VWlGMza56Z+LCTvLt0n9UOYEBRP/RnD2gR8d+8n
DZNB4aaSBqccEGR233PqfyDdlFBACKlu1dlNJwq+1PA6ZHrsy01SeUaohilRM5VuuO3wojWXUDvU
gWApUvZFi8KPHCZOV4yS8JPHOcClF7AX4XRlOS9QkIkO+ho23EpU/VXXXkl9hqVjH8DCsjuwPFCG
7KZvgT7xetK1L/kce57UAJNJV4p74dyO0pvih1bb98Sg6MMNjCMvFso2gHFXl18spT1nIVTTjK27
1J98HjVg7Dx/s60bm1OqCrV3XlyNJSfQ6WNTYSKdvcZkZI/PQ3xoYMCVI9bDuuK3mb5NaDyTXDKD
WLtlzbXjmuZsv+y5qFowbbGc1R48a1cOUFxwoGYqWFOHJjoN7GhqNiVd/nbKj6MwvEQnxDiZLypW
4Yxdl68Um9gi+7nV2UqBm7MJk7A5RoIXAah+hcD93M/mPauEm4aKh0Ka5OdoP3T6OiHCp6votiBQ
zm0bVTTJXTZBj2G8LmNOpeRNVC6p7vA65MJmL9ewtx9mdK6zQlLtaBxwQnE6EJxq299Dytqj+nkk
V/IuyhpyVgQ0+96rJnSDNE6IU1mHWboOa8ScJGlHKU5rvrZSa9a5CVyRz77o32GFrlhcsjWY/D3p
l17bOC/x3FBCE1OW9Ps+c25U5wvc9qtw9q8CEoFLaYKHosTVcRywwk9Gxt5TXWeFCsHScPU42ieq
T+T3hDnVvost5sZIWSd+vLWQAKeavTfVlK5vsLBNfXNriPyeBocO3iN+7jGJupPFbqGa4ONjUiHn
0k5NBnfyDeLZKu8Gr+ijc6KND3NPcLKVEwBSoUx1SJqBltTpr0r8npv5IybN+5SU0zzYTNbwNA4a
65F+CYjkgolzVMPgahhInZDO92B0nhYcZ12qvJNl+bjuiaYMktuG1A10Pu+D2X1rRe/ZJHyASNnm
UwnyhzdYkoiaVG4QPOaF2KbO0h21KdqamcMha97WSYeIOPDgkh37vrsUbfVYTzVtp1NCnPQSd4OX
3gWkiAFGUfrdHID2o68UFrTQ6aQBt/6/HJ3HbuNWFIafiAB72Uok1Xvx2BvCRWLvnU+fj1kECJJJ
xiOR957z1xWA/4WOD2dicK3FDtxXuaqYbOOh3Fj6vyI9d/pXaFlbDmwCfkfJGT3f1fveUYduy3ny
E4f8jBy8YpG/yqY5xQHtjFPiqHTlxmAPET+HyYiSdNm6NdUDKQhzcaVEW8oy9vEe68M7F36CCQTX
jIzPKaeZnppJDes5hET6N1K2RwCnHQw40TlMAin6TDwQE2nAvk07XUiNoM7/MpI/Kl65IX41Wtyw
07NIhuximr5tp2eIIm9eeMaBlH8pRinukPDx8vno+1ZcondZJ35NFx+zNZzLqkqbda5rNu0MlHL9
dsl9UFmZSCKSIbh6T9/UFMyTPOniczkMI17BPLGjUj8r1P8KebWdyJwlIHKl9D6tp82zEwgwEWnp
oOpDAkvlTtoXEv2YFfhaEZwp6VmaqfACynxq8SOy/sLyEQnJ0fBoSeNI96WeWbe21ek0FpqCKDWf
32DaXr8LGm/qWJZgf8k+4W2fEnmnAR+Q80c8dGXnRoZQllwCK1pzg9j91Lsk0+7DUN7GxMKlPane
Ea7oB/TWki4UPtqQ+QyjGF1uYRLupjY7yTTniGQ1tsMzDxpaNmfwx98LYeuUsXWrOvnix4QdAM0T
dLvwOjajkSZU4Ze+lW1PwK3XKlstJCMnCZotHMyiYkJTw/qqKIwCLP0V2IvE2JSZrs5NJ6CZpyTo
nTDkQfo7SYJfH7DELYdtTLtjoXt2Sb6k5nucG4N6aBNtK0qxYxWkMpu+S2twPbf4mGC2lIYM6QXk
i4hsmsZb464jfo/4H2I8CUu0CjVMMLiebOnQi+Kn6NHirCOnGEpnFCidmKjOaeM5MkBQ4dFb6UL6
2JYkhVc81T9t1P3EFhlPQUKmB32dYAwEQyxihYKrrh1/sXxcrKGlMJcWhHSi1T6jVAnhAPARfA7h
i75HAXKquZWBij/M4uROiE59ykZUx0GZP7Duu6mkOoORcdWnJT56spNquflqsRlxb2JdoVRkdIZY
uY8B+ZLF8BSC+KXnxRMY4jVMRBjg7VHckuwbZBckmhol8yvW/p++HVgLZs0u8vTWUcq+cwW4uHXW
xNqqh24bK832+KqLqtXcQKsKNnfCQRAH7a1wOOnw/3apCn+KEp/1KglXE86frPCuKduLXfPBknWG
is20/GGVxepDpooGKorqWXUqpZU1GsCqLaCkknkJGtoyv/a+AvxBmOH/B0RZy+8ibn3mfQUGv+uP
Rj3I4JYGRL9IoVWXE8LbV8VNBLGeUaEzqhIORE3hUdG0Tz8cV2bsndssoWCZKNtKXAfku7WZfIfY
gwFSVvJgHHV2aFuShrNPd5fXqddKAb7PuArVvnznonHzffnpmyG94V6woOyY01YUtjQk32uG3kWq
JO9QEB5K35PBhp+CpeKhiOEjpUPPzkiGE6b80whJI4qldpe34QMJz2PKDeQsKYExhn/STPQsOBK2
rTe4aBk2GWoDQHHjqrfUKgn1ORz7vV4Riw/6iZg2X0Xp9EHLF4B3E9zlgCpsny2SbmBsdtc+AXr0
ChdbwLfZl2dBahwlss4ifb/qkDEdlFsvHj4lBvsir0Fg5F0EJKkExgYp0JPay0PSVBdNYiEtJKq3
J9HYy8ME6Si7Aw6ZqifLiyMOPOSB83gfqgRMqlhHWhE6ttLJQoVtAKPgPkNRYVPncjPnAvFwyO1K
NumeTX6CEOC4zpaoPK55ML3hQr7UkrgY4qcapfjo8Lv4AYkoSqzdcmW6jQNUmT4l3kLQ473gceIo
SDt0RWL+8j6sXrooEv4qMz7pafrskuBArMY3kaiIlYZ9BfzpDcKGHpSCvOTW9WSggLLd9Jno1FO7
JGD1WMj+G9zVrpphg3xpUxsjW/CUwsnjqq0bRoqUQYd6b6BA8RjD7VqFvPb84kLq4kIquF8lygAr
k9RfDFLCsBVieY1Q0cZQqiz8hhkVFkGQzb1AoEqY6I/ShHyQcesAFYKiscThmDyNMmlr5DbWXecG
Y07Guw5NO6c1S9sA2McsKA5K0qVpEVUB+QPrI8ZXChrcDNrc737LUHnG/brpfGfAgRVy+8lQholJ
P6p+6Cpm38m3wS8OQtes0hRPvCmfdK25U9W8Gbr0EsUgKUyZPu6tVhIIsn6F+Io6zeOgpYFzyDUn
8LKLOSYnTqa1HLbIgZR/FXSMkBvPNhbWVX4zpn9aTrtoexdFSnAL78sUfJfmgGsvn1GnHn1lPGhd
tOth+vpIRzaQOAjtltNoXEoldgI9Jf2r2OY6tZCUtDD+FltjHNfJ3Ght7TPfXJB1ZE9UoDcGVd/M
gZkVrmQBz1iobKOShsBUtZtY3/vUQc4wnVBuFR2CW7rX1k82EhfdoAyBfAgCxTHIIol5GTOy2iIL
zszi5wEsUa9zYFkLs5dbHyL0cAVmAAjN8zziTVG3jecdMlNZqJls19yirV6sRMQLovdKW8sdEhqc
FWGVtkwiZeZkhr5Emg9o1CHfAQePQe7m3SjnlmTe50t7KwVNGgKir3Y0t5VxEI1vmMSlRSeZN8Vr
9F8gayMvdvFmdtxU0kNOszVR8NgzrnEUOLM8uqKrmFDKOHsWtO8Ko/qpDPux5ast4RmQcRKu7wYR
pGPPCF0CRKKc4mpxRzyafXIPKeUhiw6MwLBlqJemrpnWlYWXK+yBs6MzpJwCHW5StVe54doiFHpI
hq01Bk7cDdStpmxtFUICAr0n9F4KAcefJoh6ncMCT+hQpL2fXCT630TWOiXvFl4FvJ704CQ5M1rS
AJ9wuTPlZrXs8lgvqp4DHH/ZSAt886t3D5QXbqvfZqipNauFJraur1k0lItrRRSWkxXsKuZ+AriJ
beXAb39LiVI/za4TfvX0a8Dz+KL0J7d4IYkK3Eywa6UHs0yvR61jDJX8HykOriQiOlkY0TdXHijw
cLSBu77yNhSrOqZP13b4Jiw/6ouL3lW/AvUEeW8xDURQuf7CAJpCVLqjDoM3N0aXaG3MQlmhy7cH
46ZWfA/c2yYFSmKNZbXrqQ5LN2qExo632IgTlvTvNvhIzWETgq+QpOTIBeLDeWqh7JUuA4x3jKhq
skiRRaIC2CMT2/qBTPQtx+o4fnGE2dzg+7L29yIUNaI5X/mHSE3oPzojguqLbE30KTU2nmU0fGd0
4DLDNttReUqj/uZ03NIBYJNbeOjTyG1grOT0IvVvHb2KzyozRDtaXmZtg1UfyL7htbqJTFrEl1Lh
Rc3w6DkkJTiJdvcgq/trKfjLITvMiYI6L1dTjOMyFEp/gSafEsPs6VXij9SUbpjrIl0OSGm7lrYv
kUbbOZ6/tR6ywYfVCv2agMB3L8i/Cf010QA1FQCmBr3HYQGqFsVUd0/bOtEW4DGJcDJoYkd1v+9J
7CGsxEZ/PUdQseTX16lO1tM0Mz7DLqMrZlSkZQIz3licREqKR3e+DVtgtWpBjpUd64xftdQ92ixa
Dkb/jlTLSfVya8KF8KQ3PIJpbj3bHPk9DTd5R6Eejje+2hCSuy/Dm14rT28YeS1Bt+mLWGTeyud+
oel+1dEFZamPOrnSUNX3mN353UEYdoVPRvA+wlyNa26y1jFbDgmjmMHKkdyOfYAllcYToEu6hbmo
+3wpnvRuUVr/5PKhT//STuRBg51S8W+/NKgRc6trZyOXaHZbc36FybIBC21E4O1zM/xOglNa1IV/
S+Mh0N0OQgXKFvJ3PEvc7EYaQ67v2QJbFDWMc3VP+MTgVpyKSkaZ/E86/ktAT+qXaO5JYQEHkM5x
S4ISTQEO71KSbKL6V1WXKBsRoS9GdkJ9fMglRLZ+m7SbQI+XlOw89atOmTUp/DL2IWn7vf8cCNCR
UO3mdG87rXgzlZ8hQuGA2eUo9ASQGl8oHcTOlsnhS612Q2UHys7kn5nRTwi1lXVOaJ40FkotX9N3
6PvUGaxaYQt4ThetQ28gy+BK7ShSNMdTE9+ZvAhJJtJfQBsDxf0lVBc9fOfDpdRWZb4K9YcWk2a7
UCm6oagGE2/9J9DtXn/o6coQD4yF6fRrJuQJ4uY2h0XTrRJCNjOAy+KuIf1KLygEIoEC6/7ZUzLe
OJn2F4bsRHutZJ0QskVcx6vwo/RQdhLxM8uFyp3mPSpt0wpEZ9okyMrlJ9urSEgC2XQLoXatcHKq
/JnkKyO/GgKtJQZ7ywbPbg0TbC5SVGqCAMNZ0ej3mIa3QX/PuWCnMspjotmDdMvQPqKwMozDWMH/
/ktIRRR7R86RNZ8S+dkMK6F6tPH3ZAAfmFRCHzJpV6TfYq3a5eiEMPxy8KF1pL+wJGTcmh+UpCah
eUg7f6ML5y51cwJY0WCdgVG5a5be3cebr9gJNdZDBGK/5vKEZldCJqtVpn8Nar9CFrho8m0ASpHw
ixqwIQFCJ2q0paVQ3IgiO75Iwz/EQU29aYObNS14tfzxUP1kPd6VvdatWhJcyLZTErRdJz1/VPKK
6zKnuyiP+aXU7W1SYR3x9jRA9v+Kjyy+eRon6y9LzkaHOkNd4qG+U9aeUPIAnLt7HZ95UgwMB5Zy
AnSOCpefS4s8N2HR0ZjbSL0nuiDKD0YFgI7cu9qJ6YfMTzfn2Ocv8iABCVThrBXHrEDGEqRuIG+i
uViQdICz5IXbcXRKdQWR0nGJB53tGX9INUNjrWDRl60IDHpPnv196pZygsJv6HcKX7rF8B/XVFTi
sAdSJ7DOX6axo6UkKfJZRTuJ++O35ZLxt0rG1XsczIdAFVVqozAKTgIKsCSeS71WRcJa5CitM5Au
TAuCQST2eFFAv3BVIVmbnlQIevOx1gM2pIcOilpsVlpPtFxrd9/+9JfhHgjeUCeIoR0xRFkD+khY
w79+OlO/mILyDupufrJQC9j9fO4VTwttWyUxF6I+l307GBG3oRnxmfXFAdbhrlW7bvxShI8eJU2u
vhTiLwNoUzcznAwz9WjaJlNY7R9oJFZQV6AGDPg4eEBi8yz5Oym/EQK3bPRjOP5G2b6S9+ngsSwc
RBUi+XcEbTd4oYMbFZ4y7Ey3CPSTaT3JixYCWwcm7d8x77+yzdqb1a4Eca1LV63dp8ihGLQsfOoB
2VH9tolre0TkFjMqNQtrPIzGM+zXzEo5LS3dLWz3Pc3T2ndSfxoFlWinOPrUFDf0WLgdzbhR+IFB
qkq/R55MdcW/yidbj72LF28sc4Nin5IqO1a3UbDvOl51dT0gV5ikf31+aCyIXG+JWGekswk5Nl4I
/qLXa3QF9JJlVztytADNyaZnZgbcEb/i+GnUtMcdqF2v9dM4/vXBTyOmdAUtCQPJrdUoLxGeBeiy
UzulqYuw60z8Ag/Xk6VCTB+7EqMk5592MinDxcDD0n/riBts1ySjUSZKokA+glZ1c1PtyGV3BtIi
f48m+2CmlH+jpgFKXU6fODtm0Q4Tc0e7owNkZYhOrv/qPkQ50sBWOKX+My3+FQG4MmxNl05HqunL
Gm8KmCEHtOV/BfIP4WxZctT+v412MTyp9bCU+1ywaVDFTuxMsJkC/MHptZr++ZBSRLntZTrV/eji
sfKHmHnTjsjHdUNmdrIZo4PurwnrT/PM7dp/I8/14H0m5qsX/0LlOy3Rc7Cp1f5HU3waEDLWZZht
KyC76H6cwd/I9WrwCRr7EGQSHuiLFvQ1jx3adXtQHjEyzkrlT9HxgeT34A+CvL5GQ781u8zlSq67
fZr/MALZmvY9xf9UiFXERelvhOUYqGQB5lv5nM75eirpJMks29NOgy67MImo77mDg+YexIYrDcg0
x0+/+9S6joK3wW4SCrDRytcKXtZ4WkzCvpnuGQfXCNLHAJhIbmSVqK/gBvun5RsMELLjm7REo+U0
WKKqDH2i5sTFsUALjm4lydf9lUqiE7RFLpwyzRWIJpeUh072lKEeYCyUf4b4S70D9zQgqvJlwpV0
ztjgD3caaCr0+AYSINLg5OhOamod44k5W9FD9U56c0OZkURbRXrotW02uxJJC5RQx3HJoQi/LyJc
cnxO3pAA7kpzKRhrW5xRylviqwHQWfrJTq5vKL0RKNyaZInedjUR4Vn2A81v2psPL4hOKpJ9io0a
HtJe+eT3DfetAOdYLC3v6KUXz3qIyqXRNpJ07PVzVXykPZmrrp/+U6dDlfL+OeFES73PcUgXMFoG
FvQi3ws+TCUFYz50O5fzmmyZwnhkxafE0En7nm2SGCyAN8Iey4XdIkNpuIMlhGiBse2ao1lUm6h5
C9334F8KwPOBgRj3RR22S5UqZM1B7RP3Jl/qIo5giemgJbQmdERrH2ofKun/ZRu4IaPSVEvo0t41
ZHBnXnic0F+VfIvVRmCSxtdwjEfAXBnR9RLb4yLrHqJwgf+xstMscvWAtWfC4UI9FxuodlBMdZ02
KxH3jcQI9hIR7yVfrREwzAMQ/Ej9twXzHWjKimBcs/jQgVBEJ/Pt0pxbiuAL2N5sIBg1QbA+xHYv
rDLpPtLuDEAfUtwwRiePcN0WClry+A84zgNuDXJgQtoV/8kf9H+pOkwF1QaavOo7O4rvRQ0n37ym
9NaN302yrZDGgfcEKjEu1lEpzpP2N9JY1RxM/We2RNXnfvyBUF8G4z913Jgkm1uModwTUKjC+AzJ
VwhYOJc9Xlb6abhSZxEECjp50w602UwsIDtUCNbwzhqIUIFNtnSg0TwyYUOKHkCqEZHZ7DrEAo2E
KqvrEtyfZKVEQnePHtOvjgKC5lG05Wok2PeJmiwM1gISuwF8Oo+haGeOpyrYDYIlx9YouZ7+8KXP
lP0VDUWL/qaP32n1M9WCLRk/EWcU3cchOHIrEGbUgTQd1OIsEfEU6EwLPBYTuIndyH8DCWFaKtNp
8NWDq9DPXnI6idgaFaeP1lF5N9uGJ2YnFdyaPRMMaTicT/0HDoJRdcSJTHhtBULPswflmSmXALSu
XOvllz4dBQucd5EJn5LkyMP8dyTAxusm2oYiL0YGWFSsqvI7jk5SeBxVd+r7Tdt94k9AqITPKHIs
qodFFjpsYwERwOqwJLSbubldNNlBlP9ydPpttG9BPysXkcZi5DGodaivmOjjd8TcJ8WJa6iuUZwV
dFHV8M2xofMfa07vc7YTvpPb4F7TR0N9d/4IfWdskdMqTzP7lFlqkesF5d2Q3nJxrq1jCAXWWLqb
0+cU4p9blvKHB96BDQGGj96T9ELId2LxdxC6Gf+b4tjHL0zUdE9hODvmEmfopyrs6RO3oS5DscUw
KC0KDsskJJzLAJMBSzLWmfmUKV3QDzoffVg9lOE3Da6G8YOeYGF5F/MTjxEV4mVyrKaXXzIJVJCu
NKZ9JQhai+bpB1zf/BQs/dbUMz/6tsAVTuDnraZdo8bw4nbXgiegsksEIC2Fi/kWo9AiCu1Js/X6
rdZu0m4kmQRjLhELBWF9zAx7OGqoPWf1pkSw1mRrPlc9bXetths4Gj1WBCALP92FI+di/ydNm4n4
iXEfxceKDYcCIKrG+/AVBTyy7zz7LZCwUK2xidWXOX0FvxrqCFnYJMpXYKWulkZ7tVlhVnOq+bH+
QO5pClehsGW2JRMxZdrcou6rQ0ykWqi7VpJ5GMcTlUK67mojMaDeKoxdEalz2K84ViTxDXWSCAdP
2FJqN3Q31pAOlrqaji3NDGVC7BWx1VqwbstiZUWhE5GuruPrYDuQpJfuHwx+TQMN2iqodk+6Xi7K
dG2OK93/aL2nAgidEU6sc9zzW3GOqrFrTV9JEUFY/6kBueFkmXm2yFQS0svYQXkF3SEo1iJ/oDje
xYZjTQdFv7f9zirOor/zIDO8p3ZFOdf0/3QBvO1BTyXUsZsFLF2wtN8qiigTaZw+KMCut/KvaXnC
v4LuL1eWJJuR9eYdfASuEnrqJ/tIO6evrU0PXHRZwqt04HooDMQvSX9FBYswFM1S655G8VdpdyXa
tJW/1NttwWsprzLvpk3HoFlbEQjvQYIS8FTGkPkrJkVbvRnddxR+54jiOlLOOlfLCfp+y96SVx4S
2Rie9Cdq1UYMONYdyVwSPtpjuR0IcV7UAH3ahkt80vGbUG2EEDDmMOXpGPMN+2oyYPOy2/qqmRjC
h6+J+4lPT+Sgjg8kk9WoY2PIWP3Gitd57xhgXe6A1bae17gqLnKeJytw4+KCMBVEV093U3j0hI8g
/xQ6FyRNjYnRxiSVfXUJ9MNNFNE5rjRsegPnSmVXquupZ1M9EhFP1meYXOrxCiXWhS2v1StGXNdR
iTTOviYOyKgLXa9eM4lr8jGu92PzkvDEVdzuFS/N1AJLfc8HIPk9dh4C6JXPPOd/BYSplDPoyWKb
fhnBTyHFW734MYFYldl2AAWxzI1zxvKCCWxRlDDqXFBIMSpXMPdlC963TglobN0C2S6PEqwvqvao
/RY81DTNhpLN/4e2h2TegwRdLPC1nRKLVnPmEsXMefM2xznNLkYNza4ePVUFI9OxBRUkrM4MAqpW
qSchB+uXdGNURQeMz0pKLeC5Fk4dxzT1tR0HzbiX6XUmNQQ/fZpiWd8N3jbUtmZv93+ysWiL1yRn
NEbFtonivQc8Z7XUUQDHzxFWIvibxj8DUUDLMJmWe1lBkDqsEXlgXoZI5ZXlqVzV+dlgw4y0Px+s
WoxoKXuO8Tmub322riXkkGtPuWQWKgjr4ufKQog0rhEGLHSuXcsqWOZ2N6A0nfNHEDZgNaveiv5q
/X/adNN8mqagjsp5xQPVEAKyImpx6Un+geKpEPgdF5g1dQfpCbsU8/K1W59vCwULm0+HVQDFLqRC
lrrqa+YrFDPEj4thY0ILtAjTe6w7srVU4x1EQq9B8RMX9E+rD5NxCaZN7B8K85m025zxUbCb4LNk
U04HEkeVhXjG+cVzYZ7hKVty8pLV6A0LpT12wttQjuFT8HDUYHOqkMVAhUYq4jMo86LmrjlGyIYH
CgS6ebEya647YvArCIQ1XFx+rwHLmyikYg8uZ97wrAvkPmYimrkZwcxqDZG6RJCLnZ9fUMvPIr3l
4uzqw93gNMInmY9RtwoIbMyWXj7y0EwEGlwyxAXck3pwEHyE269Sc/xh5+PHHrKBe8aRdGeEUSxu
XmziQMKe/60qt2JYjfAEmAJVgGvsSiinUAmK/c7PeS9QJS3GQ2TeW8gSD6scc135QL2j6IxuXzmW
qGJE0Pmm/2pK2EDWdbJSLFTdChvCsWVlPeJybbpL10DJCIc25gikw+kKTycM2lqwWEPgpCnsDjZk
VyyCcR8YX5HyHagf9fQ7CFer/5GLNTgucQC0qSJPJCdVxR/MLNtVX5J8CxqS/IMlNACAH8Jbty53
xILiwlhSu6rCkmnhlkpiD6OPFhPSQSuYId8s+O+w2ABgdO2wNDT+wS/jFekYSYNmeSVgdwq34qTc
iNwmBJMxkd5hDDYLWdqlgeslf7nsYtxl1JbQjm+Nm4Hwp5+d2r9idyibYw4D6JUvuiFGovtNlnAR
9lhBJLzy1SeRlIytqfrHx7VqeZ1087cQnGgalmZPfWh+4RIhrmCSdn1L62Bgo4JZousrQQg/6++4
OofpcYhP2fSjIm5QYLoK7CrbAHDF2GnlZc6mHrmNIzghlC7djmomqj5kBYvhuVCvpsloVq1lbVtQ
BUHzZgOb26394twFP13sc7d1vNGdEyFDNn0kAv2fFq9xbXQmpQEiAQKURfvjoodoDMzezcJ7ozCt
p2912JXiPkj4tKzPciRozURPv03jk1j8q+nQTPsjCnrR5MbYhLxzeb+uTXlv9Oc4Wg2IRhIJn773
zPgRrOQohId581E3ZrcBM6PBc5Qwz2gn9S+SctSbF7HD3S7iHdqlurHwCt64fQxDIW7SqWSwMvE0
XXrpzD5XxOcQFxcw+lJng5KPiueasWOQ8Wk1/VKw7vKwxqaV6b85Uzh38kQBCaQHxo4WXoDy4VIh
LeOZc8ogy0zLt9w7CNNkNvCRQ76ta/r24B5w/0TpslCJkxvW5JJWKX82NgTfDgs0wfEHQ5MIb+v9
f8s7vH+tAtMncV1wi9Uz+l9Ak9XaJdXsRjR3wfCd4lLvqIXPmSVbVH41yu5HN9xHpXetREZ9tYw1
J1LRSHh/YvejaffUuOioVpG9MS+BjVUfBv+2PEORdMgpoEcnm1ZLIny2k07BbVGs0higAq1F7VGj
GxzwM1GbUv7qYfrtVXstuSXDQQdmrjj/mBY/0a5o6itsRjg911R3CfNQvQbt7kSHRK3Mf5N+ydiA
G9oHPjt403mS+SrJzAD38HZS91b/jPEk6a4uO3WKf4FP5WW9tDFa6km8ilAcjxeGPwWwRb3r1b6O
edpXegeNf9KrtaT0OKadJpM3Mn+1g+tHGPqQcOdVvLYKGh+nilY9Ow7tMVRsbsShoM6u5vqrQty0
nOXjMsq+m2g3DyJByrzeS4tM3vbRV5SRnoEmmXNM3Y7qUwLznpVuW368mrFNUzciKrhNhnzXzAEE
98O/ptloytLS9vBDXvdjJueM/FRSHNLoFpsnqXhC3iGUVfU5ApbDg8hfseYr2Fnpuequcr6ROhf6
qEgUx+zOANyKueMj9kIyNa4VotcA4+vUbA3xLIjHjlsf4Q/cjQlaJ8e/vYSZAqUYynG/OPR+6ehR
twzak14fY0B2qT6F7WEMOUoBGtLoV5zPpD3YUdPMd+yiCckp3ugm0wyCjwyL9PTItE9ZKwDdYvSc
RB3EH1IUwyP+QlSiF/v0qURCD4edAuJw52OAJRzBdMX+2bQH/Pb0HELC/CtyBISceqrGV3sRlDMB
L4j3oCnUs95diKP1mRJk+ab+K7XH1H/L3kIunY4dJr8GyX0mZslI5fxUfVJqnCD/CSVvnWki7PJH
OTyD7Np7V11mLmGB3DTlbSRmmmRkq120PXZkGpkxNiymjmUYklpAPYwCqj97ANqZM7UQmWgLko0H
+mpeYmknjIeeQFjrUauqW7SnpqoBfxn6/yIT2EVyk+yViMqh0cC9gP9Rw+8jZbAts3ekqVhGOCw9
ldXZzNFAErDLeFiqxlIm71gihmANL4zlKeFz4OxIzkZ/jSR7FM+heiqkfUvub7aIsgpru5MqyBkj
SgqXkfKJKpo8Hbo47e5FNEQK6MtI06IMV4F0Ch59qfiQMR6W3oay0IzZOiC2oKrDherddc0xKcFF
A1mH/yxOnXG8aNkf/nSCTiakbrCjKOrl4gTtX+YBwvJnmruyufKYkTifa66N2blzzKQf8hnwXfrt
vioP3d8kjeQw0VBcEHYx+36f/JM11T8I1PnToJvIUEvg98b/boJkh5/oU3j+Ne4b7xFYO5EviNsi
0BdN9KZYdzHwllfRK82/+FDhhTP/qwGGi9uVOWsJSBLP0738GnMYWW4itKMKuk4RsvlB/Bj+etgu
KAZcSyAPW4M3TAVNu+QWhw/HFV4o4ZsnkzQqY4RfdaVybelXAcCykndlSedTA14yB/qv8fDFmB8j
DbncDIXuJ+/FIOIBeGjpUsnXZYym0UaJPQrcfgDPPgEJbVeulZ716WEUv0qt2yGnNPjGABTRf/O2
kWihqG84hzLdmRlSB0QavKk7gCsrWiXNJ7oR9rUhooP85OXb0dha0CH40mIZpTbgavLIqbgXrwZ/
kMhAqXhqW8BpMpASbsLOgXuQn0Hd7CzrS0oeVSwCsEVubUbL8RgEp4J9W0iJP2feCMzWqcRTWBFH
XLxaBAOSrRibKEcZj5IBVWHScWVOz0h/RsN58v5ZlZulW79+NhHjY36h0pZZfDtnCEXFlwg9kZXA
Ak2zb7AbRtqeOraiCKGVblVcYG5nYRFvBtxx9FSCOz5qU4RkP9ZCbBviqaAYSroiDbAqHK9nT3Pb
ec+Qz8r/E+9eDO8DR5Ops38MjjpX9pa2SSJ1zlaE7JaV9yM0njJo3EifYsWfuXeM6EP0jxaWm7J8
VdPO4xMAJ/B2ZAvwX+kmB49GfBbzJyBcvqTXcR1G1wCPXNr9M+BnPOQu+tNEp4iEGCslFyzB4mL8
JfgXuTyq5dMcLvHoFuamP0bpgQWGeJA+dCfup/ydoaXK4w1eRlDOPrXl6ZISEqm2joh7R4aS3EJv
JfVafqA7U/T1pK+a/KoOTiqx7DuDAlVQAzwjs8y77xRFip/dhBKaGShaP0FTAVV2UBzbbHiNqGqG
C2kK8rBR23vffskZKphvAsO8ZK2AXPvlo9fIRJKnJReFo6n1RlfPg34XCYEQre88xpRwpTCPAcjR
RuBr/C5L9Z/FVmdVb7KkF4X5SIpjrCKb2SjDX+qtZ2OKNuq2FK7H4WXhu0sRg/I74LXRjtngsXAg
Moq3Mj7p2P9BeUFF8aAjMFox/gpUd039VUmQu2frCOePUm+y4AcVbGhc43m9WRFW4KnHgcGaDziK
3lX3g76KbPEZ5/TTw0C4CKhRYLjFwP6NvxSvaJecMvMu9hePzzZFxK8ixXfQscLuwPCQ0da7+F+8
0PmPo/PabRzZ1vATEWAopluLorKVbDncEO3EnIvx6efjAOdiA6en25bIqrX+6JonCTWXgCnTx4x2
Sv+UrKYRtoee7jyFKJCIgi5U/lpLlNC7o670fD2RkzZsUNt3yc0OD9j+4upLsb9NSGwEg1D9guO6
jTdRvKrjlUi2urhPM4OjRD/wImLsvn73USUg6pcRDbFEWaIuN1u3xv0whNc6ZOvZTcaPkeKvQskK
AI5+hAWxy+5tdOo7jhBCCoM7GIawa6pbbznqnArrl5/H1AIinbr09K25xfNkGdj2/9BCbdqhQsXV
khvnUkKLZxmof05vziJRbz/F4pX6NOoFtqUWIAW+DgR3+E/TPSpihwSRsDGrLGTN08QAbjDApExR
OT8NvbB3+RuPx6Lxc9Q1/UeYfgyMHHV8UWxY1JFA+0nn98NgQeCA9tHc9BBS+NHeswQ98tG2eEnZ
Obn8ROcr6rEbPxWl3HIFMMyrHCpyw9JMwkgT/OqgSPZKGs/WzPO9bSzyKPzpK563esSIP3+Sp6LA
2w/jl7BeI4Isp+BTSbCK2GdFOTrjo2GOnTZxv1ZMn7jqGKeIuM8lRYEkSW1bfhHjOx6+e+JKdGbX
bDgM4iNPdtr0HpA90opTqHkJ8uhlrVl1A5YglGPOgxJjXD2LCTv/az/qYlw1KMAgsPTubqAOqXgE
WbqyeD1bJ2E9T8Y+td/zDGJhi54buYLxCkYbFGeaoXFuMMR6CmAymvKZ99LBLK08ClhSm9t+dtYz
z6tVUIgIZ0X+iWJjLAAVeEubF2EDwv2bM+Ifgj8jP6rmQSBMwA7doyKMXvGEGeNDNw5FxizKIxCv
l2W6abYiOpm8GKnlO8vX+WOUx3bB49oDLsosuhnYwHQGl5EJJ4VYnMLbWN+r1GSA/eeQQlVuFtl9
y87d7ZGYYP7Nw+KpC/ej8akNNmJjz6JBHMaAa3I6J5gXy+w9Kr4S92qWe/EeypXbvC3tF0RLCpy0
wAFajpQckaHO58lg2YyUMChPoXVT5W5oa3RaGRc0m3GgU4Aa7fseuJiztitXGoLERVm/+BVl2Hmd
up0MX0kvQfko0VtO4mriCUhQ/OvFOi8OCu4sUhvESv/S9a3GGke3Q4r8t1DO7I05Km0Fv1r7XRPt
CCNbMBcg4oNqOLvdrR0OTfssrUPivpO/ZH/K6JrN6qaxqYNBx0XE0iC9bsh9Z+oJPzzM6lHrf2rl
VibrWD/ysaLA7qYNjo+n5p+y8B892lmAP6DNjgfBwbJmxp5Tf+fB2hqYcMJfZVwP4gfwmM5kkwAH
Q2PnYsOJtO+qdp8sJDcdAIR4T3XKHcEVXjOuCKTnPgYC7SQKAsFeJwMNTfWwlbeeiIUsvDntBZsY
QKTZvzQjMT+P1LYBOFkguu2IskEbSGnABRe6XsjfjExwOQOJD8STYvyz23tBiQb16X16IhpswDme
0ZpZ/+HotNQvZ/LEGPg4vPTO1xTXw7DHN/kzdueYzLL+0VcIU92XkbFM0T9jvdpY2XXCaCdR5Ub8
KIZeriiVgy4bVtUiV4THdBPcPJ4abkry9VT9VQbbJRuK1Mv5fQLLbNEtdkyv5bEYfXoUEFOfdTJl
7C190CVWH8gJOz1E4hneCA/fV51WvGrQxDRGztqFDdASp7I7DZE35vu08ijeDPH+qge8hqL8bAEy
U+c1Mu9O90eoQ2VfxvKOPJHDoM6PXMlNwmu8nhrG50tX89/AtJLu01PEoiEKrrdFdKx5z9s89yL9
JtCWz8mwXERVtJ3kvZB39OqeXhzreiepBVlxDlXi08lew4it5inTtrgY0Ibk9q0fr4D4zuyl9i3X
T1xRw4elo9p7I4JqVd+hmKE0oDBj7rByhavMoUZ7sZvLLaInoYFK3igN1T7z9Ca7fiXfKNcaKCCv
D3P9oTncrd24wV6/1lyk7N6Myj6O7yiISn5foBz4cfS9zt1kN4t41VqE2iluVh11eUbqUeEaB6x3
PNgf1lGl9rc+d8jm4/AedLtA8wr7kEl5IbLMi0GM4tC+UKeznyS+mqdWhxjeYNWuBYDU7C+6/OnR
2CFS6xteZjVj7PHThojmp6pbx6+909/7klcQPGCGXUue9WRH7lzQ/5L70Da918XoBkMYvpMyX82O
cLH8pnbXcYR+PZjZV0rgSTb+luYlrbijgZIa30FAI4kdW+cNhGh/SaOPYHqXSNg5kN7j6LcRiExJ
Wqz9qvVml7JdCo4VRj9qXsTdWa5KLL7pus8ZXFSIHUZB/PQlEhvMsDDeef8Skjj5iGI0sUIQUHZF
fcRyrCCZRR82VisLtU1jvk3kdvQoe133dyz2MyyGE/wM6ruuT+tQJJ7VfbAoT5XAX4i8hHSoCC2G
AITKYs7VZK+Y6/7VylcTPu5oj0MI0LbKPC73igQ7FL8aaL7z1ZTrYf4Crjf7Hw1FxbgG8GN/SrV9
YR1rxsPRfB3Sw6RsR74gfSIZTIMBKU0CPB+zmV7TAhicmh2bp5pVaodz721QAZ4kA61NCtRdGKcK
uqq5KvOJOCPaeJ8wlnAKFpFvEd1CnpJS06yy7vkMFrG0WCfqkl1HVCPmsIsK7FPav1TbsiffSDZq
La6Q4au1z2P2LMyGc5bCvHCbM4xZ+r/JJgMF+F2imMtPevVkM3lNqGGRJtQbHnCRPJvqLmT3N1OL
pZz0hPoJzKe1PrXXOPlG162o68RcqeG70XzUya+IyQ59bmE8gAZ1+ajqvdtQBPSicyNj7pcHMV74
kklUEO7zknQywNe7KyqliO5A4gk63PxUxtbgQ0EwYvq6uyVUNVAQC257orDIPFQPgXlC8Uw+qSdR
Q3Hagy8skgt0/5wvFe9BNiI96B9YVKgku6fW7Fu96zWjfNWtL4xs/mziRnKep3CliJtABy1K+TQp
nTeNSNn4s4UuYP/558DL4zxAVF2+24gZCqW71E61KlVonYBoqxE2XN0I/Z4374nS7Ez5wJvdxB9B
YXJnoTa1r7390cU4OMGkjP4+gceSYYqWVtvMyAW05Llr/8JkXreI6nQGA1SCYzhtjUSgxY4utboH
NlsrLsBhxLberhRCKiqEiYLxLDU/03zXlZemOYVYD+KY2y4pXjOs/y7mu1rzleCSoX808jWpywBg
RFIsibG6Ba60yJuBWsRjpE+XourVQKBcFIDxSf1JkKvS9bs68mt4NzW9FuhIe5KQsIT5c/A3jYQV
/6MB+AZVCGPbHmWfell7z2vWMU5Fx/TH0E/AbIe4ehqgG3E8kJeUelTFcrEjV0voXyaaOMD4NwQV
ihlMMOHW5kDs59M8BmvHQrUCgpFIzjB2HLxNK1J8nziLiaOz/rl1upnET2xR2sXlFREdJSa/maBK
rBnnC4iLh7OygOUTU4xqEYc/1ikg1JEMBQsPLG0vWz1pAc2QzpYnbGTrBHlXMb6VhdjOyW2M4VW5
OFL0PxgMEFdjHdPNla5hy08XSWz3QjboGZnZXhguAswMfWv7pQXkHTRt+gRdkSS7PBp2k+u3iyn/
NZx+O+eKwQp35TVoOAdhbskmE8XVVT6U4F/uHMlZXI3Tax9cM+1D1B8NoXlsB/NzUTxHyaeuXyty
40NeuIZbbxqhICFXGEdIKCAyeCCDdgYzrPWcK/cNzzTV0S9qdhfyc07eNffUQqNNzkNFrQPlmUB1
m3WwoqMLSwg4tc75GHFvhQFmIQvIZZ6d53ysNxGoV9yeFv99paLian7TxLlPi0o2Sg4EEH+7FTOj
xoHDVk1awlOjndUGBfN1yLqnYVhuMGI9iOdM5TlyqkPQoAB8TxDLU3dznpVoFUX8DcwGfZ5sMzDD
Hp+YxLBCkjIJY7pvYb+oTINgkeULHR4qnn63557Ry/VIrjy8wiog26OxKJQT7C212AYIYHv0J5b9
3TdQZK0MObGNYznUELf1nyRkzuapIKaMi1rACMbEV9Xrumu2qs6lilBx7Blq4gBp5tZsTkMialQc
d635Tkg4ztrSa5q3WoabuLo5yt6U22HcB0V1jgnWlnwrKuRUbbC89tM6IFc4bj7L5UdfPoy2W0+u
xV1QwIVbLorVZa0itIWEZFffV7rJFyEJhJX9X24kz62p/SqomSICnBGorDqwS8V5MaxzndlE0XDB
kBdiGhLh6YiPuvMy1AigphY92Y7PtRdJ3HcQHwmhUXr8gzPiqVpmpgh9+k6YBx3mAElqIK6B/e70
R5Fw3A4b0WaH+l1ntpkhkktMr9I2V2H6aff/m7W2KTdnzBDGyY6EsG8NryJix05JzGZyG5SIUPB2
NRMMQDEAD8Q9T7kgtjlomuXAF84ziCLDH7TmsdWW3fAqrEs8UEYKAgbDng4bFw1Nn69y8V2WP7Oa
4vyfyR/0G5jltvpCzfisJO8R6nPlw2GkYz5rHL9D44v+Mw4RFkGK7rSGx+xQSeKAjL0qPcXUT2r4
T4WvprvcVleAdJfKMM+0ETwKqDoWEVHsu5DzEjnerJG1nB7NiLh6QE8VTaCDbccuv+1q8rvxj4iZ
FHNEg0ANOAZe3/61IuNZEZte3dMKfEgLG8PVwORu8GUvyWCEBjCTOQ1pleNNs76NkuQAwKp4h/+l
lV9UhJHaOULV7wltMYAOx+Ge6EsE65M0AN9MLwu3IcRdhPfH4yWQ1zn6tqcLA7KuvCUORiIgEAdV
TNa/VjVJD+prmdLkzm3VkJNLkWQIAhDkx3x4cfUUYx6jOUIU3St5mlq+BC1+rx2uk2kRLCOUdUgK
9ZPsC/Fz2N366ipqgvv4nbOVgxwAi9yTtLHCo9UWMObgkZ6hrekTHdx35ARJYXgGjOgmDF4dhcBA
3VM5vxWHWnlkjQngFhkqEWQFR1bqeAUpVNEu1XaRaRF5/BgDxGckdMJaQcf8CJ71Gj9Cabe+iUXy
07H5l6bEy0H+xvTuWmyfA5/WHfVrw/+qg61QL+p0yJv9+JcT1+dMyqpGLrLssrBsWnup/hWoP0zh
HssCDfplnpF0wKsFSGqeWZqSfqthGOoB/sYY1EDSHvgjzJogYowDB1sXvA38tN9lBS+9ZJZlTKyD
3wBqiXwkIs4jPhIzlG3aTyHmqUyd17bTb1KNeWoTzTkZg6gp2/VUQZ9gD1hSRHpzi/wtRxoYquXO
1l9jpPs0m3vL35IDppQSH1NylyQEhptanqZurzjgSbv8tVDeuvBr8RjwfzWCLmPdBPucvKyWWJj5
RYl9pJwh3I/BI3DFp+NUNztGOznmhHrGAPVgFkRqGYRc6Vg5JuRIpaJeMXeeAtQq9CJww7AGsfEW
Yf08pwuhS5ZpO6k+aig/wnKf4T2YXOffxBIg+24n3QyXOliTBhgbZTveKWVCjIip6xKW3QbRZcaj
Ed7n+gCKO4lN6hDgj0t0AcZjeca0FBl+oa9p76wxeaS7bFxb2SXLjnZ4ZIEIiTeDRscoHjpblBPw
TEP3EWYOmkwwzNGjacKWhGq+dNWGvBcz3ZDWhG1kgoCptpPu65Rr6g8Fl/tdr8+lvqrw9hRUUQZJ
SmbPnSu0m1FFfPHv9G3yocK+hqo/QrTAAeN7QZnhVszgxleJi7SSZ6vbNcVdogkYf1tm7abmMmrf
JhpS2RarxMtMcLjquwdhH5uZ20KuIlmeMoj8lgNbtf+PFp2Mj1k9ty08hb7RqWBlmwahE5wVc7QR
IvbqZt6gV8fdYIwKCpmHzgqUJm9T0vtlcw0zWKRwV9UqwyXevPieq8FmNJkczqGOZX/gKhlBdfC6
ypsK7SyqD4UPUOcDo+izhRnPgYtfq/5vJt62JR8cx7tnknI4rqV5rxH5S+fhqA3j9yUNjzI+2cyB
uuIyYB8j4+zKi2lDr6gHt3iMduZNbNJW9UHh1mZWd12AuRUnZF0SrZiF/hK6Mman3Lg2xl8ELaFo
jypCnD3sXSyPZv5PdDkYXIGA+6RFmwB5iMEmxp9o9aewop3hhgcsk4xLz456zVK/xL4dv5XptoNg
kRlC3u2UVHtQOi24lOghMuxUiv3jckhMLJNNe2863yBWGAcIQeYobkgVI76R8iC/a0Pqb9N7Seut
dhnjUzR/IBqI3QVRl2bzJAgrD22fIvr3brqG5nPNFE6GvD8XW7JYMDMZJg49pKqLQi/At56/BObb
DMbR8eKBqeOlDnUiOdaKJX3Umz1JBDEoeFAwHOPdQmWm6Ug+yLHW/yi+8ZPBwb250apdHMHOh+Fe
jS/R8J2i+tcrip6GZOOYMAjKm+Qg17C0WuHi5UQKsORPw3x0yVnNGHx9nGa7Pn6eg5vT3O0UiQrt
wDwiWnkGMCM1GYUn66yE4v4KxYIjkZmOxOM31r1s3gXBmzWc+gLpEIIgc6m0QqmeiJvy7rqW54Yf
iQXswbsiqJwGuXfZiLFtrmoIvwKWItrm9t4mdbfU9EOoQGCbLBa828nV0V5SIhtI0fGlMvsTctCs
JbSr0cCQCZhEgGcDzGpGs6mTBortx2ERwqX/ZCNa4LtOJR5UPnAqXyRmBu4kNLdrgnYsNKrWhyC+
Jx53gbWvg7dxPIha+YU/vxdtARVt4bPnEimdlaqWXshR0Drp1nICzhfSv0pk8Aq/tI5fW91F6Y8W
f3RQaKM97bphXzQDS2jv27m66XV4CWb5GN/FADBYVaVf5iRyd3n7mSgx5ifXy+JL5TqkDZo20nQQ
Ks3qt47u7pant/pswQZGrUCrXIGOza+qw+Kt0h5NHOIMN6yn/zqENRUWnhwVjCiYN5BiZAGKt8r9
dfpTMnawhJjYtAgKx10j7vwXA8MFWnSUBrqyEIAvIPm36U+znFCWEMgPIt5hrAhNayUIpglcbipj
bA+D9f+2uusqdrEwsDybfbDrpK8UDeJ6fDTt2G5q9CeWjk+dm7eH52XsSkX7XpCZhD9g3DkdEQ+a
IJYAR8fIjzFbT5loNtX8sMB5GZfDlxlZjGsMxN+Sc82IiLwxAcc3dFxwPGmZ0e4RwHh2a1EoTR4S
yXa1tNFLL9jIazwT0x3Z69AMVjr+b733GvVujtHaTRxW+cfI46+DDvbdv1TlaLN+SWAgrCM+FWmH
fx+2Ji+GP0xwwGltcI+C3KtGiy6nDPuJPfmhZXyaOFqpi6+cu1KCydK/jNU05/BIUdwHIdmYOH3k
CP5IvLGB4D92eLXtHesY0zm0K8aVgI8ZM9zKlhxFbfOuoElrsIZ3wd7uvri3QsQvJQaGrEg811Yf
MfwXoWi4Kuz1HCDyUu5BCxcjqmsxG6tcq99w1uaT/K4tkv3HkjSDEntSvhoQRaZx4Cny36QStCGM
Y8jbWTiLejjcZRw0pZmzGWJ64JGta/pnJPg8XEXCdd7z0JQNHvFwJ8HQB/kv7y6pKM7drKwSLj8b
07eLzMpspufCeiwhC6p7zNARDHOAabdbORlCN5mS9eRSLiGQeoRu9GzBbtj1N3/w2pXGTp0/+xJD
J/hUk/uS0jG3nF4xGkDrFEuS8ZrGW3S8QJY4kdPGPTj5QSW+zKrdTZfF57oHa8upH2/ozuoJrLX/
RdCjIV7MHAArMVYGkbV0+NAoVfoppnS331rFsUdRMeY7I+k8h1dZnbchuu2pPClIR1zAO50Y52L4
rtjcJzQ2Wo/Tm3BwLnN+d7Hu9DPZe/7cYPClhcEm7bnJiL4u75Kc92D5eEf+iRRlukmtWjB1yMef
KwTphTI9Ufu0T9TcEwyZhZ7vsxl0Ba0o+qmye+Vj2LWghkuUuou6wNDCjZIfU9heRSXHvKpnLDFL
ImdHRbZ2rJvoTBMX8yACYFI6LcrRtQH016SbtW8uGVu0vth59eyW2+O2wiAiEDWWELe6vFlcj67G
stuz3dcRRaWDsgq7v3zKpqem689xlK5nMuRc1WWF25BZ5Llt7rFZbBSDKYlNNIAvYrbqO+ixiEnS
fA2wFgYtp2js9J5WG0f2/5c0Aq13SHY4dSRTM0R5LuKHoqNihzVVwVKQGwW5LCTXkulGWxpuNcdT
DDLbMVwRutSRb20Yyk5h8+04QB7GsOl092tgSQ14lhOh/c1wY9wdsK1i5eimB2eO+WalYuEuDdYD
I31PzOoRsWRqELsy18Esel9ixUF5+dT3vzb5fXPN4BzVpEWA64fWWaNBe0T2nSHUIcHZX5zZ4Hi+
EQ5wn8wP2kbm+6601mbyYgPrKy0T4fRjxiTzGt9Tje7jn+kQR9OReG0kJxdVs2Jnr6M1fkzKCWHf
qKN9dLK1VZIg2W8KtXrQKIKsfRhwMorwu5xSGnbcRR/rFVX1YtkvsjRJxmkJxi5DkjDI+JFXt3m1
nZNtlMi3Pt0mf6pGPIchOd3SuVZyuJqIvQOu7JZ72EBr1z1aNFaUoaRkXeevg20f4tDd5kaLLIBT
LZ/OkeL+THVMch7S5LE9qg1dge29czFr0r+EEDaon1TdRC6pL1aqe9nT+GSb+1ja2yEJYNJRNtRE
x9HygHkXZb7EqRez9ogfslpXZcLquogauB7JoRZLmWP+rhvvKeiUnn51NlB7Yv72BSPWqBFsA9kZ
YuqL2206RU+RjFZkNbE/nDWe+64jfAF3Rxn+mxHzBmE3wdA0+MuJRoqqm15guVFMD8UIfv6i+AYr
H2sXre9P4zrf1JMh4aKwRRs8AZkIVQBf665LwLUJC9vQoqjGgWZ1tDfRBGQ3fNdbBbWvwctjAFOU
Q3HLaM3RA8Y1bTX1w6PiqKx7zuAzNKYK/RYZdyLla/dYmUwuzauLOyhhe4kORocwhjKAUoA/fyTY
w40woH6EPRj2O+5C6LCTay+s9qIvGlA9/071VyOIVA0veYoYeMAKzHm91GKUEzHVHfEgFAFpIHWj
7ZNzz7qfsPkSolHHznrQjbtCPsaMgIqMbq+Hrc3xq1ncy0FOpGcQb2fY7Gghf3kwWr6zhkg/NVZf
A0wBna6Sqj4g7BXbpCAau7aPc5zsySv0BiRdymTCazvlOW8p/gg4KhM09QLHXugSccZV4oa9ry0S
W0Q58OzGb2t0TzhGa7dZz6Xz0dO6Bpxlb5j8VgNx4kgGemvelBY502hUXfM60kLYAPzONqogHkYd
o+wY3VrYdf5Dnssvd9R2sSQHnOcaRBbD/N4hgaiRBJyr74K9sNW9AbW3Wb9HfUF2zr2hh6TFalhh
RKplT+6l/VQVX7OJqxV4l24y3G7KOqpa38K7YOek6zv7BAeiBj005rXf4IlW82Y3mQkra7xWILYr
/ZBN1yCUh1ZoUCvqycCeQVXYKjdPQZZv4wI+Xxs/jV7uc8cgBKPzAmysOf4x81apOlQgulQAGroR
/xRYxVRVuHlIQ8/7tTMcWt6z2kTkhRxJxxEzADvGqdgOYbFrevTzxrTJkUzSGbNOmfcsJI26E28q
GsmCpv6cevstsyZEWt8lCKRGcK0dUMQnP/LSOCUm9DOHVebKW9ILz4D17ihBdMG4CXR7igEoapUs
hKF8XlTxKQF7JYADcXU3Ej8owXlxTJZkCZsoNY/LdDU4xkF3On9qDk15GfVu6Rz5SXRtOzLPNupt
TLqLxsxTzDZDndw0rrWrSfAWWf0qo4G94g3vHtGr2dpmainreq2JfjcxnLgyIDntsUjNFKZCmlef
dKa7HttaWoW7wZoOQnU21CZu6mXrIbOOcZ6GGPoDHN4OOPI4PCRErBep+s62hSpF9ROEheoQv8Th
I8y1s+kiAwbTkxMNS9cMLUDNfJhPt0ClJgcPFT7XnasQd8bZNXGgJbj+ikB/6Nhs4Sfirt4l8GW6
wCsazH6Rln7wf16ouWbo5UXvN4LetSEoL+5cnhOALdGsHV6xSvnX5RdhJYRGw1I5+vMQEwyCM3BS
n+sWOLDJ/8Z09iuWJakFBzeKN05WnIem2NeEM1AqynGKxI6Yo6J5R3HKNiBvfPgJGimBaK7v5pso
j71gBHFiuGuGKoUUMqdlVizcZxkGp8BOz3bneNnI3qaQRYnZFbYnSZvNSC11EsybTE98gWjVTVVf
1+x9GBOjxhqsAgho3CSY4G1VPxE2W7YvgkHCfU1i7KOBhYSIHoeKpafhx/yBzHH0eDXgw2+RbUEh
rsa6PA84NUMCeYqAtgZYw0BADTAU27AbOwvyoKpGtIL491nXVVulrqTcFO3eQc+aYbKqyMwycbsT
8kHK8SYgl8ayyWMp3iIW1LhJueqBirifiio9OLRS2U14YpBEURc8x5hdRF+soxi+Sgm32mRvW1mt
K+ZygvaR67Y3GSivDe5bCSswYoCegUqmnLM46NYQ/UMPFkKznp5r64D8FLUYeIdhZdcG/x8qwVa2
kW0jAa5CS3ZF15FlkdTED2UJrGQPS9LfgPSTzyDVeEfw3VXoyB3MqOI7qD97+REkbxqIQxGqnksU
Q0G4lFtumYw2cTC/uRbdVtFSJ5h7IVZv0/hqCAqLYPMH9SUvvFRF50c+YS9oi50ZDgPrMpsKEAG1
NCbhPyg4Fq2IPQFyFcRxGQQRu4PfAbwGffghWzS/ObrGvOFVQOpMNkRA+EeDsAK5wVbMCNkzRjH8
OiLJDqbl/hjiKy2ZqkPlThvnadDGzWCMmNO19cToP0bKi+JSSiHlSQZ/3fSTx57kckzCZT7SDrZL
p2n02ZqvyeyuQ/V3sH5pyL2p7BcLXt/Wf4Y1rEJkEmOmgsca+9phz8maNRF8noHTRAUnyPlVdeOq
k0s+5jDHrJMpRwQ2XgUOl1Q3QvY6dHEt6cPwfVh/RE2oJtKkZt6yDL1YkYshDOsuKHHrZmzygZe2
hFY4w/xuI3fqMY12WnyacMJU0biJFIDNWuw1Q+6qLDqY8Kpj8yra526E+VGBAYNA4MiGRsXuYJE0
hMfqGQfeVlMVpBvulaxAMrYxVzKKo2jY5qI/hnDHTopnIcY4qzuYiQr6UYKdjdZDU5GMdgX/Udau
m6z5N0/jzgZZcfp6Y81o0uyO64JPe6JXgSAEwtCPU18/bCfbJ858DXUwNDveCWzgJQnMvQpeOceH
Ht20Os2ebhHJYKUbcpg34/gWOtMLQx8IqbpOXdJqDaQQoiQHIjYL9AsZDnRn75I1o2J+D7FgdgHd
GWVDzOIIEBSiSoWcRZCspxqh9+1tsp47duas5/UJir+W1PSnMjGuISRfR3FJC9KZzfWmqNRLisSh
c/XVmH7H4Sss+cZWsEuQ7NjWDerfhXsga6a3SJMzDg1/WmmxjhInBs15kFAugjNiQOQ7jKSsRBqS
8vS5reIXXvrnaY7eHDPlntCtYjVqDw1UXq8fgE1buyR4FUFUBUeVI9ZS6p+Swh+H/Y3g3t+p2pC/
7UeI/CL5wSbI9Bo+MehjLEJmeh4iRm3DQhFTEGWEpxaXUUbafWIfSu27DncNdyPP3MGcnBctD7cN
4dD5yCewVBmyJQTzfOjd8UemAPbY21K6WSI6KbWQU5L43om5xTE/ZRVvSpjhqcTZOkIsaU9LHU5r
cxuh54uS+qcY6e60WLqyNvMnfAcqIHUfMY9w/DiEyWnW3wB8pEzhKSAXoSHpgLbZu6otKZ6s1ITG
meKOLBdPabrSiZmXHdspWgITfXCi/pgIvkJVxWpZY+0gf1UYl1FtNgsKW+hWtzEY0XBjEVsXkn3x
Mso3FW9tTB5QMO21mnlX5bKvyG6B2TxGvKl1bT5oBnlFxHkNJN4cK18O7Zg0PZrBy45mbrLwIP6k
4dkMqgqlPVBkT5oKbqUDGRSAm0FkbFRFO42cx/FETORg/9HyzKHMX2ZigRDQzoRlfIRgAiPCPqrq
BTrxflL8MS9vtQu+FE27BPrVxcSbJ8U+FDBzsoFrzleSajAKhlFo1btco5kPj+k0sFtH9rdeDI+G
4yZXdAYu6n0zw35kNQJH5usyDZesFwiw+mCEt4KckyLsL9ks1k4bvYeEOjpldqBX/tbDGKhTtlMa
nral/6FGL2Okr/w199b+V8/jKWpsAKFqRcD+uhx4VaW6Ksnj08dpPcD+64tByHbeRMTiOlb7gqCI
OkOeYri/MjNjNKsdYTv2jQrCGE+bFuSPhuOGKgIE5fF8FCmxfnyGZahS/FWsq8E9dXjF1Ll/iRi8
5wnfVEr8T0VIXunzyuzsMcS3IOdNmlcM7KDfmqX6qvGQgglOC/EfZDwQVoteTm/Ut6S5YjRzU2tX
DSV6dUbCTMvOtDhcxPBVZY+hnw+14HyszaNrqNw9X0uZi0koXyU8bcTyR6yzKt3DPE47u6oJk3O1
9SCBlSIs+2Hv0hWATlGVpBLlz5KUBTdzsT0wNtf1XS8QtBTxRqVir02RRjjgp7I7GLbFFRLSZNIx
qLE0mChWrSR5aSZra6kIfi0CiGjwjvKHGiBFWVpEqELobPdeEpdUDxMegoXoa7Aggkih4AoN00/1
0zBbj7CR29YwnvvY2RhwjmYRrTS12tf26ItGHnJZIgNCYgZk+VcH+WGoeQ6XS3Bo8Q5nvqDUypgg
RGzLH6rmMaT/wvxrloSb1KVPwDfHECxT0fvGHO5zddjF6XwJqmrtonuGBQL5TldixvaFs9mYjwYY
WNDZay5m9E052UbUXGqf0vVdFAQO6aS1aj/rLTxJqm475Cp5dooDLpOwp7/3h4cCQw/teaQYjzMr
FOmMWWZzB5vPYUJMJUnufWjuBpcsRUiYksSQWrPR5gAbTqnOGTvcHDj/gW6WKI43Ol1LmCWEvWwN
i8vV2tN+RQA4lAgEYESbrVoOuMvcE5E0si+vAeJB7tr/ODqT5UiRLYh+EWYQzFvlPErK1LzBVCoV
MwEEEMDX96F3r+2ZSapMiLiD+/H7pPq1rrATuDG7EUrfFmDQbPwp6UoFMkwnbs5FEuyyzPuJNZoN
U+0tZ+ZA3ATZfelBMlN90G+xRihYtvUoSb5qlHEjYu/Z1Mc6bZEY/8Ydinwfr+YiRejQvlj18Fia
2FMs89H2g53b1ji5xuPogtzPE5Ig2H4bvnVpw+gQ2f7GHdTNsDyMc5A7mKj6U4wh7eoZV3MOdr0F
1u6zsoZNUXOYolQsmBgOFpZauY8VSlhKbrdp/5T6q0UiXYXfLqPtXs4v4cx625c7wuNIcS6Kr5wb
OUknTDljcko0A9qs++N5yb1m/b4uvB6LT8QC3rH0YkPKMUCb7ps/PAZ1dYnDfDWWd3+x1GNKDNKz
2RTHEofwwAYICAITNt41rTkfvftCOqng/OXZXjYfxZyd/O7ZgSCT5tMFs8euwdMQeuNjkc1YOnEC
IBq3HY3pW62ykfJvAQvo4LNGMmD3+mWaypOvxV0Qs2XG9ZuTMCMbvU2HHuhhMuEJAnX1NGpICsvI
LRfH/3xLkhmYRnmz/AYtY/1rNBHLPs2cKPuxlKT80zx0fe+CzcnGD1R2pCHFzIVUGjDscNqIGKpo
l6UEKZFm6QOvkHW+M9GizM21mapn2yLjCvVJlZVPoYBD4F/yOAVfpUri73KDYsQ51+nfuPLpZhH1
JWxpGrfYMsE7jjgkBwnIpbHek5Ip5qQWtTEQDIi3Tl4SgoGUf/zbO0zTodVtzKg/mpPH9Kfe5VOM
IR4QeCcujcIvFMp1pGOBjoYqbQ4vSTXcHCTAGUebYXbXOPCe6zy9+ua0Fbm711XP/dnjsPCJr3l0
5escPRkT5czoP3aBhfUfF0FZP2fSPk2JOgS4t2Y0xkoYT0bgY5VkMEzUpT30jznE6TaByR/O4WGK
kTXagK2XmTPZC7mBBZNuymj7SwxZOV1ogUDyIEZzUZenfDRX7fARFt0udrkiocdpv111pCKmHEP8
PpZMiLiT4rQY0ZvahOwrdtTnC+Lb4uiKd3lfHlzDvRpc1jqOeeq9nQFGKi0BSpIR5I50hotenUs+
s9Hzmgwm0UqQD8/D665UuWjJ0c7ZGePFDjM7B7gVHxrz70RohGCvVmTmIYSCkgMshj9Derd96MW0
bwx+ZCkwWaA/c+FfRD7A3ikB/aXB4srkeZ7af4jw9ip1X5MmVUwX6MUw5aJP1Sgcofb2Qr4FS6x3
hlizR0aVLX0w7qUu1I9UfmgtMJe5IWcXH+t3QZ+mFreLwV6jsJwvYXTnIYpeDKl+OUoep9a9Tpn8
5/iogiq0mSa9ojdDkMrZm0ov2AxBKBj0CIaVPX1jyQ0BShW0rT9zbwepzQvd/5GLAFuV2B9F5BE6
XwPYDXAuJk3yyiB5HcsYbxaw4AfutIe+xjiUfg3WRzvdm3reDVHOno6gVC0PS3QTPeWDbSdb359+
u7jl1KNUbdqGSE+o6FZFdcx9MkBCh0SOBkbRA84pYTNZebDq4qX134XNE9NSPNiOD1AZPlIElclH
IjIqEmo1nasRsA1P2+CWG4DyRHYcOKsm2A6+jk9OYV9LAnfANDmo2fnLU0B8Q9x8TrV4c0LisGn3
jdI/FJ0DggR2ZWS5uzIw9gwwV9TYexcqVRaYO4NCmPHeVgv9klViWe/hYMDQxYlrFOqYZhMLDI9h
U7XuYvaZRXdXLPi2CW9+pfV24iiNkR5MyrkqgPidL7/7Th8tj1a7dNdzUV9KuHk2y9/K+BfJl5wo
PMaz+LQx6YiKmN8ZgQ+xRzRfDAxx8zuoPY0ObCNuzirD0VlnLz05Pq6UhLVWxzzR+6D5o6nzezWv
huHuUdvQreAsR/jW5bca/xaeVEA0b4EcP+SMFkgTee7e6Xo/JZ6+1BI7G2uyUdRMexTcY9w9MVxJ
7mtjASrQYQ3pOe6QkmWL8GOtAXVGDnlgXndWcX3LM333KutmVFCHZxsoCbhH03sZC/3txv2+nvYB
9simNdZ1Tw3okr5hRJ+18lYzu9mAgYOpMXsypsomC1nCxDfdWUwbir+pERCLtPgEzPQvQeS3YcJ/
3lvBq66HLwW37CFRCyDdOsHipFWK4RrNlX1DOHvzMyTxxoijz6VEsdCr1bYHvirAvWV+NTikCz7A
Ej+stEaYbzMenKZ+Ul5+tEg3En70AwH+zCIe7m98CzGH9A7fZqWfG9t/amziVsg0EoiqUYg8czGM
TLKYaBkoX9PysXTlzWKul03KYFIe7ZxWntyKtM+a9lAijUZm4hrhV2ujrTbNF6OzLoGNg03HHQFH
6c5GEzPbztWpgl2cZDsVIiVCruNqKq1MvADxh2QEm4yJzXU0mWxWHodDn7D7MFNqCJg3QrX3rHG2
lhm8yobGpsvHbdvH1IgOqjKyVkr3K0QRgLfrN6U8IX7k2esTDxPthPsZ5nqZWS61AhKW2CDsPQJQ
HS+5Q31qLsnb0EaojWj/ZPdqqfjJCYe7pglloAl6UQCGGyUydshpfPY7BaSpY3BHL/xYIgQx84Qp
pjqHfNW1Uc4PY0ggXhBLusNiZ3XdxqOmVZnxzNSCiMABtjBWwEm/S0XPjDF8oMFPxQBkibIvdzkU
uyyhZ9Hv9Jq/dKj4hFCYNTXDsQZiPgp5Jo/M6H3nrWFdUeC7LEb1VwzsPgU5Ks28GguU5PF4Fuw6
DfjFfDg0y+VhSsatV4Ub03HxGPqbJAwIpgZWAWXWol1BJL2eIQAYvVh7eH98KK8OUhWPcVef+nc9
FMO6DJZYMLQqdfghbXCBlB2eUuyf2m9uWG9VJsGhtxr6C5zi6Rhm+NcXJDVt8QLSVrF5Hwo0u7V3
xYlH+G2En0wCxvinehhZ1UfV1ZRs9rl1ppOqvVOt5mtdFs/lkO+iEu6YaJ1Dar8ksIDsDiGsx+AC
CbrDNnY1tQKBgi+8PZORJ5XYK7nMGcP6wsL7t6jB4Ppgt2RKMlw59xeUnGjsy+zaJCDUKwIACiNg
T4XwVXJ2bmbl3H3O2SSSyCprPKNYkjHclRmEKokaOvPbk9F2z4NUV4LutjWlBNAo+6MukEvUWc+G
3shXsg3w43rwNcRGDg19ql3dPc20VdePTMWu+F0wClhvrehNNFkc635P7yQzj16y/O5srybjImBf
azZH1xje5VT9CTO9nivv1NnpjRE3MyXwLCRMAveNt7jff4aQtX3XEMaoeA0xa/M/fIgIri8/RD0f
4z7/reKSMDPjlKNNd2uPRyF9dgak//yfLC+YSHUq2lo+o6IyPrmURFmALLExWEAkDN8VvkQOSGJG
BFS3maxglbNwMrGkxQklbUApJnFlW030py+rM/r+fUuOQWwjhxXJr5nrp1oA/pXGvLNyFMzh5Lwk
gfgeXPCZGXKuiTItGXxUilTSoManlnkMOVL+7IUPY8+ks4IVU7l9tg7M+aBtTQQ1pjJXsWgI4RPj
54mwqjVddRVRffHG8l/uD2R9g4+Vcb3JRUewn9tsK028mJEdS2KJuW7kkToVVwPSDys4VPQ0XvtZ
oA1Uc/zYmvCtfUhYzLesgtT6Ilw5fvbS5OaOoF8KfGjPDmndjWpfWB1uBAxvwpVwJSXmU8kucXb6
tWEhD7K8qzCpL+WEpUQ0Bz48RGTGRi/OqLxXW8ZLJz2La5Qil6FgbavhIkz7LlMO/LK6JHm4LSvz
X26g62lQAwUeIetCxbjC620IzRDJDV5Ri90aNYoO0BH5aFSZZglEbMWzi7CMbMAEEQiLNqZ5CBDx
3s/zy+hDDlSxgRHfDLYz1fWIUMrK0pPvs47K2fyZVoOgeLynbXfNwrslikNsDqc0dX7IC9tILzvV
JhdyY15Ex+rbJsjKRx8HnDKuo9UY1J9JmLw08YQqzT3nIXv6iYU6sbdoTgAUIA53qo/Sn1+Wj0pq
4G+m3PIaYI/F2sPaKmd0GccjRtv4XxsBWqgN+dgbw2OCydIIuSIy++JCcc6GeZclIR2MwPSS/Bsk
uG3h2DYGv5GaDS1OIq+j4b4o9lhGz7JE4CwcA8gjaCgeZFEw6w7okwaBHoFCC/SaOE2WubN7FEMT
AXAON0nSuc/9lHNNAUsZzRshvQ/V4K7Zm++9gpQ26uSHiqjOyuoBplPFoCAfeus9ChHos08mojrE
a4dbCdJw6bVX02WwITG7RS797UidjumaKMXOXSc1ZpQpLc/KxAjduajzugEjZLUIYFVynAP/tcwI
tMOiuXicEKkcFA6f1rQ+Gmt86b1FuSKjnRnOm0EPX75n8LuTne8n1wLeLrpFa93i6oLXczN6lu/K
c+5V1Oy7Gf6WFR+9Xj3PfO7SRZVSAoNOnASJxk/ggr5Kp7trB9RdomKxV7z2NSNXL6Rk049FqDgB
q+eeXs0DDGdH1b2PsxfTS45TP7+Ws8EiCv9Nnd9LsAnSAX7B6potDCNlsHUmwHvi5rBzAmDAOqLj
A8GENLiwZNBnDTcXuz9d1zaIF6q73AeZu7F1cXEJjRYh0DyzD78CehCDQz7p3RACHCrNUf+o4J0z
48OK+rsVMCAmIMS17s7srVJJF66NWw8UaaI0db32OcDB5FXiw5vCp4SRW0koeEOXggLgINpnMLPY
J9qN7bzm4FO4euBUsS5CGygm4zqPiCkGnpi69F9Tlkce1hTPaX6RaL0nfoZv89XV4hmXzq/NSSzT
O9vqa5O5B3eE659+ugXvJ3IQ6XLzNpCDHX22SvQvaaVOlj1eCDHEXfrqWAUbzhR9We7158xfYl5Q
iccpeQKkl4Umw3YHEaic/jQRGyC8rTa0FgNTIBvgp3HiofK91SjfDFfhuivopcHFNeIwiOgQG38l
fMCuk/vJA4ouekWxCgViVny7Hay2IXht5MeY8xHF01s6oI5mSmoBYpEFCcqYS0eHwZZMyBkhuGni
Fu9nHHVhCZ0IXkheAcIAFb3sGubPNEPuEXm/rsVZWQGwykEFEigIGD1wcIOZ3y3dsMbjnuuJ2On+
LHNQ4114wfB4jbT3ZXMt1Fp8BE310MJx0EH2OlkOae0/upWvfgzgWnewMpEDsyuyqmFnLD4ndZ5c
NmICK5kdooDIC8nMtDhKy2BEFS50sU1NMFZQEAjiEQ4zZpfMBBlhtObe8HpQi6wyUoJCxwgS1Eyl
Cpf6MWtRo7lB+qxjdXVjJKRW75KO3BPNyQ6eHQyqlp1I1SnFXes7P/OybPG8R3wb1Gd/mtH7mwfd
4yyXMTUKgyJxQzoivE4N8xStfybEzbNPxHlqOM910LJNn9YRZAibNQmMacXu1cYb1DXpX1VXSCX5
ysN+upK6sR2RqzHtP0xIr7uU5AQeEbML3kHFfxgtuVj4wiTyztINl9RF46FS3Bfl5J3nAa1tV7Gn
76od6ilz3U6sTjI20RUi7ofWlhX+DTDTeZlyHlYgb2C3G8afIp6QHobR3p/6vZl2p9DkYBYG6dHl
PD4aYwHuSFGplT9G4JnnqmZj5mnMwLJCL5rH5AcOoSJzsMa6Yar5ozPtW1uoQ93joBUUuK36h2nj
ltSsWZm5E/QUouUp2oEYBhkiZxl2WELxTBXi15kwrE2+8dWiiKcE9MqH5eEI6HNQPCBbGIGJVAPD
TctmfsAxeZsrRWygf0ZUgv8gSR/bBSlmNWzATH11hvpm94zaGQuAduhOeoQcoktx5LahT5kQUWuP
PYMW+RXomA9AAnT7XM5/DFk/iiq41RmD+abhb0b995yV9VnE1d6pCbf21bPjJkeDLHW3y98USAaN
lagkag1pQPjpMg1rKdmVNgB+pfTJgQMZuPA8rGY478n2W6IaLJhvdsfnnjXQASazPswFInTDl8jy
7Utqlvcwbr5DVPLaNzFF2HjqwHB5ALyI0/JssoOLlCbDKv6CIV7P+b9A8ZUawRFA2W3U1TfTgyeC
IPZZweU8ZD8wkext7zvIzQD7sUNitM19ErKoSAv3kHF5P+jw2wHS7EIqaDFp+W7913Osjz6fj0wi
n92x3sVd8lIH8zYUI4mqBvOueAiwp8XHvDCpiAyc6iCqCBNZRVn34jbqbrvlYyOBUFKtokohtBjl
WDYTxY4pYETvEXJ95sL5yoZ43RTuPWtRPk9UChNYqCzXKOtQpo4W2XkB2YcWFtFANC8iDV8LAZ06
qMMXx7RfiXj41Yw6RhVAToUW4ScHIB5nbxrgmAX9sXXNw8jLHxflOa7bC6upTWDic/WNq46CVWDh
Pje7fZTCvcs4vymssaTSRnvOR+EAO+kmwtE45OuoZADtYuRGc2d5KUS8DNu0DQExqsljN6J9LpOT
MPPHSVjveUU8nLK2xB9ApFpwiGBcbZ8psIfMoB7aa9hjVAUfmFrZWvuPFjzEkfmPK5YgBrN97kO5
48rfJqN3aO2jdl0L0EjhXDwLYluVPBEdPa0Gsqq6qt+KsSBTi6kmylRrQoPmosDVY0umxJRtJ9sl
gEZtxqI52zlrb/6ZJLQmT30ByzKyzQ3mz5wILxiXYqRziDUI7blfsF2EoJXMmGcNBqYxGXxSr0wI
zidpvNgofCYrO7cKbHEVI7YwqAVrspFdOsC1mKD35cZ8HFrr5mbzobJI3pks1DYqb4nJdH+GPrh2
bf8yWiBYVWV+CmV/BCV9YLNAwjXKUk/i+QpVzpFao/geU7lX1bxtJQtbkZb7CDPhWMbOVrfevC6T
5LULBI43jnkBpyEaX7OpeLUVeSLs6jmEAmOhzXBKKdkf3MT+0hk9Gcjfx5SqfGvpcDtzEHmGQxUA
0Ym5hNxI/AUPysr/yNj7+X/KL+aP1CYzNp6Nf3HovdRmqDbSwFpKDOYhKMYTMX2XPJ2/AzNC5DIH
r0GJV71rkyP5qrsRMik3HyaoEcqZTPz3Ppi+6jl+Zsa3K0iNbHS/T+jVEFb2d0hHERjTaN1X1QiL
HuaRiWlZ2vXN8cpXoxws1IjDF9Pccr8kzQ+tNlFd6UPccpjqYOmtM6Qd3chMC3IxmxdGuWVeYlI0
azRzC72umle1iDado19kmWEez2BFDB17J6fCUJiU9o2aeMmZq++l57K3Rc6k7FOqg/dhwuIY5ble
otU42zrr3qqOLzCBJVbH1cXLg6tTaHdFQUFUx6hZVkz4ZEBrmiYbWn+gi8gWE2xjW7ckrNqzDoCM
85t/tM1utwm8N29gP2lp6teOTv/BCOVbCYMi1BAF1MiHYBpGu7VIZw3zgjBk3f01SuzYGgcMgB5A
NkHf/EEl8pKak7M2mhGKo7gZg/6qshoNmEW/7cTJPtY5w6Tq1CbILlJU7jMZheVjHzU/jkMJkwuc
36HUF2W5nzyof6hyFYufBjQSfxotBV/rGEw4EFwgg3XK9A8Swkvq9P7VRQqPf6owuP4LcGh+FqEq
S4E6icKH4Nybg6kfSyuhdh+jhN0hY/S0BJdSVbuKaW+a5v8GUHMGeV5l35PFQG4QoEyzZsHkQ3wO
yOK+xPKN5MeNG4RHNfxpmV5EDG6x06YR9V/2BcSebVPGkvILxMxzTC53WNG/zhy9Bt173yuWOBWP
SRxvqxoLcyEvZj99+ySg5X4NYL5nT/cYWuZ1VHpr9vLRyHCvoD+K+cL4OfdQdU9m4z5Ayq/VtFKD
9TxNw8nzNZTpb8hZa3ORbrDEnoX/7cTlmfjgXY0pfiBbQCO8XbukTRxVYpW7Bi0dqaPdn1Y1vxTF
OPxsMlkG/GSbPoVVqRJVHcfGYz0KkCkI++Y04uZ8GiwEJo4CT8ZMCQEEcPG29qaj3xXZrfGaGgOx
RJNVkF8aP+UzeFxw/l3NtJZQAo/w2H6Bd4wcMB2uFY+GMzHDm1lFeICl+FfO7Lxy2B4tZBQgV3iO
ppuN5AylFqtVPtLzSDcTXOtFcv/F6WOWuxLgTPvh6XXfXLv5anWL/IQmwt1nBJ/nqJRWYPWGbOcX
xgaS6Sob7iD9Ezbpgm1K8zr7B1d92MGhkcQulHITtNU6kt8yhj9qbAUA7ZEkKD/eA5tcW3m5iRR8
gHCNcFhjBSbhp/efApZcqBTUF65MdiVsfR5q/YYplQFk2m3ho9X9BaSVLUG872fWcUt0xsL+5xlC
8LoXeARYnSbV3Z5YoKJSXVISruWwo2nH85ujCqni9xgaduShx76NahP0cNBg98yAFuD5yALPLDLO
9ErBWNDv2+5lqr9TvFVJFNJu/jOATxIowDjoN8ZLNAzlKkNf59npI6NNXlm6fk5Tnz1fyONrx9kq
a1mTG1wTHe+u0V0LZH8ejsOU35liEwCJgpqNoS/Yze+B3RbphN3ZbqEVy0MT8nlAn/5K7GNnvLOp
JxLMiE72M8bRNdtr5u9kr7K6Xwl/V0I8dRKowJgC44MEaQ4DJ32fPG8/tgjRHsQXX4/VEIAcbCSC
S1o4tPCnkcm4wyXKio9OS6aPy/K/ad5qkgMSNtNsGSWRvZL6kLAMQO/s2g5FtUkd1EnUKzTeuFu4
dIZl8LyqUPma5RtMZ4t3gciyoP1MkiOPcd/tmJyQfOYOx3HYovl5aNmgJQ8GtVJV/y6frTrV1dm1
FpiWrD+r7GB3TwpKSI99I2XCtWpG1iP1yq8uQ/GUWOMKDZb12zLQBX0g7EdCLsz+zzij+bgq/Zzb
W0fs3NgkoWxHk/Fg/fVp4j2Gwpa/l+12QMeTLVseJMr51a9u+NxCgIK0tAnc14rAC8WPfs/RM3Tp
cdnTY15FPlu5b013m5rfOsdMMv7WpB4ENBYh8x6ixVq+wrw+dNmVzqzFlhCFCA9A6YO+rKoHh/kL
/Q6yk/KUTfpmwWGUqXH0aApwyHANYk44BfxF870pTlWIlJSWAXhQw78DPoGPX9h7x0w/O7c2gHHw
prBBGps6PBj9oe1++uJxVrfZPmH/QB7KWxFTvd2APRGnUDJzM5q1NXEGR7BHZ5iJxYsggALUBwtE
pkcYf3zgFt+YG1TyRkW8zMHnvXY2abweJYLv/dztxphKZkCd/aBr8wGTCl0qevfdIsxi61F43A08
fVXKXBn5olgLxSz/BgPChl4+fEfZ3fNPpSXwKzr7akFmOBUumH4TsLlU1yH7NIpiNy9Qfqt/IKgD
rYxQ/9tal1heuu/SuNRwoJrw0i6PH/MUb23Jf7b5nMqbOX7ikSxxrKJEAMa241An5CNPvvNm39iv
zAVdDpLR4VkCEZA/8V9rz8f/IhE60sBh7cgvZgohtj2XEfnra5O1Uk2n7A3BNlSoUTYWClPj2x2i
eyl2vcsPwOI3OQCuqTpw3bF4ekin68RSijZsoxJEdAO49PqO33bdmDgwHJZIKVlTPhmOO3f8hESy
BRiwCnC/xS4FjEcv+dS6zzLdxOEuA8Iwi2d7PAxMPeYlqU29Rqhku7nl/tx7xrL0+OTiTfLvJNg2
I3zB+k05bxKBl/FS5gtNAo/Dqgzqhyb2aIP/QENLh20G+NPrTh53zEI0I1YWvYO9h/BBfo0wNgI+
mAASQe84pWBW4PMH+05eU/GeMk8QsGXy4spaDIXJ0ZhhmZqPPRfy2JN05ayH7gdcqNOdxuTCAjuX
qJQ2vUYAn7KcWXU8oeVzgu6a61GEf9vxnEx/lf0NMrVBmyuZtOTjuZA3rQXK2n22OGHHYzMB20uu
Y98+x/W51vOKRLddngHTh8UYXbr0PU7+hngaxuwz5rXi2BqATZj1uRc7YAND8oqex3nM3CdSbkL+
5UCAQrm18BfGfD6t/W5b/0wqmXkd2h+0sA7UbHEyx0fIkmgOynE7FXhknjSKQM1xxCtGtOWUv4uY
cSHJb+OTX1HT8onkh4a2ilSRQkGweW+XC4PJL7PRh5znW0ZbaryDS9RQsq+R6EzXRr9ajOPdPwYG
raQnt/QOAf/Bbhd4QQGwoQ6fY/VUTVuXij0CXAc/2P5QxDexIG8FSk9E5O4Rl0vZnlsUgAYAQGCk
fbcvsCaXc8ixfkysU+f+tMaXbxwG4jAy8u1ch83LxvpSOGNM1I3qYKV/LTAyfflsqLfZsHE/Aa5x
uTxwu7B7rXgrHIIzk+6gyIc1jPA9nwjbAJaZzXvfAxvNkJbSOYnXlvOWSTgExzZQG22/FYZAXHao
vI9OPdVklZgfFRKbiPa8JXwNTdpAlM608CDOIyJI3PKVIMHl5qb52oZu6UVHg5cXVhCN2trmgin6
ayTQRDHs4mgptyJsd6p68ZCuDultkVbweIrYxpiwX1hSPRxHxoDY02uNpBmvA6Dj8tjQk4vkk3g1
WRx9gJxZdsvC19pCxWW+imEZWTG9TUIiV55NEA+s0eEX7NkjcfB+uWYBTMtGxX9p05ex/PDDt75l
LbS3WcoFHGSu5t7VXy6T9BL0PtYOup2aovLiFTUCpH5NKNy2C9oVYkROBqiW07mfBrYx9a7L2YZu
zTA+KHvaTkxu6Upp9T8kz2E77kG272ZV7nR1dRzMw/Y1qNy9MoCA2/vOQbgDbD7bO/7HwtvPoNeh
H2v9DytPN8gXVwo1LG7cmTDFQLKz7H+s4OpigUGezsAJ1TwWX+4/HFIt0AMwaH1wN+LvTuDYwogZ
phA4RhzALYBCnNeLGMrTbz4cJ534eyGbm7SSr4jEnKARPDyL0QxtEzoCC8l4EBCCxC44khJ/vHhQ
fXhhy0m8xXg0GuPeDQzKQ9wcxeLXSL30APdil5A8Z6Uoi4GkQOT9RLFL61fCBzUr8LYycjm73bXL
bsMkBj7h6il0sWm9xZRG9NXomfVFtlJAp4zQs4T5C/oQQLzAoEpTrFI/3HeLvKhKkjuaZfamaD3s
FAds6O8mOA34ztXJdIHSjQv3wGBhvGoie+dG/q4IIgLNouw38RkASh6goCviQ+82L1OD1C1kKvzU
uyo6iAQu8BSHBNrXY7k20r5+z7oGw9YEnR1x60StFfbpnzH8fwICfaSZwrMO/cNo1wv/cMZg7fIG
2A5vdE1+hHLnBBp87x7iynjy/TjfR2XfHHsf0dqkKoSkrnmRjfceWNYIsohHTpc1I7bYszjF4ZdD
HFDXgD/3IdfeO1HJLBl97Wy90Y3ekDmwWLA7EKojO1kIiMxv/ONcQvVHJ0k9N4/X0MCwU9a2v3ya
T1o6/ck04mblO8RP+RobvSesK0Ne+qn5UuB1CO2WakNPp5RCrygFZpng0Q4ZJCaUVivR4qdmsbiv
sRJ3mflt27goe+4PhAN0qPXKbIW3LhsWNZLtR+nwyoq01wzyoYvAcRs9wlPADORyOlYBmM7J/QkM
dOrAMrlmO7ziqrF3o3DtfRu3+zFdoomyo+v6gIjCEWuFw7+nKYfraOfvKcMTvL7BYabZmRDoT1bD
Dg9n2LRQD7lqFRtyGQCebPslyyBnSVVDaTQ9jxwLcgkwSAWYViag8VGS/UONSyowKa69exMkcRoZ
JOa0A2FWkbI2ISh3e4Yn8jN1gtuA9i/BgrBWw7Drav+3mvOfuGE/wt/GRmeEfqKM7zHB3uewJKg6
87vrFnu48Vdk8W9iG6/SBYcSUtrbxqUg96tHK6BEC/BOXjInPXQJ37hRXssgAa2RkEbJGTfbh47C
vnCCN8Q7SB/D6sJ+S7Bhx9HTlQcch9vBpy0P4n0GHjjN8FOTzOZ4ClOnOtq+2tmm+VZqtJLIfxCf
peusBezYYaCYPbwlXnWlOYYI52XPZUuCed69pIp+SYUwViAOGooGRnwVkdGBRrFwo3eRb5MY7GXB
FBKVxaao/Rf1zMhvs8vsnjVPFnOUxZ2J9Rf+o+0mYMaJn6Wtdzo31dwVbfB3Kq12OuSumTsfnquj
7hxYqW/e47oUoGmCpgeebGUT/v2qws7gQdzTCNFwpyTyLGd79nioE8yVjuORpJg54Ew4jUY874bu
4a/lVY51Js4m2GjCwJa5pNiSRmMIF1InY/wASG3vVbZa06MN6UbrHHNNJigvNpPqSk2RMakfVSyC
pEwFYbhPCnDAPC9sjXaQPISGGhQQPRKmRY31fRaLNiDzMCC6qhTlvhiyCfaWiHAoWm7mzxfObbsj
yiwiiFGnY+O+SH43nSQMrIwSmT38bHzXGOoI9RkzzftScJPxUUZitNybmboJbrEhp5sJWZzLS2AN
dgiMVnYCrUDgADJEHUx17DNnS7wq4h01bagVu8JKHOcyBLQYVBdzyVZ25YRh0/z1LbThiIllk57K
KEzmPVq8ufqaHOHQoTM2H/NniL+kbxrp5ILsSydPW09lVrCrQ/Mc9RRLyMw7VFps7/UpiTxkHIwA
/aR5pNMfoKgKaU48tnlktqfAK7IQ7XiXFzY05CwNTIwIpuHW16anrvoIPAaeu1h1U/kEd5V+SrnF
bF+r0ppT2HWzxbxMKZRL70EhAgOmsE5zIR7kwDr3pPNyqIq1mjo5vTG7LImY0poEM4jLvImpawvj
XAZoaH8ZTdPuoIax65XyYpI+dBI6x4ofCtu741xPf5ScbH+A+Jh79Mc+eiUoQAU07Hll49BPPhBs
99W56E2bqwwmL96H0gjoCYOQ3fl3UrEQecYNbnVf1WCFtzHC+lZvPYVczuQJRvpmxsjU6il2BO1j
YvK1OSaL21vVRn731/E7WX32rYyDR8uQk/qPvTNpjtxItvVfkWn9oIsAEBie3e5FjpyLZLGqKG1g
VA2Y5xm//n2oVktJEDdxVb19vWizUpL0jMnDw/34OQcv6xrqvbrG3pWdZUiQlGWuPeQqTJwQfOhh
5xyDou7Qv1aqFOrLgjIEeg9DYmh00xSyuWpNGsM6HmYahwktK+lZGu9K2C6dgrmCsH2kn1kGVh48
N2Y28aHqjePKb2klVP9d6mmNA4WUEoftTRaA+yGfXEx45NzKeuQ8CtMPucGpZqXu717V18B7BhYw
e9Sk1eI7oWvLKXBFYDGQdO1cnpDE5o3Chay5Vk5GhGOhfyqLHKxmX3nGh0omacM9kcTkC3kfNG4U
Dvmh79yhsQBI2i3P6N3PP/3XP//7c/9/va/ZfRYPXpb+lDbJPbC3uvrHz+bPP+X/+q+XX/iXTae1
KkzTdgB2S1uzdD7//PIYpB4/LP5P4wa61jTgz93kKGAqK7IPFZxuQazcnDckFwzpurA1zZSO4+jW
a0NxF4yx50MjmnW5fSBC7rZD3sBAVJnX/5kl+7UlX9I8rffcK279/dmU2QAioLbTItXdnjcllkdl
m0RbqmWa8+mzAxkMAHORb3U25U12R2/JLvjqHZGHPKJdfdE+qBf2/rzRpSXTTccUtm5pwrGn73Sy
ZF4Q2L1eAgqqGuUuqO1j0lKuHcIvhGj3501NUzXfHYYwNOrqusYAndemiHKziPQ++Y1B3tkmmTzS
f6B7XHoaoia8KsqMl093cd7qwgCFQQOOUKWma/p8gBFAGRBFlM+HwNi2xg2taKR6jS332ua8JePt
+IQhLOmouqMZmjafSiUpU6GS1laLL1QjaRoPViwIsWRCE3T56qapSWd2wAaZCEt4mKBJ7mDZG7D+
N8OBUEHbKrtwZT8ubEchDaHZ0pCqNObbUQ+GVO01yqJuAP2QrktSKgH8+Goc5Su7cFr62dbAlMEO
5KbUbWMa98kurOrU0gIfYCGcxBdyVD+r2pRn0y8cJYFJn5Bbo9mvUo0VP7K0OSRldZOiimPpYjaf
ji7dNPPgX+k146OsM6oxw37Q2kd0Wu/O746F3S9OTU2752SIRUsQMtaYarV7DbXIXHOQo3w/NvGt
ESEOZT+ct7c0NFM3VGlaBqdOnZ02tTR8y6WnFakusLd+Y3Tvx1A3CYMbkgQgmA4/YE8apqVJm3qe
mLlkO8gdIKyIkVK62SigYxXi3qIvLi0KXudNLW1MS3VMwxamLdmbr6ey12MGMcFQkw7FrQqpIxd1
sbFtvp23M33l2a4EGmuqpjRtnehiZkevOwtSeIaUK7xUnYmrVg2p7oRJ/cHJqS470uhXpnHBiWiY
0i3sGhJOitdjswO36ke4fDcUYssMV9k7NyAZHHNlDhe2B3bIfAGBsfU3N6hic38HesmJG+r6kJjp
cFQhew6nLrnMgKfu/FQuLJnGO9KxHU65tKzZ7tA4w2WrN7BowAK0R34ofBCuHZKfccOVGVwcGbAh
TRq4E2HMVs2pI6ewHXpAplS8nDRO6208PiVgcM+PaXGpLEvDcZBlJy30eqlA4oGjM1iqgmpaaUKI
abw7b2FpA9KyomlC6Lop5u5eNzVDQigJ/DYRN6Mfg+rwvXyEd5r8Ia1u6U2GxsjKsJbmT9DBrdJQ
Z+ASZ0uVJLReVyElUgNmTJWqlkIOoA4IQCAOOz++RVO2bpP5kraq2bPNLoXj9I4HPspO71pI9YvI
vvTbdwb6EucNLS2VcLjLVMNyJNv99VJpqbAi+qVpTm+9Dw1IE8L2q/MmhLbgLU5tTN/hxMHrmamR
tFIJraF/cmztwe9aE0pd89qaSEqQMHai8fexKNy9zCjuQ85ckCI7/y0WZ/RkoLPNb9pkuBJ/+hIR
wqWuPAbR733pkhaL9uctLZ3o0+FO3+RkuJE/NH4Ju+CGFzyvCahJxk8a1FXnrSyPx8IRGlIHTTk7
Yy1xZOiqYDpD2OFCwDq8UHc2rMzJmrP/fkHNvT1BwJ+mpvU9GdAoy6RLPfZIVg7eFSxa42VvpXQu
94gwg2px9jKuqiNKJCUNyAZ98qobPQqpQkU9Oh7syaZBrCS5KsY2p+9lAItu0vF6OD8lyxP/1/ec
7WV9JFoHmDrFLDeRZu8KJT4k/bfzRpYPzF9GZpu5H0NfBx+GE/BuNZAZIVn+8xYWfJtpW7rDFW5I
zZzHJ7R+Q6lh4mZSPQNbNPa9+msnbOODavdg5novo9U8KX1fXdlSC/Nn2rZq2bblaI4+vx/csXZL
wjuClCb4FHRFtGvt9MKvQPOfH+GaodkJaShT0E6JoXYwARZVtK7RgEy59D8zM/PXbtVGlRlghkkG
B/AyUJUC4P4DRhzOoMbcafY8uiPqG9UmZbU6LX8KbP2LpwIjtOjV+c/szJ7bQlFyo/d11L4oYMbW
U5bReuesRP2LC3MymNm1Q+qoqP1p69ErU5n+RVrkO6ddez4tbXA6IGxwy6rDVpu5Ll8GecmK8xxU
b+Op/9b/NppPdMEey+7p/KwtnFYikL9Maa9dF6F+FESgYKkzl/uwug/DYOW0LloQUhh04Qhdnb9t
03J0YKNgyqRDwpk5k43+8QcGcWJidlwySlipI6alb60vY+Vf2A0k7edtLK28g9fhhW4L25Iz30n3
kJsXQPnomM6elSD9raBeKUpjJWm0MFuWCvsJ9HTEh28yAVJGtEZFrEdv++mFgFOYrlcIs88PZpqQ
2YWFFcsha6MhGjC/GxPHjFLfwAplXDQngy2kyfWGewxFPuCz540tPF+RqQHpxwtdJ4KarQ7tCXpo
ejRA64Dej2XS+3eFS0e6mzs6guPwv0DcYV241WoIsGZ55t/aLHAayA8LLtm4/uDHvnbbSjLUlgts
AsK57uA1tO5VkD2sjHlhGW1aBhxpS1OlXWBmOYGxoU6/U6939ccwHA91la+s4cKGnLahPnkj3XHm
T1nSupVvC6rxekUHcBhBUza01UsKl9Hu/AIuuCNHCNXSpc0BFvMXmEIrOl0DSC+0lYDlPR+N+6SH
Thki9/66sCpBDc2nSn3e6sL4sEpWTFBGmRJJrz1TmgAWz2IVmuA+g6Dhg2MjMg9/xXkrCwvlCI2X
pcOrhU06c7WVJHhQI6yYMF3aoIpcGKXOm1g4bI4GAxLZbfgGaf1+PZAecrRKagSi7cQPoshMBZ8O
yzHEU+TeFO3v74tX5qYRnwSjQShsuw0I8lqk7uGdpuc0oC3k4gcGxbTpUyhkSm12EY4kTUE0YIVX
YE2TGdKeqfmJCHYfdfbH87bE0gxyYvC7OC3rTWaDrp3W8TJC5GovoAEBfrQ1X+KDuaNVZzt+pB8F
wT272nq7tUfE0vY4sWypryfTqM1KARCGO6aLu1PtjejE8fzolvb5qYnZDmxNzWlFOpkogONUEFO6
JThlb2XB1kYyu+h1ktnQYXBHasn4JXKxFw7t378jyXsaVHEcKQ197pJa2Sid4nGt5FF6p4j70hlv
aMpb8a2LE3ZiZdotJxu86dK6HHKseL0FnPpjNaT72Pt2flUWp+vEyMyBp5XLoy7GiIDHCmKe8EaL
mr9/17+arun6OhlIJJoq86eVgGN2opwob4J6eP8D4+CaUKXl8FoSM+djdTqh5FTjD8pvtvvSZo//
2d+feRuYS4IEqBX6xXrzwanRrZvQrudtLFzjZBn/GsPsJoiGAs/gMgbYk1EWqcU7FQbIQUB6pyOI
x90HeTZI6vNWl7aZ6XABEbIIgzzd69URtenA9Y9Vl+YSESGsodJ+Ua+ZWdpoJ2bmHsZ26zIxciYw
G14ESkyqu7LLVsZhzfyL4neJYlL1p5MTqijjWkJO1RYv5ydrbRQz75IFdJ2o08u4tF8Ky98RkK9s
gsVLgPqmzR7mvrHmIRWvh9TMJ+dC9tx9UPfqV7qVqC4pW6C7E7XBZriBG3sLOYvq7M4PbykCoj5t
aVSONedNPUtraaKLg6k6MalIBjA2l7/biIWP3lMQrmRul6bSIt2IJd0wSHi/3nd+U/VN1Ht0NxKJ
UxakLzxZGc7SlqDYwlXKaGxy+a9NNMWQh4rvcBeU+XU1qgd3gHa/bVYikaVr+8SMnF+eYgQ0mmDG
891LmjuZLjQbkuFSiYIf2ORwhAj040xSDPNwxBod1zAKFsguradKT1FlhdC3/YHykXNiRp+NqKlN
vR5CzAR1sAdlchCus+8bdSUk+O6VZ++zV3ZmZ7ZWmkHLpv3mV/viW3kDeGmLfMq2ldfOMdvR2b5i
cXHT0X0mealpVEBmBr2U3g1aGIEvK09lN7UhJvvzR2jaU2+GdGJh5iHCMTedvMGCJZMPfZPcQn30
qSmQSilpNJaK9WvRZdbEj7xynpZ2IXknXhAcJ4ots83ueZEdZqkPs9uI3mepRldaIy6AfEFFgMTJ
+VG+NWbzdgeBQGnRpLoz2yC5NkamGcD0hhNTf6t1+N3KYCI45CyEKXjXqVfvvMm3hxmTkhIZtM8q
RbmZv+hArUniCKhQLe/BthBLMMdxlwIpXTH0do/YJHGoRFscAarCM0OG4w21S6PgBmDqu953vkEy
JVdsiDUjs5goi8PBycK2INQ3rsz4IqApZQ991/sGnQzoStBV3NHCtxK4LqAjprHxYKd6Co5gXq81
OyVT/YYGIW5ii1cFjQ76Rklc9d5AFOtRlqL+PctFGEIDBk8ObXhpBJsVzBubQDrhWv53aRtRwiJb
ArDBfFOIBMzlRV7KVGe6c4ns2UbQ39X5KhQza8CrpQk/NTV9lZMg1B/z2GhjTHXIBQKW0D/BNrfi
XcTbw8++0UzSWYZGsW5e75QlbaXQaUCAeAzvjX5jQKcF16qHcmrk3CRHY9dvxRY55vZdN95Ust50
SM3D07iyzktnZUI1kItScXTzLQyczaosGFxp87Y1gMRFs+1z70ZZDYsXDU110OlIgmubPj+ZVfQv
xgp4HtGJ60JmBjp/EyF9vqFam66MaTp2rx0rc0sdlKQhlt5go8BvSiPpJMeyk1fExOam9uP7sPIe
gcUgMR6vxMVvo/HJHjgD/BtkCvrshNrAEZWggFupHl312p46KdzyzlZobMJFNe/6CsXFRLfi/Xk/
tzzOv+zO/HhDz2HAquEZgpp2r6JXKaiBrRi8+qjS8l3twr6GRPcHrDoG2AObDJE2vxjHQSjo0wKH
Vzzntzay3pVoAA5EILsmC+4A0Vyct7dQCwaagpMFxzdhz+axGX0fSphZNWwakaXdgaTyaBIr/Cuo
I6BezP1s38k4+E1P2mE7lVy2gMGJR3urQvKrTlcmfWkfn3ybeQiXjHoECSnfRo0uQudXOB3g1l6Z
4oVo59WQ5zk4UVewO4qKHUXL5qaBTnor1Q3IVE3sfIgEtxE9dHviyJWpnoKa+ck5HZz2+pAiwCdD
38IuFH6fjT0E4s/lx3obHSBmXFnWJS97amr2DAeT5vnCxJTIoV2u0EVJKYutDGjp1iBbNOGNpjy7
NhuPVCqSVaDxIYA1A1pcx3YbNqiPxdWjV0ZrVdjFrQG0xIIpRgfoNPMDydgmuTf5UrO0kSFUiuvO
h00ewLr4AQ+Hu/nT0uzkl7TFl0FBjjZ2om6nukW8rwu13ylwPoW99uQ1ZrE7vzcW14tSxQQvoT42
L1pRyBo9qHhIrmfMZzfYt8U4/nrexuIEEnJMyBJwi/M3S6nGqd+UU1NyMwHX4xcVMrA0q1fi3zdD
4dKl8DJ5bAOo7jyPYTVeQ7KeJFbpGoq3b2IzfGzitI1XLvlFO7oK7wdoHMn9+vo0ESFZIMyhtQV9
5sJdoSPZSNd63hS35+dNTEH0q3PLiCyiI/yjQ0p4XlH2vEzYZkcaIFTd6lANWQlXbRt9zkw9vI5M
2kEbGdA0PAxQKZt0x3cpLZArX+KN85i+hKZNsTAgvzfgYGSwQmDBTGshkCduUmQKgzKl6X7sjQsq
P1OrdGts3UrADzVOxHtmK+HbUrS147E8H1PtArVrFRz27CQKVWiVnSaoY9WmDln8qKBa4iNCW/v6
PmvRYIGjBTZIpHUuJPHvxwQu5JXVf7OZNUmUo1PdmNBmBCOvVz9u9QBQGVFI1dIlLuzuqpLppSHt
NYzZNJjZ4r8yNHNyXeRUseZgCASBtzVS/a6AKss0O3qkAiRsAvtJWtDKnF/u5eGx3oxPvq1AuLlB
W6ipFxutjZBFCHlcmbE3sdVYwf4/MjVPCKa+4oWxgakSYpg8aY70X18h5LPi4d7eut9X7M8hzfOC
Rd409FcRT7kIAMqiD28qGO0ey+smHzqUuXdc/drWirRyn7NpAbGqqCj6QwKvcOE9/cCgoUxjq9r6
28rBWEMA5FkElUqrfuhkv5VdtB8a/eG8mQUfRXMET1fg/FQ059Gca/RWryc2LCsCBcjuZQzWIDXL
FgyexxNG9g12GulXPY9aE84SxNpiQdAyhvXX86NYOvBTMZHKqEBVA2jF68OGY1EqK5+MwImByLDe
PUZp+8EIR/8R5KB979HkhPwqOn0P5MugYRB93eYrMY2Yjtqbo0hVgbCe9h3Hnnl8o3bpV51aRW01
J1BLYW4Yb2Xm3MVutIdbDuaSGFHdXjt0rtyJRr2M8/LvJv6mXXzyHaZXw8lDK9czOttUYoMMLGE+
UQDAwDjxV/7IlJ/YmflYTWtbMEzYGXxa1XWaXZSPqC+GBFu1Xdx5tTNs2kyDLRmNjRXjb17PjJHs
MzgN6mpTaPd6jEYapWEtiUMq8QRvVnFNNATZJv+DrSuFasmGwmNoTG9ndXANnh/5m6Dyu3EgBhrm
pxvvtXEt8eK2qnETYyI+1bowUM1JHxu0J7dOn66BUJeODylj0vy8aA1Adq+tJZo7VMnkZ4syuXHs
+v2YJ2v1w7fNUtOQdDRI6SRaeJy7iT0OAd15kF+WLGBkyvx2ECpkFUaU3XRgYl5MOpifFT/rb6Hn
Uh+NocrfNSYkLVFId7nlcsdrTeLcFrGTPp6f8KWr5vTbzU5V0hmZXwd8u6GDRKavwVGWH3zPWYmi
Ftf1ZBJmB0d6kmYZG4/bTZxAJGPJzssdwEaAen2/+4ExmYSG+ERgYHMsh4++QNAM+N1GtSD2K/cB
hAagqX7EjEUm1GSj6uCNZrsnc9QCvDbuHQqidOgPKeyjofW30VPT/jkxM63gqc/pgnREFgg8TDTl
szuUogbwZ6DPsq+9oq8lrRbPBMkACUzF1NR58swSwtTqwSk2QeTfqe2wj8PAX3Exi7sBIMx0L05P
x1n4VoSo0xSKXwLJDsVR5v57enxvopiIqglSbWWdlq1BDDE9FbQ34P0gDLVCMRRGhBjQxhf+J6WN
Poa6/K3++y856lwgezRneiyQJp+NzC/GInHGELWNFponCz2LWjTFipNcWCKiCnwJZTtAdfPapIAC
FIQbbx+7H5urqIZsC2KVfAV8umZldgeFNMC4SRqzSH11P2Y9zij8+wMBvEFYQWnQ5sU98wphkyDQ
7tvlZoDdxHQ9CpDWymt+YRSsBeURHf9uvMF1uXmqjF3nThTJn3XrydXW6hQLDhQDQOIm6hEN3Ofr
46moXaP6JWNIw8c4gt7NhTlN8Vf28NthmFQbSbWQcwXYOr+UCYkLbsQITa3gsQg/GzJeOZJvh8GL
TjU5HcwW6cfZxTuAo4d0dUA/MrD0u0ZRjJ0xqMY+9Pr68Hfds8kLlgy8RYJTkh5/PWPoT1Fa0ilr
oD/jyHcSwl4NEvLzRt4eericJ+ci6eHVSKq8NtKoQaXWlsPuLfURZiBi5wwMUolMRChTWlr60ff/
bq5aw+bkAHgR0nTgTIt44qmVJByz3GYr+DDYbJxSRxBC2NGG1qGjEFU0XRKP4yqufmFvmJKnjAOJ
CtCU+VCRnRa5Z7DFmzYOn2OfCnva+M7Kqi1ZMalokjpiA7657Xqa1Ezbw8rQ5/duED1BX7r2nJnO
++sQf4quJS3lgLpwBzN/EIUexMZmiAgYAld+jP6W8+ykyc04/DoqX85vkAVbeGoblBJjetsokGsh
+qcimVhDk+ZGIrgOK0qGCBM5FETJKKJGQVjvzhtdmEQ8NzeDbrNPcEivd4iWNpVSlnCLKXEHNZQ+
CrCSMrk8b2X2VLJ1qAZweZxjHrc0Rs/nEaWngvuB12ZmNZe1BQONT44ChYEHIOubEK7fHmrDYBgv
S0U92Ij4/IH/+69XDAvVd8aFz1k+lAHCN7N//vM2+FxmVfat/u/p1/78sde/9M93+df0fV1+/Vrf
vuTzn3z1i/z9P+zvXuqXV//Yp/DyDw/N13J4/Fo1cf1vLojpJ/+3H/709ftfeRryr//4+QXF9HQX
VHUZfK5//uOjiTyC3i4H5/gn28Rk4Y+P714SfvM2SF+qn45fy5egWvjFry9V/Y+fFd35BbA2W1wA
O4axaWor6r5+/0iKX6ZmXrAyYno5ELX8/FOalbXPrwnjF2Im3hL4ahq2AKD8/BOE2N8/07RfCG94
ZBB7kCYHFfDzv6fh/l+n7F8rtEyRAXb89WnkrgFNy71m8xXxZvYsAGj7FN7O1NAgUvXRIQqHpPYP
sTJY9oOtGHm4t2spapJGowXFGeJwxh4+e+VoVxP5aVDZCrQuXjfudCcPokPZto286RResJuwSRtl
r7R17u2tFKkjHpt6BVkeqq39Ta0g7bMpnayoN4EStN2FRl4ZBhTLrXZwiif1beOPSvORdK/ufwOn
BZuN7JXmm2kWdQ6LZBj2/aWwqQTvx8xss+tSrULAu8hM53djY8LFpoheeO+yumjfJSgv340V3DLv
taKP4HgTQS6PRuc0GpxYLZzR27Qqgu4yc1u805iNtrrNwXO4m7FuamUX+wi47kQux/Shdmi/26bN
d6azpNHRHjBzpJAqr4S8S1Unhv9WCbXGRJvHUKPxoqYPA35qH8UfVNXbZuoc9EyDjLNi29XnjuxL
vGu0tMzQjB8rSG16+diqI6gg36K1/NJ3akOAKTfEyxiRnr/U9VZkdy0s7ygFq5DYbOLMKq29koUS
iXDD7poPhuHZE2Ghren7Lk9K5SKl+NjuCt4ET1oC89LBL/MYZrBAik9jr/tkIUNn5CfcpDJ37tBp
7QUt9qF1GEJCvGzbNrqZ3+ZxgA6OwUAdJG48eHJD2NvNow23TH0RupC+7QaET5mYHE/5ABy5bvYF
ikHhQUGex9uHsrPsrcxyCRYjkq1zY/lx3W3HkZY7WnyZgE2exsxQ02vQMilwxAzvY6tjchBLjqAu
IrfabtIk7vTfQ8QG001T2v4DrH0TlaFrOC9TtihGQriOmx2iAUp6k1RWne8pfLb5tdIXunrb21Qj
oS5vvOE+t4qkfxrg04CFKHbVG0MLpIKik2wjCgIlsiCROzH0mC78mpsBqvgvZZOYX5BbLd/z1CIp
VYxqKfeJjGzij64veMTVpS4/877sP/WGMryYqIibqIGVitxFiJfXBy52xWJmPSiqRpm1+nWMBHVx
jL06ia6CxPTSJ38YXXfvCejuHqGTSsy9Qxkr2ykS1i5IvPvafUxgHXrJA7LqRz911N/bGFkaDpxU
zCecSZLd5q7bo1JoKMZz0tBFdfTJX04MRh28UnSwowevwWIm4O/zIMsZM9jZwaYVimPuDc1LFDR1
28eOjqZgZ7gK1OGBWYuPgepC8MuJTqHfdBI0oltYJSbRuuuwG9IjvzB+4sos8r2rmIHyLvctiHDT
TA+sA20tMThYCFab93EbJIhuVI0GeatetvXN6MIEykO2QXd+GGSI8mzXentY65UEKrMeYXnZ623x
kGYGPN8KgF442ocCjI8qaW8bYJZXSyXIYTUtcnfn5d1gHNKyoH8sUJQBYuyxTP1DV9Wiv0oG2ekX
KdRU5q5CWSO9ToZuuBBKJzPiTGG54uilNiodUC/DZdi1dgvtlJIiogRXmDPuzFaT9WUDNdhwzBt+
GyXDhu0xvbWbPkOyB+4jZNtS1bvqK7VAHcUM+/Ky6/JBfDALuMyuRZsP1YVRVIhleQ5qPrSHyhLN
nlSn697zbSRDByUR1afIzafd66CZThNSacWklwYbAHgkZZhcNeyuGHpk6er3XgtoRML4YTJaUXrF
U+JZkCRmdF3cOSqt/XsZ6GECBSVR7o3hixzibLhQ3qkNWayNKgd0TtO0Rvzc1lLPet+XToBEZuFA
ZtNYcKpdB22iwAqrV0ji+L5dZBd6adFA21aOEV4H0huCbQanZH8kGTBCKF334OL3MINp2pPw6a7a
o7OLKI1Sy1R51Aa90ze+QQXsonf0rj1qOY3z73wPSlzXti8dc8hhdI5s/6M9JhaN36mnR8EF+Jki
uepVuxvRTPJi8xAi0ioPfhRWyiEQ3QAnlC6yB9NMyvayRUxcHIeiC/ILVHbRW+d5VzsO/QC9p9+0
dDQi8hg4RnuodMOFv05ri+q6AvOabCO35/+rqAK4SaocfowNrxLAgCk31CReOjoQNtdR5u2zoW7V
vdO2uk9CvXAzCXVsqHqXKQ025t7rihjebgeyr71Xld/VfAaQS2i/899tKCfNrZIo3RN4KK6roBwU
d6clmhLe0OnR9ntdTxIDVWtEUj/zmsR6MgrFLLaNgYToPs/pHr8NUS3RrxBVCP0tLjdBMhmPX+yd
uhiHqyRyuvEhavNRvwrD2kKIApGh6roJYyTHfCs1wne4vFKBMsNtnH1NluJL1isqtKaK6X1NFbfM
tkWkQ9XTONavYTPcQsZ32xldlR9LONKqm4jKF5+2rgxRnnTkp1x4SXPvdLGpceWoU2e93ojxoOso
u251tCufICvsvX0FlO5DlriR2ECvqKR74cZQINtmhjQutIYo3UIeVMttadb4DoZXwi8bZkH71XHt
i0oGpQptZBWhtqEHCkenFKn/qRV6tscLhRraZhGXhSez/nejdzQXlYgatnAvmZ5FhkM8vYkgbENz
LLMypCjMLnzhQdgBGVDxhgbuMNt5KjpUeyg3fY/Mil52SN+MbJssSRo4xjNXtIDj3MG7zVBbbo5h
6NnpFf00zXAwoqB/osMVvr5c87xxr0Zi5Mto8DMghtyxHzo6xpsruySYeMl6xHJQxsvrScfZ939D
yW504CEWnYmYU6KlLYiD0OQJUFPp3HW6z7bQtB5i64rdjdcuNMvb1kkim6MtQlrctTTM9lxVFTz+
NL7Dh9ckORh4W/rdFaxLVrgtiyBqj1GJti6sHI4CMa7VwM2IA2m9R4TecRJamDUWjrruneNg5VUO
Gb8ZZdfFYETiUOv0lKE1Y5MQnDq+XtKe6+EwDErNsTAKgZCk1Dok44mW8INj5WWs4DQ9u1EdQ9jP
Lb80jnlH+HWXxzxC90oRcWgiSx2a6e+X1XvXQ0fKpQ1PiapD19l5dt+O0hx2dAN0/dZLu9J4V8ZJ
i/hDqLtecmtFeS/eV7gwN8HbVWP2ZCRJ6Dy3gcUCMwQ49+lQGawtBIqDeV/YHP2H0DaiBsxKNdjw
/MN8uy9LdSL7rEEm+iS9/DC+jEK2b1eqKSg6m7TVg24PQfkhHHTpXdbuMPVeWmlQFkfV6L0vdWE5
2b5IwZFta67RHE3RUoUi2XOdvL5EhD7v790K0MdFisIiWiGlEoVPIRXWcUPU34AmV6PQ2TcOsioP
cZWVBkNi5WCEL/EYm4K4SdmgCph9A8Y8RM9Jmg9Aw32kbUNR9JvBLHMErrywKI6t0cjkwhBR/3tH
dgQdDf5Ed5N5vTpchhYgs/eos+WPRlWotI5GZqb0XFaDAgIrE0HxKZF6LrZm4BT+VgFFMN663iBs
pAw8CZ26iSDLwTI4mlYhZLLrOujfrruCVNJmJFxH29dT1fGqcnXOkqUkUGgaDUPejkEyVge9aKpq
S7QcBDsFhd967wU6FOGjjCGstadXAGsfw5TK5GdbCGzQZLQHXRPXDYtF+nBiZjnqSZXkT0aQ1d3t
WPQc/jEhUroIU1mF+7ARVXYfDzpSl3arXxZRU3xWzHhoN/0AzPhCKWztGlktzf6VZHcFRb4LYdPB
6gp8aYf+rHHhyxr8m6aNbnA9Nk33RyLx/z/Mf6ZMYpPk+Z8f5vdfy/Ql+b35nJ0+y//4tT+e5Zrz
C7h9my0KZx1YaIun/h/PckP8Qksy3C6GSqsMHWJ/vsrVX3ggUy0FXEWkbNE0Sjby369y5xcDwBqf
8YsoA8MF9nde5doMjWQQCNMoQGrHhgiOEuk8g9TCWuU6KW/cXbeH+NSHDrkMu338ZB14mV4oe/ei
3Yut8zEd41st2dbHdLvGGDEHsBug/lQyDZQ0KcGSZJ0VTmn0qfKis56NY/SoX5iX8aY7GAftwjus
mpoSzyc5wZkpY16jJaquW7uHzW/qxnWD2ymqulL25V471MEzYgfHkz3xRx7klBp0Dncw4EKjJDX1
L5KCmboqXufo4D4Cbe9bz4pr8ogYVXUbibLhAkV3hwDgssrVjwOK28WoXSPMuV8xP1WIXo13Zn62
wEZvxmyx7+N1j7G+a47tBfTee67d+lhdnLc2rdOJMaAU7Gie+7rU2J2kQV+PFZVzCNSl+xxeouR0
xL8dkQ1andLpK5+zMtstumKGYam5zzjVTW/+ihLYSrJ/lqmaD2PeB5MpVpUpqfuMmsLGcy+Md02x
MlHfi7lnxqDPCntTab8guHxWr6q77AFy6XqXf+t29Mxt0yNn7AhZ4fm1meb+nMXpYJxUE3SFPIyn
us913G5y9wDp6j5Vn2pLborgSZYfzlub5YzNN3M42/Z+HBZKF7vP8U23N7bRPtw5d85vHLIj7OSf
zhtbWi+oYw3qJZCcyDd41z7TzahXnhUbdcjmVjVJtg/fztuYFYC+j+fUxvT5yfTxzjEzv1GeeW1s
rXrCAm0MNOSQXTpvZ+4L/zBEE6BtolAEqeRrQ4kgXupU79fGH9JPZOqKo6xzld7dkui114T9qCNj
s6u0jKUb8xK11HTMUTzJzXalZLs0rw4B/sR+8909v/4qIh7IolbOc1R8M437VD7Z0cP50S7NqkNx
RkL2NzEaz7yTBLmXhqP1jGbkrreybVm7UPBTVVdWcfrLg/nL1PT5yQLKChKG0refu22317YV71Sa
b+sNxPEbfZ/sovfufu2yWRvdbM+46eiag2U9S52YULlrVWvvEoGNmr49P43zFqXvm+Z0Hqfq1Mng
lIEkcR/Zz+RSrvxtzNXdXhKR76pjcgy27d6/Li6bp/EWgYMV02tjnG1XyFW6sfXsZ7uahDovIDHb
qOaj7q2t35LTp2UHTkjLMjQAMq9H2DiFUiWB85yPvIedD2rSrTj9ZQPOxOJKn6A6JzoxSrOqeVk+
ZyJFFrAMPqWJv4JaWjBBcRCyFkZBv56cueBuzNKyGt1ny9hXwJbcMVwZw8Ief2VgNklmQYYhw8c7
waNjvMvi3+I1xq03F5cG9mECDpgk2SZS09nFNYxdY42TXETyrXpRkkPzEB/se7whKD4E1j+Ov5XF
Rl1b/Wn/nl5ek1XAyxN73VTHmqMi4LAEwlnBMBg19GiVdrfRHJ47Xfo+FuM7UQ8rUdt8pTSV6jf9
b3QUa4ZFU/br3fb/2Duz5shxKwv/Fce8s4M7wVduuUpKrSXphVFSVYELuIAACZC/fg6rbLcqW9M5
nudxOBztbruQySS2e8/5Tgfr0BrGiaJB0Zt3gD/fCkmKlwuz9nzu/Bwl9O2VbwF51LkVoAtzizo+
RhmSzIwXI39ZfTwOArRihf6YfaeNey8uUmT5XpKZfPoFPwx9Nm0nWaKpm69fMJxQ95lQLYcfNMgu
fMP1Of3+uwHwRLCTQQwCP3GwfowP65K0fWQqGR4Svo9kTxAjuK03Q6pTe4rt7bi9MNo6f/5utLMl
vh89HvAQoyGmL9FHCMDX8dZDaEMTc3tJsPeXrXr9/TxIpbFc4J2E8/b3bweGNiVFgPGqXbnV9zQ1
YpEgQP7u8pn34lhn321qak7xaQCr2tHtgJpkRhKZInZmjBC1deFJfvZiwrOEhTCAqt02z9Qutd8Q
j/uohJUByr5i6EJERPN+K/GvTTtW/QUd9PklCTc/yJ1cqIQhC8dhwz8bsCSoaIYcAxqOfQvr6cvQ
yTUJuzh2xgKynwwQn5ank1VuJThoF96bv64usPz8tBetxwNsML//jkbANbJr5HonhPYq8rw7K7/h
+b2X1ancqqzx/IjD1V0USMTEecHdXnrgP6f62av720c4m4/IpOzQY8ZHsDei3gbLdT6ndMsyHYHc
9M4f3O6m7w5zIuMyIxe28J/n478OjiMeIgrWyXq22g2I5F2mEAliCA/HvIEQFVXH6eu6GPkJ0pUb
9wtilJqdm3W7Nu2vm6w+LU+ttUX161FuLs7j820MbwMexp+f52yfHED9UQWFzGQtShD9iGS2DXqW
qX6CT3aJW6QQR/3m4nRed8e/PgayynhwwoDq4ffXwHVFa1cWUiP9K+8ZwHoe03SKumfybh/dbZnx
S2/95+/dvwf8OSs+rI7NAEHxQDEg3rsf8lhug225R2DpDrmfMbuutvy+ub/sIz83z6yzbT3T/+uL
/lxrPozbKTcn/oRxES2fmOkatwHJbORGwabLzC/iwvf8/Of8c7izn3OCYhJSbbxeXaHb2GirU06t
KzYgf+3CRP5kA/jti52df5a5rjkf8cWgBdiECCPN1uOvQtpXBH9FfHHWfrK9/Tbe2QZAwsVircQ3
Y7vmrs2m7TuS1a8nXHEvXSU+fYYeuuIr+x9yr3XF/vCTjbbdtVWLAD6lqwLx9rbwkZSDTI6YwtOV
/P1z/Fl9+MtM+DDa2YKI7HeoJIC6xEZqZQv4j3mEeKrMTfV2fU3YVycNf1RbO9PoCu2clN2ZWYhE
nohs1bF8GW/4jmfQ4l+uMK3r4N99srN1suZIoW46fLLFd1C/y+sHXTTvRlPsRI6gV1kPYbwwcvr7
B2J/OlOh7FsRBaDr/yyjfnj8apGWD187wpHSmsdu/cUaEQj+IvpTOGwDJ66vQyStQHRTYs0uEghV
cLG0EV+EllhXpCAWAQAyxb/W74sL16ev4YdPd7Z+AzVdTnDjFohx2+WbPiuyEjEvGzOT8f9imbw0
2tl0hmdkHpocz6LaDbsmnbY8mVIaN1kbXwQYfjqhgxC0CxAFoO8/exGdQY6dOw+/JnRg3Gi5c8g7
ab5QzZCEeAd5TwzxelQ3UQ3QShnPWX/NtpN9Zcx4GVFxrdGUQS/rXk9v/RJh45j8KPChEMe/T5ZO
vB/lM7qPUXOabl0X6/xlDONfamE/19sP3+LspS1D1oC8yNfppFIQAhrMI6hTbnBUXHB6u/g+fLqR
fRjvbCMLWiVCVeOpuZvmGvm3SL/aIpkVGuUYaVcrgSb9+/nx2enUww3sX7/TecW0GnM5w1i5jshO
yJ/fjdlazGz3SBS8tMh/Ohc/jHX2tiP7T4wFQt9/VvBRKrtzn9bfPojFUbovAds2vptN1q5CLfXy
j/nJ0fi3b3r29hN4SDkLMDqSjp41UvpC1PERfon6S3Thoa67x1/WupVOgJs2rk/m2VDl4kMyseCh
rscgw31aj0GY2AkVifND3jno1Gwutis+nXEfBj3bQpFZClzp8PNdtRA6ef+vd0cgxdDZ/y8uNp/u
bB8GPNtDB0TDQ8qIAe2NemL0banGA7yBbUZT5ENCXYFoeA8J1f/ng+aHsdfP9mFZn5VcPIQsomeO
J9yHVVQ4sEcmevtzIWm+WM4twl6ZtZWXH/SnO9mHsc929Ba3bdlVP8eWR+3C8A9VpTBS8lVscLWL
2ojd9WznIx7U1htxc/lM8fmlg0D4i8AdSPHPb11LM2oH54j1BZsSF0239dOwowk1B1YMnpiZ2SMi
fLlHBmFEE/Z/mskfxj+byZ3JRj8nGH/KuusW64aVNUif3+Y7pAdnbZt0iUqMH+7FDtJn983VIvTv
b342tSrGu4AW/a8VckSRFEqy6w472MXV6vP59OdIZ/PJ5Fy2rYHvWO3Gr+vCv54MvB9VVCc0uVTV
sT6dTCiUQa8N7Acxz0ZDsC8IVh2+l87yzes8PP26wyFDfln/7WYD8tIu7TefLYlrWXaN5cE9npxd
3gdJZBlwJF6OpOBfiLaGBGIGb4+arZuSBUqGCwvjZycQNIlhxURTHaj5s6njQV/r5DlshA57gIIm
8ZqHzkJm9DTeI8jxALXvyUd4sus8ecF/CKz6eXf6OPbZiWRRFkOWLMZm1XEhCGk1bqzuWJm38xJe
mh+/ZuBvWwDsRggpRIEQ0ZJrc/z3BaodWdcP0gLztLK9OptAS4J+ns4Mq5JB+jdwM/h7FxayQpTQ
GHy1IStH2174/YseAAwMJrt6HPGfKGlD0+QnA4IA2gTFHfHkOqOPFOxRW6nMSxt6I7rUt0Yw9EFS
5CY9SOFNFYIP0LFPfLjlT3Zlaz8upQVhGLMciS23H133wMu++sa7HDr1wgvUQ8FbvfErCC1jFiKM
FLDwEq3UHlWWLWW0gTCTTf4zYbX3Y0FKaYuA6qHZzpY2VTrkgA2lNYyp3b50nOJxQVbswxzo5aEM
lSfw4OcJyZC28LC/V1xdedSFxQznAgpwYFB9XRzSNbFRWzbE3aZob6C41k+OcCBKhj99ZolsKCKh
W4ScJbNt6iNcQnRjNPZQpq72iBEXTE+AD1CKjQgPPU+MFkK7bUUEIOserZBgjFhddTPPplshcwhU
52Q055mkStvDaakm8QwPxqgiUCqCHZTn833ldXJMUKFsr5WpqjqC3cD85sjJNmMI1yorKnur5tAz
h/SJuqS+o7TqkdIiHOOwUBSkIRpAQK4hlbWHnUM99MU8bEpYQ/NYBAG/K/qxvPGMvgtPwKpBNWY0
Y/+Ue8H43YKCH66k2X1DEtSAzvaMCRLwobothoLXII/WeDk60/+B/GOoL2ukQQ83ou6NUzkodlUb
pvkNHEqHgUTZLyhLGdrbLogPPviebu+6hQXjlkG4WkYTc7rENzRiyAy/U7eIbSpPrGo5xKx14371
KDwRLcFrRgyDJCKw2QsEtz9yiIcPLUi5iYRgkseO2zvffdGY71C/5vvO4eHG0bxFx7/Cwd0pyP00
C89elZDhEwscEZXQ4i8H2s3+gTUtZFl9K1pIk6vcjgSK3IlXsP7Z0H6194mCnKWVQCPEmmrrNhBB
c1Dc8/DWgBLw2PfLcj/UE175vjDJi1lQhZ+v87ewI8J4AD24gVSIEneLVhlBFNa6vPWbZjl6MrBO
mFEAQNaVj3VxKML7saHDTQOjm+QI521AQgAcUtqTkYp5llbmQJP6Miyde41I5PJ58mdnbxVgtrW9
h7TQio5jvNQaMeVYEGO7cSB47t0wgTfLUNkAZz+g5e50FZgK9Tvfna1s9pBeXixOCdfDhLU/LAI3
mhxTbl2373dQQfqZgHEEJBjQJSPYmVcYfQO8zhgwDl6aOUBL7tThvTOZ4j4c1JzM7jRdAYErj6PX
d1Mc8rZ/DDgHS1KBE/SdTha5sifY82ErJ3qOXMjbGsz9cLimDeqqwlXsOAjoIvOAIb5aQFr6Mi5C
x/iv6MP2QbNpXK8+AReXv6gmcLOaaMjfoQvcNSoXe2uZnXhitt6KwbAavFTwK0YQ2YSQ2RetnbLO
86+DgYxAKdUhtglYG6KlDdCFFaazC4MeE2a22Iv22rKPO4IIJlqXU+oYkA+HlHvfazsnDwWCWfAO
F82koOxtUAW0CfR6/epK4oE1v1WYCU9gJRbfHMQrJZR0CnpArp2XGYf6CVHzlbjSdOHXSjjWnezI
fFXbE6FRaLV0R5rSfQxL094AUufDWmP14JE4ktM9ssJRmPOAfkpGwsCZLSAYeUPmb4VV67HXUI1P
4ntT24dBDjwdA/ENnIsEakW88saVD6Wib1ZvtIVAei4jZxquK2Rmhb56XGZ23UwZRyctpLhPAMpH
ltQIgwQB3ok7LXPkF84PwwOpuicrsZoOsUSUi/Cx1nGjw8OQ4t6rXxXle8cF6gIYIUbD7wbDqR0v
khV8M5xgwLSBuwRuSGY9uPUQq8F6CnDSJXUZmYWKpVUxCLdTsyX7gqubsO3TxUWlfwTCbiG3eH2P
jDpfejHs0avbyULu0Fw9Ys/bSOoDoFXc9qqEjDWPR0SPVwU99d61xVYHT5G55NUtjasGVkVfXA8S
Mda6yGhf3TBHPYj8iwlTsjmWr5b6AiwqwEBmwvQLm+t4hupnLr+vZHgfqvCqePLUHNtmExf9C7Mt
EDbqrPQshK5fS/8mCA5Ts/NlDR9JAZohjSr+zkBzhEvkaexGPzW0kcAb0yfwYb1hOdr4YZF2nCMN
3UgUA7rUpz96MGIb6VWJ7eRTnA85SllyukMOgZcEpLEgnh+/dU1ZZE0A8c4wbBfRJINBkwmyiQEZ
ewj1YYWxZZabhstJhk8DupcSdhk3HFNq59+qyWwiiEqO4WK8E9lfl3b1hMtXmaKvnKLNBa+sIk4Z
V6ZrvEICX2Itxttqe8sJ5CyeWL4CJ6BETbBi5NHsg9sBXX+rHGItimQCwAWe+WMDHAl0wwcPwALV
drde+TDBKETgyKqd5q4v3GRcoFcX9DC2TcwrEdtA/EnfQUNyKW4cm6YkHzdlscKd3OOsSIbdFERp
v90Dd58Edrtr4YnJ23nXG943T5tBtEa7oDAQOYOVuWWTdWq+seZxW0M7K7WC9U5Y30VZbOZJ7/y+
/2ENza3piV3FbQNPxdmOyDqJ4dyptvXA+DWj7be5mmuI5kli097bK+be45i5A268SYyGi+dlXqzU
VcUrNmwVwR/Wfw2EeSpFeKLo5NSizbxqVZ/3pk65MSYLxdkcB1f4fhCDjnyGrRcO1gaRe+ZhWXL3
SQ0wd5hig4T0aO5lhoDFPbWtJSnNXmRWJd2osmfyOENJ/j5LbLuttso4VNb3oSxRCLGxz7WBA+2a
6RjJADF5vHhugVNfge9Ke+dgIJEaWwh0KC3n5DEvhZuBwwd5OnwEsBCjgNKGYdwGNdD0SjRbexrL
fTeDDNG1JYvVUsuo8TxsIZDssxxOHt/N98hrUFHAi51DLRZrJt+asdmOfXgUA+qkAjD/hHVMRQj9
KbYQ1mNH46130rk0MtMh38xehUcC8NTRncsWUnrVVRH4ifrNbEJyja9T4GhCFrY3qzptc9GnJhKD
okIG7hF/aP/uLGG4IWbrnBzcQ7a5IkYb06JFUHrXm8GtdEx2KrSAurUb0HBxmLEpCvgigA6B4Yvk
zZJpF34Dokv7tbJ6yHWA+wE3v5/k2zAAZ7bRfWmnpa7bHerCbKctIWNQOmCKmL1lO3WW/zZLJNQX
8F7EeiznI4NFC0h8MZi3+NIujiHVXAH3ZnbuI3gbBaoMXXiEvBv/IRkqtxR/T4wmbAGdXcBtOHV8
TPrRZrvOWZ1aSuf2i/J6/CVt+3Zvjn2fArVMNoppclVD7Xfjd7OXoG/sRAgJKl4cXVgJEDNmcwA2
1NqOtHB3Jh5Pm2j4DR9rU/GXYhhZk/jMsMzIsothSzkytnyrK9+AyhUkkpZl7eu6Iht4alDhb9u5
zyBWpre6lJALl5KlGr/VGLneQh7toJF3E1PtNQ7f1rbh9pgGtASsAdQTqmPSLDOsQXoePRy6TP2s
uqK8npqOiszvW7ovet39sPtcHnJj9svINRf9gLRR+CDl4mSitjG/wLGXOzpDfAvzAwXrqKPWU2ca
/vchgJkuwh1yZBEcmPT7hEixK0Sg18elrI1dgSv0veJ4uuCCN8vGqEbj0PaTc6SjCJ/KSfCT8DoH
jN6w/GrDEvvkB13+JGo2vDHwl1gk7BKIDpyv60PbWfkBVsdhJ0ozwEHAbcYUvjEniBxaLHtZVuML
fKbhC14sNFYGAyAmniPxu4L/JpLNODco0sr+DuYnlJ6WnN4IkxkZMazuCuohjsMyx//SFDA0tCo4
QD3XHBprwL2jd+wY2tyljVRvVh5o4zoEar/HYijgxOmAWzNJgQ1mKkiC3ZkaN0ZlOkkBMMtjrTh5
AT18xAavJNTJcGzhKNayLWQo1V0oenFUs9CPrOi8w2TA4xHBE2i1sceqZTeVhO2lDsb3oSjha8g7
x3yDvMk+aCHLMmK9ta5QdjsfsPkp/Ex8LJ9Lky/7NZoLtxeX1clcd+M3HgD4ZtSzomkJ+OfdrHHH
3EL74MXACdqPDVyW7xyUAugvTT6CXeaIPVag9pYbNsZj8h1/bPuam/n8QARtv9LKCpA4WwVlrHE/
iSWqPzhf9P5x6AaTRKNZhygyymV6NGAovYFRydhD/IANhKLxVcGp6mfgZVTPrlX4W9FJXH8RQgzr
UG1M/huR1DiixUl2hrF4DgDWtZ0IhAglrt+Royk7d19rmPWiEU5BaA3tid1OSFfNUGqtb3k35zdq
Huj7oAa5sVRTfjEAhrmrGlwnlz43rlUeutfeLMI7f3DyL+0I2ydOP2OIphfKILEBE9K+Mebqe93V
XjYLd3wsfSDzwr6gVw4QYbhvwE+t9SIOvAc8bM+0FUSc5EvUY809eH4BLWuo2m+hsaCfUopZPUvc
Ke4Hi+fHYRwhyJwH137GZbTZdMjNPvnd1ON8ZsO+70v2GPJQHRvPKg5gqddfSdD1aSdbkhLVqQxE
dHZnIBFtK7CLlSjrroojDJsWpRI/poWLb2PPX0RJwIlvDPFoetq+bxdpsMgySqvAedbGSWbqG7nE
oTuvJY1xtHGsLHzkmgzh3B7R+WAUR9SAvptUqmwK3Q6iVdXwxNZBE4CT4cD4n1eh8Uan1Rpn6t60
0EMV7E7Ys/sovBri3pItaJ3h/VZwQbftvpPaOEACVB7MJYA5qHNbmOuUy5CrhRwBeLWQR136SetR
/4sy0I6MWpTvw41lz7l7KGg90KwW1TzvAsGqG+qT6d125w7cMmEXDwFYAW2kPReeZkTgmS0s+Gbx
UJFcA2IpDYSBhobD7zVj5IeHnf6kKw0aDBIakPs2aWLvEbrcW5HMqw65QoUnMD/xHEKwE71gH9Dc
eGpMUtIUPk4CxJgkA8Elf2Levp1g0ITZ3Jz5keGAE8L5z+AWkqFfRQEaLDeAlAfXI5vcnTGRBRd8
cKJwegwEzEyVfSfmCUsGnMDtDdtuK9eGrnbEIY/CPQhVYFh20wnHyfnkhUz9AAuQvC6N4+8VbseP
XTmWx7bEIaurp+VaUhcWEGdyToNn9o84OrkZLUpzo9waaOYCRadd2GLf56X2rhdjseGZWvpCRYhy
Gl98f+JYBnFxmiPAYqvbIXB6Lx511eNwZnuI2sbseNVDbWxD6sOOi9zoL51g3fOQmwp3QZt2z2A7
DHvYGeEswzk9uIbD0Xz1rbF+bcayPtDczaPGJmSDFPYKf9njaBxXDoeLXQpUgfCnDM0drI18q3MX
yyd8ExkgrP2+GirxiMHNTVXj9gQiqSevfIdPG8aRyhINQb1azSsHUwTGrvIwIfH8rtWLk0gKEG+k
F6gv8dKUOMe3NnVellyGR8gY30tl2tfwhSmcwjvMNVgz6wh/j1xNmMzffxpHG3jlE8FhcIg45sMG
qPwiQxSeC2/qbON85ZBrhAU5sSBU7lw15TcVGdirizXyWzeO+BPz3glvJe7Fry2oG3toXeX3PreX
9250FQpboZjjEYEel4hVZwlKCLgIQOsHLtNxA/CcvHPjzpiD7LqU1u3aQ1WgW8Q8lgfEfsZuJo5u
BuR6zK4uNaB//ql/FmD/Mup5Y9OwQT4yC+uWp2QDF+tXb1skmAub7iq8a5Mqm6Ipbq4Andt7sXzU
m+amyWi2vJRZtbmsODyza/3145x1TKoWBBUPH6c64hyV4Ap9pNsC8h2SsKS58k/lLtyrGyemkIld
bPKuzYO/exZnTRNrdIwWSVm3+RX6NFsewwwWIbfg7ld36J+dk/93Fv4XxMxrdsf/7Cy8+iq7f2wA
OxLdP751/7gf2W8Ow1//9386DD24Be0VF4eITrR90BT5t8PQI39Ar2JDoWqhg0BQqP+3xdCwgvWf
IaAh9CzQt+Ca+dNiaLt/QKwL7bMHWjTYWWg8/wfgH8c762NDAOzBRbJybuFOWfXbvzcxQq3DHp9x
SgADkF0KRoFc3mZqhPWdxMrbuck009o7SnBiKXyzHcUhlqHU2ezhsS74vsNJ2X92jb7ApbBGkniQ
ktoRxsnsR1G8zWgFuF9tDzSM13EKSBiX2Dt6lRnUMO21YUCldXLrGdigCK0Brl+7wEVx+Jc7Hk4o
4aVwJOPwSwpADOJGBqpJHWUH3Wls8lFtZiosuOy9iS2bwrGQSzpPgd8dtVMiUaNmvgofyKiZfXTq
CvesfGnt4caE+xhXZugNe+tLLXC+o9FkdlN+aFYw3wvYGyD7KSz8fsJQkGBp1TiEwm5fGnUmuEuD
R4inxStuYRBXCZnD0p0X3pQRprBPKKBUumMPw1AW9pXHUKpHufoUTG7RxeBWcL01GwBOYtDWAHas
ahQLIj7gH2ezM/jgFVApVZdOIQepBUl+npVaFYhI29JmDnvqSNmFB91Zws5qsKLKJ+znS7Nb6kKi
bMfKnK5RLRUDGYxAMZYJhPHYN6olwIgguFVAvTlDTLABLxddQJjIZ3nrtjhI7ImWaCJQ5FuNKETU
pb9tCGPLDbocfbVbLKR9biBhsc09x6WLRbTuVZe5bY6aAQJjcHKjOP2HsZp4OxxRFFvN+EswYPkj
xInd3IMoy8QZk5rVGl8D1E1769YF0BemhbjFuA74vGxpswzkviu7wb9VtFDgFa0hNUukCmtkyQwL
tbkxWzTY4BkvcMVXPlhNdzMbrOV6rBqD7exO8PsZnvh2149AHT+iiCzbLAy8BZ/DHfDkFbytQdTp
JZx3rQtH1RsqUKGKTd9wgT8KWuEkMLcZU+bpvAoSzzODacc9BfGDKEOd39Bg8ep9Q5pQxhbUL1W8
EFEPDwAsGGrf5k6BExznCBrpFrO4osylaPtVpIMHv22aFhheQz6bUpQ3NqoXXmygkfheMNEEsUum
/kclc44qr9k4TSJC4BE2hcUDjfLnmiNhgvkQbHxFpjmyVYMoIDwxd7myKS5+6VhqNu9mUBCaFE1A
53uFY3uYlpWh3OtJtTmLdBkA6oU7lkd2rC4ckrh9aNip7zTDaeKkK3HTMeblO+5pQ3ffLyFR4DwQ
VPS7pc31NQgYUC9x1nQsdnpdgqwCmsqdpEqp3egPNXAsQWggbiaXzrAxhlIXm6HErSMmCv4QNLgq
E8CgRfkq4vOompMyuJSowZR1l1JQF96GVgMogvo7TsRPtMy5OPY9IhsdoHtS18zRdBDr+wokuVq2
fl2iUJVwW5kTsDiO304gassaKVxtQN0EvDKU/Yau5AhTGKmNhBsduLl4krQOhEhl2Vbfoeb0Jlwk
dAFZj9F4Kur6CqRXt+OtEc1Y+Fb3ycQAzEZeCEVZ1sehXFukwyrl4QNkDptUsGFL6dLUsSvunaYW
tMF0pmMNuhmilcRGtoVTHPsF+tFkbIpwSFqbaWikpCpjQkswuEjbux1e1BwPElQmZcfK8FakGEA0
NHEsSRHdowxm3yEmIfzRDLYKtqFVTPmGG9SeD3bYTwI1SV6zPQrMI5pbaFTmG1Akmm5nljlAT66o
/UeN5HS2gTHEl2lhoVQdMU8ZYgv1X05SqNZ8GelgsJ4HPcsyRsKNq5D/qkWzAW5nQJ/NqlHkHU1T
TJGvzPxhGpV/r8FleJh8m1Ybr6vbbkt7u4aEv5DfHJB7rkY1MjOWhce9uK0sNIxsq2t0OksNRZ6i
Ll5qVImCJpV1Ix34fqXhbJeBtcbBd1tgehhU8jybcW4v4tCQ2o4sXBkeHdGiHR30usCh2jVHKFaq
EDVeTqSYrpYQPKaTmASxDr0y1PiUNyEaWa3DuXswjcFeYqj1huGwOL2a7hQ+oX9bANdQxAjfgpoN
WZBz+9C1ktLEJkYxJ0MuxZxiNXeHuFFSOZjNS1s9FkPTykc+WF2FP9PwGoR9WqO6LsQ4V3smsUwc
ELenl6OUjv5i6aCHjxSlU5oFwTw+tIM70rQmtbb3dUBgn9HEL/MtpEoz+HRoFFlpABAOAnn3CvV0
FjXugherqUG8SzTr5jBD1R6hn4CslWqPXnv781YbFFdmy0WPDhBahukwhWMAEBk6ypbrL1bUOxNx
T4D81OGt308IxiHD7P8/Q3KFVK4MSdQvbZzf/ucDJdYInCe/tt++f3ae/PX//ud50g3/wP0KoHPw
CoDNN1dt+L9AksEfwE0Aa7+KUVxE+0F38y+QpB38sXKqPZAk1oRFeIf+PE86zh8AMq9HUUhYIBEl
1n9ynjyTf7o45ZrrMHDq+J9k3ofwEthQQOjkZ0+/17EDprRfvxr8cUH39MNjOv263HykN7hn1064
HAHCRRymFwLV4eL6eaalxcyUqC5AloEd8KaEVgGpe0FVodSODX2EUj/zQHEUOO9oitZ7bIhuCpto
GI0ZXeNpoB52DMXsjmyCsXImIJ3yoI3yNuDdBM2AIs3zPKJVVMc5NNBukLoUNfAmmRYcSUEFaIF4
lTECg0x9stGM8x5N5lnsJ/0XaRlA/vWoDKBzQUUXJg42J8C2xsWBCiyWIlfyxqipAMirtLSbhPVo
zltlwUlQkXB2Xw3d5+LO7itCTswm5qlxUJBRNioAMaRXYCJaVQs2OICDzhsee4++DqcnBPOCGjVB
0fLISh0+Bi1uARF1CGb8Eoj+OJV9fyscRb8PyIlqkxx9ESfCgRidaSzdmiS0lblKAsALl6yo6uG9
FVWNY0zZ51BCgmqDzTno7T1a5bUb2yq3TtDD+ohbXfjLUiE9Dwwl8w1173CKXaPgD0ug9QMDs+5W
Qavwvtjce8IjKEHu75TxDUBqu4hNhJzcdnzqjnTdDTIBAp29qWBhfNLQcE3PPvZkCMTBsMQeURhj
FfvYbOB/ssH8isKR0deeieXYhigCgrLZLE3kAEwtktEqKu8uGMvqqz1WGsGX1eSpuOjwm0B/xcH1
Z6SzcCgzcmhu2mYuvagfp5AkkyGhKcrrnFhoV5QQDhUMaKWHQsxiTTomsoo71BH7eG6gZPgSDkjZ
BQmVYu+BuEgf9aL6IGoVfr1Yh8gvDNxCoEkj5BufjPHoSDQXUUu0yypxwaabUwMQs1fOOOepV2Oq
oBWPBItdw3BDAGCytOQmJ/WAowQOYu95CU4UwNpGaEDTRFoeM+wrdhIGdetnjS+BWnd6JEdmizKW
Kpk0bGXoj3MOt4rKRyvSqvGKVLHSUDFfQoDALFXRAdp9NPQibMM9AtFwsUB7A3KQOsa1zUUxC5+B
x2VhoEzL/XbAm44+fIj+pEWnZC45XvqwRqE/mk3lm5vBMYGZcoO8hsrMhcQ2qmAodrd88ZRMW8WX
OanrfHbjcpEcGqjKsFAdDqemiULPHoLYh7wPaW1+iP474iBxfPNMPVcxSMv1F7xO9ohantTltjLN
RkAOF3gyCSGu82JB16KeP1EG2t4UAE5Z+j6WJzmWgK2KfrbeC3cBhpY4vf/Cl5yhiM3b/LsMHMqT
MTcalCABiFKJr2mI1FgLq+CacQTS26I0mJjKqRV0LZROqNJpb/hv9s4sOW4kS9d7qXekAQ7H9NgB
xMiZ4iS+wEiJwjzP2M1dwF1Fb+x+oLI6qRCLrLz9WpZmlWklkR5AOBzn/OcfEGz5mnKbV3bsbDRl
7P1dPWRTvPGLfvksRpsLYEYz0TysVcebHLMpQdkwKuna1nK9Y6TXh2dZTpChq/tmSImTN93sOb6i
mJ4WYXK4yVQ8Y9diMAPDFRK2/2oWuTqtBmmGOftyTqMd5EWOK2gkQl2pZaF/qVVzTi7UFg9SV5vN
KKQk1mu6cnidqRdQYBg7pR4UOEVdsvxiosKLvaMnbbbLG2wmGSsF0URCtYZjaZsHnCJDYMETCGpV
zOsCW1+5LJ4H61zTcmcVcZTjJhfyvFKs2uTRT2GURmSQx0XimY2pdqvYUnP8EMK6vRmVRkA9zKys
8yZNM5RNjG23fRr3Dgd5bAS5sw8Do/0+z3Wfn81WYM54/k6GjiJUFApHL2MoVwnH4Jp5Tn4o8fm2
GPOafowfa2KG1/hqSuc2JmCsW4+F4KEPpAFZ00IIC2SOTedwcNJWl2tDLQSMLRgU1W0KB67dYCJm
JQ/SyvLmop+Yu3uOVNQeVs2YLX4Sg1I/4d9bgZVEGQwhe2qgITCqsaNTDY+46HsaIInejBimBOe1
wP0X7gc2TrggA1hD9eg7oSaXhVLU4kIbQqYIpj5i96tkWeCcm3HdxYSDzH3Yubma2EwoUV/lXpqP
aJmGwUmZa6rBbO9AmSySqQfmj26lC04v2ong1mc+BlMwn1K5oeiwGBczbNQOVW3bX2ZhxrdYMGMp
2NYQIWejAwwJK9OJ9wLr9nKV2hFMoNDpVL5UWIrPA7QF0lfISLjwRSldy0ira3pr9cKfTCP09GaG
xY2083voSCQa2YCr56pWVZ1SuBvlvMqrukpOgJNi+cWEFHUHf68tPW4RpnxpNnXwKesIdz89QwkA
9U81XGaN03w5SmOKwWpmgln0uImLTW8aoryya4jRayekS/fyGbePhF4gKlu3ryzzh5jLeHazyAoN
DwVf2OwgvfXRd2ZLOQayVaRgWBqWSXdwZJSkW85CRkptPkOyiHslvWaqo+ieMxWa9Bi1jcbFOOjW
uK0iO7tO6Hesa6kTuLMKJzt4ElM41+s+HWO5A2Uxg9sgTzrZQoNVS3NVQsxdXg+ADD40Kwlbbds3
gyJxzanN+4bGDDZtAddjLclqzc59J3OeZ0Tg6b5mYlheWb5lsFepe8iPqbIkOamG2mq3UWTnw04d
IeHtjRHvXq8k55A3RVfkGFjOfM3KCocSLJxTcgz8dUmrFN7DG+T4nlMsuCXDVCLWbwddNuVTHwQa
WN8EibndiojZwAZxv1xeyMWYcNRbP61u/oM2/0PAKoeR/6+bgzdo868w8+vP/QUzC3WJDtSE4CSX
b2BmU/uDoh4EWmIjD1q8lND/bAss7O8wnCfa0cQZTCyOJ/80stPsP1RJVDDI7+JAp/NnfwNllvqv
0wnMA2zbIeWBf2gNNALmfkWZM7sbCFolt05Ly8zfqtkU/mjzMa/Psj4zu7MRx73O7XO/S7f2QIDg
Xokss7uKVIU3pFbkmdjVit/nF7XAwP0E59gY/Zzdtw6OAF3d3XBmjoxdfEe/H6KUsF/ePRqcNEcb
m5upHiblHG6I8iOo2p5qLer0+8X57yKpFxJKooFGXwaaVnMIhFaBG2rg5/k2IbDEvrBnGUNUhYur
Uf6EFJrhqNj51umgrZIx0oPlbQbmrvJi9ns4stBlqkjHMU4f0rVZCfmSZkkszrGulfFlEzRwe2XJ
lN1VgIxKCJc2LlKqTaG/5jUJHLbS56g+Jz+dWd0YQeS/dpx8pPJQMdv2wIeDAGYBLASPKRGeOFlQ
4KsaVa0579JE0Rs3q0iZxdhTDXyvwoe3wu92xlc9CJQwxNdbbSLzPC2cErnCbGDUftCjhP5pdHxw
Ryg05bQlPz4w78Y6DhLcruU0b/Oxbq3D5HeT8CajTo27boqc6yxSLBSnQd4AFWhdaV6oWU5RqIYp
UHjRDHjNVo7ZtAeq4qFxS3WQ31URinBtUDnRkgnL9KaBMmBlKFraerqOLSuQ4trCe6LdiNDGUC6P
/bB0HUypYAwNyWBeDDhQX9r49nI3hHOV57p2ZTq1T9rFLDs8z6PO1L04K3VYJIt7zRPWu+p4UXYD
7HZK3z7zslqa4xqz/kjsLCuyDa+z6wx39DJHPthy6Kdnk5/M5QuhrGYHBDdRAYdW0pS7Yk407HjF
jK3ZmNnmjyJICnvVa4FlrS0gcg24MwhMqIGlVhysWJQDgXfYsyYb3/GlcVMnaqOv4X042osC40oe
eH206q7DU7VUvTzL7TAvNuyoBF+zTa8I27e8DuJp6+aJHqqug49w96gFJag4Lyx+rVtYla5vasm+
v8MbR+jnwscoh1cBHRaSCPgPh6EfFWeVxTiNX+tMcIMN3RPVsh2nSb4rrGiq13Y08TLSCixYr1sI
DuCbDDs6eeq0pk81rLWpc2ZKMyvHFRkbo7xsMK2GqtfwwnQZ77f9YhwN+2hXtq1drvMEhqAnzGru
bhIFmra+sjLofOQUlFr6rDLhn3dhYibjJX3SiMUtBHXIp0mgU8wpXSPOa83K5r3tI2G5YGc18Onj
wNfW9awG8jYkyt4Pp1WjFWVHqCJvKkPiMVCa2UVoKlayrrV6bB/7oS6IkfRb5hRJsLwHEypUZ937
zOcFtP15A+8KWEzopvKcmlOtrJNI1oaHu6F81EvHAjou+rBe60k1TKsx78jeNiOYXDCN0dy6dTAB
ILZZnd9nc1vOYAyOVZ/VXZ+rdG9KBwfILOZsE0uiJryw1Z3qJa/yNHCHbhT2PcY2ub7H7h+2RtN3
TGmkzQlh17AKGjNfhiaGRZmtU/mk0QO0dLQIQ2/K9qrDv/RhTqJoclvZgMtXIxS6jdYCBawKvaPj
aAsnwbWlHzlK/NbWc/jGVVQdoll3Wq+1qiEHjXXy1jjIKlDFztCM742022JXalBR9oFmp+JKaHpl
7MORmnkt5tGaXEg5uvHMX7QQ5aSiUxDFVmm3Ttq6eQYUbtGmjFl7o+bZcIXvb1icmv4Um/tM0RRM
ho0irD2nqyFHhnlfpJdWDr65phlOks3cF7r2Bc5Fb6wbiF6dW3UYa2Wepg2bII5j8j9SjY5W7/Te
dGuZQrcLUoq2056m7wdiEON6dJDReHUwQ2RzIDf/UOqZOVltRvKMuCIV2ooOQXQlUzt9hEJUv4Rj
VH0VrN2sYWON6prBbN1tMeNRb6deROlJNPtJuiuFgCxk+pB6vlBY5SrMbgcSclKT95G60TBn8dXc
QcyDGebPSK0Ouhkavo+lN2MRkj6VXjScIGkWaNl2KGadYYKZxNq+A2oSK4svxDnIti/Nq6Dra9y8
nESLg03G60BxqaA5t6kQOn8bd3r9MGCnjJJyxKgfW+yeEUrgKHdMU0qs1+O4m60TJYcJvG2MjOMg
1gXzNwWonMiiJE/jm1pmWFqjOph5XZlqVBsPGlQoZxXCYWoB6sdA7MQgRrdEroKvWUnOQ/k6C8pf
50JyiILpvHmdF5FHDjEJt6RJPSninGZLBkEbHwD+S/G1w3XzFnlIZa1DHZGVN2CUjbm/HtelqzYp
FJ5QKZzoJA6cINgHqTKcjq+TLXNWB5/WKEUoZUaJOZ9B1VsmYerAo9nEc2dtDYdUF9dX7cDZ+6ls
532UlnZE+ITMi9Vgj+YPtGjdLWZIyPSYNKp7zpjiKvs5pMsCm4kdM8fgdmj98Cx+neg17MSLPO8M
cTa9Dv0yv7BTUgCGEL3dkPbGXlflodatbaUaUXeBZIp3nDSWIWLqOwRVYq/AcBHGbd1cjkWs+VDg
0Md9g1jESLJ/HU/qr6NKo1EQ14jXEWar9ymcltfRZo/74LUxqlq+R+Kkz+dGFidiO3KSh3tCdqPW
K7qor2lMirjx4BUwRCXSvGKiWmDpbnKOpKN6aY9p4xzm1xGsLHm9ri0tSu2zfNTTbTBrbJ54Gdva
dAFIHDpGnyUs1VXf+2gRejEzQR4KMc2rRtf5X2vshxeeN7beAr58b9XcnK5fy+H/9Ab/oPBGQEsl
/a+7A/flqf7v//O2MfifH/qzNdCtPyjsJSZ5ZFTqC8/kfyYGeFxL5nZwUwDlbBX3vr9aA/EHIId8
NX5W+TOg9b96A4swKxyTl58DepdEw/+d3uAYwyepkWUYPSyVtK4J/Uiz29PohhPA0So9Zdye7Nsb
3cu/RLflDvsQLUU/uJpuYP962ie+McbvQnPe3ZogKFLqKKMNeSRVDh1nIhscG/84VGCyJqEvvmQL
vZUCXNt2skH6BvU1WEiwRh9E62YhxlLtjDeJFTvnQQlldhhH6KkMejf5Qqht9I6/spBsM+mHJ4Qq
6GcTEegdsd258VAu5NzEyPLtuBB2c+HD3a0WGu+YaeWXiAjGhzCwtX0FFPUFbVy07eCX7/rYkOdl
NEDyayd7hlamzFOwCrDMJnOwJrq1Ea24NaGxbvBrA66ManHaAuSpazZIf1O2hXYrpQXgAS57nomZ
4Qiz9i3UAlEsv0JsLH2Md1Q+4X2JPNNNJjVbm4iQN121qOxy3ls3ujKmGzWO5zUwwHjWtYRPudE0
kPsRRoU4B1mtLlqYkjCSnaJZU+pFZzVZBqhsZNxvaSisq0lR0z1q0OBbwNsDGW+Z40eS1+2m0YJm
PUQI2sauEDcsa1+TEqX6CE4ppgz4EicZr9u11WaIRzIx4ECWzel3xucl+QJ1Nbrwe4yt1jXRlRIN
o9eoy4lECAKG8TK1cNcm48ztmCNvLcfAgiaywBRdw55nc6Wj41lRP4IXCYqKeQBiT0dTXwkpcsas
g0bjMd4DLk5bdR6qq9iJp0NZVOah9+t4XdP4nVat5e8bqfkPgiP+ckz15pHSjFf1UMfdOTEqTJeF
L07BmYyt4hvzgcSC5tJQEAL1Qa7ApPYL1R3KljmuTuN/3ySzvnNkFuSuihb1yZL4wEvQNZTSkRjP
VFT3ntOb2QnSGiSkbW2e0YghTLFpyjRQ1jocPcUYIBVEosNmXJQLsUXCekcfU47GKstqO/PiQQ34
nXEpv/JBjH2a68HklrBecE+UGsEwYJXrLpfVVQj+fdoU6vhF54X+3FGS3pjga9VKzxIyrsyWTg8E
RGs8BkbplyGI6mFlG7afIEbOKuTrRlk92qS9MAGxKn8TGMwG+HxBfYO43Dg1J0qNlYUO0HFNJyLb
QSNNQmNQocto28KBgMQR+4Pw2piycNOithZfulkZCC/hryAH1xv/6wjTNt/QY2vVCzIpi3duFlXX
vcJ+rYeXIbJ09A10MjpKNNNFsaV0jxYAebSaqXTFhiF7cx+qQ9vs23qOsXBgt2XWDsJvObu92SVA
Coiop0vOzAKJnbJAobo2ufqc9Buh6+VG1mNwWvohoKsDk4VhpB/4vRf3lmJs+G8GNcFojUTRGaX1
tcWY3kfeV2kncH0UZof+mDobIx/wEBaQkjiz+uDFyHsl2Eyzkp5h068/LiZABeoqY2SfNnV72xQV
WrNEDwZlVYEQn2vRYLlDHoSjG3Vt1SCvFtb3VAubYEt6nCEZruEgS6iX3/2YfXX8JlHp7gY8HB5y
lGLDBk682I1pOMi9A1Z8MsdBc8C+Gad3JiK0+36DEe2l6UyLja6f2+dg8Ol5nqkU3kUlMMCN0odh
NmqEvkkf3jGNardmUKWblGgjqCzNlCDaaUiNXqGYVGgnMZpiOIuS5ZyRbLFqHF89sVSNua2ckii7
iJOsfI4ZYTzURaLbK1iI1kup2TiHGGp1ZcQLcd1OiseQJhokqR5xbbX7RCeX0HfQ1VrNrhmk8M+h
xPBNIPtAJjCFtQ7VW8j6qRyTKlsVdNpf05o1VqTT4T5jwW50zamnsIzrOstwH8tQbhL8lNP+dpwF
kVO0D2GPzNuKAhS4qK6RJTHuehZNE98I6ecXQhbKZWNX6dXykopWYTxqlwmxQjdq2CcbIhV1LypG
8TXg9cnx1PeN6mahWieuzmY90IvXMzPMBi0anc6tHTrRzVBl1laEVXfQbY0KsIxFfpZlKo8nigfE
E07kp9+YSxZfR244jk0gwEh1VeUU6K34ktJKkCdYOs2aLzG4ynS9hXIElMj/a6m3KnKyreFLHS3S
1M2Tm+VzdqtHaUqa10weRV0N87RzojJx1i0QiwekYB96Rt84BY9VOaMhQsK31h1VOcFDz7zq0ik+
zTXZwS5MUaESv1Zu2yVB+CouWzCXBtLVi5VPzgvSEO2eo7c6SyqLd4tPXPO+sHOMQCvYfZc4Uhsb
xzf7c0snp9tTxjqgP+gHHFKDdO+rWbhRcqf8FojR/g6FpjRWoG3ji9WF0Rfm48l5Y6joQpJW2/HW
Ia8amC/YJirQEj62KjlPQXSWF+TcgMUlz5HSV/fDaOOjADSgHxpNUQ5Mv0YYUFbbeqFp5jjQmXZ8
EkSoMHsygglhsqBCjkAwtwFsnociB33P9Hw49/3MeKz6TL+SzBrpH2K8h31NfJ/GIPxu2ym4o5aJ
8cHKSu2kiQIHxmmttXcRIXMthDS93WHnoN7BpopBcMIApw81s9TnbOjKizIrZbZqKlJJt7z+hlv0
+e3XXlT1bT6rQr1KKf9uDEQTo4sggklTx8YVyNeD/Ir+o0GRXczMR0pfbW6xJTGqVdJo4jqToU5+
JfRc0pmsTJPnSCI145D1Y/wIU6M/x0Ik2w+4QozrRrVTngCrvAmLZByh/1Zz4WpiUE78yahc20Lv
wWZV3JxgzvMcic503tZGsiMJDDJYEbUI8wuIkd/raey+lGEvkBl0prJEBwIE8UxrVrwaABAOjIVQ
+PBVofYx8jwwTsD4LGdblAMJK3PZmff5q06omJY4w/5VP5S/aomyGAgoGMX4bcwaq3EBdC3NAz0D
guPTtPt6UScBTqXXSUPQsKt0i3wJ5W7wrbSr+boZBnxcBgphRMNNAcNzLMfneVFBTX4VfjN/SqMW
lRSoHEOm+VU8Zb8KqbpXUZXki81WyjiiXA/QB545VvE3E4tNTg/LJgYHMo1Fx3Cs4hj8KdMih1K8
Tm4teUF/+aY5eYew87vXntRoFzBjRpNuMf46GgNU3Pt2alsW8EaPdG5912K5RFkHxWDr7D8TiPzu
uCSZiNjmzxYDAPWot4Cfocb4ZULs3kzk2u0WF1DJeu25Klb9tj7rLtCCuJ9c5W8OSEerHlHqy6mT
6mRylTHGo8ZJgRZDrvA5/Tecp8Ui6/hL9mFi6vTrFR4xoHodyyDNYS1O6a3kjOCVyb3F6AXVrbbD
wMUb121wEa/9b7qb7lomoPCrEcB8ctGLj9QHH+TYhDOCKqsYBh9Ebuu9set3+hbpHkbin650pFj4
eckkLC2jJNSK5jJreuMLR6drQYjmS11CgjgEtk62bzz8Ba8X1y4kDA+x9D65uve+Ul2jJzYtC4fR
46sbEeaZDmZDXF12Xh0W62F4Iqvqpt1a+0/Wghz4253UlxPEtjQOoOPrK3ivj1M4BCtY72t1Ldck
/24Utz/g+OYxrbhQvM8elKXR/eXLI5dFFQKPacyH1VfQ4e0tVcd4bmK4WEydyDdOe09bZ2Rk/ryL
/4Fq/kHjw4P3r3Ga/8qeEIA/NW+Rmp8/888JrvmHCitP5QsQmD9LnTPjT2KnBUETdY5maj8VRMuh
+ucEV/zBX2esRRyCJNQHEtNfKA2R45oNERMQB7oKI9e/A9KgYP51hyzB5PBNGSfwajBMpEe/PnRg
uE412UblmTnJgJjx4echviYMjvGQGBHg8z6M6hoGYu8DWuDxP1V6+6zmyUCfarehti18ABbiBK1k
+oZdQBs9mVYMFw4QdBAnlm8TFbwy58qh/7RkaeVMYuHTuRpjhsUPTO3anR5KpwjcaczIlRaV2gCh
2KqiXIcRfkDrkiHSYutRYPoSFyalrjH12nXQzHH9gj4gtu/zET70aTr3Rnah+XFjALcayRzFZ9Yg
X9MfW3MYTmspeT7pEQRwulK2FDII0i3x0s8x8xmk/IW+txh3mNex0JX0FMyGvNA4sLDdCfNK0Q95
Z3eBJ5mF4KCY1YhYQFaNRaFLFUiEJG4rOAR81dGKA2Mnme+fOTra/FOUxapGqW4sc+BZA9d5UvDR
9Z8oEatpDSQRg7lQeFvzNwzNQmfTiR5FkDWZTR+6WVnEARmQ4Vh3V3jt+OmlNgRdAdkmZfKUJS6x
Y4SNR24Z+KFf7QX4h2F9xXasDfEBf423HYiBB6+I0MaLuzk3JRRYNMetfHT4khFjaWDy4ioAHUjP
DKWR6M6bQPM3LV3adBkqsvZ3yE27sWI+0SfN1RBFinkFtWQKH/VA90vsq33gqAqvByPbGGQkPsVJ
rCpffV2x62tGl1b71Qr1Hr/J0FbGu0EUFdVcZgRReoa0LkvvDbsnt94l97dEWw6vM3XZcqZ+0RYY
O/QuFhpE2K6UyAH2f8LRw8lq108nNTBWqOtUsp9tu8nEl2GuFBIlJTG71zygHeZCUy7bYatVsVVf
5inZlHvDLEl+N3r+zW8ZGW8w4sSZJWEsYebojlFETyiaMX/w9SekHkoExtEHSwVi8jNy13ellr/Y
cOr6yQucXPc3ZtISMG/VDSO0VWvj0xd7eTjHOfTbqUx3zYzq2kss+GI7YkD1+IQM7gy+V9RNHS90
tUiCh6IimnUb2B3Uu9osUglpojYCsPlhih3jWe2wF9gNQ2prp7KHHnCSjHamXailVofPELeWnw5j
Kk9bjmBWQE9KoQhXxTZ4+loM+mIdRwSqNC8hQPR6uwp6GAoUckYWENDui0CY68ivDfvRqrJmOhMQ
5JqDUheLQXTQ97F+GGtc4g5GO+lNym1vwVxhX4WDtc/qysBYdept88bCX6hJXZkCENQuqvBJPetl
M6B3QkjjFAe+kbq97JFrRIda6ZkIw63T/TNZMw17spBe+Odo84foLNJRxO4LfPLUC6MWQXeofFkW
j2AZRnZZT/zc80DhX96jxIuqfTLZ+rSF24sjYQIVYeo3uC7BwVgz8GL8uJKtKuQtHocopaCRROhx
7Laeou+RZTOpcpsxTrpvJtjI7BkoH8lmNTjOzpjMTgO5Z2hJcHbIm8CIkrUFRdcLB8XMopVipTbO
+NDSTTv4lrTONN/ZWTDRfpVECENMMDkOpttCSUD80HIRtbtKSjXqT2IYzM6jJZQC0nUOXy2Cl6JY
+bURqzI4dALnDqYymNAsdo4aI/EG5KjZp5k/htchw17dgNLAeIdcYhXOfLzqnLIY7ww2AmSBWMYJ
aqDeiR15U6WTMV2boy1jxetVnqoTiBQRfo1irvl9wU7trFS70oIoT+/7wSmV+yrxg+KqdGYzvR1U
tCl7aNNafNqbJUgeN6G2MVqZK/0wtKaCCmbKEhRCfWiUkaeFvkU+fCXNfCNkFqXPw6T7ySUUEb36
3pGfmZIRrkIhSnD4E55txHQwLgdcksxePuTW2CEwzFPH3jDmz8dvfRnH+aFt6z44HWtkjzOWaMKZ
7khBD+piDwfUSLco9GE4esJv1fo0lK02wcYDdtOYWFolYKNnmQ1KYiR3cjBFq64Twbx7Uj1bA9kE
KQFwbuNHaOlKkv3MbPhPIfUPTZWS+uZfV1Lrpvzv/1tHSLC/PJEw/0tB9fNn/6yohP0Hdc+SmGIx
YjKtJarvr3BXm7raVk101Kisl6bqn5w4jenWwlKjafypvubP/kmKE4TCasIkmwOzV3x8maX9HVLc
rxWVQaVNK0NcGi97wYFzVFEtDCCED1h1VUa/smMyRv1m9ebWXP4s4N8KZI6T535b46gTxbyx0+dw
Rkd42y2tBLYMfrzqV+EzHCEGHcb50pjqboyDuQf1B23aJ59gacbedBbHn+DYxRqrDRlBLyTnw82e
ptEDlnajl+obpVK7waXNg+n8yZJHzQwP3cJoliAZEoUaJfCvpaplR0L2ddmsfJJi2hstXKl3xWPl
EvI+kq3aXqU1dcEq/9Ta/6hxO17YOLJaboy0afuKhevstpQXqn6aoo78+Oo+W2Op0980v2MLy3xs
WaMZbjUMgnBoh+Bj/P+s8pplgm00ArblU7xZpbTgBHVDgTq/wDpUzvEPpbfOe4m71ceX84rAvN0f
y5cFn52nEPkU2bRHzfwQZLZiV6wkzyaXPI56L11j17wo5yNWOVi23E03BBVc6JfGzcdLv7dN3q68
wAxvrjH1A3qehJWbjMOa1ykQqpdjfjZln0VY/falwRgiRFq1AKJg1apHtzOGn+U3LdT+JStgihCx
rJoFFUrIC5joqDDLWhkvyqfxj6/BM7/c3aOFjwbcSGzg9tQsjBJgFfX6BpckarVq1Q7Yk0jLk0w5
onAXTBd1/6CL+1S7xxJ504wYKPXyJLfwY4xrD8vq3dhe+dq0XkZ4YKsb4RA4YxtYB5sHezbvunkG
fjFVfBi026ZHURQp35LC4PLExgys1QhRrVJMvGGTlYMQrSpxDJqas0gtNqUdXoxhC22x2XQ4LQRJ
vjYT9SKP8Mcbgk1Ymthpjq7a8hU58TqNsRiIzRNk5juli559X9k4TAq5z+t6OBv8S7X6PjtXqpV6
eVCcW+rdGG+d4Um0PzqaFyogr48UlAHSm01zbecwtCZ1P0SGpzUZBBy03ihxCnHZMoET2rTv8In7
eAO+uysWrg1cHwubj6Ot72MEBrkya1f1fElntWotfPzb+48XOaZXII1k771Z5Wib43/bEUTPKuOm
u1soX/4GLrPcLymGDEdsN/mKMDNca8Mq+GTt5Vf/tvveLH207ftk0pShZ2nZ3rU1LQNKiI+v7rNb
eLS/cbzHMlpjhWjq3ETvsM5rQBsi7+Nl3r2Q17w9uF+6sdDr3x4VYz8ZWaGzjIKxHUL91dx//XiF
Y2T859f0Zomjr2kIhlTD/rV9TaGRJODOz+YlLI7TYoN8P/t79w3/ElUDyIHdj6Mioq+jV2TktG06
Rlhq0lsF0Q+9/E6/+vEVHd2z4yWOvZlE0f25RGwk22SM3VAa64+XWCqkN/vr5xJL6KxjkU/427vD
rhvc5iZegBNhZRYi0Na6KkeM3pLvQ/sZWei9tZb8WUpDqELHD2vfVpCXHJU0mSbyBsc6ASTaj7mx
+fiSjjb0z0t6s8zRNoCUkqioa2JXED7UOpGnEgg+ESD98TJH777fljl6MuHsEKZbsIweo9pR7mbd
gGrFGdFc/O8WOnpAc6z7S39iIXMe3X4AnJLnsI6RfTmfbIZ399ubO3dUTleKHGdTslLiN1eJyK5Q
EX5y18QRCPp626QGDmq8Jlu8/vmbkgF+XTJqIDCuum0mchNQKnrqDyKdPdCTwa1/RJckr52jTD1E
l6rH+8mrPonre+8y334E8etRFEGBB5DiMrMSvCt+bI3zj7+x93YgtEB2OCcDsO/R1lDx33TUnAXQ
63haruFzYrsVDKKPl/ltcLUcQQaDRhMgFQss9Winxz5yxMiPMMOgMYhPx8v5Qm5VF/XmOlkHh3rX
HnJrhcTQ/yI32WbBuy4+u5nHL8fXL/Tthzi62NDvF6NZPkR+quwMD+bZU3EIXhziLIdT5XFeI7HY
htuPL/23PK7jSz96KIYaCUS42ARNh/hyie2D3HRR7AWpM+b1x2u9921CzeImY+wAFHnULlR1mHSo
fjhPzIc2f5DEJUyR7n28yPHL6+dtfLPK0aaclMjAiolVtAuMFDbFWbBt19Y2cJdAm09bynceAUhj
7Bj6RtPmmf71EYD6bdqtBvclA0XE3G/TbJOt9Tj+UE97Fx3l9b8Rerq84Y9eNb+seXSF2LhNBtTp
1zURhpxUZ0vUYvw0eGhTtnB7Prul75zQvyy4fKA3R81Q2gqzFS5y2rZefoOUGihpBe9zGaou0Wk+
D8508pmN4Gf3dvnzN8tGHYkZVlHRmMhm3cFjssdPruydHYlWkQETtF9kCNbROR0BKMu0G5PFFofw
4hcta0BAzE+Ol/dXMRd9o2Xr1FW/XoeAPFVYPmEBrfie9ZTYcGLSVF99svHfXwYqjIRDy1z4qOMX
I6MKgjXwmf2B+AUNildtmdRizeN2m9lt9gvC8dkA/L1FdSJk8OwQwFfq0f43+6F38A9KXWcc7o0S
n81AfYp0+cktfO+phhDCEFp30Dpox615g2GVMdYicZ0vjPDW845e6fBz++XuZxv+vXcr5ToJThpz
F1rlow3fQptWtdbEf+QQ7bJz7iQBv+3KurJOgoO8GV1lO58lHiSvnXWJf+YnV/ve8wb7GeWqJNoY
TPDXDROVc6Uxe0qYWxL4Ydzl4qn0+4MTvHy8Zd5dx1CBFwH+cH492pi2KIj0Bpx2s3ZJLdDcjJFV
VhUHjJ0/uaTXmvT40DJMFXY/ZStigqP3jG3HCIpa6JPxPryJdvNJvyrX9Xo5s4rNv8F7eW9jvl3v
6NFmw5apgr2COz7ENwDiJ3T0uM6vew4ttV9l38bbyLPXH9/QzxY9uqEQkW2t77hILdIf5sxHgTUx
isw+ObbeKxXgLGEyBErFPF0un+PNyZhhpjwjg0lwL1zL0A12+om9tx59jCYIQpxg0PP4r/OrYCM/
RTSXduy3L/LN2kdfJORMAr0M1i5+MGdnqHT2yim6qUmRWMMkJoFs7T/oa0icEdZDj59RUt57K7y9
9qMvtsk4Sa2R9cPgLtBPK+fq4+/w/Z0KXqubUhcUfkcPv2mMeo1zG3TWC3mYvdCFU3iNBvuCh/52
OPl/7J3HktxItmD/ZfZog3KIWUKEjtRJMrmBkSwWtNb4+jnI1/0qGRXNmNeznU23WZVVegBwOPxe
v/ecW4vN1eshjDPfVxz1vWzsw7OkitnOoFik8Ovi7Uqj7uNbFTVXh6DgjNYSjsywsP06XTTKoWJq
FEnO0v4I/w+uw/7GTbu2lKw1bf8a4mJWJMbYFOhD1s1rs1c8kOuxL1FpFqqOdpAO1lHeJW6z+efh
04/pf4c/EcxmMxa+j4cK68P+22T8MOzFZAgVScRFYCRuFqMe8BILwnBwn6Zfqay+8X29+m5/GOri
3RZTzOrWcIUSxjzrTVUfmn+iJf7t1VwmoNe9K7s3i//XCEgQP108qGkc5l4jiaBDwPPZTLJkpQex
W33F3W5yKU78RGYx3Vg3ludrLzVjA8tWwXLQBfHrwAb7hrburTUKCN8LE6lP3uLkvhEwqutNunxe
dGBTS8ZBrgrr99dxkoqUCH7s1K08Yysd1UOy1Rxjqz+yX5k2k1c/wcg9SD4owW/Bc3foY1A9Th44
+Gf8taJO3FhKrzxVNu5EfRQn2aZsXSSflpgyk0RwJGS1n2D0OyM56Wa4kXO/8v59HMS+2Jk1ms1W
NjLATLWfIuPYDzfC5GvzhuYx4PAkA+itu9zHzm2j9mEnxy6F/u9Bz1YdHfXFoUtorWgNHNUp72Oq
7m8GQOq6Gl48UWDrHJush5SGedkxF1WJXZQyZZw6wU99SLzcnTYIydziWXKtU35ujuZr9m1eiwWx
JZ6pPsmftRsJsSurD6J7WO9MLbIFl2caFGeU4ZhLscv83klZ5UfC9BUEjFL84/cL3bX5YhmAvQhj
KaexLybwUtWK1qiUKyUmVCQ5cKhTdsRyK65Ur02Zj+NcrKfQy1KlaxnHVBz5Kaf5ywMo/9I8gEje
F/fl1vC0rUYVkpN9t8+jJ9zprJxvO9xv/Y6LBXaoImkJ4ES5GDicPuQbrzz9/o7+rS6aRY+H99ct
vVhYtZBmxmRiBpn37GUgOLdg6gNvuVP3qu2QnnOpRbp9HnV9zvw17MWbT0FLZmQpV5bR1Ek1v4va
L4leOihZv7/A308ZIV+8/Yox0jWBUcOtrWct2gT1Q5LcMoDfGuNi/SaEBTKsMQbJNDehLgSrmFcX
tyCX1xJlH54V1bm/rt/syyx9XsfR7u0T4DFv9g1XEJXRX74pdhKNey/TtqBC8i735l270x+T11vh
0e/npLhUF1dUMgzSxI+YobTV1blq/gvx9G+/w9fvJlAKStop6LzsDFCXbmhY9GJ3SE5aEHslvm9t
LG/Mi+uX8dcoF0uJpdFvWCd8FabqDa2J2zSh9/uZdy1q5nH9NcTFKmLM0O7ijCGMR9VFXIc90CO/
50w+UqjHdvf74W5d0MVaIUFIyWU06W5efk+Vh6Z6/X/7+xcLRaWRylnWG4a0jWJYjlikG2vR1TUB
oYHBLozJfXmwYtmomsZJj11lUFytQ3fe/5C6N8jwN579lX2rZn0YaL2VHzb9OQVswRBzqwCsOVpw
QrBAW9GfoQniDszL7+/b9WnwYbSLmTbUwsJQwGXp23BX3S9HUpSvFbG3wXkeetXfD3f17fkw2sWk
gxhLjAikzqW0uc3usmbT3jpIvv55/DDGxVSjPy0bGnL2rrqt9vIhf9L9bANTxBf+uK23uYs3yief
8cDmMXLqTeWGm//w4/jhV1xMSK2ic1Np+BUmaOqwp823zza/v5lXNua/TJSLr9TcthXNzgwxbcLd
mlumJXfT3D4GuDrzLZmSEEEuCHzprxNyWjuhlvWGdj/mg3Hot9JdcRRf57fGlzfUsm/z8sY0WW/O
3zaOH0ZcN5YfXoEZJrktrZNSROmxLGnetuud1iVeFWGyrVUuebZvbMTfc6C/G/TivetsJRdVwBIC
Vf8E2uG+OVEk8lpuU1d5TJ6Ce9lrXI6aHvrn29mhq9t0eq7/+yZfvIeIrDPanLlkfattzoWnvtK0
GG6nw7pFXwuLjCfZib1befRrZzzax3Ev3khLxxzXKOu4j5wX7EievkR3KAJ8aX8rkPw31wjVm9Ia
g+Osi90O4l85bHq24r3bY0LKv1mHdT+3JqIJ5moPLqq/JvxuDXx11eHsHeLg+sm+3JhH2P7COmJT
0MaQitqeMm80tfD6fv8+Xr0+GwwJ2w7II1zixbRt4c8UkHrc7st4mN3Fkw/rHkg7Sv78gD1i+hS6
wzn8H3dFrbvkj+NePMO+CqNhkNglD5bllwnHSkvtohN3l+DP31/itTv5caSLtRUcV76k65YfCJMb
tS+5xqmo/fU/GAQDKKxHvtokM3+9jUbFstrpNLSb2alNPmUDWOovvx/i6meP/k4I9Jw3ks2/WDuL
dswW4HXsRzib247b8KtNjRsUl1VD9X9xFrhO7cvFxabPSSOJQ4B4eRYSjHo1BBGv2Xzo9trO2Kd7
ywldRIa7G1d27avwcaSL1XoxEqEMgrs3bap9c4qf+rvxaSFxI/mci7jiz3nT72EiFk51vpXjvpYf
1T4OfrFwx5Bqm7pYF+77gTV02Zn+eqGzt54ZhzczDFen44e7erFky0EmD4nEtepl5DTzT+wj4Gnn
Gxuy9a/87tldvNZt0S1iAIxA8hy38ndj+fH7R3b1KnTQRpw3KqYwL55YpkiA8xL+PlBoR1Lvhdo7
kPt+P8jVi8C7QAaPKlZI8r++VAJDR9Io7Cpp6z4JKdlTTHvjC3r9pfowxsU6BAkkq0rSWUSZkgvD
0g3qmo9XN76CnaEebXlaZmr6zGR+jLCJppFc02403Vijbl3pxfIRd+E/I7QWGkAoP1fJjUzlrQEu
tnaRWox2sJaKJ3Sfa/fQo3//qK7Ph78e1cXaNFQtqs5uDQDoGBvCr0a8Kh7iG7P66iiCQwz6ByC3
XZ5jqrQTyQvaYbc1lhPHSds+Up+lQPJ/fzHr3f7bywOed61glu339tOPWzmCptoAvcaKgCxiDMlB
Uh5gZOdEP8Fl+o+u6b8HuzzmDlqICs3CYINK5i1buyq/jfM/24P/bQrg+ir31zVdllf1SdeEKWQI
Nyi0T1gA/I6WvFCnab+PNkjJgfRJw7GotSebr4wTa8ldDkOmicLuxt29OhU//JKLpaOQ4HjHawgA
5v8bcoVPWW/dOPO6Pk/+uqcXS3pZz0o/M4pbGX9qlFfRsYRKN7yRpl6Xht9Mk/eg7sOOnz9cWJR5
cSHVn/kku2rySU5ZzMP5xsv7N5ba+2aJGky6lIVJUf/F8rCAuVnSjE2oug221SbfLtt6320L91ae
VrkWxazCl3+NdLFOcKbQQcEIGKkKqVKJ1FragnAU25Z+1pi6c6MOnR62yEbMdK0uUELAu1Ntgvp8
RlZRLABT5dKVJavarc0UDmI85QEu7/AM4Mu6sXO4+qZ++LkXy84I+EtAnuYzZBDYwaJVSG006gtk
1PuuunXueHVa/Ws0GsovYgEMLJWydIyWpSe5ZK9Hr4FZfP/94nN9R27LCttxfjFVE79+9VIlgBJH
4ZxrnedPLYUaxcaCwWBvubVrsEzZFwX5/8m+RKfBUrwT+1Agra/th9mcj2ZKDx4bcnlBFEdVOU4w
jyZX+cZ6d+2Eheoy6nzJSwlNXB5uKEpld3HEp6LzBm+txoamZiRe7FfP4eRDf6JAkdoUv98ohJGZ
6WJ0BsIdTDFnoa79cuN2r8vNxVv8y8+52AC0MGD72mA5Gg/Wdt3+Vce1jIO0s3/7eA4D6N+GI0jg
H1MevgpKL8vd5ziscb9MuVtUqgIbGM9H4S+ynKmO6PSA1M5cdPSQDJbdsHxJ8nOjtsbbzIcKqZKZ
qoYbDUs4OSYmoSPQwOYxatJ5JwRJeEvVgi+NxkR1NWtov1Rgc+8EQAThFLbU7hEXY6WIORe1IOc8
Tjqo0qrCpxICSCgcMYrxMTa6xI3NvL7rgbzRii4Vf7KeWr2zdCFZV2ysh3LSRm+awNiGtD67RZtJ
Xlfrijda9byjvxpwMP+z6fpgcHFFUqqrT+ZmKqZ3OPoE6l2pM22VO1mtq+O1UxxzodrEA+kWg4Tv
LMo381T7pAIh3FC2ne/jOJ+/5lB2j5wOstvMTCN8LUcbz80AQuBpyHLtjNjphw2O1Zcao8b33Klb
tEDTU1fE6T18Do7zwhKfaEkR2QKSYKcYnMcqIoNmHuQjLh0anee9Puj1j1we+KfK1AhnDrL51FjR
vFMgu7s5NnknaFr1pFoFzh1jNkd518Eu+9Kiav1jBMS/m5pIfep6BRV6rrf3UWprrVMlffVNUGBZ
+rWhTBxBLf20OCRRGscE2wdZadXRqxNiPpyyZ0iSxj2FwjEq7riSSZoFjQ0ZzMYpPoUISrwqzWoN
UU9RZN2hSWpYuErFe/fTrMYKPs0iTHESdpCNJ/DDgvYfi5pWfzVC2WcFW7XA/VLP9XEx50JtNxZS
Qz1ylGXpay/mRp1pATE3WCLpTUq6REt8DVfml0FS+AjZ+I66eWX5BaY87+W0ok967lQ6oHqkCtuO
23dc4Ek8J30M0oVgf9e3JsLGNBm3wkww1cPjfVTpaH6AeWycTcPKvtC9mT8ZdY/2Zt0g5PWgP4Uw
ow4BzW4bEeTKrkixviqJHfm5mvUPQki1n4W96kRAQmm2HkBed60J8h9Dx1sgDZpBz1tblH5TrL3W
tLAfJMQm7pJXIAJFG/80jYBbqBpt62I5iTbw3Kt9miyz6vZm2jxZ6ML3cq3oYPNn+49IUhuvN/v+
LqNMBUQ79PidJtt0Vb0TL4DaeSMrUeBwWojUZG5Zyqs5fYGdgL1yzPUzfh9kY6jVsHOZmAl1Dw3A
SPe4sLeakaqnOhizI7Ws8AQTgRsY9Dx81ABC5nZJw9G8q5qgv4czkXyBO6DeWcOgulY5U7ZUIACF
x1jvRF8tozPBHf+KzcCGopkWLTrDjM6XHnnJMZlN9ZteLKrXAhH5BIRYGQ50x4NhjleBAoy07kiK
Sk22uEXLz/lYwocu1dyPx7LeVZWqcWdN8RlxfPxYRFLysFboPLazVBM5gYwHuF3RWo8Qrt01Zggw
v2/sB5YAYM1Kid3WDJMHlJIgHXO7pGBB2Ps8kYMzUhfpGQxTfsdaNJ+ksLP2RmjEJ13GtCKjZIdC
xnldy0L4Zx3CiZVH7F21loVbGGX2NhjC+jynCwKsVI6e8FMVXhxO8m4w52zblSCt6x7WHlLXaJv1
ojhFsZDBEmolotZu5BZVQbe3ulxxTTtvD1GKezIxh2ijwij3+yEGqKdYySFZmMwF/fObMUauVHVq
rtMvYYdwGjXonQ7k5/bPMgkW0xnUyNykXZKesOFJT6NpDNvMnubXuq/SyqlEaicbEoDVfRMMOaBt
3fbnSk3oLiuWbYwuxsuijl6/MJDTkyW34TkGU/+U91LzSabzLYQ1aGgbWJGgZBOrO+jlXGBzyobP
2FdxquIpPaBQpgPRDKHzTrEefR57uz/E6HIRq2Fb8LXZ6B5avTbf5LLnyHDUk8ADf5G9hEi1fJzW
iepIFa0ahR0oL1pfwP3Q9P5bVcUYR0sV56kooumtkXLZBUKYiMJNy9IeNoDdcjcsuyr1YFRET7Fi
KR5gr2SDSxP/EIS3lVpZzg/j8oaPDpOrnEw/dLmAMTjnEU6OpVE+h02VGV5sxcGrsEgWuFEWiZcE
UM0Dq7myzepK9m1k1LhE9QAhB0AD0QetV4hF6XwpZwo65qiq+zBRs4MELmFjKGN/qIYSW4cyVyS8
hiH3IZXafiUaOieD2T7ZYRSULrjI9iBwhpxnqG8nmgHKozk2MorTrvhuiyzcSHK93I1yAaOvEDGU
1Dm5q0XOtIJ/UeyKOMjvq2RW9mI09UMAnH+jVcJyuwyKbNkl01bqO/MFnIhrGEBm5gSV3TTX9VkR
hbwD7CE5mpEFHuwJHlDWtJuST8w5LWH+DgkTrOlL4SiD2u9ZBaavopnEDtm4+DSUUboFPG99o3KQ
NgnQsVshNwZLGG9fOUXBBoz7cijS0Nyrs8ArMiUUhwxhY3gVbMCvdNV9Lavhvl34blaiHv0M+Kiz
lN9mdboHsgo8tYjS5wB12XFJjWeNb4+jRzmQVlw7TlTH4h6rlHWW8ohXaZZsd+gq3ZeUokXEDarH
FVMZnKfGMlHXmGM/u/OC7mYVKkl/LEx0fwXy+LhuuuXGPvXvYeqqh6eDlHri9yrAX/fDFiF5n1gh
EvNZdkb5jmbfGyNcqRRRKUimyEBDOko+Y403Pmy556waYF8MzMl7urO10+IkHt0BG0x8jk8TfUhl
3K3yzCsJr3VQCv8ob6I36DK8CEtscmUhZ27jYQXeh/M529j+uMHxoR+Tw63c7t9jJoajr5M69/dq
rotopoLlJIOqhzkjELJFR1Aqu1i6VZPy94f16ygXwQs4G3NN42VuL1XOkqNEjN/e44T/jwX5X7A2
NJ7av8eCvJQ/wIHERfsRCPLP/+qfQBBd/MOwKcx4r5zjjEImivqXO1f+B6dYgDigcGBXgrb2FxBE
/AM3Lrk8ymx1RawUtL+AIIr2D6rfCLIBt3HWoXEC9j8Agiicm/0aefGbqEkWFKJiq1LIDV2kNsJJ
y5kkIYXeYi4OpWZFHI7O7Fsc/Hhqw/7NAqweTlL4ahAx3at9qzzAVtA2JpvLbaOEkdcQsGwLLJmv
OovRXW6u0k5Dqo2jXAnCtkWEravYS7pDAZ9/roJJ+2RHhfmJhdb4c0ZM96JYhfbAklMe61CxX1U9
HjamHYwnIFaoSYCGD34VCO2THqr9W90HxTP3Vf9sinp47JLI2gTNFL4FgxQDmbWXYU3N6HdRP9ff
U/DfULmNwYkznfpkeGmO1qQS3r489GS88S5njTLMaBHtW5aHJ4Qa2C+J+5VNrZNYbdIlP3EcYqVw
xvPUK0qtcuw5sDb9GIaPKp0/3sKHfJONqMa6Ye5c8vbNZsFBtoliVdtmYpiOZj1rX+VBV54gmdV+
3g7zFpQ/2ccgSN7yYQ7mPbuebFumJnapOkRhqcVsrIK+BAk/EDUOzWhtjFV7Avt/RVw4aW2VCdlx
Pnyi0Bp7ryZacOQz+2Pp6RQQaFjxCvIc2+pzXwbVsY3S/H4Iks4ptNTeIdaTvBztVoSoXOeD0uTV
VkiR6clKWpnbMsLvsRl1tkJrg/WT1Jd08LZ2qz2EgGPvMmWhaDAw6+ZzWc0SmoAcPg5Ysan6KZVi
2KJFGY4DO04YzaJ4KOn3YouGxn07s63/2VqjfQKRa8Hgh2art8tMzWXT67MTNYG+m0TXvyhAkzY2
KOBz2qGoxBK4+gOLIDmoap3tdCOdP/WZuth+XistBc6IEY6yUnFC17NxGIpRxHusu+q0BSJYbGME
tGcMRC0ILwI8Z9RMZXDMCXJg1cfVa5vhtWyTKXoM0fJ8ZkIRPMiRqJ/lEBzX+90uFU3Ct1ZbW9lG
wGARHD3KuWyfxrErDnKPrcEK7GVywBJWfiCV8bHsNQ2yRUvwboTJcexq+idCc8k9oEL6azqugisC
2nITpJoK+cLWqwqRJwh/MNtat5HspN31ncZaHpHGOFeKljI/rAE5ohgXcD4jGwTfUgf7lIaS/poU
DaqjRmm2bVuAN6zyZltqk7VToAbfJ4NR7/t0LvZBrs/31jz2EP4HaIPlAi7ZC4du+t4aU/1syXW3
T0Fcs+XqoPz7aLPkyel16jo3EzpVNqBIbqy2LFvPtGVq0HolPZrGBEExFDIOgQWz8jZF/wYMg0LQ
YzpCMFbkUeLBCDG7XaQ3b90YjYlr4h74pEktz6Qvp/xz27XRI2QhbiZyneiz3jVw40aunqo9G9lQ
OKbyTu94B1IcEPOdXmJh9vW+HmwXWdRCZAyv/ZUCeCFASE6zwgtR00Vn9VP7ecCM8NaAHfxqpHr9
rQ26uNkGkpl/KekF+ElHoZKjZ6KLBNvfEL7QkC9/Lqgxqf2SKwx3faIm4ynSAoETVZ7tAEq7Xn0W
RgJ5TJ5y4Vu1jkOpwQ1Xu4khZzu5hcsH3y6NHotQDh9ghJk+sVBwH00Wooy5na1qUxdL+nMu4kl1
TSkBIRQgkNIdoZLG97IOtF4IM29bS0l0BqmnHwxFDK8wgCo/FZGgtE2q8U73NL+/MJ2pgtES5NlI
ZM2v9F2n8OUkbSQxLAzTt+SlbLx0bETntGZlnyxeDYHI3GDyCxUdlWPaDRGs1DK7+lDOwWfP0WOZ
2DwosP9EhHAU795FJWkbWHfhbODBGAM2s+GiW2dFl5T7iPOqXZmoPLY0tf9Ii4L1q4zx9oyGhGxE
DmFU66E0vrRyQb/rguJEz9v1gS8y0WMYhwCW2tbg3zW1vCvbJe78FLy6BhZ+4ZraipdyHFrrrKus
aLLc8rzf38oxt9EKlWQLrCXv73kl2q+pGUePVl2sM0yL2F2asv46plpwX6rynPu8lEHjlBV/brTG
4J5fwW9pzTp61ANz/AnTJz6OGdfY9n34h2Wso4Vxjqcl6vlvpphZKWk6R6frImcxU0dzKA56PNHE
UlfWtjTItzo8devOwpG1Wssqv21zaws7nJdRjqU/5FDTvYDYinSm/cf7ihOW7P91muXRsxnx0cpy
6Ig4Nu0Tkq8CslZMxqewsu1IIHkO1XR6we1r+WmOS6mEe+fqEX+Bw1UsXGxFqIuK8sIrapnXama9
Z4uK9S3o+DExf3DscBqHo4VoOu/51X0/fU+lktuuD7yJqckEkOE6MHtkrfmi831EoDCSgLW4yLBk
7Xv/r0dDY1a0vBAngBC2Y67/OrXH6LGZzcq16nHcJExAV9creWfKOKJJ2lEPEzKFRsCNldvievTC
Bhii2drWnd5xMbwDttNmBrNpXCIsyHZsOIMQ6Z2sZ93+XZXDW2dt35U6Vpfad+v3+ZlQtjj810Vj
nuFvK1babgYjXpdBNBwmXubGYIEXevNFLqOOw4CBlYSYLbUd/CEs16WScXPfd1D5LPGJBY+P84DJ
RzpSOo4JOQenlWymVwjqmfNTnVyDV8iiB7YhxnCXBpK+NTqreyroLt51JKafp7GXnmdh9gdzpKp3
zGblLiXh8RLCRX2U8lq7bzVLvkMVEOyyLNQVUql1eIRcUntl2SuujVDv2EdFt+vTsdx3aVLvDAWt
ZTpWzefCiLJHhJCFp4u2IYNOEsGpjKrIcH8M35ok/RSqlb2fA7s8L7bS75aSHBuvsrIzUaD4UiWH
rqiK6aRNOWJ7Ww72/QglqSG4e2wXfdwEeH3+BEioe3mDnbPo88K3ZnCHnJYFvmYW5VlV5+47RYK2
20lzDNWwjFxDqRCPK4vlV3PeegsolMKBbik8veyaTYOawUNkYJ16WF6bmsTEZuxD9Q91ygqffZzt
pVIfHuJ8jH3BBbtyn42fMj56ZxtG5JPEh7D3czOMjhALpp+VHStoQEPrVdRLft+S7vtuLc3yxYql
+qSAgYSjj/b8mPVNszOrFHf2GCnmYynLEF2LopAflSjG9hzQufNCxqlTnYbl4g9Lni1Wtjb9U+Hv
K74g70Mymmlpwz2VsGcmE/TrvGhMh4yzEXnWaIp1iQg1XxcNG4BQkD7PSSDfk5jMv+tMrNKxWzPC
MSQH9VPWRlriZHwgvi5B3A97MYfmtzIQFSX6tZ6/2oUSgo8tm+CTkdVd485ISGMHMOaUeSSn+2rT
kRsO3Rx9+GsYc07p9IocPKBxBK0eqNRS8mkXpSfERB587E3EbNak668y4NB4q9tx2nNksXrYw2Ui
hgipIKAXfmjzn1JUJ3esY0u8TSuhhZtRFIp09754j6POko7bjy1qkivGQ74s7Rs7WpYkubQLaxfW
cfZETx7LypjFlraT5SIg7cSpTeENijL45TRbZ8yDNq6+ArumV6YkfdNwkDOvDEw8cVYhJbZnxR1y
QvqqNDa9qON8uYFB7oeiYNs5NryPehho0V2r9Mm3dNL5GFKNxFWkkkDT2RaszymcMr5W0sDqiCT7
i1636xegBvk581Y+qVKLCBAgaelHBiWEzjLn9lmlMcxyKDOU2RjndZYcJtb8XaTgx2xFOHvSsiCQ
IOs4UTNp1aAZLWPUerczJyKxccSH6NW54ClrgyzdqcVi1oesTfWBe4d2xc0srX2LAVP97GsdR8QQ
LGO+xa7UjYhK4CHFbNM/qzPyZS8zccVwamYp91hgFr8gcfmTQrPuj9Yo1T2ewtHwcpi447Yfq7Rx
skaJ93mn6B1CTqSHVV1Fo6tVcnKeESV/0aDL8lmK1cYX5mAGqIE5n2oACK+iVFXXzwgv6saviS45
0OTYSPJYAnq+5eSkdddCKxN6mKma0TdDVfqu1NakOgYA18CFwiTTYSwHsulgZAmWQx5O6IHysRhD
l81zIAORTeD3ZjR6hN9ZOPnGj5aczXfQr/XyzUpqZoJhIUF+1Ms04xyX/HF/LvnSSL5Sz+mRY1kT
CY4Ejd/Xq6nkuGxU3kbdnM95CxeBgwKVo20cbU20tbpxeSaIbQc/5qCj3SdSw0U3c6YY7tQra/53
NEOoUGEj0bWdp3LpMQWabF+X5cBhYt5ADg9xl8c7eYmmcqeLUo83kx5wppHIbH9dDEdxT0iU0SxQ
dUtQeJNN96YDMHbikBg76inK8YU5uVXNrNdJj6anTqJmTxMfL5MUFNI2apul89KwrIu7eVqG1llG
a6b3MYv041CbxlfOsozvVtlli5PbU/YzN6P4U0Yg+XUxoE858SSGI/4W/cdg2whgesGJpJNUS6F5
1MoY5c6IcxqNrUxiuAjVjxvmY/cTpR3s9LHKimPFWhd4mI+Kz8OUmZ4B1Cj2mFnDiUCWdHShN/ta
zdG7jl0v+5RXlj/DaakML3j3GFcJ2O0wTzigZVfF9ncmcEMXFWHroWOn67YTkemb0S/D3YA+JtnI
rQnnmLORT0ncs+YtyDG9gAbRxCFMAVhOuWE2cRxWLCMY9VqwM+XdcZeYQHybv0uYgwoMoWMnwrxX
y1mFRV1P04MxJbSJa7H03a7V6rXJAgW6Osabx6ZZwkdYyePTOPXxT94A4zudsPZ6Up9NrtlY6egW
lpq+zrIxfBmnuv+5jGyrqOtSz1Pbh3DGVTYgTlyqCwev82DeE6zaplerw7yj7Lk+xooa3tmKEX22
7DznvJja5dmxcJB+5XhtfNYkIT+Zc2u9tcvAMmeK4RCQ93xMWU5cJHVYx0Lgx8lYG6+NGMrYqbRJ
23P2at9PKUh3NyUdc9+00vilrnTVH01JtxyhlMlXs66zLULi+dmMpfitSTiZI5oXp4kNzJmSSDo/
JTXfFOPQHWq7lT1bKTN0z+iusiQDvh6GbeKwgdHc3l7e8FL3Dt0VhClK3EQHGYm6GyiiPKVVnvqG
NVkDmQDkv6ZqDcdILaefOlU1j5g46o3Kk+jJ47TDxpAra7OkZbPRA23aNWHQPRlVBX8FX7jfNqX9
mHWZ+TblYfxZyYPqYOUi8UQwDvdWFRMgGbbFhlEJmdTAHHlVkkcVjPOumtqCKppZujcnJT8qdi48
0YsEb1nXfhPUSHD4OiX7opF1Iq6FZoMojU4FcjN3lLp4q6qdzfavUA7svNvTZGvN5DbVwulzGRiH
eLaSZzWKMbpNTbzrpKr3cWsHjm1K5pNMhRYKu3J5Lq3KQLTKK9UqGkG04uLye0u6ujuVDfHFSMLs
jqOM5UDOrD8ENIBvAr0OzjKh7n0rxcZDxCr/aVhDZr4a6wabPTEMciy3lrLkDkpwoi6OR5+qYdG/
aObcbeqoNTyp0xQ2OKFdPfI62r6eMiskyVTd2BhgAEx4pBE+QcPIczgREScVibCXB46JyJuXSnqG
cB/4SV0mB5u3bxdacXkfKFrHbl1E1ugpWpS8WGWwuAb4ccI3ue9cIx9rvttRtimjMNtNgLpbR21i
7XsgRL7PBgLuYQyWo5RK+lGLC2y4o9zuVKvMd2ym1NaR47h4pm8ZWH7W24GJAHNUx9U936cVVkC5
qTcBsen3Io0LTkLz9GQoYf2iNR2iQE0s4wtGOLawS9sE95ZkhF/0KpT8iFPjM6fFA8UfmSTOWpFk
O3p5VRez8HzG7hS8sOYWkMFL4gZ5JLKRu8U+mfiOcdXhXqNvG5dGBqKhECcd0/MPy4ztO/y7zKDa
yGCSpU1KiU8z61jkM1RmRhWbeCmJMHXWrQPWwfhstcKSjiR/1iCFNsDPvdVpFGskBfs+oiHLkOKj
VhGxvUdIQOypkMF49q3Q1WybFAtRDBgMElza6rVbsXxRQ87LSgm5TRtKs00iicAnPr4nBPiIT98t
PnDCwVusvzZoxR7bsuLPNEnLL1swUjp6KZOi4XQTFcCa0pNTAroyWpMzYbpGT2tqrJgmtlB8efaY
qYMnKxHhkyA+OaVxb3xFXBq/qKRcvmJLtfx6TFsP44P0guWXxHBDqpVcWrJVRUTNS1pScVZhQ0ck
WEd86YrmEMrmeK5MTBWaJLX4rKv6RCzYvlD9sO1CDkXoeChP4ViBAc6m+TvabupcJiP8WvSD5gm7
Yk0tU2mbFtZyN00qCy2WBtsDw9i9hJVYfhijzRSv8oggzZp+pKZQDlgrCkezSd0iAWXPusZr30oo
8C80XNTPacQ8YKPDjpNc4Y4IttsPasJda9JVg20lav3cwrg+DTRGpY6EWM+RDaLdpibNoFsUSGBR
LM0d7RANSOvp/5B2XruSI0m2/ZWLeWeDWgC354EhjkqtM1+IlNRa83fmU+bH7vKT1V0RHpzgPTlA
A93VVZUW7jQ3NzfbtndkBn/Q1HlZ/Szeds3Pn93zr9X/Ff2g71RvmziMuv88/8v291/D5LH/2n09
+4sD/ZFuft3/bOY3P9s+41/9Dc0V/+T/79/8Pz8f/5R3c/Xzn//x9UceA0Vouyb+3p02XtCkuc7i
/vxr87WI/vu/zvjb//q3/tWu0ZC9QV1BBV5Iwsdk07/bNab7DzRo+FtCQYzpI9HJ+Td/+z8AGrgG
/RrY7ujngcb8F327pv7jN1yaR+Bf/9q/tuDVb7Qdu/c/opUFbPP3P3X345//QXfFo1lk08NRYcii
NyoBLZMUAESaMrnOP9kdLJoZIL6DBiwXb++iJXVqpzy5pVvt7jJLyd6ctLf++jmnLCxSz/LRPL0s
etBQ4TkIN533ZY0FIsrKAHihxQMyd733QREFKMconzaYLQwxBgX/F6z3sEjJ2O8wnVDXLTsQHlU9
CRnQZd/bC1Kfrh1vDDpI3S9hynWYo6D/5QpUsgRzLPo4jZqloZDZBOM+tpfBt6ctfkt5Mu+3FYoR
WHIpEssjQzyRopCJ6RIpL+V7fxMeuARugSq/3uY7WPlIrlDXphiNuBaOcv6R4toDQYeeLyEIAOOY
a8bdmNX6oemG4HjdH2Tw/O9l8a1sGNXhRpSnSUkZ1ZABfUQe75MfxZ37lcR7ujH36rGB4+UYHgtl
A9i8+rlop5pQENGRcaXPRb0iDK0ONVbDcsPb2c3KXaUlW/wHa3tIEdXkXcckD0f6fA8nryZXiXGK
eQ5fgye6A7jxNgVVcX3/JJT24/a5cKTBFWgB/Del45zXlaeYpCe+5Y7odOYd5dTFQ+5jlyDx+Y00
NXrboV8ZbAAsLjdRJxyxg1AICiJ8sfwTfEWv0zIy1JJ8t+yil8QZ802TNPr766tbcXrMIHYBAT17
aDsSWUVljGnVCqdvD9M++IAYwl69K+/Gd/Ot+eTIhClhCOUA1SA+nq/IiYd6CG1UKhdR8yzhyTj2
orkTTKgVXV/W5UczhLOzHiqOaAFKwA01M6mCBbSDqBF7z5smvk+Ssfgeg0F+Xuez+SX1rGZrGOby
i2GUSEX8xzZXzfn6StNYGrB2pb8EDPspRfmuD6wtlswVIy4wUvCzNogDQuK5kVElvIcFyvQUu3Zd
+d0Zs5vre3d5rgiBJxbELzhxvEwt7VKZiU0NAk2MQJdhdJd1EwjuYqaE8b8zJoUK8v/EU3S8PBy0
nm50+XKqgVnT29wYxxN/0PmtzKpckoNHd2Bi+HxVTlUWejzB4D+6rfY5TDLtFgpZ961eDtG3QB2y
Jx9fprwpFQLa0GxxU57bCyrPzYLeoVDv1lSSpu9lOL962t5BkgX/JlPdlDU1wpN001MvjApqAyzJ
zB5coEpfSpr0D3DybfFby7grQ5hyAVeoyPDwv+WcplsMJ6VLmPu6lywve7TsP8xZ4RyHXBSY8kF9
AIM5H9XGSj6CxaYNoT6fdPSoArXZcE8ZeEbOp5NeoX4J9t8TjLHnO6vPKmJLYcCyFWV4z/BBdWsb
HSwaGp04XowjL96AcchmoptkjTwr6YyGuwLA7i4YTXQmyiE4OC4azlSlttjGpdPz+9eRe0EESboC
Cev5ryvSHkloD3RyZ4Ggzar7whgPYaRv7YL4c078+dGOo4NJgu+YLFPWstGiMkdONqdpzKzF5wG4
yl5XeOgP6tQcggZ67qnQ2jslKJ2dM0/vkzQe76/7n3Sk5J8gH6kupoxYWzxi+VrKxzytsncxPxi4
Ky/YL+ZA0et43eLa5jpwwYg0He4m2SJt9zxN+wkZDmPYhZF3q8XJTZHoG0FJpvT8vTImmAS4kUlN
OT3TMtq/qMvlqL80YPI0vPgwR5WH8HutIIxgLc4haT3rVTSpo+Xbddwlh9QL9EOkzMkPuGwN5d5x
OvMDHdn6oZl142UXO3G/e+p+mNwCjkqSpYo0QezXSagOFWYaggSyz5ohD9+A8bdpeaMW7bKR68sB
gB3Bko0VqpyWjnTWuSVlpEy1NKQJQqjGhNceYA9ykXDvdjeK4W+N8km33G9zpD6Gzow2ZM3SLVcx
Hjv0OU90unTF6555iBcVwr9P3z5Hh6kOmmaKyt4jQeLJ9tGJVMOCKRhmcOIPYRxofmGmH7yqTZ92
GYjlUPtEPpemFYmkLNzbl6kYieIy6MbZOhZNENxRPhw+XfeGlU3jgiP/QG+K46FLdyn1ZG8uYzp+
g1cgXpQFNgB3pd2IPAJpeB54GGmy6dE4Bi8KBgnPPcHMik6JA0CwQwVATzeAOuTJSJ3OrI/g1p5X
vfVCjaeNtV3GmnOrUtBH0yAYA4cBVaap3k2BGoFD6t81+vQBObY/8AsgxhAKegb5N6jL8yVGc6G4
SjOVPqpFCLe6aG7MO7Aah+vfa21N5NxoIYIxhTFRWtPguTHe4hWg8ro3idoy59YpX4E1MLehl/aG
D17GTlJvG5gqQjVCzVk6wc5YGO4siqxVlv9ERrTcDzOQStBnWzTk4k+SPYRUC6D2by5+KQ/OrRx1
RQOA5xRA89RmH9LY/sg0j98GGuBK99v1bVwz58G1afOtTFItyVwV6GMcVpiLS4ZE6PoWTCY2t6F1
U6Bndd3W5SeDV50ZM4RescROnntGEjBh0oh0VaOHmAfKjTMqRy1Pf6bm++uWLj8XEVeUPDhlEG7I
L5h2nntUM6Ekyqm46VVMB7nM692oAjS9bmllTRxmy7Yc3XAFXc/5mrq5TuKYORG/K0MGWI2Gmo/f
Vbpa7cGI5m9yYPjRhs2V1YlCGfkReSsxUTphgTGCLlLM3Ec9lwE1zPxMiNC3ERiujatrzZTQg2dc
1YYJSeZb5nNq6qzxnKEx2eys2k0fhjaD2Mny6o284TIAWzYPJ0pIUNiK4Hi+k4qZtXEXlRSQKF7e
mlCjHnivmZ+vf6+1BYGWJDLwxCVMSS/20Epp+NEG9Sfnm8juhrh6EICw61bkspHwchILly9EYuG6
Mv2xldshWBfivIOkxE1/w0jhcNv5DL0J0RWospiO27J5ebdYVMXweJ3QS1AUSz+5kJH3nVLwgeR3
gZJxoIs43JmtWR7J9Hl+aq3uM9G1HFqnUfyc5nVxmyuOgUAZs+E/2mZizJrVoCmnjcifHyiGmp4P
7hViCgBJxwGcS7fhyivHRzwrmQ/gxW8Ry89/cxGb3qCPdPh7y3ztzs4B8quBj1JTCa215Q+sMVAg
9gdeanLTc2tKB62j6TKWB7J6N47hjVL+ZHbNV9KNqLryKUiKeFhaVDOEtPu5IbPVSDJEMuEggtPW
P5vcgysBTZPk1xDl+76+ue5vK2fnzJ7Y5pNPD1KhSEub1J42GwoqcXwMI27E60bE7pzfTBZEj0K7
glc5DiDtnqXHCoLWnngxLxokRkoQf47ymQHuPBwYl/OAWUS7BTqpLab+teU5PCaADonmhZzQjlXt
9bnFaUpi99mgaweKA7+uL27VhBCNtanxAtuS4kKqdEpqlyyuWmpGxSOG3mxz+HjdyJq3O0y9Um1g
so7hm/PPlOcTcOqOnGUAiDNZ0yECD+ho9MTd4Xjd1IoHisEZS+eyFaK60noyr7PrQG/BE9pq70fj
QN8vGe4NJ3gWOaoOcjL/2KXEwetmV7aR6t3jaA/yUzziz1eIXHdSlLw6/BQKO8Bo5a/IrjY+1drS
Tm1Ih2sZS6pcExdF3A3KAYpCFWDB/N1xzG/hqAW7GQncqXtirU1EdI97nmhObut4cqlXnRVrqisE
NmclP+rRxPhE8WLwmtfXN3DlfsKMaLNB4U55Siz+5CTTWhaId15Vaf9eMZ9pbet3yY8/sAGyyWEu
Cqlk+SDXeRuZtl5RNix1yjgxQPq6YzTGzrJkww1l/prf2wbFuIW6B0FXLjo4te712tzyGrBQKD04
Q4agYAUy5WsVOdHojwx7MwVZdOgs8EdkX+mKRe/arLW3rppHkjwpflF7o6ZNFo9XyNz1nkOPqNQJ
yqXOwMB7J25qZO2cegCfOte1usdoNt4mWZIwBdT3JrOmkfoyKJfgixnEJMadtQT5HrxDavlMtYCb
Tzp71OjLN0bkD/lihr6Sh4q6m9sFWaTBSrx3kwEhxa4z20bjwRc23uCruQd5/JgMhXEMmYfQ9nMb
NfAXLEX7yhlot+6vf/GVsp8QY0CcmxDOsZRzgzwD5M+zDBqB+RDc5If8pvgoaHMb336pHxPo7rYZ
hVbuC25A0d6E6YUxQBENT1y5qPBAV8kJQWVafYidKdh3QghYy/vknRHbvUjPa/f99aWuWiVhpdBJ
ekf/4txqN2pJoymc03Rp3naTYvsRYxPI7hUBEIvmu8Vc3dvrJi/PrC1qu+QxpDG8DvVzk23TVVSS
SJKX0HuTxkx2De59B/3ek81w8qmLcphE4UW6f91gTGIG1ukAxe5Lcry7qK/uIk3b2EC5qcWRZWKT
8ru451WqsFIMz209GFKDuhjD2K4/NsuLuh9DYEA0InNnH7jzC9VJ4CMBxqcO9sew3+pYX0Z4HqMW
uSynlbeALDOWk3yUQcMvyF2YElULPP+QfoVl+pb+CgQzufo5S+HyfOr+nlm1pCtTtfJlAlzK02AK
INxZ4gdnURr455Otu+TylsSSEP/iUzKHLT8a60UZ00kH+TIUefWSUZTxNQNq0IdcX9CaGfyEO0tw
Salyi4PxitpQ0pkHQf/VBvFHRfCJBmwueZ2nFMGF97xMfVpH6eI2BaUeywNOe6gitZ/uArMd7Y1X
28VKhCHaQcwD25Sw5Q4KEdHONYVmTeaW4bdcDZG9opX85vpytFUzHGDxNLSoG0jFEG+ylbYqBpp3
e+gGDsW+f08gCfYOcjWBX93bzMveXbd5ETvEyhxqIkQswfwlftJJkOwtY6Tjk1As15JjOd06dQxQ
ftj4UOtWCMRI8ehkMvq5lZSv17QqD5+++VAn36fwtUlCeH0lq5snCtxCyhd+L6kqMUdKmzgByJ0W
3DzPY18Zyo0TehHb2Swq2vQVxOA6nbTzZUx1aBhlHRWAZvo3Lb5WMuUzhQgeegyU9cv+6SsCZOLp
XJlk7KYUcAszcZzA4wKzzeBZPCkdKt8ofV43cnk1i0WdWJEWpVd1rFQ2EAlBaW/dDreFkTwbj4ik
PkJnwgj2aXUXpNFGA2rNJ3jM8Q6hbMWRkuxaZaOOZB2CQ0t9U3bB0SlTFIvDV9fXt2rG5EhRqkXX
x5GygEUbYzVRubXMxjpM/a8kZDg0jDfyzDXnYzIfxSDe9vQ8JAcvx86ho0vtoymyt6o5vIBeaYsD
8OJW4kPxpAKXI6iYaR+eex/QxEzJRtLmPtC8nqnzyRbsZt1Q+lndTl+mqGdIfHSD6uNILrwVbC83
EmpGhDcpx1EsoXZ1bl43hrIFcMIjeO7IFSPkyDL1bdL+eOr3AhhBKiM0tABz6ZKZemKuwFYfC5pJ
c69Wdp5DMdaUjLiaTG4/3ZgOxha4EwhsGPvP11Qni9K7CrgCpNPnndo0aDwpw9swSJLbP7DElCrw
Rd7DNE/PLTkNHW0UREhqVDW19nptmQvjB3HTMXrelluVpsskir6bSdMf9BFuefFcrGMTORO3oljS
5Lbf9LANgRMI7zvjcQjomCtKDKfXjtHB6eiak+CXC+2NRV/GS7aUZr/Fb0GOXoaSASZqGCel2V8a
LQ9l+Dz71LeS6q5ypzsvfHJAObcmeU6T2R6En8Ac3PnLHCFe9Sv/C7X7P6JDL4/guQnx909uS2pt
ZZ+LRlZnN3Tma704kioqB8PNfmauGrxhCkg5lHCHbVxu0k5yaTrc0ABfqW7w/JLdJ9WrDBlTuvXd
wnwntA1mAoQXM1mOvLvlbZiTzvqjOYcHjE4FhRK/TNlruP0o5MEKhrjGfe0lr606gtKg2/APKWr+
NmMTME0VuCvdz/PtzOJ0Kms44SDCsp7RnL8z4cp/0rkTJgCcWFwzdCBoSEsmWn1hpyDa9gcxnFNq
1SuUDs2dPTXvrhuS79FHS1zVTH3QxOWJJOUfNv11QBQkB0m/6PW+D+3K3EcDbMB7Rv8XXktTe4+m
bztDqhAGH6cqW54PUV8u+7Tw+jdwJE6JX5vzfN/3ef46CKjVbezGxYZzCYoSJvAzgJdA+c43XKkq
pRk8BhPzUSH7r8wXVlxvHMMLVxUVUq4JvEfnDSXfE6Pb2d1YZEAfm2HZd0b5ofeoQlvt8FZjFNqM
rC0JIHHxnRRWeF8IYBNbz70oyrTSN04rhfJsS55UDV2B6Amgj1hNbVSNOCEvmlHx7qkQ2YdoMY0b
ptu2GO8vTotkX9rVnsmWbtY5nACK7gqIrfN8/AHh5ROLmxfrNM6/3qSXhpkaqFYOQU6VfQg+j6r5
tIbbhQ3hQScRjhnJeJg9bMRx96pPl/tZtw96kHy6flpWnIRjSTmdjiU3lIzWHoLKzcwJR+yn5EaJ
3OdLpO5apgqXQN8bbf3yurlLv9e45qla8FJ8BKGfr8orgjQbHDxEUNc1rhjrrDdWJC5wyQm5a23e
u0BS6LhJTijUriL4UArKaq69W0znViuSO/rAUOy4xVbWvragU2uSy2VL5QCkowbdxL3avSoTI2t3
gzar6s3Td450jzYraSdwPWlZLQOdSuXwoZahPvaL8UpP8qfNBwiXo6r9twlpLcy+KRlshLTlxx45
vEV5Z9v9BmH6ir9xyxD9DGpLZEPS0dGjKuq4aIDsq/qtN2h0J98obvBipmI6O4p/fdNWAsKZNfkQ
LZ7NiBdAg6mxfD3s/C5k9ij4cd3Kig+cWZGS1yFx5gC2WAoELenVREP2jpZLseEAq2vhTU1TRVBn
y+HcreEe0QeB8WVU32DS2cyNncvwwfXFrJnReD7B18Z/gfo5P6FuOVkZI+tkVtP0lWbA+zm1a79w
mo0iptwQEN7Gg/NvQ1IKB9VUN1gOpAHU6j0mdatsym/CPOjMl3UXu9UBUNtSvqIlbdi3HvIY3b2l
qEa4M4KQGfXrq14JGvwYYBTEQcpwMiH5oNpAjRc2lx+xV+NXWe/4NvfTiCj3dUur+0stU7xRAW/I
paUuLArbqojrRjIa+6rQogOUn9VNMerF00pKv3dYAPcFiTz/kT6l7iZ9M0P44BsGCKIGqqrJ/Wi2
Gyd6xfuZeBCgEOZHQBBJVoypjGJDF6pf9fgJItKvsUWt/cmbhg0cAZQ24BMZk5cl4zQNKmXmdoHj
VG/7Apay1H2GJl+/4Zcr30cgs4VnUnOmBXzu/0NgZB38P7hlU7nftQquC9vsyvdVNyeH66tacTpL
paJE4w0oIGCyc1NMbSRZBcmYT7tJYIXSZ9kQQIAROLfwbI0be7jynU6tPZ7Hk4QCY5ASg0YBP9Yc
h254l/OI+hMblF9IOA0alzLaJTWsyB5cHtdJUsEqnjVBEh41o122DK18JTAAjPNQL6CEIjfQmyG1
tQRCKzjto/4ubaByC7wxeJ33ebhxK65+JV7whHhRaZS7hW5vJgs0edSCI9jnJlqT4uV8rNTg0wx3
zcYOiqgnZS8s7G9r0jU/VHYbxBHWgi6YbQbVM/UWOr7sCCuadqPGKlT1tEj3imMlT8/NGLWlHwp8
DWCerKwTkyVmac57oXJDa1fPTXiXl7q14fRrboioN3Br+hGEJcnph7CFY9MkyVAW56vWDlA0qBsL
ERFH3kOuLuZXGawkpEsRKXCTeepynMOEqf1TF1XOh1HLq+7QzQ28IVMGLHXX5AGY8+sHeu3j6aKC
z92mge/Tzw90uowQKlTiGT07xS+9Q/K+8NLoQ1KWxS6DrnkXa2oDc2Wypfm+5qSnlqW0qpkWmqke
btOCunbT8Fk6PmjhtG8CdSM/EN9H3lxeeDxcHaEaIX+/bhgcMipuSgoWxiFP0vSYMpEGFWHKSG4N
D4+iRLzyDbs4qHm/bNw2q1tMAkwhmbok4M7zLe6buBsn8Oa+4gQOUKOE9hlETrr+RQvm6YseecWv
2NXq1zXT8lshdC3q0DUhTQbTRRlN+r5THnv2orDLvW5B5E3SkjY/dKQM/sCNeEaDgQQdRr5/vsYB
IvK4nXnGxq4ZfYCvdrpdEie7HZRu2cFVkryrYGa5y8e5fHPd8trJIXKTe1OqgRtKsmw5SuTB25f7
kQURyJfZaSALzfcmrBHDsPHAXfuSlm3qcF5zq6uuFAjAcjUxvCXcFehfHZC+jWExdDyYPdsUEarQ
OtZqbL2Bkqd6f32Va4cFxm1RDKWTSDXqfH8BbWdt83hMk/d2DGPXxwXmOejtrptZXSBSTTAoUn+5
KKqhwJKGuk0dyqgt+7jQ2+v80rWyY+51VbYr1RA6rj7Oj/Cvvbtuei3Ikv6RYpLBM4ct3SLMOdGu
UghEdA/KHSWb8ZB4Y3Z33cqat5D38WDkysCI5C0lxSWtnlkgqcv0TO+AlEygLl6nRomKg+LBLe7C
wnnd6NoZpELJzB6lLUGdfv7xMr2KQiUSh6Nw3k+Bdlta2efZmjfukFUzYGcd2N+pVsq87KJPO2Yh
ZpK8PFLToLvY7eYtuObaDopqmWXAtEBNRPJEV00Kd6jYwcnoGTjLsihO/T6s5tpPKJcKFrUy9/yh
nautAcBLFwFFSYghhLsmc7ZSLLOjki6IRfI5Or39AB4qfFMBo7u9/rVWrQAiIYwB/GKc5vxrNVD4
IezJyA7dFpioAMXb1sFJvCza8EW5ZY+3s54TS5LLj2WS1LFO6FKikeaRoWi3etB9Q/I+En069wBp
5Zcm1h8Cc7ypWhNYfpo0t5kBwVhkeWDRFG9/ffH62uo1ME+PXWoQO9LqWz48dDECewkF7c6NJvNo
2nFUwa43miMerCpfFG+xogOS2/xjnLMs8G2yLpgV7SKogYc32gJMTAMs14bB/KydFOWHXWU1QG7I
VRECr6xY3dtdWn8fGd0F2JXXUCV2fTiRfbhTbz9TPPvD9ZVdRlCRbOCyFgVmxrKkQzgMM0G6ZLP1
Oth7Wf8Qjfm7LE335WT/+ANTWCJcE6yZPj73oCXLQJAOHJEoigw/TgFlhFy7uz4s7+Zm2kgvHrua
5+kNKzsxJ4L6ySup8KoyTgqOhT7Et4td06EYoOkx9HeREUGaDRXTDqV71Y/U6LYdyh+B23/S8+p5
Vti0f13tW9U238tc/0A9oaDtkChUcKFI93rmGAwYGn1dyOQBBgIetmgg/hRb383z8DKPlCdfsSyG
OivPWNEEkGNlQc8FhRYWk2azbqJxZYQvgjqK3xruMh3oD6BuqvllEM431z+aPOj4eBoxyOwhHV1B
TXq+jcmUd1A+g6hPlUHd5brRPLegsHuVJTUgjVz5RGYQHjxBHlwsqrLvNci3oAfTj0Xtjp+v/5q1
Y6hTE+aFzW3Ijzr/MYWxlIprEMuNKsi/Rky42HsrS5N2f93OY6njxHmIPgzHgNgFGQ82hah6bkij
hjFBh1/60azEE5y886e2Mz+JcQxBBIdUmj0qH9vcU3ZQsr6ZUqY/oIHzBL1N7Td2EuAc0IkGhjvd
NxDPHPveGw69pUyH3i3dIwzz7i5EIXQX9gGUZXUx753a+bIsGopmVWtAe8rYUZ+Mn7SBwAdA6t6c
NGuXEXlhwC/KY6ZWsNhm2h0c99rOUqMHuGNvw9b4WXnBQxy6z/vG+8V8j7rvrSl8qPTcfciC6lM1
pJ+zEMrDKEodVAFnazcB53hedB3SkGZ67801x0ZtoHBeLG1Xt5v9HelDurqoGDJfxQElswHgcb6/
ejFYdO142GW9mryN0MM8KMU4frv+GaXg9mgFKRFecAKPQ5Xh3MoSKADaHXx3tFP3tmvtBhagEkLJ
nTbBvWXE4dYIuJRs/LZoUggi0VBhG5IsxqMyeyOU9T465eS+YZFRCx8qhFmcasNHVxdH55ERZDro
F1n3omeeVQwszg6b+cYwJ30fB074Ugn6/qUFv/Th+mbK+Ie/1vZvgxflk7I1f4NI9T6FwDLofqHA
lDxPKuVXEDjZ96bryl+BCuduEWrqbdIyHZO55taMt5Rp/f4ZlEAF7lsnIop9OYnrtgnfQZHPXMUa
GtVqCod0M/TVnm7y/FnnFfkava282ngCrDksuT+vZUGoBQDj3KqSgk9japlqTpGivZF98pZ4w1tX
fefEhHQ/ZoyZK3WH7wSN1dyFqdU9E1orN3Frz683vqWIX6fxTZw/QA/gL0laL180Sk9+1QlbJnjr
n2QbcBOF0ClWnEtiGDqHbTil+0k3hOhbSUE7XXRnw6NWFwwlGCfFosgiZ+bDVGlTrwhsZl1WR68v
5iMZ/Aez2mqHrbsuzFLU6jmZPATOv15YTybEziwXOm3fQ7eisYW2oHo/EcWDqofHH2konpO+1aov
+ina8B45p310WipksK1Re6MxJ7bixGnHLkt0LZoK3+3zg40aF9q73GIaA0PQ5j44U/tFIYPIC6qC
NmR9k5fM/uROyp0SDQ+a27657gBrW09fyDVoKVAglJ8rg6EFY1eCUNRzO/Lh0K4evMSxP6r831+u
m1o7r2KsVUzNgUOTv7JpZLDDDQpuze1n7ue4B7qct4vlh0rltX5NS2I4Dipov911y3Jj6nHXeWEy
rkAkJk5K0TiluhWHLbC9YVq6m6xxm9e6W3sH2G7K45C19FJiHkpV11rHHJ2/BzdPtmBja2GaugGE
cMBbaXtINx1jKFZBJwIsqAK9bdZOduB3YC6inTKlS7Z3FcPbojhb23J6OAZCS9xD1J3OvS1KC7tK
DIMaYqP135Ox0d6BIDFuAvgjfcUsf3i9aX+8vtkrNukZmayUq5Z3qBQga+jOh7mgRVU37Yu2im6K
3Mj2xVS/bEpk1q2g2ogecmYqvi4LhJcOuANZsfx0yW01KxGw5evqVhIf40Sfvk2EkuDQZqr2vQn7
PhLiAMV7b5iUg9M73U+rm5zZzysNjYcyTJEmur4Lj94sBVbyU4Df5Mrsx8Ulmddp2IhpOc0e233T
K8qxUgLQMzzg4MwfIWWDKa0w63TPe2/w3cJCIwV+XfjLh/QYOVVyDNAJ2iHc+sGFW/zV4gQI8o0l
fSzNSu57NdyHRekcZn3O910ME77do/GsOM5Lt83hHerf1535VqkaWMwLtIUXPTimGmOqaMncRA4D
v0WqhHsUog9L6X7IY/szifvia2mh3XaFiehfHA73lQmpFmKHPYT56bekr94m5fgNSEO/H1vzTm/y
ElhJ/jybjPfDBG+wYz/Pk+5VbOQ/28w7pkXa+n2t73Rraf04UV/3UfMqba2PXQX3bmNsxbS1406S
JwjVgPpTu5eOWqFnij2LX524JYk53eVx9tMIunpoagrt1TKo4y8oDeE1scc0MRG7Mvv8JgYit4Xs
XTn1FF858UB7KU7KQS+qzWl0p4DToL6Gnvo4WXewr6FUtQU/W7naKMiAYxSMeJyFi7OedZ3x2OsZ
Z9VAkLMLvhRDFL1JEPi1+cRtkAQfmXcJ/Sb3PN2vVDB02hRuOL5UIuUw8jNIsUC906xx5GeieOJ4
6mOleyn1Z02ZvgoDPXhF0XjkuCXBFy+rLFir6/JpdalHw4LWk/ahzVC+DENpsgpZBnGz9jpEQygL
kTJtNJIvcz/G68Bq6BQrYbSTL+/EKBz6doTTKGbeYmyLzwkr2kgRLuMnRgwB1GYbwVVJGUKiRXMI
qy/OW6fx7HdaNoSHVp0wW0IRjjhNZNY6Yh5tmWwUF1bWx+sIzARYK+RK5EA6l3OrhJPOFi528KxS
9QlefsN4+ofCCs1XaJMYkZIvYzt1+qyKuIwzRc1Hv7bQHdnnadBtzUit7CSslMjoiUe8eTGSbdZo
RMMyzL4ZhX6/GNMnJkTf2C50op7bH0gVgpvrUf8ymxLT34I3kl6rICM4v2+VGhKezPFwEFgWud29
Y652b1W9eX/dzurKoNETQ8vAluWoohluCDM2l0vZpgeGfD/XVfJV4X9XDl8PCsenO74gFgOuzPzg
ZR4Brezs2PThfDQoDnWfvM0N+nXX17S6dyc29PO9K1qH+XIPG+bQE76Y7bTnfYz60nUzlwFZjPv8
vRTpbkDtqKliKyLh1dBy89PWTlvRyNW6ozab2s8CfaatrH91aRbPLFyRkRwZgAUpSeLEATYp0pg0
A5J4p7dwjneO98SpCxEFmSIRbxvGcWDukjK+meZYgEpTCTVb0bq7GtEzsiB3Qgya0tTb63u5uq4T
Y9In0+t2jFqT9wuy8d8i8io/KTp0hlRnI2SsGYJ8XJCxksReYEOSoPNMmuFgTFuY0d3hGVq3b/HI
jfWs+capGREfTx5neTdVC4NAwCXUOLjRq059XhlqclNnTvGwWNmw0eFYXxboDMYBmD66+FhwbVjp
QHKganNxcCrVQpSznMkWky2o4Vpop7v/b1PSp5rIcJh+ZGlp7t0w9PnanfJ3T/cGh9QDkKEgvpa7
v26H5GVnCxOd/byZk3KHjNUD6uRP6+M9uviJHTmzrgzAJqOLM+hDN92MMzoZNF+m14jVGRvJzOqu
8WIT2Rs0wHJOxfSSEqnkt1AZ9IqzR+6vL8mcjXrYX9+7tYAuXi9ch0y58Zg59zxDrdG20tk7K3wV
NKaPeKPvFOhCGl/bTjteN7bq5hQgqCORnzFSd24MHZ6/fKGIXhRB/MV0ypeLoh9EGei6pdX9O7Ek
ln1yoMyhRKJKIRqFYf4SyqT97IW/rpvQxNacP7S4wxl2VCGWEpmfFPEK5NY0BR02P5n67iFKVOMF
mkzNMUtnFMkZg7lBH63fLcv8yYk6JOUar7uxRFlFtWZvt9iNuZ+MxaAVnNn3ozn/iqPQfYjRT9hI
r9aOO9tNlYMGO1N+0kcua63L4xnHbRrag5buO/p0FzdPmxF5PB4UglVR1tNpL4pfcbLniTePpiVi
ZVpYr50MSZqun2+TyXhbW1zaRTlvGFxdFrAdHXALMUwu4SOC4/KWxneXoTpYQX0/MniqO8ofHHso
LhgRhqiKJ4b0ncPJ03IIzUu/RlUnmD/p+uRb6RPZiX/v3okVKU5Gbd7O8B5BI9X1ge8KUY+mazZO
+9oBhOOepwRQZ8FQfP6JPBCvJbAqqMXRCNo14AIP3tJHDy0NnP3Qm9EG3nHtGFKIoBMBPwikQFJa
inZMnNjA2f0ZUsUSNeGcKqcZlUa/sbA1Q9Q6KG2SAYNAkL5REIAo5glRUrHU57tuDGKqetkWXm1t
+5g3BpDHmrhspPilqpxZ0JtU0ubhbVpVrzNHQfdgRqspdLs/yaioJAhiIATDLooJFAamwRIZVZ/B
A6ONuyB+BUfp4XoYW925Eyvi75+c2mVU2wCdMQotCELdIf/b3ywoxG4kOGtHlSE1ofUBIBW6kXMr
YTbaaORCVmtMztc5Gti1XrlDYuzpiY0juBz4RPDIUvA9t0PmlBtWI75Q492AfUNEtnllxcbN9U1b
WQ5mwPPQw6CgKj+3igDx8bBn0yx1hEd4yREQ6sQAtWNP766bWvk+5DSQljPpDkRJRtIatVPlAzrp
aJcY1Ngy/VcTxH+wa9xkXGQ2yYYhp4NlSBV3mYXigOsGx6XruCT6O9iet/hVVyqmtM0ey1IUpgDf
i4098bYutFvNnKkxlE6DlmFY8i2fw/NTabulr1vTb5S6GvbIMrUNzOELWnODjV7gLgriGM2zpIbz
1Sxs9dv1XV77oB4gULBFoiErn2wwPdHkOAQqNzHvjFT9iBDsXV+o36+bWQkgdC//NiPF32EKHRUo
HS90Z2h+Kk3ZvUTwNnpZDGBr56UON5xndVniOrYEQdXFaKjnBlqDQhWPslpP6Phk75QJwPeYONbx
D1bGPC5DPjAJXJQbzVg3Mgf5D38CIgLL687iddZFxbEKfl63tLqmE0tSEM4WIy+LBRfiHkAfw6z3
Q+seOxWOwuuGVj8WLALQhrJ1bN+5r+ZmXwZ5z5JSs7pfMnhsK1Su97o+7PNu3jiCW8akMMwzoExs
C0qzqFcfmql4PpnLvcAtc10u8cbK1rfw75WJv39yCqmMxYvn4Raoqh/dOHrhjtONF0UbAKi10AVN
l8A9gnGkcHluxoD5PEkREfSXaP40GXki0FZbd/KKEXEVg/4HLUMnV0oxLCsWlS9wMuHUGr7VtA+N
q7+57gnih0qZPuGRogZXi5hokDwhUghWzI+VEDVPqPB9CgHcqfEzK5ggPThct7W2HgopGhVsuobU
7s83LWp6dwgfbzDd3jtDfqAnsv/fmRA/4eTzez3KsklHFCIEz+0+yhJt2iEljSDrdUOr+8bVRVTg
yXdxr5D6tzo9TvyMrpFj/oDr403decfh/3H2JcuN49q2X8QIEuynbNRLlux0k54gnC4bbEASAAE2
+Pq7VJN7Tr6Mqni3alQVkSmRQrP32qvxiMS7/Dc/hT++uruhAq4rAMm/4wBjaFy1Iig282BTKuhm
8L38nx/oDxsHdA80HDG5qyZ/Ly88gRIXjpcDjG/1Ar4QDPdUhUzl0cjrP3/SH5/lPz7pt9+oncK0
B2UQAMAw6RxhWz9DVf/1z5/x56cBjOaDXgcp6G9FMxIGq8npZvw8o3oDfkZz3pFvbTj5l9f254f5
3w8i/73gEChNw24wcK7tU8vzFc/mbBKLFO/in5/o3z7ot80zccIiqPtQzCbdgxmG2xja73/+iD8c
1FgC//ss96/wH5unj9NWpQTPIjtxQaTvCZ77m0TXH/HQPf3zR/1x++D6uYvPUWf+LgGiJuEph/Up
5E1h4QIAauyR+c7ZDRBGKZ//+cP++Or+48N+e3VRI/ueBvfKmXoDojTGSwjhxL8shD+uuP/4kN9e
XiqqdgnvbpnKT7+ntn5pevHZI/TxXy64P/1IsDlFww6hJ8bgvy04m+p7QYIfyQ/TrYMrAQHMS0w2
aBP/D08E8htQzAj/kt8VqzN3GJpfvLYRmQdN52xsCipc/G/znT8tBaRU3HkNEJNiCvjfqw6nqFZW
YqsmTT9tkOnVPzWQMSPanKQPMYL/8tRxyb/gK3/79P9+7/3Hp/7uOA1qvQQy7eKAgHFhm1tnqVnm
0kWXQTTCesMn3WWZh7iIq6batWYRV0w15A879XorhtCBlWMN0jK1UXNrmM8f27QzJ4p/YmhzFv/K
eo//fzp33JGUe7V7V5wDeQDs9d/vqgspcs8ZFhlCH3keN8tTJdtSoo/7P6yye9lBMAsDke33suB+
YqYyxCpL4d+DQL8HBryrjeiLGZx/W9Ewk/3Tov5bYnEX7v+/UqPFFVr5oMpmHrdRi8hfiEhzTRoz
PLSdxKCgcTXSuiMRm26zQm7vb6pZGb9YKj/WD06iWsTErGz1tgH+pmU7Wt+rzjBXYv6lUwDpIXhA
enC/QwSv2z/Jzq/sC3Gplk8a8oLH2umnpiQ15expHNOFfUzuwKutAbVnbrNhQE+Moj8cu/aHneFx
d0omuNEWyJvl8cHv0+49Taso2K3eyIansGrreIOIb+Kcau45a0GZ8paMVnGPhwwgq8r6+u6+sWob
yrJfIn+cshS6Y/uR1Etdl0i8Wpur4ek9Q07X8r2Xhg9l10eaZP3szjwPdIKlMOBRxF5H/dzlg4pF
+xPZw3pGhJCtGDhRTsDeQd9Jl7PfEPMgOWVvizYVKbsuTvjOWtH128lzxFAOwKHGJwgrBpHCdZj7
fAuCmf0ZmmiZywWOFeELh7EfGDSLhA1y3aVuUzaoheoimptZXNZ6ljJ3DLdItHRjfFczYZyVjaDa
8QNia/qL9SghRYqT7JWovv10rCSv7VzHeAEAI3+NkdAntMnRwxD68LqI19DZ+3x1d1jo9mc/Wd3n
aRAYP4/6YOqLpcP/g1I15glmj5NBekWlkQPe1BI0moFycGUqNUEFwrB2MNlQsFXOWT3IsaCYO8O4
eGz1Z73W/OZwL2E5bNpHuBrBdzmHU97SnkwSii+ESkM2ivmgcyYALsouoOvHEo7zlyYLpDESBPQh
h6YsvnmeHnNMGYTKFivvLEAp23ftjDFo36MeH5A7N3ilWSPvi5k5LRXidHTGYmgnsxXdeZvHYUWa
zGN87XOzrOMuJgbtEuqatgOfc5mhsAD/tN1pGNPsPX+JvpnR0P3zxdzdJPWAxQEn2jUpKxO0JyJV
uJntqoI8wEiugi9eBc8/hmTtg5BifTONDL/ruoKD1jpPj5032mc3YSzI8Rxm5wVjsxHCM6inBf0e
XNtcpZwlooi7iZdGhPzXbNmsNlEAlJz3Kvls8fC7rm7j4wj87MqIYl9mdcXV6UFsirt1PgehAEsI
63aTuJ2ss86BAGSgRN4QRyd+yYqj94kR3P4Gp2AYigLCSTe1VhNmDW6ljo2/hMhFpu03MXF6bcio
GngN9pUpjEPgOGgEjy+mTmI3r8YmpJfQssAvkCVGv008RbxEebBsOoIlDddtFWDXaacHx6fqv6Ad
rXWhp6AJITMd7FjMq+cfumWscDel6iFKtSodSt8CZn76snkR8SjzcfRbZMAJhowni6J9nk/Mjlsv
Mi9wzYVZbmjaHLOXsey0n+Tw6n91l87g4IteoRXEPeIF3YaRdsL9FF85GDoYMiz9gSItG7wxaIj7
NWYvyHmWn/7asWuCCPtyTcUOzhxRHpJpz7vR2ZipxwaKB8gX1sZu8UP16O189U4riCqSFFH1PPDy
ETzzAi+E5sskbWabAeaa1PNepFbjTonZuTascqFUrCLDL7IfyFlEg79BkF+UYyHVOfin9Rli8X0y
Sn6Dft2e27D6SFajmt0gcZKMCdLMkpGMPMctFpRzSCdvn2jrTrm/yO7c+bRjWcepgvBkkenj6hD/
oAGJm9yjHYx5/R72HIEV42tlrc7EoL9qPUSFHUVSrJM1WzwNuHjC2TRparMoGZocKQt9QUCY2/Si
J/mIt71fojEoZKJOVRLuo04htu/+FR0v3rLVtAfcIj0+bpQ+5EDI9xtE0uV6ndISvPjXUClVxr0f
nmEpAt0cCfurgH9OPvvyhUiHZG482KMilD1qaeu9K+Bi3hP/rDk5uilP4RTjE9hD+12+4NrIhExv
1pMnv+qDrKXxsF3Txb4Yk8zF0KxQk1AP6eYKzMIlnvMZUvmMBikUFwsyBg2prtbWYYbeKsjTTj0E
CpbrQ3S3UrQKZxD3k03LsTLaOJaIlEvCQpiYHCcTXpEe/eHgfstYut6zTDqbr4YhTLoVKockbzpO
QPGzMLQa7oHQ2UUNZJb+HG0T0STwKO/ZQU7+AVKzJIvGts+Vm+Z04l1pk2rbgK+WeQnEMGnvghQ+
2GgTCgWH4MksmXQwR5RpjyxzTIjyGZTLC0CreAf3+yrvaqxN370t6K3wjhC44rQU7ya0097VdbuJ
FoRnQDd1HGqQfgmultzxOwvOjpsWsNh4S7X2MqmNLpMEYxpeQf/niQ/Rx8vJaYMfwRiPBTROL0iT
9vPRhaIbGrClBIrR7pe4kUXKXF20TOht3a7h0aG9s03caX6OMfHNGkcHpbvERzHN0Kf2DYfT/Xzl
1SgwhOpFLuRMcEeTPXJohq1R4U5WqkiXISxt04HJV9UHJKaboma6yvTU4Hd2Jr+0kfeuRsTGgoUs
s6rHC0Y3YPM24HzfcAjSgqHtco/JJOtavl2DlmW0nk4YWtlsNB04+ESdAoorq2pDf49V5aALhp6s
rZpXMrmwZLvPapn9US2tKAKuj0PnPMW4y1cRvzV+R3I9RzvEiYNDEVdXEdJnE1iZ21k80iF4qwKc
9mkHki0L5HSDmaQo8Pqna5M284Yb4heu8gq6dEs+p/3r3M5+OdQzLeoWAHzaNwIdc+/kLtMMMh7S
lzAhE5hEMpHXNWq6zoQq64CoZ3xtvwy8gooWLug5LJH8otLxJ0VJ49XrT3hFvwkhfyqjHohKLnVl
HkQab3qoADIkxx+i3nFeauY9dDHy6uakX0t/TA6La148RR8r5fqb2HoP3rRWCNQZl+9hRsSnH9YC
jpWd2+CvSVZRZ3PLkfUzjc0+UKTeGBLZ3EGA0H6BjR7KsbBh5zhodZ7MLpZF4tjSaD9E2dq4pYa/
/3bQY/3YgyNVdCCvHxuGsFbK1+nRFQN96VPcuyoIpkdom/3NlE79WSDcfYvAmua0TKSKS4gL1iXn
ThcmZT83cr25YsSmRLhCvRRp1MtdKOJnL6wDDXtR5Khmjor0UFDbe27Wig4ntnTH8xj6W+a7LubM
LS1heKIv7SKdF+1GK+BTdyzwIj+ZG44ZjxV40bOt9tMypZmpZouzWa45Sl2KCnnS5SBi1IGhQchW
iEUbrXWVI16ggktLIjKLyMpdmrLjQoc3ZF62eZ16y2unUlPOfJX79K75NW6kjm3XETBDKliGDvB0
Md018NWlDZegCLVVm9j46xXWBUFJHW/eNELvmBXrhnl6X1O2g6p3BVG5x9hK1PV27WM36/1O75wZ
2pQw7T68yNqLMQznmgBXbYBszbVJuoe5Wnpwu5adxxavBW/V24+0gloHkXnPYJ+j+G6Qj0BI9VC1
5tKLYC7gdIp9NykfgYHVLbBLv01ZwHMqJf7C6DS5FLR0aChyVM1+PjnwjWvE4hc9fq4vbsZuC6Xp
k019A9fSWEFzHai9xwHJgy9VxquJYAVa00wNosE9115QzW4CPUNTFKZrRmexCxeEsFK9b93JZjB9
eh/19CkweM8V3E22Dfydi6RiX7quzrVs9oKLveJq4zt9ewp082BRP2eh5AEqT5wg7pCkWZxOSYb5
AythkYnTc55QPaEfQjEHkXr7iPSrA87oAt3EZzOKVz7NBeWjvRqMmnOBBjLH4ORn3Ilg0w7hl7fU
bbnGwWdfYQlhLIaabMEBHRq5B99t4xis1InIU0PnH4xWaUkWGK4C+/bmu7L5NdSE5oyAxZmJnr+I
0Hvyku6G3N30wUWM3SmeWvQS464jaLdW437OblsmA582aSTZS0RxQHeO1xQhS2WmNd/phR+R5usc
3AkHQ+UMC5ybuTolDTpOmJ7ecMUeNZtXMPv1CaY4CNltV8RTw6w4VRxC5ZEeeG0LmCy+Y0WjKudn
ssIQH22z29AXb53Rxy07EqB8XyvvA70MLC7m1iA2s6o3yMqtilgkY9404BQGVQOe5gxYB8OgNMN2
anI+VVj5PXOK2puivJ79JnOjKoZiWZs8jHX8vMTMk5mJaHBoa1CAEeoFjwQlz7KFhDquhhq2rS3u
AhKfutjbIu6vLpTwnUy5+CZt276Mc6JgMzfCFwDRLOg0RFpE0HnnFve213QvGHQfSTiKbPXWh6Wa
vmticY8PkZe1DZ/yaDbViYr1gaKQzcns3SxP/BIMTegxIM1RwfKhGDdFA71vHnnmi6YifkD2LezB
6fSx9vq97QiDqmFwcqZdDvUaufHJvzGuthWtQOub0yc4pMNkO0y+4ITS5JCecKQwd3NuzNzgN9Uo
W+rxbXHkL4RR/BVVKPcRitzvpaILrkYiN07KncyMBNoRLsspFmiN0u7QRkYfEicWUGB6tnSJNEct
PEDhPPiG/VyFsD3yLBC+jqeTELX13z1ptl4TnkWbIAt6TCxa/Wpn1urA6PAgFvYwMhRCo6+yJp7f
k4o+KhjyllbWf/Uo3bN16vfKTj+JhamBlWmHI84zmafYzYFNAEJoLuMUn0AR/F6Qig1Rr/Mxy2SP
c/BQ12GwgdPyeanatFxCGucGedwKRnlMql8soY/9JFAJWl89xjbYrkn66Vc1wtzVAgekIXhFH3T1
eXte0okdkSj4s64Xhihi7w0Gzl0+1nLIo8H+HBwIanya7Gizdjc4GywbAxux3E3gEtzVpxmtxa2J
lH9eaAMz6z7Mw24++muyFFjHRcfMsUkZzzBU29il3gK+4XfjJbyX3v/LJUMJFy9nWzGI9fMIWpMj
X9y/mnj8yWzvlLizflhWXQd/fYNwJjeuq4qgcjRa9sXNXVNvG8L38dIcte2PkJOOOXEi98q6dN87
ACJaUtcZYB7UZHOKDKUpBOKn5qacJPVxJzaHZtagiXik4B2cZ8Y4eqzogNufJF+0nZ+qId7iaHyg
nrMUTrB8w6VcZyBx+bsx1B8KzxPN3QLZpyr9dvrCNXzpdVqXKUdtOLP04ntJwQPnMWKeKfjQ3+BU
qlH9zBs83kZO9D2+BwAZLEhUlsiPCee9N9HvyJHNDvR4GLVWw84yqI8wdgAV2YH9bGf1VyVrBuGJ
BMQwl7BjeKnq7rFW5C5YfkGdc45l9Ms0Ishx7gylcqI4M27vnPoZducB3LI17eJtI2AvlOA5qJxM
NiVVX9ZQzZ7n0aYot5pz6/qHkAG9aefPVCdvMJ73N3Sk9Bjhu2TEaSDedxpYiThwa0iSi+zQ/2Ks
pIs4nsaMdYvN2lXDR4S0P5oquE3UuxEqxkwElGTcw/IF4FMqWMQCtKGP8PzLuz6s91WT6G0y4vQJ
OrR9TKP7jXeOEZi9Mr5HHvtz6gxHRwW7WDunVpF9SGnRdglK3yrcAnNDblOX4GoYCoLUsF1io5/r
xN7SddzC5wBbstqvcNbPYJo+AbGyCBhBc6l0+pRETVUsPWWFUqg33HlXD4TkTeocGUqBfPCBN8FZ
bKtVeFqisMCoZi3cqvkcBg8plk6z71WnMozy3b0W/bY1iI7HFdOcE+58BZGpMseMPxiJZbYgeZI6
0RGAczZJuA8mAwCw0S/5fMIWKGEUVaroF63EjWhRpHr55L48OonOgedeRtI9TtAKpnraCmLf6pSV
sx+XS28tyN7rU2+cwuc41YAHvoeEVnk812BpmiLtAneLhvqGnKktW+KtHJpSpTQXhJVOS2AYY8sZ
s5Ma+YUyipEFgKPVrw98/UrvMBu6I9RG3vJjSJa3uwwWUXPhkw7NdnSTnNdyM9lXM65ncLIvUKpB
KJhi2cmuJPHyDW3LHQOEAw5r7HPfrK9rQp5CAfJKOIZHGB0623noH1esotzUzm5w5UYHjOVTFD5E
dXxzqu48Ip8XLjLVbtDBe9LHv0IdvsEWGrBIgMUiQ12mQbRD5BlguVHKctVut9N1t1cdgwm3Uhsi
ou/V67Clx0M344QK3F1vY8gvp+eE97tmDo4YWZxrIDyV6i512oM4EW1HRD7CgCY6yErSzPOcXUWR
6Iwoxqtngr6ERnQGf3Z+SFd61F6/b2h48uUA8iVd16yO1HtI57xLp0PPkozyBbxbOmZWyE3fOztH
Gz/rq+Gx79WL8KfrvajB8pAHxCuIEm0y0gS6biu0BSAhgbqFz6FmpSAX4sy7DgXzMvASlzXLakfu
Ix+j/mXdI9nqiJ/8XKn45uumqFOnXCx9EAZXQFIlt0qYrUNEzhIGdC1NeYYmANO7PnxxwBfLQVXA
b4Sab1LTBWToDcwXtw26fhy4LZwKSBMUOPgfWubsu97r8mYePmMIX3B4Z4Q0eTouW+ShZ3GLbsdi
GNhOf4nWfY9WdvKD7sVxp8fQLggZWlb8KVHvm3V88kOzGe/OKUH35rSyYKtTrv6CGh2B3ZnvoaOG
LGzX6SlXgpVTNJVrFBQUIA7mqPTqS41iR9S7tosuE50/bDr/SNIVHXF3hKXHIVzcg9IIP12Tbxdd
XAavmCAbFc3MOl10FMd538XI93JLWIDh2GTvDgm+l0k/TQaUF9kEr8nUhrmt0y/qSCeboU041GTl
xVChipmhJVltexLcbTOi0oOvMQ/o/GAvF7IRcbtZbfi6ijYfKH5/4V26SP5kId3Xuj5UOGQ6CRQx
jC9gqpZJ/3cC2fLhCv9AFppTSHBqx3573Vig0z95qChUS4q59h8YQf8wQx4e2Pmgdf+9DsCLOl6f
U0AWtQ9hLPs1oGTUbjVufKr2tJsfV/KE3MNXjHFQVidFVOkdro9sEut19EyYO1X1IaSb+cN8ZAhW
DccAmYm++YGUiFvkcChemTpIry/bFm5N8x2upEwk+axEnCtAz7mgE0YlsxkLGMfvAX/9amhbKoW0
1C5NHpeI5cIZ501M7RXe2C9zxWHzZMWOLc5fXtMvaMP6x9Slp8TlpNCSPYctOsBu5RvYXBaRBSAf
TNE5We3HGoXXtAVIAoBi02EN5GJFd7HMwBfhGgAwog8OsTftWzTOoem3pNegelK0KTDMd2NAExCE
X+4iyWGWBUrDR7s2YJ6s2YRZCMIuzpUlH4J5v9gAG89Ub9iiC48N2zriSKtUoA0YN9i21D+MiVcm
S4qhy7iBo9oDjyIFUCc+xZhtlJyNhW6mzwqmOIMOL41A/WpmuV8ILRrMKsdlfBlIt7eVUdigsKiP
DMxmtF52i5G/1BAA4Zb+Thm43zQuKxcyXlyDYZasT75+nEYNFNCSPWRisCwIb05Xv89rVMp03ARN
8hBidNSpQlNx7HRS+vcHjYINpJXHsQsA8yaFFztP8Ok5OGLZeRM7L8tcZREIMWIKHknsFlUAo5g1
cfYohxExPqc6D8YOG7Vz283oNxttX7Q/4b/pMWHCL+eOf9dt8iMCE7vog+7OHWrWDUnokKMt6HNM
5/YN5jMwhMViFaQqZI/6LbKI0fBCmNE2QA8JXWFeiB6FN21Z9wjCgqG/n0nafiUiudh0+QxsfAs0
zhjeereZpsizE18mbjBQaw+YhGMPYnv5CVa7fHUxfVzldJXmPGEfr4I9wzj4Z2NGs0GRWWUcBCcI
6GE5MY9bKkhZoVdM0Q6sePeOfXK8ETtmKByHgGNt6Lc7V0DvJTKEJFwzAeMk4TM2ftlVr4K5W06S
XR1gNSXopup5C0Qyl3Facsu9jEL7XNdoZLvmF4JrdkaQYvSTgjnRjGkF7JK5dvuCzRh/+f1cXUYL
nqRcgM+a3ot2YYuGzQswVJk8ujxMFRkBI2nUYX08nCWr9QbcmfUoVzgdJNE4buTQNzcQoFjmVdPn
xCJRwG+a5Z4EQMhdt//ALKuCU7n2Cq5IU7hhY84uUTAjcoE+0cF/UxXrc69jpRt039wZDij0djic
y3j+tYgZPnTRdurtl2q8PAaawbqtjtlepQV4suCOUyCvsOjROL+9WKDUgBy6IYd1QDynTA8ekDxg
5udKw613YCYfF7KbRLwXiGtqWxRAPR9RSatxG3J4pHga48spWyZ0yd6wDaehDOMVC9a99hhKUex3
2omzGdCV+zHGS3OJ5Jmr+3f7OZ01/OTGAGZmbV+0jjj2oC7E3jxCmM73GBNmDfzFmZEfM3W2013I
j5AjC6VaRyKwn+sfLtxpM4TNnrrFvPmNPcf3CTR6E2reSAyKnpIZRKIHETHMFmSeoOFyPqcZSRRz
AE8D74yXdao7shNBkqORwunMd04TH+LJe61I9Bmlw7lvZAnsY+v0MTBieHzTC6Cc9rMeYp1HKTIt
1DKWLUk3zUR2kHbiR/MKjGM36G7hkNUdJKlPCwYxJGhvnAHbUBvQVTC34PQbTjb7uMPIUJtz4OL0
ZPh2Dn2RjOQ1MJ94BEcX6oJw2bYcIBIQoBS0gsaJrj1/HuYfAxqLpm/yGGDhyK8t0CHMhpB/ury1
0ZSb/mus4x9MRjszxA/eop89GHXr0X4xPW38CeyLqS4trYKsEd37QusnOk1Alr7ohEOuqx/jedgu
ku98Db8OQAxN77Wo7LCSR/YzFeferbcG18u4mM9o0GeYaRWgdqMwjbu8V0jj6SOyjWf3DH/GzCbo
KtL4gGHJ3rRmOyXPeO5iaNfHycdYqQLmYz5MvJb6vppJelCxuYBRdRxY8OIQ+eRB028xVNSzf2xC
79SiT5knuQ3hFeZXqBmBeQPO1O16hEf6qWND0fizf/A0e3BZXS5JUrgCKHPHfgTKBQ+iOYgUF6cz
PVTBemyBThiNNF2uYnBvgXk79kht8ouzKLuTSVKn3jkpgtcX98dYeUfqfbuW74mNjgYFtgAa2K6g
J8h4AXwicBbG0zt2w1cKGkxfYSpMuge+7k10xaTzqYLbGZXjuYGRs+jX6+qro20OKRCUxFbZeh88
UrKtMSxYU8Bxs/D3A3O2Kh6vvvKfYbqbBXfENJnjX72uPwWnIRD/qAcs0O+7+ysy3S+eiB84oYqF
m80AmtWKOxMeojkHJj7W7kcam5Oh/Og11RNi7MGSwswkmvlbNPBXgojH3DT1mdMa54PzlNYh9t58
GDAKFgZXGRi5m/uApQqXMYM6BgGa7FgvtghtdKmjAU3IsPUwM2nb4ThQug9FWySjAWqHgVKFt9nX
J/w8VyyhE1/Wbx5xVI7IOh6l+9LDRCL21PdCFHCoVZVzNLynRAAHnJ8mvJkW4a2aSUQrxPYHDXGB
VUSsWURf5R3XC8cfHqOY95myleOuJlTlgSHbGeVxJgB24I/mM8TJZnRuvlyuGAuXTeDd4vQd4eal
j0k6N+uLt0DlM8VV2QMGswmwXwC+FbIuXbzZFO3/NGP8LTwodcbqRdhh75FpU/mP1LQf8GnIY3Gb
Xb+A++OhXZBX3VLc/LZwqCrFCs+ldUA4fF9EdN5Eojr6PuiyycE0HvoYSS/Yh0fMUnax3z+3jX9Y
Y+SR17hdUrMBISWnVjw4kc18DIZV+Czp/KBiR+QAEBPECrkIYdxKz/mrx9EAfARBH/XXEgRXuPif
XPk6Tbha0X8Mpr66I4eKDoOCxl4c1+7s1F2mVfxMV3+PUUEmwVKhmE0j6w3sfgCSHI4fDFVwA0R4
GoE/t/xzglMp8HEIKDBMMP74iXrvgMUlYDDaHuM6ePW9aauIPrTKubnE7hG/+RLpJfNbi475IXD6
clEAR2V8i9Wyq/o54/Xe0GuI05LhTAGxRNlvy7t8snajQMYVfbStIG13+XFYXnBjHHBbfNOZlUQ4
WeI+10m6q6fupNapHNS4ATL8bM247fiCSr/SpQrtixPO2womNI2v95FpN7A2gFMfrgsMthOUId70
Y3bCM3QcRTsltwA4CIy9sk59RHItgC3m8Cc6r0O4D0eaMTqVS9B+cExQghF+MPCFDnSacRsURBMY
1DjwJ2rLUHibCo5nLm8K7+/ObUGIn5s+a8f9qhxnyztUypHA3oSC9wjfvU3FgKHL+TqN9UkjfAvR
HGiqHXTgflDi4CtUDSHvMinAms5pCNJXPaRnUw1vgFr+WgZ2ChBtCpx63zh39mKDBYChfGnDQ9ti
4Kjcskqvzhy8+XVz5Hze3pscV9TbmKh87VQO1dAGQ49i8BzAxV/gEOdJit0++t+ToUcF7NNxnuEu
BF6BmK9Btx4C0Cbgc/bYk7DOvKa5zPF00pG4qSYoK92emgGM6sH/6z4TQUjBdQ6818Xrd0g22ZLB
hzLNYGoPTk8rS8iC9hykoLbryyYmhQ3Zwau7w0g/6NJecMlh3leDxtOjegxvUFdt7j7yeOxXP6gf
gV7+hP25Ap0IiNpC/4ex80pyHcnS9Fba8nlQDS3aquqBBFWQDMm4IV5goRIOh3Q49J5mFbOx+Zhd
M1OV1mY9T5lx44a4JAA/55c8jyp3U4ADqKncBqleJ+PzXHI4ec7A8wwpxig/J4jsem6ONo26mslA
JwOeaSQHGyoD1/Rsoa0iVJb3d256QpbeQyjREl4mk84vNx/obDfZJCDQi/7OM6kWFR1tXNy7/sUW
9FLDGCNc8DYRUIFJobpCrdG0sS18cNP6LMAIvfY2SE6l+FQ6RfeFoZL/OgGiTB5JTlJ/2LQSbEYK
4BdL3jjLyMMsAlBw4MDkeFdq57U2SPAsUDXQsEyt2nyqZbgO/GNp2Oyi973NumF+F3Nwqwt3QwbH
7yQB3xKgss3oS27yhSO+O43upysR8ufTRi75ak6SlSN+75t5Y1gdfOjv7HGrULVfmRTbOQlO/pSv
Dd3FpVaAYOJcMJCH0ZnuzLWgoDY2C29FG9GpZ8KtUDSubJ52Xa5vElasMMARJg+JKcicyleZ4p7y
7OOsX7uWXKO2yFaF3V+g9lwOhul2KJxPv+VEXvr6llH4rcrLzZByIIQMAqvQZYr1Vf9ReO29axAH
02BaCrmvreTTrxC1eUIxFfn1uicXJPKKFaAWohxREpgqN6PVP0xd/lzSv9C3V8Q637oGkhcrS29m
LV4UPxrb8t1cNqeUF3REz2f28ipqKYg8bVZtEMatfkyTzyZ7azxz7V5JPC+E93cRP/FY6en05tef
d14pri/q/DJl1rsAfV8RwfHjKTPiuwzwM769FynDVNd8VOb8Etr2vfLUW2aF717/C+zB3Nhzskuk
uS098QLw9i7Cu6nKf+/m+bkqd3petnl7iZzszU2nrc0y1GRPJOW9mWN1iixEgLX10WXRN3bRVWMd
iStZt0XyQ43SvvKzTy9o7Z3ZpTynUkQpURoB3gw5h1r5k9T5KU0YxCpjvk20yB7DaU7e2+slmZfd
c5Y54d5Kr8WmpFAAEdvZJqSV+6FrjDLOoPHjqmJGbBfb3DRSh0evCQkAa7o8diVijS5nKjQz4azV
FLXrhKTwfTUJdkC3a9ih2e9n0y5i08nVKg+6hVVCpcfZ9NQqqjq1nixHIaGmgzMV4cc4+R/LTGAr
zNt7YPPmldYV1bbrx1LV+TYJ5o/RsyTaMMhAY8KYWU2Bu8rm9LlXRKFVRs/EYKvzMvn9TrmgoFp2
JdKn6Sh6oz94uADXoAz11gg4uRESX+tq5f1oQX0TU4TysoKjwMzAlUCyXJDwbUrIrGDy7oY5fAyH
LABJLR2GMLVBK2rhHLMy9IqVvQvFcvIb/FaWJDCir4fdoP2PnNOOWZNiuSCl9BypMexNCjxYfSJx
jvuc8T1zqRRomn0J50TJmXVv59HD4IFfe/4+JztrTbypoCkVZj3sn8Kq3zcmP4JsvSazt37YxhQA
HkY//QjBSgIgEamTe8OAPZ1b9ej3zilq+yt3ZVyKLDsuKoihwJkeg+5TcgNMNmbPwgbZGVeBW93y
rUlQ4zVNEydbIaBsD8iBP/ERmOt2EdNmKVlvR2tw1yIsIfymdu0lJrlf4YG359uxa3+HCP1Q+cXD
KJvdEMwPQGXVpkW1Hjse5m2EHgCsebP17OIUMN1emc3LOOOByKeXjLCZvUSSSGFPgVIu7A8l/jnI
2MZbk63xSSWmf1+WNdBX0hLrOKBf7WQeLzyOsjA/0I10DE2EJVrob1qMMPmxRlMnWFysLv/Jluks
C71Nve6xt80nM6y/3WW+HkBAY9Rj9gSONF++Y0yE9YlDZdZx07rvSegzbnjGjUtw5qrPFO7Zofyx
Mt9CKjgGK10zE9QVxG6Vc+Um4UfilpL1dTnYYkZDUHTTgZyeu8YXZ1k33wsmfkDO/pPX9csqG3O9
FMGOP7xHKvd+xbfq60BSySsE1a6F0hl4CHG7c0C8RQ/dMbZhssI3MKxHMZJ9KMd3q1uIqc7O07J8
5O5igyb1W4UFLo6S5Lau87Od8Zhjf8lWQ5kV275fcnSW6VYnqkOHELFdWWzcttRzbPFUXrvcWivZ
1R9dYj8t3NwVNzbv4pKhh+dmFETKHnoHPHhs0ww6EP1b5Sb9avLNH7CDaTPrCj1lUv+KGn0tlYc/
SmRN+GtXbDpinFY5JaPWHNEKEw0/WYXSRo0Bmu0uu7MCVcRDicaCCti9Lqcf9v9x32rboIhteMhD
fw/ZzWKUHwwEimvRjLG+wpxuYYDPIw0plXED9/VRuOGm4X9WckS9Mk4Mni7WAYQ+Z2ISzRWdh2hF
BpOh+0rrj7Z18hrhxEs1jDwUbATH7M2B5IHr5MYWgmcrBpPTufDYktNul8zNpZ6KDyYzYJHG2hXU
hRBYwmg5pLeOYnejUWQ1IppeN/C9DQkzWz9JnpfZv+sq/6siCrbVdVwU1f3QNu+qQ/5YGzCRlCLF
mWS7se2nBlVZHHGpxaP26OsQibFyp/qoyuTWjfpTO9lH2Vp7x+0D0OU3CqbNbTH7T5RUPw/hNb6e
nuVq7r/yXtzNfXeoZHCWUp68UsH7yHHvCuu+zUBCbLvYEYV811nuuy7Tl2UcfmFvfhHmpNeB6Rwh
S7dmZwAzR9/2PDgHMeopnm2Q3kxa/X4JB0CjZecI8wdWayW9ZRdV3qH1C24ZipzmOlUx6dJIFXV6
H1Qk7WE2Widuf9DNjPDdbt/Yv5zY8AINyqU+mhz+yZQ8JyHGsMSUj1JeB8OrZxQ7ODLylotDeu1d
lYcI0yEhCXs14zzgxCGFFZ5F3qJaZp7Db7C2u0yzqruEvFfjq0BYvXLm9s1OQxHT5PWYTmBzQdCl
PMCHYJu2qlzPtaM2LfGeXKcuzFH3pOzwpptoj7+Wu2zygQuwTmZYygXVWVe9pXN6Pxb9TVK3XwMc
15RnbqwR8oJRkRSfqCrZigYptEllCaEnRyxVd1bY/L6Y4PNzgDd5MBiiLDsXh6Yez5rPDxrqQzuH
pPHnva+5N1WCaCfDRNQlVYpqWoIjSaB1o+qOcxE1cebpu9Hvbpx0Oizc8ehxdhSwXa0Cw7F0/HIz
WbWK0chR+wsz7hnho6ztb8vRIiaqmNNbGoyhCTQcYChiJZ8zuh54zs55x8Op8vI12GtG+H3wKEgS
WKkl3cuIa1LD+iSIfpBNbeZsGjZCR2/a8F4Cq4BTSM4BJ2yQmQ9Rmd3QRcg6ZRQwujWqXKD2RwrW
jqNGiEDyLM8whvSiqx/ADAFzFDjQBBM/utm7QoKxsGsbafqJJypbTzZPLBButJj2gSkcMnbqs6cu
JCmH0K9Xq7In9Dr+puefXl51unNPDLOk3O+6GEp/NmgGGOQWQ6oDjKm7vY4E3kq7bk+pObB8N4hz
hsCXOK2S4L53+mDfJs010fvBtl1ra1X+cyRD84CzaI6Xzics1a5Z6DKL+7FSZtyVrkQAzlrfooi4
N9FerFHa5ltpAf8WC2K7Ws14/lGDqInagbE19qP2Ux6fybMN5dlI/72ZAPpDR/zC8UAVbEHMf5H/
Qjz1aLbFQaAV6y2WIQddgJiR34UPXWBcltC+HwL3V4TA0IPj16OElh5tBg07OHfLchm64DiXtF/6
8qpPvza4O7mMbYPHd9Na8K3CfO+a8dAjWXRU8KrG+S2IbBO8Uc/bMs/YIAjF3mf0NyE0SZnPyhm2
w3KGTTja47qNmtPg2Bc/DahUaOs3aITbAcQXQ8iYbIbBfMoFc1/je89LrZ80h71b6YMRQA/qZX/d
JmWdXQxh3A5V+iyEf04ig4W9O2LPOtntXYTCbG23aPeb+kicFMq2wuAxXGZr7WZbUwMbt9PZryrq
bcvpA99UJNtnyif2cLM3WIgeq5r7K2qOg2+cpN0+mwHTUg+6YeYMrbZfJ4BVyf3iza8d+qR161YQ
aG0wwSp0Me8Qe7m75qpMj0gUVUwYwHNXMK3nyVHA8mmvPoUoK1lpU0Z/Rzx41DGZjvdSCesLDca+
c8RxqNUtBDCQZz2sh7D7rIFWY8M27qaoQMkqX1BkrIuKIrB8U4jpWVjytVYdSK+9n2r4LxNxEeGg
p1qbn57U/jYx00tf+yfUARvebIgZZkOJxqQdwFfAapPI29qBjusFLdhUBEdDv3UD2r90KI70Vgma
VZy1mY3+qrNNi6mu/EXW+otj+DcFIhdsQi/ubMfU0tyNjAxgqSF3C4R8WfYhj9RMAiu4EGfa8Xdl
xzKGsVE4FRuffEmuMgO3vhny6ELA8q6NxEZb3mNlFih4vXe5oLtDnH6QbN2B4e0jY7q46OpGr4yt
Bt0umhhtLcuGei98BQE6Xfc4zuked8udsaSgDtVrUnp71/UYd75qBYlFjDVi8SV7GTr3A+wjWJVT
98mp/FSaPL4jVKy+96iDcFMHwT0Bgt8aBTbEovHDTLjpiXIurfCxtYGGSgGlqGGIN11HTPM4IRtK
8QjltVzN2btZFMWFXepZsYZwFMKBu3ItAuO+KMJbmQ9oHc0nHH6PAKixqm06pqib20p2+JXCnPba
QX4T4QmzYCXIFngSwi+TOy25rCLD3g2FYkJ1yARfGFQWPb53yt+5xsIkZSyvgcXJ00Ti4ZpKm06M
MJY3C3wBbAIzRMws25d0QlZllozkw+8Op+TanyDWlSr3oknOky6e6qg+tpG5wEt1bKd0EQHi9zLu
8h64piQPNrCDvUf9V+hQlhVFJqS2Wd4Ykzus4ARuxjyDSGtsY5MO1XEKDFiduXtN6/YlaB1nR/Pw
zig4G3zMrfjRDorxtKn7WPnOOqNSYYX6UOC36/PN4C6/xsQMYNInsS/z2eZmsO0jK9vFM2uIXayd
+IeydbSgGq+HdzzZ9yOR4cbAl1eZ0+8lBsndIJNL5gc3ScO8G4lz0xPr5fbDnofZsy6A9IP5RkMn
K8feXAF0W6SAXWgKR2M8ukihWD/junGhFviHRSIOsxlCNgJt8hQ0fl3Nt1KGG8Nrj1XLyurlK7c1
NnhIbKCQ7GCQcItICPNNHoXDznDIRTPn9n5uZvhchslomvcoqnd+xEERlfVjb0wG4l55rMSMdJDX
sRFmxGU/FitLjT1CVvHMULW2OmczWPObxUyGSpDb3olwmQzKmA/I5LDCwZXTG4CrwxtR6pUwsY0s
H63ZGblt7Qe6MfeG8L9mKzsMLVwQEeZr2NiRWYF/mxj9YheGLYa8ntuflbmZrB0tj4gBoFvjnpuS
ZvG4yfObZgpuYc02WOZi7LFE2Fuvk6o25BnkG1dy/JkNg/WiZr2KEEzEiZhqGP6xWYs8KTZRE7EO
+gYzgkxuPKjOHuFo3FnhNksg9FyfnF7xVFJixLGlmRWdENjYntxPf+IAcTuwTWvgilq4bGy3xfaa
1Y/kHKMJJmQeeNgJx03ncKv0GGembuW3yl/PuXvb0Pu2M5LwEX8kR1GB4sHsUf7IZvlOFe6nLGkv
rZGHa0SpYHOpYAsZsofE827Rf++kyDjdkCAB6uidm3PY9h3rQkZeU9UN7OPl/Fzb0U+DLGbdl9a5
FuXeST1+nXpD0PNKeDw2gpZSOO/BBylc1znreuD2sP3igj3pyx2Cp65xn+wyeI6YaVc2o4Ljtnt/
cO+CKz3IRvM4yuItMqzLHDifUe7NeG2S44KLiQ1cvfUjpgC/me6DiUY2aSvgtmG813iFwabFjH9s
Khm3eLJTxSzjJhDAmIl89Sd+rauqCKdfPNX1lx3xs0zrxfHK17QDIl+SWmzSBPV66G7N0e9Xrp18
MpcvKztI9K6mS31FMxqfa9/QDxBJJN4sN1mHOtxDkrm7KPHBJhZrjEHWmETV+JIZzvOo5psiKUF6
7cfArXmzTcbjlnVn1jyGJt+/0y5YqEKUEyUL+DtQcD/9tCh/q0UiwbFMDgHzhYAnhfmTA9PujNvZ
tdJtUgCs2s0jiy9DcBQcR1wSEv1oIoZzmDknd4z21sSyYAf3iWsAvvt8j1xsGIOOErkZVtA4Y0dk
yLT2RpUeolHdpUSRAIcl+CqX/gucRJ6wFNXHSEffmZk3eDxz9PLTLdKrHc1OFkYsg9y6XGALRgVY
Gsnr4CKOw4WwrLusfWl6/a6y+UzsMpVIray2gd0AipnZt53Weps7TFGwnKNpHukF7zamX4drlyBt
u0SOjGCchahaOFEUc24nH+lU5nUes01JRB+BWFncVC0kgSuGVTa0xlqnhG+rZNouiJkxg8AxG8jt
eb5jxkkMOMyuZ8Oa1ZeZOd0VfmH5wrVOGy74kFOd0lB/pjZioSis+W4BZeWZ4NgYUIUr3zyxiO1N
C5GCoYZNU5bvae93TMwMA7mcIN8Mc+cmfkaGZE5l15xxOyiWLsOq0rMoo4tDsCx8mscWiysT859h
bkEZsjXFY4h58kCvjRbKzVQCmi1FbgWpMgd4a8x57XnoD3Tmcj/lbfA1zkUeA9vx1A9AVmd7worp
jR7qrLAMt1Vdyo2VZ58OUT1rIyH23a+l2lU15VTTPH0q9r4tAOIlNN2T77us80nuEA/H+6HI+fyw
QsLZJnNBrOs6vwOZuTBAGPIqYzyVfj7FGfJ7HvzZuO6KUKGvRdIF3rNvDA7ILEmiL1uKEKpQp89c
Wwg4ImNe90G1WRzOEEMhSQlaesaKHI5XDhB3hnFHSfyPO/vOMe9Z7jw1cXwpZHOum/X7usyQH7Tg
IDCczZZagHzNAVc+cJSNsZU3D0pa81q2Hu2JMiPSAJzyl87dRw8P1m1gu9VriuxnbUQM0ObYpLdV
MdOj1Vj9NlAUxnNptvhS3AtUMijIxLkyFp4Rd277gNKm2SZOPcWmP5T8gsxAjeYKmVI58jjyUnmD
Og/lNmmcw4rKHgQgBXUIesnOxFgGFz/x0h8Lvu6R4Fau60lP0bZdHHufVL2InbEFm61wIqgaX5WX
2T1tPaa3rTrEU31NbEIo+mbfFM7wQFUsqwvX0QbU+4fjVm+8cMGcosUnl8p4qEHh79POm7dJ0tX7
ZK5R0lqls11a98Pt0E62AoQPN84XdW8z2jJUAv0IlW77JdeMj66r6UX3UC75vEb9gK6aLhpaI6cx
/b0ICuO718OEpt5tw6PvyTZm1G3faoC8fVm7QxymtExCU/bOL4DfjikjQ3RidYk6KhSB96Iv9G0X
5OGHOzsBr/Si0EoYhryQHVK+TMItT9lslMwZpYHmxkj1RpSotVfaEdenDqf3jny1aV9z/Z+5JNit
eNQw9AR0YzowH2XNmzJry6ATsw3gqJr5vAiXGwFxI7NZi55r9sWNV9nJuV+QlhfOVXWi0quyu8v3
FiVSm8LLxx3CDOQ1YgjtDaly3k89ISjIajTAg+mNhCsODe0pfRZXaesfAw0WsOT5/DZaLQy3z5ji
Rpj552kmXaKVI/LyKmU1UJb11qK6BIqK8JM6pj6UbYteIfPxxoZMnKZph/daAsUnIrT3ToHEYKqs
62sn5kc+Mo6mXhrEnPTjlMj2CJdGAOY63NUj2/9+LBt/l7e8nEXhV1+91Xmf4VDiu6Cvctct6XCp
wHDu/JDTmZcseeL8rs7wHzzA2xaDq9asQLAgG5J5y1t15bLlRIGvso2rRS4Sp7Ayo6MSKemcWmeE
BqTFdsii8JBmkbkhhJI9C+FhHKmhO+Wyx9K/DN1NMpb5uVNq+j3pgHRKAxc7qpfiLujwQSS60ke/
pNup8bOQ8hhruuNNM24cwzVQeTTBrZOi3YkwJ2ycLLeYW0ocz6C9x3mWHda+xXoiTsG7kSpbnjtp
MeKCj8RCyeUOaTJ8OgPswa5N2myGkMdA5YxHcsCB2gceL8liWjsrtWt0d+y0vZO8ILRDOkmOS3Os
5WhszYpEjraG+vUG11znLQZ3s2hMzksv/OXwTj31k/Dgvi1eNTeBPsPovsZg3p/poE92OW6qLQ4n
QVV4k9xYPMExnkq9NZPZ2kg7YUnBB35Om6i/d/Fhb3QwWnvLKegDzVR2ILqqwDU2ZVvm+3nX52n1
q0pC2ABEoduqFc7BVVrejTLh2r5KOQuMImT4ONzxTsK2oKd60y92sCMMIqEPBJ5Oj9O3uvJ6Y941
J52mwQofoh9TnB4do4L7tUwIF7Y0iDX1ovI8Qm8SpThJllGnc0+t8twd8mO1NzyAxKKb+zgffcQJ
mWfeso8s6IQ96mBlUOJjKLKti1IFO7ys75CWP4SZ2z71lpwO8OGwDyjtk5gYMGSzGIxjpqS2WA+W
Qs1fwN9scMxxuPXoofvttAT4A4O8hO4f+whtjFlgit/A1ap7r0wr3I+9LM5ViBiTq7SILZHID5VU
6lHSb7nDjzmaVAn5dgm+UA667eTamkXxqi0ss13Z5Te1GZhPZT+pPkc8oSZOqSQYf/I8JHXNGMSL
5GWVq7bCCYRxjzg5dIIW0T6OZ/ZQAHN/zqesbX5VE7mNa8OtiselXbREIzrYYHyUr2Oucv32VYdJ
HsVVEmAxlulgUn+Va/s2rRK884p5DjDfCoaNpftwBpkdGOZDyuB8lqw86xA3tYwGKU/cx6WOqnAf
1NKIVmHTqyfCXfI3PMXWeEicqhRbLs8IUakdFMEJ+UFu/BrQg7m3jkEUxgNlhSUWwoUI9bvMK5yy
QBzAO3RDvEzL4OkuskdM1o5eiz6DWWZTNfBQXz31ZCnylqjlLBNyGsg8GL3pakYag+fa60tvI+ZS
pjeZU4B+BOE1WFI3zuhvU1wEPGfwXD3nlkg/kqZs+4035tEjEVnIzebGQx/WdVcbIgLYJVqXjtOi
VffZIP2V5NpWK6dtnoKhZY4sq3CW66zPUeax0EzY7021zKu2S6sWlnfuRuNnKNPRRw6gXXEb9Dkg
dE61U/2ULtfaK6KU8/AcplYOsJqG9hs+6SquuyrcLGbOa2siNWg2Q9mqBjBoyPpD6mreZnwhpEqN
NkbCDbprgjnCqeYNZZApnG0rM76WGMnePvJIaZr1kjTpd1oG/K8TcijEYc/TdJcrdf2iwkHCyIJe
tSf6tPo6HovrVGRIrcIncjvGi8Oeepmmqgxj6Xd06dbNvDirQbgNvH4pIM4l/+Eh4E2IpXRKCtJ2
RJZCiVWpuVwXNIBy45K6xAo79VcpVupyXRshfrVDXY5mejCSqC5uAiYFdESTj41hCLHe3gmukmse
iOMWu7QbPSLOHHv8MoNpyTb/g+hfHm6NiVvLT+KwwIaQf6rgyWUIE3jSNSXdaRfGLs49g8CApL2u
4t5SrkRBXhLhFtxdKkCQDtiE7TGqysOw5MhtvXUG++XRPVkm8HS4Y/8I1fv3r+k/0p/6viYtq670
3//Kx1+8Hm2Wiu5PH/79rvmpnrr256c7fzR/vX7p//2rf//XD/nKf3zn+KP7+JcPNhxm3fzQ/7Tz
44/ui+6Pn8nvcP2b/7+f/LefP77LZW5+/vbbxzfnaJzprs2+ut/+8anD999+cwL/mmv57//8E/7x
6duPkq+8zz76//U//4sv+fnQ3d9+M1zzL05g+mZE5KdLD+21iG/8+c9P+X+BLCLb1KZ82488h8jJ
iuoowZfZf6EXy/EJw7l2GBFyRwaervs/PmeZf+G7mR5/GEQuzl/vt//z6/3Lm/D/3pR/q8g7qLOq
03/77U9Rh9wVlLaS5R+hAXAtx/1THQIkpPTkRAhULWBxRnzM1ec/vSD/+In//BOucXz/eTFcX0Hf
t307CkOT5FM2vdD8c+HCFS5WAh3MioSgfb/r9s7O2Mkbvf9vfoz9pxbVP/+gPz7/T2mUumkpZGck
h7i0s+rQVGF5IemDkStK5uImpaUuX6OVcJ/dQYebvhvtu8RtwBe0q8JLFuTqYsyJ/9w5rrZAyUlb
Iu64Uuu6m1zoHdINBSlscLvUOmTdvksW7qu5Hydk6r4Y3ugMnC4Tgq9ij0o++xRMnN2aJbt0oYAn
45RaJU643O2TJeZgmD67KnVBWJPSH9FAKF9ts+WKiJZzFg6rhgniuyU37q71VHul6q6ZRkSLicfG
Jjyb5wlJtcjEZO7t+OfCbzaTZscKjTEiHaBH9ska6FoC94J0zoSlNXcseMQQcj2GryMt6i904E73
NUv6qYwWFkiTRx4r/JJ1H/Uk6ndJP+eNNfQl5Rzkv1xqJcpvoO3pfbEMlp6erLmtX05ABlYbZZcu
4RDZzYaYz2yWxoYwFqoJqzK9OtLMvN0m1mzhNhgCG4ynHgoPw85kpQevsNENdqOLsD5DfEoBVU8e
GsuspZ6GYuHFdzkQy4eethEMpI1BUHpQANYgpw+hS0KUAkPevYZW9tSTTyTQsQTguBHiEfpVIme9
OH10couxeDRIT39EFzruwmBGBq30U0UqF2jqGN4w9DFLBDl/uV7cEmlF57503Ug0TdUHvOckdXFu
/DG1OCOTUpuWYFsFgxUIUzPc+CWBRCZ2dzau2fJv0iGU2xGLYrTOKy0eKiOHEOxZd3Hgdlw2m4FX
7eZa73FeoqV9LbolfDKabkCuyq6i59H2Vr0vh5ssbMuLX1TOGzoFvl+61DApnNygBcw+J8vWjb1q
xxI3+Dy2zjtl0PZNUVtAjcLP85F2G0WaXRcU3mPtV+a+nVT6XRMgAi1NNQpZO9WA9AluvH1tpww7
CQV79nMVtOqhKkLiTcpQ9odhRFS+YXMlL8dkhtqlAnXNzPApVz7BN1eHvC0/IksUBzhl3JjaKW/b
2dF7a1TFc6aX6pbEULkrHcs8umw+K9Mwo1NotKBntISS0NiHwT5MQmCP0g/1STbEQTPgEOgHPNjY
pGroon5tKRR/QXA6HopWG3uOPBebcof7b74GUTnzrPAZQm4/pTIhxmhJ7OC59Wb1EmVl/2aUkaBO
AFGthdHATe/N2cyPTujjTjPSDCcVyNd2rJmHAtmQ3JCNzVk5ffnc5MNyS45WvquyPjsNWS7RyTr+
jdVQbKtr1iTA//H3PFHLvWB7u5cifwcIfWVyQS3tAT+Lal4tB0vhzVnMM5kzap8HiA3xBQw24sC8
O5L8Id5UUtIn0084PefJCW6xkZp3cxdBamfQ5cdyLFyEWPTXRke61VKegyYn0t5TLMkrI2r5iVbQ
AzJ4GX1Naw9j6wO/axitEbTkn4Mo9X0DxLus0HOY7c2gjZmktNQyHwmAuLKKMm+fqtDBwcagNtvr
yMLotqb2jkrZAVl8GqMBNo1N33r5nkxWc75l43dvR02YiOOl1lsYiOEpx22Bphn0G57NLMLnMfI8
N/bzMf0aDGIYkgblutf0/Vsams5daVZTGc+GNpiCSr7f4Iy0IlbQxmgMtGU/oqtDvYhRLjhZxjJa
2OPol1+DFlQP2JagxDuLfCKrWkx0fTzCL/WCFuXBpDL9lvpVA1Ke1+CnU6HlIS5sXB6zzKJ3bja2
T0U4dKRBWCnSMvKwzF+5bXRgngYWLZ/EuA4N4MJTYOhn69imPLDjcWBvWEldON/57MgTWXFwEZmu
nUuFne7WHUGORehnr51ny2feTw+to0XJtwvzdCBGoN2Y1gj61wqv72KT6ljsXgDSeKntfaAXVPi+
itTLPM7U8BhR/Sz6NDtTqGxetMJHkA8y3SHeheQs8s7icdSnW9iK/LbqLTgWd5h+AqIVPYwiU/i9
NFp9QfWJbZUgnbIs27hmY6QH3u9FxbTKEOUzut6WPl3vvgkrWJi+MaJDoQKOJk+E6mxNjfViA6li
V4nwqblzSrbnpIBIH4YqNJpdTvX2Lifd7GWwbf8hQKhyVOTYiWvxtlqQ3CcBj4Gc/MEJvpJ7SJFA
uW+GqDi3BMTJTVUt5XMxM9CvATOv27SRdbspso1flZodpl5gmQcrsFpnM1vGNYURRlu7YcIrkmM3
tTJMWCML1hualuJL5Kzom6o0M86vUldndjGeaKWPQXSlBt+BXeIiKUil+qVt0+cIEOaVHxoHNEdp
rsrPynDFwXTn4pcbNQ7LhoUvtbHaS9eE1n0+EnJ1nUmKh4QSoHsgpurO0Vpe9GJ0n/+buzNbbhvL
tu0XwYGNHo+HAFuRIiWqsfyCkCUbPbDRN39zv+X+2B2wq+rYyjrpqLhvpx4yKsKZBgkCe++11pxj
BjgZYgBmI3g3GTfreNbaz3oUxUfRFssyPVgS45HSnZBrdPKzWur5yR7j7oYnj8mHozWmBxYqSygg
F3JeWDXaS6yl/WdnoPwkcKDWEbRNAfPt0HAgzso+AH5IW+oqVXS+qDgdJFuTC0rP66ICaJ6I0rDy
iiCq3wJ6JgMd8nJ0PQv82KYb6W7FwSIIzYeo3YCGNRhM1kW4C0J9PFYMNGPYD1JPF73bQnypnWkx
aZmxP6b0sH3SkWnligW/WRtd+j1ekJxigXP2JvYT9MlJdQaeaTaeI2X7mekaJglCFfA9Bt2YPdvq
Qv6MFggoc3RgWAsYNFgQod0g5aXNmpBV3kos1mVYoqEhpS+6evEI9G37UE52V2/g3GRfxYIinTJr
wdcugNJ8Nt3v3HRU7jVa1H5ifjnRa+NuLHhTq3HArMUgT/PMMr7PvYslXRbodeauGhkUR/whmq7J
QMqrNekddvfRWSOTWbIzfnJWA1gMK0Uv4+/oGuV16LTqa5PM5jXOBbSrNrSTnD5gMKEBXTCuViSM
taIBmFwV7kD9ZoXDDA1UHyJ3Vf3AwJYZ202/sGHHnOmOH0mmUMyUEd/2VRg+cfBCS+WApmPoKVhh
zUk6d3YaLtPMikmrJ5C5fcsWPi13RKNPUCun1C0a/NE0O77F2dDQ+FoYUBsNjYLphQvxNvgBv61y
Pb0zpWjeWjlP7wzzqss0RTpAQxT5zC3GBaKbBQFmvrrrzNe8qmAH59HC3A1Qx5X7LDEhr5o/6bwV
KbRePdlN4VWznF+MBeUbpGO+k24fUF27g3VWy7A9jk4Sfk2DzuppXLmsPcBY32QxtM99lhi9p2VO
/R1Wr/JQmhnPv1kaEjmuwhBKr3s0glkz3ajsu/SW+HcfcYPxvFaajv/BKmV8cVs3f1Po5FBRa8r8
ALGFv4bJFBRjHXnKHWGLsGliNt0HMdgsHBPajKVl3TX4i1FGPgUduFNO6r3BehSXdzNHY3xqHH+v
oRG52yAtOalGSFSZxevt+BqUpbT8EZvuKQxDjWME/dQsxexB8dHHz1kdYhw22ihZmKK9iXq6TrGi
DCqzklWn0iMrW6HSUFKxHa56uu7U+pNqMFYZogBEFmTjEcEIpn04X3K8nSM7e+6tpL1mrt2gjI7l
KUZXszWisXrNoG09wF8IDjj68y8cWrBuxbYJnSeS9fQ0xk10q06hcR0t29iCtmaq3I9VjTFyhj64
jktQs03HkRtNBL0owDXKjL+/VasnZ+j4y3WBsiRSMFEpaQs+D33GCkQ3aEJ1yqK7pGsAK9pt+xxF
SvO5B7J0cape2aRWVeGgZ8+mS5Nciko0yFjsOLpz5pzuXaC58MysqrsdNcb+6C1S010JJTXPdWaU
+0Abmr0kh2jRZrR3k6Ha2docy/HFqm2K4qhe3PAq0btrbZiRBKVCAuLIpiZ7F7gmKJudQYAsSJlh
JiOTdB4emt7MYCejoifZ2id9jqoTUgVGUVlQoPnOxx+qHEiVu8JJg9cQ6OJ2QGTHSlLW8YOp6DMm
IId9doU1Wd33CF1uKeZQ0EyVgm7BBnkb+6ykzllWwjB2lRp9r+xZvbPjuuQVd/v+Tqv1ed+i6fk6
SCHfEY7Ib2M3xGeqhOzRFXW/i3WR7uwqrvxxRHCG6aQ5K8rsMGuBXtoHFezZoLGPWtAi1C3DbBsl
Mj1raTdtaFLP59qRxnYusXzV+Pw9F+UrOmjUHqNE4UoVovXryrLMrWOE0U3CiDPiieNcV4nUuvYL
AoKx1EinTEBFkKW6i+xQ7vSyjWpG1CEriKHnl0Q60O2C2Rivmhu3z5g33HcrDKo7re+Sk+KK/r5B
X4ULZ8psb54GgJ3Y5yafk6jYh1lOvSDnBDK1WlnhzrU7kOtOhDuEyurIYAMmrNGLkxva2tZkZ18j
BK43os0t6FxGpWLBNPD7SpPOKtjZZloZqOkfbObtqzQ0y10y42sRc8VgDfzfsXGMEoTHkB+QhMmt
U/dGt9YbW6xNw8x2Y8biw2izfc7A3dyi1Cj2PSUOyyFPx42rof6u7Va/INCIPQxpqu/SpfmiSH1C
ZZFpZ4OO6jYJ9P5rx50+i05BbWMUKFq8ZpG+2MJtbw27lbspBr5h2BOij2As2sHnWF7vTLMunxQV
RmOBmutiUQxhlBijQwk1+q5rZdHBnqptCDWiZigbaMa242jq+sNgGxZOx17lqDG0D8OgTvDAaWRC
Fu0d354759YYAdy0cgh2SdAP6yRommd6hlW1MsmMecxcDI54NsZNOCNRtCyRvqd1UyC5zuznLA15
F0b3Kqf7NmiY9uc04L8SNDIVGyue597H1ADXitc7P/ZJAaWEqAk0zo01IPiQNiYfUbi4p+JAHCIg
k08ND0+Ly6McVFaWzD7NCAH2aT3CdNLKYATKwrTvIJUkOg1k6nBSJb3etFqgh0pM+2zlKInqsLA7
o+ZVRpx9G5vJQQaRC877ag6Pk91fx2udogk/NgYdYoyuWAwOCIarq67V41d7CnHAN5DLUJUWqc0c
sAb4wdRWH2kqlGa+6+JWnBUjCF8NsOkG+5L7HrIX8WtninNrZoT6rmplis6ScmyHcQCxnU2QwfHn
0MTq3TM7uBKv4WvGyMdqrPgeh1n9QU5p/X1otejZDEIApTmiL8sJMugfVjm91WPpml7tNMFVE6DA
ZUZTKS6Gu0rEeuD/fbtOfIg/sTQbAyEjfKLMVUNVP6anw8rMGRlHmJw+O9t6r63lpjhHm9jr1wku
2ZX0Ci/5Q0DJx8i9v1x0iZX4pUWIp42hKrLOFdo3f9xnfuQrnrESB30tt9b9/+dXXIJMfrmaxdGs
xqSEzuoKOpWvSPzDCXb9z6/IAuf/+SuaH5Ix/vIVPzR0m1TMce3wFWnn4Abfhzf5WuxcXfeT/bzx
y1tzY3n6zTB3XnBHv2s3nIRWeMXeOnS35s7MufH8f3Oj+5Lfw/ZUxBC5L9fuFqsV+ANl2/nCox72
FfWL4Zf7ZDU/PmpHCVGCucUq9Ls/ZIv88Vn5kPgy2wNqLhI+VunTsIZz6yNkufn5rOBDAqfhZ172
p2dlSXz6rW/9+wNqf4jppA3KGULnRmKC8eZj5jPa3JXHaCe35h8CrgQzhb9ei32XGkgjHu5jpE0D
QQZG//IFoVs84VHz5TXfAi/xeRcYEHvdH7rl2oe+/8/H5L+v+PHbCeiprSj5dq3f+yiEuBDHE384
zbt2F+wcbVhZPtgH3guGEKvaU/hZ4ZWa2/hq/2kt+NOH+RC+hZokENnA10/21ja7uJv0MO6W1wQF
mraiyffHlUD7wx23td/fTXuqQYBUfP/oOG9Qme/6WWzmG7mrjsgXd+Gm8zAg5Jt4Y/vUuEPj1dvh
Jlhb6x+LxP/uqRh+Bn6i/3kqdv3G4Ud++20s9vO/+cdYTLc+6SATSX9RTUTmkBP/NRbTnU8aSe8u
ge/CcQx7mZj9cyzmfjIFfwTXwbXoVNAU+2UsJj6ZloNvQnWAgmnwlP6TsZj24e3nc5l8BEdzLYcZ
nFA/LKOSEjDNTezk6mEAHelNXn6PCsWzkjWl9wqpmccOim7Kq71w43i9Xz3/csv+zdxMfJxnCZNc
PVXopN47Op/j41tRBHhonI5Z8z5sVrAWtuYalb44xX7wh8Vu+Ta/rnUfL7W8oL/sVCjVKsfIqRxI
57hQum6SsKN8pZHtlvYD+M8bWorjHy76l92Yq7o2OheXCZRgzvnhHod03hjc8AUHT7ApoeVObgAN
r3Uv9/PUG+2f79pvA+hfJ5Ga8SE6jEfttysaH956o5gFBK/ltD+m4gG0X72ZGyzEmmwm+iccYaew
jreF3apeMhTRxQV68uIUA4EeVUYtk0t344DH2ytTLG+Q4KO3UOac7nlTokcbUlhq+6m2SaULlB4w
NaHf6f2MYnBe452uFJJn3MqCuzjDfVCtnLN1TRr91wS5Bl0Zt791cyAiHd3a/hs2bOSjDFpaFKyV
QsBLg7Tmbu7Dvn7J61kQEoITfNEypwV6JlXExXQusjzFEVCr1X0+Fy6TMZCKDyEA5sgPmzSj9dcV
pzoT/d2YUDVMqas8hOb8jOAl8fF1BxtEeCbS4Qj90a4VVXIUjdCvVqAg0AUWkQnPtCr7AqoPY3NV
KQCfjAhKvi/K2bltRnN6VhRRop1DTLgvxGy8yRjVGD28xAC0yESQod7wnqdm9VWvBZ0zh0n/Y6qR
uLIOK7u9bSJyvDxpgSYorDzHgJch5/Shz7oPalbi4bbp6Hm0HZRnbMxIFoga6KsdnrliPhSW0kKG
RY8y4jyYNAhICspLVEmuBuaZiOf6ZIxJ+6L3cTt7S+LStIoClb5/nUzBCYd7tStimXu4J5KN0wue
BS2TpwClDmkcYCV9a4wwwjLd9fp+zC7DmEw7EimKQzNlvR+0zFPWtOyHwuPxkmhpwoVt0tBM7tAG
+k6vowHWpGWluLlynwWHfYcIrZcepfQWUjAd6YKmCSIWvvB8gO9cdV6N09lYUbTV13lAKHyPZYhe
rcap1vUMG2yg6SDtbhEbeao6Lvr+ujnEyDXulSjuok2kZNPVVvv2uUJ6hc0P5WpG59lHAoVnvJdA
W8YInhEYiCI/aHQtla+xi7jRTSvV2teZWfkaZcptpCkMPNW61649TYDJy7Q+YPiAbUAvTPczbYzp
IZGD8zJOiA1FUVR7QFzOU6wo4zXEMxp6QB7UB0xYqKGTwt5nNIiPI7Evt45MqyfX7aYvoTll74ka
lHu9cNrbtoAzG4PVJ8sEVAVdBju2NknZJHcBURy3uaEYr05HBldYJOIcNtb8JWzqmrExRIYYeMkp
ihUIUmONkRbn0dIvkOz/Rb3PU7AurUluzQhBEWaOic+NQg2bJG6rFe4wdWc7ebVX+r68IRoVL1Zv
DOvMNueNWZbgtiuiS+LZnshfoBlPVxVud0UJl4IKchIIMqpDfkmdVBrj8ta5Y7pNYx1pM0ASrd/Z
yoD/ami0V8KOSk8b8JCwYCyioTjc0yqt160Zzp60TZSRNF6xhpTBrkRXXMKFgj+BBmK6iSsnIlrE
RfxQ62a0s8163rtm3uxInSh3ET7KNWVvdoiTBo44hrHNnEj16e+3sL+st8QPEhrtkD3PKIYIyg8H
92CsmoryGI91T8pXUZ3xxV1BrB5M0/SnotgRTflSTMZt3D2EePwrc1/hOKvDi8WbaAy0HzCYFsVV
pDeRm6xbOLpmfozS+8zeaZW1Krl5nfsFQdWmrlmKnG2A9nC2TVKbSM1SdK+E65eq19get2qkrF0i
6qEBtQ1ZcNHFAaRMGewv5bc73WUM2f/+Dvz1ZE/7bTmNcGIRtsru8/vOSvwRbWKTPa5Zj1D4fAiZ
clNumXa66DY8x/DkNvjDPvfHi37YWOk1B05sc9Fxkz1YNHb8meN0u+7nNb0DjvJ/Kqz/UnT+9i1N
dTlt/3J+CAgAbKqU3xnCEkJPZe8oT1PUH/EA/alW+MvB/cOlPhxVCoIzMkS9iFF9oDAeJXy1tr38
+KMkvZLT8aezkbYcCn49HPEQ8xQj4kIhxZHzY4ZmNfaRagUcBQdPOQ+IU7BQUTI1Xs5z7U8bFD00
FpV147NEMHTEsupxLNwm279/ljjc/u3nWH6EX26yxf9sLUKiZQ5XEuYfEvNRg5H49xf5t8/Or9/2
wwNrNFk1TsqPb4thRTE3xnreLV8zn91NyKEXK+7+xzX/d9dASPY4sP/PNdB/5a/y//6f30qgn//J
P5WB7idUcYIoeI2wdtVYav5/KANN4xNBvRxVdWEZqqXxIPyjAjI+GSanZYIMHRWHEX/2SwH0iZhU
l5gcHJPMzol//08KoN8rAooyUAn2oi5cFIJ42JeH8ZeHrQWWruAvG5eRMbYMNypJeDY5O4lILw9J
V5dnzFb6edCK6vrLffo3hY8tfj+m/7g4V1ct2xHcHM38cEwf6s6uepXgOOx53avF9OdLXqXyiKSa
yBXXzljDcI1FK5bX8kk4OslMYAg/G4koEG/VIHdiQEDQjMNSU3btrDcuDf45JIVlmlABosMN25U9
j1nxWQlMBat1oPV3gTtFxsmAzsLsf9AndH2pNbvY3NSxJCuqJMwgyQJAHiRPFdkK4BHCIayozXAF
xTdrG0En9dm2cUR4STGFV85G1XsJIKdfUWu+G46kYWXIVOQodK2W5rOTKFVxM/VZHGw01QGcySto
BBunwhi3CVPmdmxzFtvZuQyspb08hVbzyMGWvcNslBirrKs4lrKw4wkzvRtQkWwVZisbxM3ZRunD
9haRAIj9oshGlsolh540EBXLm2XY6yTBONXhxQ8/14DLjorRK8OBAqDpLvFUm8Mp7GpNX429PjeH
3jAZsTnkpBK41mguMVmJWarrKnTxCCNZojteWBCyPGMyNICRTcJa7bijdm/W4/gjgjTu1oCYnMsA
COaQp3rzjVFXxNi8DMTniX40vfCJ32alIJZXtrIp031cKiy3KnZhxbMaIW77aGwOjUzJZsiWtAM7
ESSqOpYxkmSDv5TzYveZUBDzAIsPiz0equiJ3N/onnMWMSty5sZlbCVX8APUUdAWUlAQQ9pUnISL
HuJ6LslaLUG5++28/JUiBPwsajdtt4xX1exYKOgkfMNQoFXntWYy/ZskFllh5Hl1Tx4WYFKQZf2J
4jB+7VuseRseqimGzaJTYjo4oJo1/gUlPPTMyR7y2RkG4hlsp9pOxKaML7VlF47PLL2lTVdo5Tt6
3fgGaRrpI2kYHILIKjFyBhPxvkQh6EyZNKd6l26bHdK5+TEFIFnTcRDPLBEEZXc08j5E/h8Q8rqa
NRQL3jjXudias6Z9m9uO0DOGn9hBnWk7x+opz037hpHw4vaK0wODypxBuWPcUtaKR6XEsVNrNRQb
AWEXgBiPNUFVuQIGNxs42SOPamyb43g9FhxEp9DZ2H1Rr90xmME0Nek6LMiFRPPZRV/58+DcWKry
EEMVTHDqO+h3Uwf5thxdSqtwvAB8cr7mpQVjAnwAnqkIIeKM2BQ8NOjPTWvkygPm59q3RTW9OllO
WitH4dvZrKJmP+vwnO2mDe8jrHs7FbY1gokEqkCXUwiIUZfM600XFkVZhrec4MuHiRHitlIq/VYa
zQxPw7WvTC4xVPRFclSyKL8aKMz8WTqoFnLebYJydMHcF2D7TATssYiUDh99We+k6MtngTnhrsZY
ch86oh49Ji404PMp0XA4BMabSPW2WTWtofqdqhi7oERW6oq03LdRaR8cPJhrR2mIiyvL9nHEG7EF
LeC8M4hSD+BYOfUi2WuPIYUgjsWkqM+Nk/TXiiryOU+DNFs6H9QIUNaNZykm9aBQRW8gQswUHPhF
G3ITCeMDvpLqRXSjwlLYzm3NXZwT+9THUX4bSRQcMEUazSITRQDccpzskPQwqzAruzfZnBi7pJXT
zrbJYCiSQvmCwyu8szl/eS2Befu8W2iikfO10Oreoyehndyudk9Z3cmTgRPihULY/hpiOwaK1IwP
llrr+zxylQvLzODXTJI3VTRQjUGi3GZjJra8WzzNOGI3NRE5mz50zDfNAtfasFz6kabWR7NqpkOf
u8mB9KaZULmai6iornZ1aaGijslfjGZDvZmnIr8APIx4fdPSd80AoAzL+LB2NGWiEjGiAwto9Jbm
xgKHRpHbF/mwnUPL3jMU774P7kwAaRSpG0SJKANbt/DGJg74NRvtxs7UepMQBLDHO9ei2ZiCXlll
YVh9K8xJPVVlida5BNw6RjVyYjMpmseW4Stu83omYoWdJqjG4pwzh4VFa7AuIIl6JOJAvIcs0NOK
LEh44Tg6yY+13Glvkei44zPmZ1EX4tIICQx3royNDMulF6Bgi57seDjUPJQvaF+y11CT8CGaaTzP
cdbu4HuEx4jKxkeC3N2naYi2QoGVeEDxh0iVhlB6HAI9eFdAT6GBrlpll4eQ/lHLox0KhgqMktMV
+5HH8xktAjiyHMGEkOQVQDMFyqFJZktDx3guscPHQimNN/a45LFVW/fSdGr4TGZCzDC8CRlXp/iI
M4z+TUO+0AxfyFNKAvh6W1V9fZbaLq6NegsbBzbdmFAVWkZPVuSELmUmnUihf0T6ToJ3s9cb6maw
6WNmJ/eYNPonsh5dlMGNpfxIKSn2cSoF2T7oNq4FOxt7I1NhIuSs/sYYkYMihJ539Yz/P+zdct+g
TaEMp5/JV6veDWUc9zYOuq3NDX4cZpEdQLLEB7Lv2m0atpghuy62nzF29fj6uTlpZ1SAQEj3MeFc
fa+tlouMGZCEQmV4R2hMuQ0Bgp5cY8A5k5vRwRroPlpFTYzwPAYPOr2TNY+ttYcLZSM1zMW1GZrw
e9LHijeGbXBJxjrYuaFSblKVEoPUUvuKmkx4ud3iXyjCnJ97VDYMlKWXVlEMuCcVVweF9IoRcbot
cbI8O1IMr3YHlaiyzApuUUzuCv06HEc5kTJpkd+0nTa/2bzbV1EFhMkO8JnCJstOpF4NLyXH3FU4
dIMfClMcoNdACg/a+mJXrn4J6sx6sd1pifFJUOJoRrLTY0jEkxs2L5BMUeuPlX4TcMDYTGoHqyTO
mkeI/nCTLK3dmgqZoXSz4vPYq/2hc8DxF01T3ECBTC6R1AJ4ol22L8k3+4wFxL2PFWzxg+zN66ia
2joMuWHuLGvYM1l9yIGu3SDHrXYi1fK1DNiV1AWP18uCMLGhVLfE32T3TSNIHcBQcRsMmjzQtO1p
DIGd4aHWzpURarvKDkqEU0B0UXMSuEkT5yzViFAu3p91bEHJNoiChTGmus0KRsyzDGaatXP2FNjs
tlYtiUzslkzUJvzWNI1zjZTRvGlRi3q4mPtDZnfi1PCcvhZ5bK/dFF6CpvagFuAFNHby1CnaFyNL
xy+Jrmlb3L3mLkI8f1dWg0YbMoxfMkFfWTPhNLqxZm4Cp+dyXaVculIZd2oSD+tgSpVbVCUa2yoq
ERcj6MrCSfOutq3+NIJq9zn3O3swm8oewgHnvbAodORtjmnd0mx375gBWSfkJwRg9vU0P9HyzsGI
kfE3KXNj0hICgU9BnG9DQX9rUzvm8FKjvzsC0YRQX/IYnmVJbkFZy/xJU0q0xXZVHWYn+JrbtnEm
b6o/0EkjOi0MQGOuOt7nTQShAAOnzHc1KtZjZo31swNObQPRJD9CKiC73Y1csC8Bku77dnDLc2dq
cLPisDfHtexLBcOmOaJcijXtwM0iZJa/QK5aMUYZZ7iWdDD6iKNXuKzDddYNWHeG2sNPCG9dsTA9
UpKBQQSRdCMwet7QbzHuo0adHmAXKzCqOUeu7EwWfM9sdHAkatGLWQfmgTW18pZ3kX1Gl/VbGPWo
/rGOkhRvuyDtkUYeGbkVj3NcTQZwbpe03FDvLrZeNZQyVY9L0eUqOJdJyOT8jqO72KKCsXaoUwtJ
zRM4L1E08cvkOoQySy/7O4Ez/i2Y9fgJ/xTawhApPhGhkxmbmFLL/NWSoXuu494519hkVDp8lfbY
0199FxR7yJOBIL93U8EHmYL4Wx71YAokgQPwlwL2Ot1gaNM2eT+s0r5gVVAC+zbJBvPEza/e5igd
NmIey2PXzW1OP9aO0q1UTeV5gP8JT7jVkerEcb4mkEXuzaYAvcWLI+/rrE2iLWta8xYNY3snrDF8
SScOlivAs+nJMU31YZ6y6jVWjeaVtF2Oza1V6Cxmrg2qAgkawMxcHcjLxQUSRARjO830p2HZ7y22
f9bEDMoMlWqIZuLvBbkdmVQ0On1K3C2syUaSYqHWKghSOBU4O6w0znskgkVG+TjoMfhKGY75Gds2
M8OgbYrzXElIKSlMPbE1srbttk0B68TnLnFs//sa/kMb6efHNTWBuMelgDeMD206dLZqBToUhnSl
pFsXvzCVUDlc9MBsvkxL+xX/tvodR3/brfPK6Jdg0B5ecdvX7WcjpIj1AjMtNn//uf5NW8PEjMmA
B1eiYeofOgtOyBAsskDs5sy6XkM91kFHymy67xS9O7oaYbuVFkWnJMhgaf39tZev/N99xB+3xNSZ
JbNe2PzD+iAooVdAfR0tJEyRtOTUqOLBxSy2+3GV/9XNNIQAv9zKxcb7m8n2v97qb7820n786/9o
o1nWJ3pVSFBs3gzNpGP0rzaarX/CP6tqtMxsxsvu0mH7p5LA/iSEjoeWOs00l/kED8q/DLbikzBs
emn6Ij8wl/7bf2CwRc362+9u6XTPdNyULBQIFLjih989HOEBuEOo+k3SV9lrIwC3SagO4LPd0lKw
YY/hwen6lipJDvdRrubHKh3rHQrt+iGcOx27QBnb54jB6DPzOokBsaHYrAinIaqERxrqUTq0B9Um
/asvUKTjSNTrTaWTLLCrijSGsyBkg1O9DJC7CgGIa7SPpYbGGsZK0iDddc2TakbTccwT20u1CkL/
2I1HWC/mt9mZ3EvGq/zGlC5/kuo0HGQLoY+iW8c8Q9A7nols34yzuDBjbfYRnQ0PO1W+0u1QBzpR
O5iIJgFGCjOAusZalh9KGH3tUU177TjQUrxLnM58GWWavVJWM4x0gtp4HpgT4Uk3euOOvHOxcSMN
hZLVgg3Mc/SmEqvKwS7rdN9xejnltd5BAVbzF5Ga2ls+GtDEcRPeDWk6nnW9T/dzYpKKhL+eA2JG
gmtiG4cpG7VzXI7tbRWLfDOqevjUmEVA69MtSOErYxyB5Nccp7oNQM8po7ZuVZU8G4B7e03L86uJ
2pujXxQedPS9t6Et2HhsVSIXtYxpySmO/d7ItQ1T2OkkrQKLKRYeekb9vCcJDdYFj+86mDvbq8L8
i6rIyzhptJwK0CqzYSErDwj7HQK4zLBPki0wY1R6agd3i1Cj0bczA3l5bgNSA3GzgVGbHeuuTu+1
aiZHb6zABiKBXLeo6fxCd8CKz9jkUjtLDngc9TfO95R9LqHxKEFccCXKUoxasnri3JTvrEoPzmkd
Awh3mxNCAEGfJ03hqk7dodTU3E+yQnhRO+A9NVzrvsN2vsvlZLGsq/ioC9lfKrTF0CQIcVF1Rb2k
Mg4vXLLdIDPRNkGh6ORST+DcoIO3d1HK6PwsxJC0+h7XUBl/QdjvNosjZg5q+yV3Q0wAa7Os4S+v
FUVxJd6Nqip6xYeHqBfiJIWypIaO1MpUTis6t7ws9yS3cYi5sVJGxeIi3dHe9SFpbDwc0T5tzfJB
KVQyUsLU2ARTIh4zYr7vurAUD0468nakEzmoFnL0Ypxz+sVsPJfeDGBeYHJ9M2mIvFRR1Kwd6G/M
uSNnj/SE4R9PNTOktMDtVOv2MTBMg7Qk+kNPJMf2h5mKb00LeMZu52oX1RTpi+GqgB45zy5BX6Do
G8vQL3PV0LlAEJHS7KicW9JzBsajMiUdQtBWOCdKqlQHOcxgFovZkKuyTU3ba8ng/dJnaX+B/5pS
dc7GntBCubMzlxAeHNXDZsQ9SCNnsnZ4iKa7ukP6oPENt1jls2NJsAtZKUkxv0eI0fd6q9d7TJHl
dajJPps6g5cT8uWXqlb7R1MJAHzZuKFOUNLw+rA3b504cB7MlrQmNzRzYCFquY4Jhrl0Tu0+UzaA
A0stpX4aaldHn5fGRKBkWUR3YVKK6hsjV+Wx4EiKhgWZgmfiLP/aYk96GWKB9RIqGeSSWDN8lA/k
k89pnrzDCeNEonazOq1GaXKapSjvl6ihzo9IeYBRYJo9iZZaYinrUlWa28iOogvkrvTOdTgyZloN
/tiwzJJOQZHdaUMF2IhzEJ00DqFW7g/jUG5aOFhf9aIO9lJN43Wk0ECjEiavzgj7G8zbBhEl0PCb
gsDOVZi0xsMoHesAcby61bRpSDYYGusrNCPzKjBFbofJNl8DOPiHOXJ1etqZ/JLpc6V7utnB86uT
plzzDLl7mE7WTmNHQplE0/ASAurbxLDrb/GrNE+6HZXbumqZKnRJ6m6HyBzeyGoX+2Gaa7+PqxAl
eaLsqlEGGwZY+XlOlcgvZWPvYkcGoHetepuVE3P6mF/Q4+MDCuyTBPhPq+fOwc1TsEUOXFDqhHgb
DTaRArlmtvtOkekmheu2bUKcdStMI/weuMb8KFGLXZNqmccIOd0A32TXa7SovtRtC5cosMgJbnNV
3nQVwUf1bA6fY7AJe1E25udKM+RuhEJEJzyPW7oiRXhLEL0BY0uA28sjLf2u6om9cwel/GKxBFD+
C114cgid5bEsTi3U8k3LcrSAimOD7Plcf8hAbD3miguqAKf4iEmpyZ6zHMAZJBy0J7OidVsKvf6a
GO1woaaCUa1V4mQ2mIrIVTJOjVnJDSWjp7pFAhu41frEfStKzTL3/Fn/0pF3BhA3UG8hvCE6Hcki
XU8KiE29UbA5Stiafqs0xmuH1oeMrkT62IUyVlJDubFqtfMd0yHoQlpL+lGhWcGjPSvGNh7bgQDG
CvGSV2rGjFPHGgbPTnT8cFUr7nSd0AiYcDkMVh6o6S3CaIkETou/Bk41fe+M/8fcuSy3rSNh+FVc
sxeLAEmQ3JyFrZvjKMeJU5PKbFSKrSPJpEhK1P1tpmZ9dvMGfrH5QMo6omRnPIGnil5kEdMA2AS6
G91///24pqyUFoaYcfgxWpCupV2VTuP7UarJVZcAHz7vgnF2KTMn/p1gLuE2Su2aUjYUNn8jYOvO
w05jBNZmKnbLDwQN6GnpxDTlTCTxZYj5qZNexctOBH6ATkse9dczotF+sOZuRXDlmy/ouRBQ3Ew/
yXF4s1u6Hs1jM3WzW4c+1YiJ99UFeNRchXMK78aUqEJuSX9w8oDwLwnvUxbwkUjP9a9d+uT2xFzl
na3EWkCcJ5qjiC7p0Xw5bavpNutKOxOddbQTf1ehP/lEZoRikv5WZpcbGPggTl0Dk6ZOa4HLNprZ
l7Ejp2lLZap/s51DM0qSx3uwcfGbbl/XCk7gJfl9sYEbsS0b8E5yg6ZxyLrx0e27kehN+fAbotgS
mqNpPAQqRErNiQhfXVIKs7pLU2gy6I2w+PhItU3YSndjih0zcgs/xHo5uibFA1QR6s1r0HCYkXUm
51Sg0KtL9O1vaToH0431bwagbb+v89kAHJPzDygh1rSxDLbtqLGNBzYK/cqbLWBWHCvZ4i6OzloF
0B0uZoteNAH1N15ONx99GdkwkBNNwJGbfus79vperYhrrnIfvObjym5T1xXcwe+xul1k/qYHvdDj
58aa/hCwtHtNel9S2JXhKF1ugrzxaR7tRu2IztG3agflvAK8A0H7WIZf6M3jXmdxFnUpuQK2NVIb
+v2ocVNGSjUVUa4NjSTipBfLWfTDb4wCaCvcEVTma6+7oon7pe/I8JbrVgqsVKiP81Go2Sns1VWa
bbLWLFdOhw4wu5tFAE2SLvlH7TvJd7HbbtoT7/HxRpKDaE6zyOs9JotFm9bS5AQa0m3vgpBy1plY
XtthkHUmutfKVszSLlgnLFs2mnTjjSLvoyLng+c0lp0sy+3v20U/pQOmr0uZ84bobvwGBWrOLm4u
YSJvLaePIZ5P9sd0As1HP93GHQfuAiKom/A6GDuC7nCPG6iXBaxvY5Xc+qvUvoaulb4w2+mytdus
l601hvxq1A9GwFcbfpMw9w4FkPc/RAvhXNEPmuB7EKjLwI8UjFD48gRBaA2MqwsLSzRqeUmY0g5t
TGoBy9ZLt8u8OyJN+mGXN3zO2QYu1BymDg/GGDgTgtkdj4TXAoepm82Dx6slPbfgb4WMmMpxTT5H
jzE370yi0CFtLKOvCjL8JjXjyQ1/nbYcB+UC5E4zqs833bWi/epuHLRGKqCtyy5p4mTnN1BlEN3a
pXZzNYdQfT2ehe0VCPPrtOGPWit471rzfA2aCyYZ+ueuZuJzg1zHndsP5C+gVXqT+3map38sqqRV
xTXxL0ar/xfb1T4W8CLdVcm4tSfDKkifvmL3Twiz3vTQ851XT3M+UIU/6z5dEraEjWsEeefxTV3H
VyoQmWKggrrrZwPENE9bLB/g12rAduUUPzbY7ZLt6iJOE/pHl7/3HEva+scnoENNgQdejBmPRHS+
9nPWsF97pvIKr3OI4WoREniLGE7GqIoBzi/fAQ8P4aHmDPtbRQxuYBHOcLyAw0twSRdG1EsKRGht
T1cZmclBepYLWMoHTkpFBCgnwqDH28ENLVB6HpAlakaVFHYZWKrRdpAktogMmonBswKCV9IW7AWP
AhFdjnMsBsezeHcY14g0PhfK1Gs/IAbNBGcmBimt0AZFhxw8MG/26WZwLFBwHBr9rw9hYin3Om0G
D0iXqRSIZXIkdLGSkrZ0QknqoLIZgBPuWQRtB0kV89VJCIRo32gnXleQUpeG6dowW2rAIIVDVSG4
LgpSIwql5whKjWQp9hqJQVC5ZroVQgu+RRsr4bHhCQqdmgn0gk/tntI1cgpqSVE/9cg2RpkZ6gXH
ItNCwD+gvIzsaHiiHl2SBhJLSXkd+YE6Kga0WWDuNPCa5B58XcuoQjLqp04DxtILnAAVSjRXJ09q
pxrIzJhuBoGRgCTBZhuUWOqKbgwsD+vBiSHrTUqofmqBsLuxchQc+1AKYVPIgGskdbntsRRc34JN
xgfyi4/Ng0HtNoIm4jUXQ2hRbQpsXmjVVzjJFSmQL3Q8IPSBA3CBxHUN3QUVYNfMlGNg8ZmhGNA7
AsS+PmDHUnBchOQSt/MENMN+HT1oVmZ8kRDcI8AQ2bbU6ARgCmz5YzFwoSrKLEDlOy4XF83OXDMP
mooy4yMhfYskeMCRUFyuedEzKXj8vwTXxmT64lU3KfANHSy46aFwLLjxHYAEWAMsJrX/VUHASsDd
mgZO7D0UZeFR1Gw7aNfWWAy2hZlEKXCncgvPqSoGT3CvBBhhU8/o2q7UXna9xCDcvU9bsgIcglfn
MafX7xJcG6WEEj2EeD0EOaJJ0Y91g0JKqEjUp+MCPmHK2kkBS2+uGwi9cWNC90GkYJcq8FgMmtse
j0oGcG0U/PXljDW6Uul1mcZapKX58blZcmV04Hw+vVKxGZTnA7cQAvZXYi61OxJaCsYK0rOIJwmf
+COMxlLIgJtjZTMgJ/r3uHiQQKfwo2t3JjBie3VloBqkTQUmHDRQlqEihDrRDFRuEnbURZ0H6FjN
9COq+4y755Wg/OsKkqA82GQcBx9X0vOFPNkMjm/xWy6VbD1Yfij8r5uC1EfV3If0+NrUx4YEXVyN
IzwJvHl0+NDlvSgGAT6xllF5kqD7ZIHBqQgsH1grBhPCouJdsQTHykFxs4IZGwfqQNtUL69Bq0jT
7aBdJ5xonYvS9yqG1Nx8x2LAeyJOSyiCACVUVTU0FedA3P9ZN3DHhk+fFpi4TSSkSMRUhaCINdAH
hnajrlR+Cdh962Z4g2txSG1ejSfxQ5H5nAzzo2ZB//WB57zn+QD7fF/RGEgeMMHFc7qPUDny8NBX
6LeKAi1Skke/fE5RHv/5/v3OZ35xTc//2Z0M54P5/XhbvO12v8qyP9HL0OnDEs9aH/ElSj3w00Ep
+EsH+XGitwxe//V6vzjwdLBLk5ORC4fedOTLwXgyOF6wLCKLpsO2hw/IPr54qXdUGbgznaGVZ09/
zieL9OJukCzS41fQ4TwUrekMnXTy9M/qxyyDz6YD9wbzQTJ++ldl0WSo3mPRvQES6YDByNOLB2Sz
jJ8FoU/n3tUzf4HDJNXRC9/BdPTbwbzKD0IOUxuhdxh38PTnj5PdXuQZjYcezpPB9AftrJ+XWUib
sgYuPaaDf5nwKYcXHwbJEJLy5/GKCcpc8XtM0GFLMglb5hMQveHJLDox/76znG7MMkhjOodWBYOL
K4A580lS/dBlUNB4Ak7txe1gGVe/Q5mbMx78dXZQQ8P0Nb1HMpOkos2cEn9juurX+XwMF93jE+YX
HezIpLpufNJ3UO+vdyg0XPeXlBVPK7tPu9HvcYTS5OHp30nVYMNQXV5VTD8keneQVDXvAZxkOvbV
8FSpH+LTPx/6Jc/vgGI79wefEWwv/VnV19VP3Mcs67f/AAAA//8=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C960E-CE92-BC74-BA9E-3BAFF43C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457E6-7C78-F285-5153-27FFEC4C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5CD8B-8BF1-FFFE-F385-B947970A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DDE29-6F3A-8549-96FF-8394188C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4FC1CA-5F35-16D2-67DB-C90D5519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25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1747F-25CB-9B85-5D5C-90E23490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17FA84-3754-D866-7078-D160886ED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900FF-0070-5943-3035-3F1F447A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5B587-6FC0-CDEE-CC67-F7E9D5E7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2BF66-93E0-21F6-98FF-2DC7D152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99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DC7DA0-6350-6E64-D93A-1D51A94E4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A8984-BF2D-9B75-A0A6-239C5F48D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F1B05-5B7F-9562-49D4-EA6345F0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E9A540-34F3-72D4-547A-F33D0A7B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38FEAC-AAF9-87F2-AFD1-4C10507A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9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FB7C-4740-4439-AE86-429A0F9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13D4A-9793-87DE-5480-F119151A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13381A-114E-CFC9-2566-EC9B80AE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6CD6B-AC1F-9F25-9439-072C8E27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B5A720-DAB3-D59B-DC0C-C1E6025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31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85A6-0A31-F85F-AB90-02574045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603B15-2FED-29FF-492A-F1CFAF6D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ABFDA-BDD2-DAAF-0A46-57BE3BD5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D22B1-4B56-AD81-DDAF-673B0D00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F9EB3-7926-47F5-BE91-7A8AB693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20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D5A43-A635-2E89-8FEF-C018CFB8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CCAB3-15C2-90BD-462D-AFCC16F8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449256-94A3-ED29-7EA9-070FCDB93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ED89A-7C58-8CBD-C5D1-DCB518A4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5B3C1F-9449-1CB5-7BC6-257B587B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38A9D1-8108-5FD5-1E7B-A786178D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8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339FD-FF01-2E6B-6671-658BAFB0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A892E2-ABA1-1976-B4CC-5E315C7E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6E8629-6BD2-8EC1-D0B0-70079670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AA2D06-E135-FD46-3DE5-2DE472B1E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75B6C9-B3BB-0FC4-7C7E-7501E0F0D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BC24C7-7B1E-A14F-A947-0CC9857A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D4A812-529F-CEA2-FCEB-52508592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F6CBA5-83FA-399C-1111-C6565E42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41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F61B0-B3FF-4DAE-B950-2C3F3FF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3C3D5E-8067-76C1-2972-A33C97D8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0E62FA-CDEF-5C42-4748-2CE2C3BF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DC6893-439A-F235-887A-003B8078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71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2A2B18-1427-28CE-801F-D3D2097F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2334C1-C564-8860-51A9-106EA549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340C8-1A44-A104-8CF7-C6E63544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2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AB238-93B9-28B6-38DA-62B87587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260F5-9B59-79CB-7D8C-9DC121F4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1EE0A6-257F-A9A4-CAFA-1CC5F12C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89986F-89E9-451B-07E8-8E25351D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0ABD7-7DF0-C1FF-C0E5-426FDDCD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AFFFA2-108C-8B3C-CE02-06B20B8B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6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10365-9BB2-693A-26BF-04765966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25B6C2-E355-B268-8665-70163D745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834192-BAC7-432B-4B32-2E6D5601E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9ABFAB-09BF-92CB-71B1-C8D56B79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576871-2B9B-A4BD-0BB5-6C3DC4D8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D6FFDD-69E1-C927-E95B-400A947F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0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A127C4-7BC2-9629-5BE9-8F0EF49B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1985F-D557-B0B1-381C-7D243DBEE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0A64A-3CB7-29D5-3B11-40AAF23CC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4EAC-B5A7-45D3-91A6-1F27A9CE84E8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80546-67E4-390B-CD07-CB3007E7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44C198-A01A-B6CE-856B-F84A76067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2BF2-156D-4437-8DD7-25AC9081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6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1F86E6-32C9-7982-2982-6BAFF3941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r="4891"/>
          <a:stretch/>
        </p:blipFill>
        <p:spPr>
          <a:xfrm>
            <a:off x="6569818" y="-424178"/>
            <a:ext cx="6096000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CB61E-4FBE-BD14-637E-BB5EA8837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pt-BR" sz="1600" dirty="0">
                <a:solidFill>
                  <a:srgbClr val="080808"/>
                </a:solidFill>
              </a:rPr>
              <a:t>Rodrigo da Silva Guimarães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A50116-D135-BAC7-F368-E9DFB183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1515" y="2761554"/>
            <a:ext cx="4887539" cy="1345720"/>
          </a:xfrm>
          <a:noFill/>
        </p:spPr>
        <p:txBody>
          <a:bodyPr anchor="ctr">
            <a:noAutofit/>
          </a:bodyPr>
          <a:lstStyle/>
          <a:p>
            <a:r>
              <a:rPr lang="pt-BR" sz="4800" b="1" dirty="0">
                <a:solidFill>
                  <a:srgbClr val="080808"/>
                </a:solidFill>
              </a:rPr>
              <a:t>Case Cartão de Crédito</a:t>
            </a:r>
          </a:p>
        </p:txBody>
      </p:sp>
    </p:spTree>
    <p:extLst>
      <p:ext uri="{BB962C8B-B14F-4D97-AF65-F5344CB8AC3E}">
        <p14:creationId xmlns:p14="http://schemas.microsoft.com/office/powerpoint/2010/main" val="14471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16335-7B49-A7DD-8329-A09B51D1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0" y="365125"/>
            <a:ext cx="11827379" cy="1325563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A percepção do time de cartão de crédito está correta até certo ponto pois as safras que mais influenciaram negativamente foram nos períodos de maio e junho de 2019 chegando a alcançar picos de </a:t>
            </a:r>
            <a:r>
              <a:rPr lang="pt-BR" sz="1800" b="1" dirty="0">
                <a:solidFill>
                  <a:srgbClr val="FF0000"/>
                </a:solidFill>
              </a:rPr>
              <a:t>26%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FF0000"/>
                </a:solidFill>
              </a:rPr>
              <a:t>25%</a:t>
            </a:r>
            <a:r>
              <a:rPr lang="pt-BR" sz="1800" dirty="0"/>
              <a:t> respectivamente, este fator foi observado também para o mesmo período na métrica de Over 30 </a:t>
            </a:r>
            <a:r>
              <a:rPr lang="pt-BR" sz="1800" dirty="0" err="1"/>
              <a:t>mob</a:t>
            </a:r>
            <a:r>
              <a:rPr lang="pt-BR" sz="1800" dirty="0"/>
              <a:t> 3 (picos de </a:t>
            </a:r>
            <a:r>
              <a:rPr lang="pt-BR" sz="1800" b="1" dirty="0">
                <a:solidFill>
                  <a:srgbClr val="FF0000"/>
                </a:solidFill>
              </a:rPr>
              <a:t>44%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FF0000"/>
                </a:solidFill>
              </a:rPr>
              <a:t>43%</a:t>
            </a:r>
            <a:r>
              <a:rPr lang="pt-BR" sz="1800" dirty="0"/>
              <a:t> respectivamente para os meses de maio e junho de 2019).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6E2F2CD-0D03-0896-0CEF-E061148DB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3621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5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5231F-C29B-651D-ED3B-C534F917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9" y="365125"/>
            <a:ext cx="11861562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1800" dirty="0"/>
              <a:t>Destaco como a principal causa do aumento da inadimplência o crescimento </a:t>
            </a:r>
            <a:r>
              <a:rPr lang="pt-BR" sz="1800" b="1" i="1" dirty="0"/>
              <a:t>natural</a:t>
            </a:r>
            <a:r>
              <a:rPr lang="pt-BR" sz="1800" dirty="0"/>
              <a:t> da taxa de aprovação de clientes. Como podemos notar, esta métrica também estava crescente nos mesmos períodos de maio e junho comparando com a taxa de inadimplência no mesmo período, chegando a alcançar picos de </a:t>
            </a:r>
            <a:r>
              <a:rPr lang="pt-BR" sz="1800" b="1" dirty="0">
                <a:solidFill>
                  <a:srgbClr val="FF0000"/>
                </a:solidFill>
              </a:rPr>
              <a:t>14%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FF0000"/>
                </a:solidFill>
              </a:rPr>
              <a:t>12,6%</a:t>
            </a:r>
            <a:r>
              <a:rPr lang="pt-BR" sz="1800" dirty="0"/>
              <a:t> de clientes aprovados respectivamente para os meses de maio e junho, sendo assim, é natural a inadimplência aumentar com o aumento de aprovação de clientes, essas métricas estão interligadas.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6291D30-002E-8C08-1300-34F1837BA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7639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346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AD4E9-FA9E-B722-87A5-55BF246B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718220"/>
          </a:xfrm>
        </p:spPr>
        <p:txBody>
          <a:bodyPr anchor="b">
            <a:normAutofit fontScale="90000"/>
          </a:bodyPr>
          <a:lstStyle/>
          <a:p>
            <a:r>
              <a:rPr lang="pt-BR" sz="5400" dirty="0"/>
              <a:t>Etapa 4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0ECD5-FFCE-076D-527B-8F3EDED7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1794617"/>
            <a:ext cx="8648345" cy="5349667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pt-BR" sz="2600" dirty="0"/>
              <a:t>Pensando no cenário do Open banking, faça sugestões de ideias para que uma empresa consiga trazer novos clientes e gerar valor para os que estão com a gente.</a:t>
            </a:r>
          </a:p>
          <a:p>
            <a:pPr marL="0" indent="0">
              <a:buNone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dirty="0"/>
              <a:t> Fazer um relatório/dashboard de clientes que estão na plataforma e tem habilitado o seu open banking. Através disso, poderá ser verificado o perfil investidor, histórico de pagamentos, tomadas de crédito em outras instituições,  possibilitando que a empresa faça uma análise de risco mais assertiva e através disso traçar estratégias de marketing para incentivar os clientes a utilizar essa mobilidade e consequentemente melhorar as tomadas de decisões da empresa;	</a:t>
            </a:r>
          </a:p>
          <a:p>
            <a:pPr marL="0" indent="0" algn="just">
              <a:buNone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dirty="0"/>
              <a:t> Para captação de novos clientes é necessário ouvir mais o cliente sentindo a sua dor e focando em suas reais necessidades, mostrando que a empresa trata seus dados de maneira segura e responsável trazendo confiança em um cenário open banking;</a:t>
            </a:r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dirty="0"/>
              <a:t>Através dos dados do open banking de clientes, realizar análise dos tipos de serviço contratados em outros bancos para direcionar o desenvolvimento de novos serviços ainda não oferecidos pela Neon, fazendo com que a empresa se torne cada vez mais atrativa aos olhos dos novos clientes.</a:t>
            </a:r>
            <a:r>
              <a:rPr lang="pt-BR" sz="1900" dirty="0"/>
              <a:t>																													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8875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lego&#10;&#10;Descrição gerada automaticamente">
            <a:extLst>
              <a:ext uri="{FF2B5EF4-FFF2-40B4-BE49-F238E27FC236}">
                <a16:creationId xmlns:a16="http://schemas.microsoft.com/office/drawing/2014/main" id="{CF440802-7575-A782-67CC-857D22C4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1" r="5" b="7724"/>
          <a:stretch/>
        </p:blipFill>
        <p:spPr>
          <a:xfrm>
            <a:off x="1157718" y="3593184"/>
            <a:ext cx="3192412" cy="270267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765DB-2985-D0D0-0B66-D5AF1DC8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383" y="1371600"/>
            <a:ext cx="3573440" cy="1180532"/>
          </a:xfrm>
        </p:spPr>
        <p:txBody>
          <a:bodyPr anchor="b">
            <a:norm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Obrigado!!!!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223890-1DE5-28FE-F77E-7069207B8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621191"/>
            <a:ext cx="3894161" cy="19439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6A05B-7ED9-DE00-FA77-7D9A59B1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/>
              <a:t>Agenda: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361B2-B76F-4DAC-01F4-D0E98AF13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 dirty="0"/>
              <a:t>Etapa 1 – Motor de Crédito;</a:t>
            </a:r>
          </a:p>
          <a:p>
            <a:r>
              <a:rPr lang="pt-BR" sz="2200" dirty="0"/>
              <a:t>Etapa 2 – Inadimplência;</a:t>
            </a:r>
          </a:p>
          <a:p>
            <a:r>
              <a:rPr lang="pt-BR" sz="2200" dirty="0"/>
              <a:t>Etapa 3 – Inadimplência na linha do Tempo.</a:t>
            </a:r>
          </a:p>
        </p:txBody>
      </p:sp>
    </p:spTree>
    <p:extLst>
      <p:ext uri="{BB962C8B-B14F-4D97-AF65-F5344CB8AC3E}">
        <p14:creationId xmlns:p14="http://schemas.microsoft.com/office/powerpoint/2010/main" val="254057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0980E7-81D5-F53B-7EB6-6A204B2E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006579"/>
          </a:xfrm>
        </p:spPr>
        <p:txBody>
          <a:bodyPr anchor="b">
            <a:normAutofit/>
          </a:bodyPr>
          <a:lstStyle/>
          <a:p>
            <a:r>
              <a:rPr lang="pt-BR" sz="5400" dirty="0"/>
              <a:t>Etapa 1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A5535-8F2E-76DB-B528-B8FA9B30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23570"/>
            <a:ext cx="5981386" cy="356999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1600" dirty="0"/>
              <a:t>O time de Cartão de Crédito necessita de visibilidade sobre a performance do motor de aprovação do produto. A Tabela “</a:t>
            </a:r>
            <a:r>
              <a:rPr lang="pt-BR" sz="1600" dirty="0" err="1"/>
              <a:t>CreditStatus</a:t>
            </a:r>
            <a:r>
              <a:rPr lang="pt-BR" sz="1600" dirty="0"/>
              <a:t>” possui o status atual dos clientes que fizeram o pedido do cartão de crédito. Considere os seguintes possíveis status: Reprovado (teve pedido do cartão de crédito recusado), Aprovado (teve pedido do cartão de crédito aprovado), Ativo (teve pedido do cartão de crédito aprovado e contratou o produto) e Bloqueado (contratou o cartão de crédito e está inadimplente).</a:t>
            </a:r>
          </a:p>
          <a:p>
            <a:endParaRPr lang="pt-BR" sz="1000" dirty="0"/>
          </a:p>
          <a:p>
            <a:r>
              <a:rPr lang="pt-BR" sz="1600" dirty="0"/>
              <a:t>1.1: Qual a taxa de aprovação dos clientes? (i.e., qual o percentual de clientes aprovados)</a:t>
            </a:r>
          </a:p>
          <a:p>
            <a:endParaRPr lang="pt-BR" sz="1000" dirty="0"/>
          </a:p>
          <a:p>
            <a:r>
              <a:rPr lang="pt-BR" sz="1600" dirty="0"/>
              <a:t>1.2: Quais características dos clientes apresentam maior correlação com a resposta de aprovação do motor de crédito?												</a:t>
            </a:r>
          </a:p>
          <a:p>
            <a:endParaRPr lang="pt-BR" sz="1000" dirty="0"/>
          </a:p>
          <a:p>
            <a:endParaRPr lang="pt-BR" sz="1000" dirty="0"/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A3FBB21-4545-CD3A-7D6D-577341336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297"/>
          <a:stretch/>
        </p:blipFill>
        <p:spPr>
          <a:xfrm>
            <a:off x="6622991" y="10"/>
            <a:ext cx="5567486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5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1FB10-DE87-430B-21AB-ED0AEF4E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365125"/>
            <a:ext cx="11748655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2000" dirty="0"/>
              <a:t>De acordo com a tabela “QUANTIDADE DE CLIENTES” podemos notar que a maioria dos clientes encontram-se ativos na plataforma durante o período observado. Além disso, considerando como taxa de aprovação os clientes que estão ativos, reprovados e bloqueados (visto que os clientes reprovados e bloqueados ainda podem ser ativados em algum momento) podemos observar na tabela “TAXA DE APROVAÇÃO %” que a taxa de aprovados alcançou </a:t>
            </a:r>
            <a:r>
              <a:rPr lang="pt-BR" sz="2200" b="1" dirty="0">
                <a:solidFill>
                  <a:srgbClr val="FF0000"/>
                </a:solidFill>
              </a:rPr>
              <a:t>55,1%</a:t>
            </a:r>
            <a:r>
              <a:rPr lang="pt-BR" sz="2000" dirty="0"/>
              <a:t>  dos casos.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1EFC302-3D41-9748-64E1-4957F903C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419578"/>
              </p:ext>
            </p:extLst>
          </p:nvPr>
        </p:nvGraphicFramePr>
        <p:xfrm>
          <a:off x="838200" y="1825625"/>
          <a:ext cx="5257800" cy="4390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EEA1C9F-5B15-4F78-846B-A58FCB04B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24221"/>
              </p:ext>
            </p:extLst>
          </p:nvPr>
        </p:nvGraphicFramePr>
        <p:xfrm>
          <a:off x="6474691" y="1825623"/>
          <a:ext cx="4879109" cy="439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55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5A825-EBFB-5EF2-1391-C448B283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1" y="365125"/>
            <a:ext cx="11831264" cy="900257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Olhando para as características dos clientes, podemos notar maior correlação com a resposta de aprovação do motor de crédito para clientes que tem renda entre 1004 a 1205 com </a:t>
            </a:r>
            <a:r>
              <a:rPr lang="pt-BR" sz="1800" b="1" dirty="0">
                <a:solidFill>
                  <a:srgbClr val="FF0000"/>
                </a:solidFill>
              </a:rPr>
              <a:t>24,9%</a:t>
            </a:r>
            <a:r>
              <a:rPr lang="pt-BR" sz="1800" dirty="0"/>
              <a:t> e tem idade entre 27 a 37 anos (</a:t>
            </a:r>
            <a:r>
              <a:rPr lang="pt-BR" sz="1800" b="1" dirty="0">
                <a:solidFill>
                  <a:srgbClr val="FF0000"/>
                </a:solidFill>
              </a:rPr>
              <a:t>40,2%</a:t>
            </a:r>
            <a:r>
              <a:rPr lang="pt-BR" sz="1800" dirty="0"/>
              <a:t> dos clientes), </a:t>
            </a:r>
            <a:r>
              <a:rPr lang="pt-BR" sz="1800" b="1" dirty="0">
                <a:solidFill>
                  <a:srgbClr val="FF0000"/>
                </a:solidFill>
              </a:rPr>
              <a:t>24,1%</a:t>
            </a:r>
            <a:r>
              <a:rPr lang="pt-BR" sz="1800" dirty="0"/>
              <a:t> vive no estado de São Paulo e são homens, entre estes fatores analisados podemos destacar tanto a renda quanto a idade como fatores mais significativos.											</a:t>
            </a:r>
            <a:br>
              <a:rPr lang="pt-BR" sz="1800" dirty="0"/>
            </a:br>
            <a:endParaRPr lang="pt-BR" sz="1800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FAA50F1-C859-C0F4-7036-9D015B8D54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39285239"/>
                  </p:ext>
                </p:extLst>
              </p:nvPr>
            </p:nvGraphicFramePr>
            <p:xfrm>
              <a:off x="6096000" y="1265383"/>
              <a:ext cx="5091468" cy="34518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FAA50F1-C859-C0F4-7036-9D015B8D54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265383"/>
                <a:ext cx="5091468" cy="34518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32C6150-485A-98D5-D607-A8D23BE1A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335030"/>
              </p:ext>
            </p:extLst>
          </p:nvPr>
        </p:nvGraphicFramePr>
        <p:xfrm>
          <a:off x="725055" y="1310045"/>
          <a:ext cx="4888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823521A-210C-C311-1133-F03A6B30BC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52394"/>
              </p:ext>
            </p:extLst>
          </p:nvPr>
        </p:nvGraphicFramePr>
        <p:xfrm>
          <a:off x="6096000" y="4811282"/>
          <a:ext cx="5091468" cy="2046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5DEBB5CF-4026-039E-20D7-69F28D929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147771"/>
              </p:ext>
            </p:extLst>
          </p:nvPr>
        </p:nvGraphicFramePr>
        <p:xfrm>
          <a:off x="725055" y="4097908"/>
          <a:ext cx="48881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4220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74B06-D136-6998-796C-E1F58E92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82804"/>
            <a:ext cx="4818888" cy="1050900"/>
          </a:xfrm>
        </p:spPr>
        <p:txBody>
          <a:bodyPr anchor="b">
            <a:normAutofit/>
          </a:bodyPr>
          <a:lstStyle/>
          <a:p>
            <a:r>
              <a:rPr lang="pt-BR" sz="5400" dirty="0"/>
              <a:t>Etapa 2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8050B-7634-A646-2204-2DAEBB28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475345"/>
            <a:ext cx="5852992" cy="3733431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r>
              <a:rPr lang="pt-BR" sz="1500" dirty="0"/>
              <a:t>Assim como a taxa de aprovação e o volume de contratação, uma métrica muito importante para o time de Cartão de Crédito é a taxa de inadimplência dos clientes. Um dos indicadores mais importantes para a análise de inadimplência é o "Over 30 </a:t>
            </a:r>
            <a:r>
              <a:rPr lang="pt-BR" sz="1500" dirty="0" err="1"/>
              <a:t>mob</a:t>
            </a:r>
            <a:r>
              <a:rPr lang="pt-BR" sz="1500" dirty="0"/>
              <a:t> 3". Este indicador analisa o cliente, no vencimento de sua terceira fatura (</a:t>
            </a:r>
            <a:r>
              <a:rPr lang="pt-BR" sz="1500" dirty="0" err="1"/>
              <a:t>mob</a:t>
            </a:r>
            <a:r>
              <a:rPr lang="pt-BR" sz="1500" dirty="0"/>
              <a:t> 3) que possui 30 ou mais dias de atraso (over 30) no seu pagamento. Exemplo: Para todos clientes que tiveram a sua primeira fatura não nula em janeiro, calcular quantos deles estavam com 30 ou mais dias de atraso em março. A tabela “</a:t>
            </a:r>
            <a:r>
              <a:rPr lang="pt-BR" sz="1500" dirty="0" err="1"/>
              <a:t>InvoiceStatus</a:t>
            </a:r>
            <a:r>
              <a:rPr lang="pt-BR" sz="1500" dirty="0"/>
              <a:t>” traz os status de cada uma das faturas dos clientes, além de suas respectivas safras. 				</a:t>
            </a:r>
          </a:p>
          <a:p>
            <a:pPr algn="just"/>
            <a:r>
              <a:rPr lang="pt-BR" sz="1500" dirty="0"/>
              <a:t>2.1: Qual o Over 30 mob3 para a Neon em uma visão geral? Qual o Over 30 mob3 para cada uma das safras (mensais)?	</a:t>
            </a:r>
          </a:p>
          <a:p>
            <a:endParaRPr lang="pt-BR" sz="1200" dirty="0"/>
          </a:p>
          <a:p>
            <a:pPr algn="just"/>
            <a:r>
              <a:rPr lang="pt-BR" sz="1500" dirty="0"/>
              <a:t>2.2:  Utilizando as informações fornecidas neste documento, avalie quais são as variáveis mais relevantes para a taxa de inadimplência do cartão de crédito Neon.</a:t>
            </a:r>
          </a:p>
          <a:p>
            <a:endParaRPr lang="pt-BR" sz="1200" dirty="0"/>
          </a:p>
        </p:txBody>
      </p:sp>
      <p:pic>
        <p:nvPicPr>
          <p:cNvPr id="4" name="Imagem 3" descr="Uma imagem contendo lego, brinquedo&#10;&#10;Descrição gerada automaticamente">
            <a:extLst>
              <a:ext uri="{FF2B5EF4-FFF2-40B4-BE49-F238E27FC236}">
                <a16:creationId xmlns:a16="http://schemas.microsoft.com/office/drawing/2014/main" id="{BE972893-9A54-FF7A-68C5-FE24B0F96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4" r="-1" b="5089"/>
          <a:stretch/>
        </p:blipFill>
        <p:spPr>
          <a:xfrm>
            <a:off x="6720837" y="1128422"/>
            <a:ext cx="5138653" cy="4601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9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DD81E3-0068-539F-4699-983A0E51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71" y="502920"/>
            <a:ext cx="7577556" cy="1819564"/>
          </a:xfrm>
        </p:spPr>
        <p:txBody>
          <a:bodyPr anchor="ctr">
            <a:normAutofit fontScale="62500" lnSpcReduction="20000"/>
          </a:bodyPr>
          <a:lstStyle/>
          <a:p>
            <a:pPr algn="just"/>
            <a:r>
              <a:rPr lang="en-US" sz="2900" dirty="0">
                <a:latin typeface="+mj-lt"/>
              </a:rPr>
              <a:t>Olhando para a métrica de Over 30 mob 3 podemos destacar que cerca de </a:t>
            </a:r>
            <a:r>
              <a:rPr lang="en-US" sz="2900" dirty="0">
                <a:solidFill>
                  <a:srgbClr val="FF0000"/>
                </a:solidFill>
                <a:latin typeface="+mj-lt"/>
              </a:rPr>
              <a:t>3067</a:t>
            </a:r>
            <a:r>
              <a:rPr lang="en-US" sz="2900" dirty="0">
                <a:latin typeface="+mj-lt"/>
              </a:rPr>
              <a:t> clientes estão com a sua terceira fatura atrasada e com 30 ou mais dias atrasados, o que corresponde a uma media de </a:t>
            </a:r>
            <a:r>
              <a:rPr lang="en-US" sz="2900" dirty="0">
                <a:solidFill>
                  <a:srgbClr val="FF0000"/>
                </a:solidFill>
                <a:latin typeface="+mj-lt"/>
              </a:rPr>
              <a:t>16,1%</a:t>
            </a:r>
            <a:r>
              <a:rPr lang="en-US" sz="2900" dirty="0">
                <a:latin typeface="+mj-lt"/>
              </a:rPr>
              <a:t> dos casos chegando em um valor de </a:t>
            </a:r>
            <a:r>
              <a:rPr lang="en-US" sz="2900" dirty="0">
                <a:solidFill>
                  <a:srgbClr val="FF0000"/>
                </a:solidFill>
                <a:latin typeface="+mj-lt"/>
              </a:rPr>
              <a:t>R$3,2MM</a:t>
            </a:r>
            <a:r>
              <a:rPr lang="en-US" sz="2900" dirty="0">
                <a:latin typeface="+mj-lt"/>
              </a:rPr>
              <a:t> em faturas atrasadas nessa ocasião. É importante ressaltar que as faixas mais altas de Over 30 mob 3 foram registradas em maio e junho de 2019 (44,7% e 43,8%).</a:t>
            </a:r>
          </a:p>
          <a:p>
            <a:pPr marL="0" indent="0" algn="just">
              <a:buNone/>
            </a:pPr>
            <a:r>
              <a:rPr lang="en-US" sz="2200" dirty="0">
                <a:latin typeface="+mj-lt"/>
              </a:rPr>
              <a:t>Obs: Foram desconsiderados da análise </a:t>
            </a:r>
            <a:r>
              <a:rPr lang="pt-BR" sz="2100" dirty="0">
                <a:latin typeface="+mj-lt"/>
              </a:rPr>
              <a:t>clientes que entraram após o dia 05/11.</a:t>
            </a:r>
            <a:endParaRPr lang="en-US" sz="2100" dirty="0">
              <a:latin typeface="+mj-lt"/>
            </a:endParaRPr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DBAFE286-5827-9993-F245-D0BB5D04A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859304"/>
              </p:ext>
            </p:extLst>
          </p:nvPr>
        </p:nvGraphicFramePr>
        <p:xfrm>
          <a:off x="1571534" y="2290936"/>
          <a:ext cx="8320016" cy="395936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78872">
                  <a:extLst>
                    <a:ext uri="{9D8B030D-6E8A-4147-A177-3AD203B41FA5}">
                      <a16:colId xmlns:a16="http://schemas.microsoft.com/office/drawing/2014/main" val="2670450124"/>
                    </a:ext>
                  </a:extLst>
                </a:gridCol>
                <a:gridCol w="1514076">
                  <a:extLst>
                    <a:ext uri="{9D8B030D-6E8A-4147-A177-3AD203B41FA5}">
                      <a16:colId xmlns:a16="http://schemas.microsoft.com/office/drawing/2014/main" val="1222746000"/>
                    </a:ext>
                  </a:extLst>
                </a:gridCol>
                <a:gridCol w="2451299">
                  <a:extLst>
                    <a:ext uri="{9D8B030D-6E8A-4147-A177-3AD203B41FA5}">
                      <a16:colId xmlns:a16="http://schemas.microsoft.com/office/drawing/2014/main" val="4078895198"/>
                    </a:ext>
                  </a:extLst>
                </a:gridCol>
                <a:gridCol w="1734574">
                  <a:extLst>
                    <a:ext uri="{9D8B030D-6E8A-4147-A177-3AD203B41FA5}">
                      <a16:colId xmlns:a16="http://schemas.microsoft.com/office/drawing/2014/main" val="1803096509"/>
                    </a:ext>
                  </a:extLst>
                </a:gridCol>
                <a:gridCol w="1541195">
                  <a:extLst>
                    <a:ext uri="{9D8B030D-6E8A-4147-A177-3AD203B41FA5}">
                      <a16:colId xmlns:a16="http://schemas.microsoft.com/office/drawing/2014/main" val="2766824063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anomes</a:t>
                      </a:r>
                      <a:endParaRPr lang="pt-BR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qtd_clientes</a:t>
                      </a:r>
                      <a:endParaRPr lang="pt-BR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clientes_over30mob3</a:t>
                      </a:r>
                      <a:endParaRPr lang="pt-BR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clientes_over30mob3 %</a:t>
                      </a:r>
                      <a:endParaRPr lang="pt-BR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valor_atraso</a:t>
                      </a:r>
                      <a:endParaRPr lang="pt-BR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76452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201901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857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4,6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R$ 60.861,00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586779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201902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1110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10,8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R$ 149.536,00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718104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201903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992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8,6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R$ 95.733,00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92596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201904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1405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155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11,0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R$ 176.845,00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169950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201905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2802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1253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44,7</a:t>
                      </a:r>
                      <a:endParaRPr lang="pt-BR" sz="10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R$ 932.296,00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28490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201906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2777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1215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43,8</a:t>
                      </a:r>
                      <a:endParaRPr lang="pt-BR" sz="10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R$ 930.715,00</a:t>
                      </a:r>
                      <a:endParaRPr lang="pt-BR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708971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201907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1578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162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10,3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R$ 155.247,00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462954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201908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1606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151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9,4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R$ 247.598,00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40940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201909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10,2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R$ 223.504,00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744281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201910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2103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219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10,4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R$ 190.529,00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894478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201911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479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13,2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R$ 59.163,00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796079"/>
                  </a:ext>
                </a:extLst>
              </a:tr>
              <a:tr h="300804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17723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3667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16,1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R$ 3.222.027,00</a:t>
                      </a:r>
                      <a:endParaRPr lang="pt-BR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57" marR="7642" marT="14673" marB="110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087036"/>
                  </a:ext>
                </a:extLst>
              </a:tr>
            </a:tbl>
          </a:graphicData>
        </a:graphic>
      </p:graphicFrame>
      <p:pic>
        <p:nvPicPr>
          <p:cNvPr id="20" name="Imagem 19" descr="Ícone&#10;&#10;Descrição gerada automaticamente com confiança média">
            <a:extLst>
              <a:ext uri="{FF2B5EF4-FFF2-40B4-BE49-F238E27FC236}">
                <a16:creationId xmlns:a16="http://schemas.microsoft.com/office/drawing/2014/main" id="{9F4BA835-DD0F-C46F-94A6-5BAB3EFF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0" y="457200"/>
            <a:ext cx="1683097" cy="18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7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2BC60-B887-A92B-E477-3EF0DC4A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9" y="365125"/>
            <a:ext cx="12052502" cy="1054367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1800" dirty="0"/>
              <a:t>De acordo com variáveis mais relevantes para a taxa de inadimplência do cartão de crédito Neon analisadas, </a:t>
            </a:r>
            <a:r>
              <a:rPr lang="pt-BR" sz="1800" b="1" dirty="0">
                <a:solidFill>
                  <a:srgbClr val="FF0000"/>
                </a:solidFill>
              </a:rPr>
              <a:t>21,5%</a:t>
            </a:r>
            <a:r>
              <a:rPr lang="pt-BR" sz="1800" dirty="0"/>
              <a:t> são inadimplentes, </a:t>
            </a:r>
            <a:r>
              <a:rPr lang="pt-BR" sz="1800" b="1" dirty="0">
                <a:solidFill>
                  <a:srgbClr val="FF0000"/>
                </a:solidFill>
              </a:rPr>
              <a:t>39,7%</a:t>
            </a:r>
            <a:r>
              <a:rPr lang="pt-BR" sz="1800" dirty="0"/>
              <a:t> tem de 27 a 37 anos, </a:t>
            </a:r>
            <a:r>
              <a:rPr lang="pt-BR" sz="1800" b="1" dirty="0">
                <a:solidFill>
                  <a:srgbClr val="FF0000"/>
                </a:solidFill>
              </a:rPr>
              <a:t>52,4%</a:t>
            </a:r>
            <a:r>
              <a:rPr lang="pt-BR" sz="1800" dirty="0"/>
              <a:t> são do sexo masculino e </a:t>
            </a:r>
            <a:r>
              <a:rPr lang="pt-BR" sz="1800" b="1" dirty="0">
                <a:solidFill>
                  <a:srgbClr val="FF0000"/>
                </a:solidFill>
              </a:rPr>
              <a:t>26,5%</a:t>
            </a:r>
            <a:r>
              <a:rPr lang="pt-BR" sz="1800" dirty="0"/>
              <a:t> possuem renda entre 1004 a 1205. Entre estes fatores de inadimplência analisados podemos destacar que tanto a renda %, a idade e o perfil dos clientes como fatores mais significativos nessa análise.</a:t>
            </a:r>
            <a:br>
              <a:rPr lang="pt-BR" sz="1800" dirty="0"/>
            </a:br>
            <a:endParaRPr lang="pt-BR" sz="1800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AE8F0E5-CD5D-20C9-2226-DED8B878D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097175"/>
              </p:ext>
            </p:extLst>
          </p:nvPr>
        </p:nvGraphicFramePr>
        <p:xfrm>
          <a:off x="838200" y="1452785"/>
          <a:ext cx="2691213" cy="2478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C934DBE-D21E-8C63-D601-ADFF4ECD5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042973"/>
              </p:ext>
            </p:extLst>
          </p:nvPr>
        </p:nvGraphicFramePr>
        <p:xfrm>
          <a:off x="838200" y="4033615"/>
          <a:ext cx="2691213" cy="2734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623C05F-6D38-D7F1-32F2-00002F170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477821"/>
              </p:ext>
            </p:extLst>
          </p:nvPr>
        </p:nvGraphicFramePr>
        <p:xfrm>
          <a:off x="3760150" y="1452785"/>
          <a:ext cx="8362101" cy="2478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EF65953-D10C-B062-DAD0-F04BA8994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293955"/>
              </p:ext>
            </p:extLst>
          </p:nvPr>
        </p:nvGraphicFramePr>
        <p:xfrm>
          <a:off x="3760152" y="3964358"/>
          <a:ext cx="8362102" cy="2803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0214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98F555-0B25-AC29-5E23-C0C7415E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950543"/>
          </a:xfrm>
        </p:spPr>
        <p:txBody>
          <a:bodyPr anchor="b">
            <a:normAutofit/>
          </a:bodyPr>
          <a:lstStyle/>
          <a:p>
            <a:r>
              <a:rPr lang="pt-BR" sz="5400" dirty="0"/>
              <a:t>Etapa 3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07743C-A06B-0395-F445-C37375B7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60146"/>
            <a:ext cx="6222538" cy="40777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500" dirty="0"/>
              <a:t>O time de Cartão de Crédito levantou a preocupação com um aparente aumento da inadimplência da Neon no segundo semestre de 2019. A preocupação é de que os clientes das safras a partir de julho/2019 possuem uma tendência maior à inadimplência."	</a:t>
            </a:r>
          </a:p>
          <a:p>
            <a:endParaRPr lang="pt-BR" sz="1000" dirty="0"/>
          </a:p>
          <a:p>
            <a:pPr algn="just"/>
            <a:r>
              <a:rPr lang="pt-BR" sz="1500" dirty="0"/>
              <a:t>3.1: A percepção do time de Cartão de Crédito está correta? Por qual motivo o time de Cartão de Crédito pode ter chego a esta percepção?</a:t>
            </a:r>
          </a:p>
          <a:p>
            <a:endParaRPr lang="pt-BR" sz="1000" dirty="0"/>
          </a:p>
          <a:p>
            <a:pPr algn="just"/>
            <a:r>
              <a:rPr lang="pt-BR" sz="1500" dirty="0"/>
              <a:t>3.2: Quais são possíveis causas do aumento da inadimplência observada em meses específicos?</a:t>
            </a:r>
          </a:p>
          <a:p>
            <a:pPr marL="0" indent="0">
              <a:buNone/>
            </a:pPr>
            <a:r>
              <a:rPr lang="pt-BR" sz="1000" dirty="0"/>
              <a:t>														</a:t>
            </a:r>
          </a:p>
          <a:p>
            <a:endParaRPr lang="pt-BR" sz="1000" dirty="0"/>
          </a:p>
        </p:txBody>
      </p:sp>
      <p:pic>
        <p:nvPicPr>
          <p:cNvPr id="4" name="Imagem 3" descr="Uma imagem contendo brinquedo, lego, placar&#10;&#10;Descrição gerada automaticamente">
            <a:extLst>
              <a:ext uri="{FF2B5EF4-FFF2-40B4-BE49-F238E27FC236}">
                <a16:creationId xmlns:a16="http://schemas.microsoft.com/office/drawing/2014/main" id="{2746AC88-1BBB-4D04-328B-5223B7095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6677891" y="-120062"/>
            <a:ext cx="5512586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7675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1380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do Office</vt:lpstr>
      <vt:lpstr>Case Cartão de Crédito</vt:lpstr>
      <vt:lpstr>Agenda:</vt:lpstr>
      <vt:lpstr>Etapa 1</vt:lpstr>
      <vt:lpstr>De acordo com a tabela “QUANTIDADE DE CLIENTES” podemos notar que a maioria dos clientes encontram-se ativos na plataforma durante o período observado. Além disso, considerando como taxa de aprovação os clientes que estão ativos, reprovados e bloqueados (visto que os clientes reprovados e bloqueados ainda podem ser ativados em algum momento) podemos observar na tabela “TAXA DE APROVAÇÃO %” que a taxa de aprovados alcançou 55,1%  dos casos.</vt:lpstr>
      <vt:lpstr>Olhando para as características dos clientes, podemos notar maior correlação com a resposta de aprovação do motor de crédito para clientes que tem renda entre 1004 a 1205 com 24,9% e tem idade entre 27 a 37 anos (40,2% dos clientes), 24,1% vive no estado de São Paulo e são homens, entre estes fatores analisados podemos destacar tanto a renda quanto a idade como fatores mais significativos.            </vt:lpstr>
      <vt:lpstr>Etapa 2</vt:lpstr>
      <vt:lpstr>Apresentação do PowerPoint</vt:lpstr>
      <vt:lpstr>De acordo com variáveis mais relevantes para a taxa de inadimplência do cartão de crédito Neon analisadas, 21,5% são inadimplentes, 39,7% tem de 27 a 37 anos, 52,4% são do sexo masculino e 26,5% possuem renda entre 1004 a 1205. Entre estes fatores de inadimplência analisados podemos destacar que tanto a renda %, a idade e o perfil dos clientes como fatores mais significativos nessa análise. </vt:lpstr>
      <vt:lpstr>Etapa 3</vt:lpstr>
      <vt:lpstr>A percepção do time de cartão de crédito está correta até certo ponto pois as safras que mais influenciaram negativamente foram nos períodos de maio e junho de 2019 chegando a alcançar picos de 26% e 25% respectivamente, este fator foi observado também para o mesmo período na métrica de Over 30 mob 3 (picos de 44% e 43% respectivamente para os meses de maio e junho de 2019).</vt:lpstr>
      <vt:lpstr>Destaco como a principal causa do aumento da inadimplência o crescimento natural da taxa de aprovação de clientes. Como podemos notar, esta métrica também estava crescente nos mesmos períodos de maio e junho comparando com a taxa de inadimplência no mesmo período, chegando a alcançar picos de 14% e 12,6% de clientes aprovados respectivamente para os meses de maio e junho, sendo assim, é natural a inadimplência aumentar com o aumento de aprovação de clientes, essas métricas estão interligadas.</vt:lpstr>
      <vt:lpstr>Etapa 4</vt:lpstr>
      <vt:lpstr>Obrigado!!!!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Cartão de Crédito</dc:title>
  <dc:creator>Rodrigo Guimaraes</dc:creator>
  <cp:lastModifiedBy>Rodrigo Guimaraes</cp:lastModifiedBy>
  <cp:revision>13</cp:revision>
  <dcterms:created xsi:type="dcterms:W3CDTF">2022-05-15T21:15:11Z</dcterms:created>
  <dcterms:modified xsi:type="dcterms:W3CDTF">2022-06-04T18:55:23Z</dcterms:modified>
</cp:coreProperties>
</file>