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5" r:id="rId2"/>
  </p:sldMasterIdLst>
  <p:notesMasterIdLst>
    <p:notesMasterId r:id="rId37"/>
  </p:notesMasterIdLst>
  <p:sldIdLst>
    <p:sldId id="332" r:id="rId3"/>
    <p:sldId id="595" r:id="rId4"/>
    <p:sldId id="600" r:id="rId5"/>
    <p:sldId id="601" r:id="rId6"/>
    <p:sldId id="596" r:id="rId7"/>
    <p:sldId id="597" r:id="rId8"/>
    <p:sldId id="603" r:id="rId9"/>
    <p:sldId id="604" r:id="rId10"/>
    <p:sldId id="605" r:id="rId11"/>
    <p:sldId id="432" r:id="rId12"/>
    <p:sldId id="610" r:id="rId13"/>
    <p:sldId id="611" r:id="rId14"/>
    <p:sldId id="607" r:id="rId15"/>
    <p:sldId id="612" r:id="rId16"/>
    <p:sldId id="613" r:id="rId17"/>
    <p:sldId id="608" r:id="rId18"/>
    <p:sldId id="609" r:id="rId19"/>
    <p:sldId id="617" r:id="rId20"/>
    <p:sldId id="618" r:id="rId21"/>
    <p:sldId id="619" r:id="rId22"/>
    <p:sldId id="620" r:id="rId23"/>
    <p:sldId id="602" r:id="rId24"/>
    <p:sldId id="615" r:id="rId25"/>
    <p:sldId id="614" r:id="rId26"/>
    <p:sldId id="561" r:id="rId27"/>
    <p:sldId id="625" r:id="rId28"/>
    <p:sldId id="626" r:id="rId29"/>
    <p:sldId id="627" r:id="rId30"/>
    <p:sldId id="621" r:id="rId31"/>
    <p:sldId id="622" r:id="rId32"/>
    <p:sldId id="623" r:id="rId33"/>
    <p:sldId id="624" r:id="rId34"/>
    <p:sldId id="629" r:id="rId35"/>
    <p:sldId id="628" r:id="rId3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C5C"/>
    <a:srgbClr val="BF625E"/>
    <a:srgbClr val="82B366"/>
    <a:srgbClr val="6C8EBF"/>
    <a:srgbClr val="DAE8FC"/>
    <a:srgbClr val="F8C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6" autoAdjust="0"/>
    <p:restoredTop sz="87651" autoAdjust="0"/>
  </p:normalViewPr>
  <p:slideViewPr>
    <p:cSldViewPr snapToGrid="0">
      <p:cViewPr varScale="1">
        <p:scale>
          <a:sx n="93" d="100"/>
          <a:sy n="93" d="100"/>
        </p:scale>
        <p:origin x="1200" y="90"/>
      </p:cViewPr>
      <p:guideLst>
        <p:guide pos="302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72A94-C678-4E4C-8816-7B27B398F8C0}" type="datetimeFigureOut">
              <a:rPr lang="pt-PT" smtClean="0"/>
              <a:t>12/05/2023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2C471-FE45-4C07-8CC2-0CBB24761E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917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Thank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for </a:t>
            </a:r>
            <a:r>
              <a:rPr lang="pt-PT" dirty="0" err="1"/>
              <a:t>attending</a:t>
            </a:r>
            <a:r>
              <a:rPr lang="pt-PT" dirty="0"/>
              <a:t>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2C471-FE45-4C07-8CC2-0CBB24761E11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1932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Rely on large amounts of labelled data, and a high computational error.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Are prone to inexplicable adversarial examples -&gt; overfitting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Each model is tailored to a specific task, and domain.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They use backprop, which is a unlikely model for the plasticity of the brain.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2C471-FE45-4C07-8CC2-0CBB24761E11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540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Rely on large amounts of labelled data, and a high computational error.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Are prone to inexplicable adversarial examples -&gt; overfitting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Each model is tailored to a specific task, and domain.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They use backprop, which is a unlikely model for the plasticity of the brain.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2C471-FE45-4C07-8CC2-0CBB24761E11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071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Rely on large amounts of labelled data, and a high computational error.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Are prone to inexplicable adversarial examples -&gt; overfitting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Each model is tailored to a specific task, and domain.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They use backprop, which is a unlikely model for the plasticity of the brain.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2C471-FE45-4C07-8CC2-0CBB24761E11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3532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Rely on large amounts of labelled data, and a high computational error.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Are prone to inexplicable adversarial examples -&gt; overfitting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Each model is tailored to a specific task, and domain.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They use backprop, which is a unlikely model for the plasticity of the brain.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2C471-FE45-4C07-8CC2-0CBB24761E11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4366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Rely on large amounts of labelled data, and a high computational error.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Are prone to inexplicable adversarial examples -&gt; overfitting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Each model is tailored to a specific task, and domain.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They use backprop, which is a unlikely model for the plasticity of the brain.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2C471-FE45-4C07-8CC2-0CBB24761E11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5526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Rely on large amounts of labelled data, and a high computational error.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Are prone to inexplicable adversarial examples -&gt; overfitting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Each model is tailored to a specific task, and domain.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They use backprop, which is a unlikely model for the plasticity of the brain.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2C471-FE45-4C07-8CC2-0CBB24761E11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1708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Rely on large amounts of labelled data, and a high computational error.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Are prone to inexplicable adversarial examples -&gt; overfitting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Each model is tailored to a specific task, and domain.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They use backprop, which is a unlikely model for the plasticity of the brain.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2C471-FE45-4C07-8CC2-0CBB24761E11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9813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Rely on large amounts of labelled data, and a high computational error.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Are prone to inexplicable adversarial examples -&gt; overfitting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Each model is tailored to a specific task, and domain.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They use backprop, which is a unlikely model for the plasticity of the brain.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2C471-FE45-4C07-8CC2-0CBB24761E11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5752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Rely on large amounts of labelled data, and a high computational error.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Are prone to inexplicable adversarial examples -&gt; overfitting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Each model is tailored to a specific task, and domain.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They use backprop, which is a unlikely model for the plasticity of the brain.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2C471-FE45-4C07-8CC2-0CBB24761E11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4844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Rely on large amounts of labelled data, and a high computational error.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Are prone to inexplicable adversarial examples -&gt; overfitting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Each model is tailored to a specific task, and domain.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They use backprop, which is a unlikely model for the plasticity of the brain.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2C471-FE45-4C07-8CC2-0CBB24761E11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9596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2C471-FE45-4C07-8CC2-0CBB24761E11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9860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Rely on large amounts of labelled data, and a high computational error.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Are prone to inexplicable adversarial examples -&gt; overfitting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Each model is tailored to a specific task, and domain.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They use backprop, which is a unlikely model for the plasticity of the brain.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2C471-FE45-4C07-8CC2-0CBB24761E11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9151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Rely on large amounts of labelled data, and a high computational error.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Are prone to inexplicable adversarial examples -&gt; overfitting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Each model is tailored to a specific task, and domain.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They use backprop, which is a unlikely model for the plasticity of the brain.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2C471-FE45-4C07-8CC2-0CBB24761E11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83936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Rely on large amounts of labelled data, and a high computational error.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Are prone to inexplicable adversarial examples -&gt; overfitting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Each model is tailored to a specific task, and domain.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They use backprop, which is a unlikely model for the plasticity of the brain.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2C471-FE45-4C07-8CC2-0CBB24761E11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8261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Rely on large amounts of labelled data, and a high computational error.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Are prone to inexplicable adversarial examples -&gt; overfitting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Each model is tailored to a specific task, and domain.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They use backprop, which is a unlikely model for the plasticity of the brain.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2C471-FE45-4C07-8CC2-0CBB24761E11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40376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Rely on large amounts of labelled data, and a high computational error.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Are prone to inexplicable adversarial examples -&gt; overfitting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Each model is tailored to a specific task, and domain.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2"/>
                </a:solidFill>
              </a:rPr>
              <a:t>They use backprop, which is a unlikely model for the plasticity of the brain.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2C471-FE45-4C07-8CC2-0CBB24761E11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84529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Divide the experimental analysis in </a:t>
            </a:r>
            <a:r>
              <a:rPr lang="en-US" u="sng" dirty="0"/>
              <a:t>two sections</a:t>
            </a:r>
          </a:p>
          <a:p>
            <a:r>
              <a:rPr lang="en-US" dirty="0"/>
              <a:t>Some final thoughts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2C471-FE45-4C07-8CC2-0CBB24761E11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15890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Divide the experimental analysis in </a:t>
            </a:r>
            <a:r>
              <a:rPr lang="en-US" u="sng" dirty="0"/>
              <a:t>two sections</a:t>
            </a:r>
          </a:p>
          <a:p>
            <a:r>
              <a:rPr lang="en-US" dirty="0"/>
              <a:t>Some final thoughts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2C471-FE45-4C07-8CC2-0CBB24761E11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71768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Divide the experimental analysis in </a:t>
            </a:r>
            <a:r>
              <a:rPr lang="en-US" u="sng" dirty="0"/>
              <a:t>two sections</a:t>
            </a:r>
          </a:p>
          <a:p>
            <a:r>
              <a:rPr lang="en-US" dirty="0"/>
              <a:t>Some final thoughts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2C471-FE45-4C07-8CC2-0CBB24761E11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42952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Divide the experimental analysis in </a:t>
            </a:r>
            <a:r>
              <a:rPr lang="en-US" u="sng" dirty="0"/>
              <a:t>two sections</a:t>
            </a:r>
          </a:p>
          <a:p>
            <a:r>
              <a:rPr lang="en-US" dirty="0"/>
              <a:t>Some final thoughts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2C471-FE45-4C07-8CC2-0CBB24761E11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72474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Divide the experimental analysis in </a:t>
            </a:r>
            <a:r>
              <a:rPr lang="en-US" u="sng" dirty="0"/>
              <a:t>two sections</a:t>
            </a:r>
          </a:p>
          <a:p>
            <a:r>
              <a:rPr lang="en-US" dirty="0"/>
              <a:t>Some final thoughts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2C471-FE45-4C07-8CC2-0CBB24761E11}" type="slidenum">
              <a:rPr lang="pt-PT" smtClean="0"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8114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2C471-FE45-4C07-8CC2-0CBB24761E11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52948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Divide the experimental analysis in </a:t>
            </a:r>
            <a:r>
              <a:rPr lang="en-US" u="sng" dirty="0"/>
              <a:t>two sections</a:t>
            </a:r>
          </a:p>
          <a:p>
            <a:r>
              <a:rPr lang="en-US" dirty="0"/>
              <a:t>Some final thoughts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2C471-FE45-4C07-8CC2-0CBB24761E11}" type="slidenum">
              <a:rPr lang="pt-PT" smtClean="0"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24340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Divide the experimental analysis in </a:t>
            </a:r>
            <a:r>
              <a:rPr lang="en-US" u="sng" dirty="0"/>
              <a:t>two sections</a:t>
            </a:r>
          </a:p>
          <a:p>
            <a:r>
              <a:rPr lang="en-US" dirty="0"/>
              <a:t>Some final thoughts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2C471-FE45-4C07-8CC2-0CBB24761E11}" type="slidenum">
              <a:rPr lang="pt-PT" smtClean="0"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79394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Divide the experimental analysis in </a:t>
            </a:r>
            <a:r>
              <a:rPr lang="en-US" u="sng" dirty="0"/>
              <a:t>two sections</a:t>
            </a:r>
          </a:p>
          <a:p>
            <a:r>
              <a:rPr lang="en-US" dirty="0"/>
              <a:t>Some final thoughts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2C471-FE45-4C07-8CC2-0CBB24761E11}" type="slidenum">
              <a:rPr lang="pt-PT" smtClean="0"/>
              <a:t>32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30500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Divide the experimental analysis in </a:t>
            </a:r>
            <a:r>
              <a:rPr lang="en-US" u="sng" dirty="0"/>
              <a:t>two sections</a:t>
            </a:r>
          </a:p>
          <a:p>
            <a:r>
              <a:rPr lang="en-US" dirty="0"/>
              <a:t>Some final thoughts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2C471-FE45-4C07-8CC2-0CBB24761E11}" type="slidenum">
              <a:rPr lang="pt-PT" smtClean="0"/>
              <a:t>33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44348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Divide the experimental analysis in </a:t>
            </a:r>
            <a:r>
              <a:rPr lang="en-US" u="sng" dirty="0"/>
              <a:t>two sections</a:t>
            </a:r>
          </a:p>
          <a:p>
            <a:r>
              <a:rPr lang="en-US" dirty="0"/>
              <a:t>Some final thoughts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2C471-FE45-4C07-8CC2-0CBB24761E11}" type="slidenum">
              <a:rPr lang="pt-PT" smtClean="0"/>
              <a:t>34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9510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2C471-FE45-4C07-8CC2-0CBB24761E11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2255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2C471-FE45-4C07-8CC2-0CBB24761E11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3218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2C471-FE45-4C07-8CC2-0CBB24761E11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2455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2C471-FE45-4C07-8CC2-0CBB24761E11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0288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2C471-FE45-4C07-8CC2-0CBB24761E11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1001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2C471-FE45-4C07-8CC2-0CBB24761E11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5220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Title + text 4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 flipH="1">
            <a:off x="5586167" y="4507280"/>
            <a:ext cx="3935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/>
          </p:nvPr>
        </p:nvSpPr>
        <p:spPr>
          <a:xfrm rot="5400000">
            <a:off x="8816545" y="2336752"/>
            <a:ext cx="3850800" cy="11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238459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856067" y="2846400"/>
            <a:ext cx="70776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 rot="5400000">
            <a:off x="9230812" y="1876664"/>
            <a:ext cx="32664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28655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856067" y="1703400"/>
            <a:ext cx="70776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Google Shape;113;p21"/>
          <p:cNvSpPr txBox="1">
            <a:spLocks noGrp="1"/>
          </p:cNvSpPr>
          <p:nvPr>
            <p:ph type="ctrTitle"/>
          </p:nvPr>
        </p:nvSpPr>
        <p:spPr>
          <a:xfrm rot="5400000">
            <a:off x="9230812" y="1876664"/>
            <a:ext cx="32664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2"/>
          </p:nvPr>
        </p:nvSpPr>
        <p:spPr>
          <a:xfrm>
            <a:off x="856067" y="720000"/>
            <a:ext cx="6207200" cy="12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866599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B919-F63D-425B-A747-7E3C92C7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20C27-034C-4DC9-BE90-A9AB67A96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FB59F-9CBB-4703-9863-CD013A9C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Dissertation Proposal</a:t>
            </a: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DB832-1412-4155-90E9-87402720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Drawing from memory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7882F-A0B1-4BF6-A7CC-B5A18ABE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Rodrigo Simas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00623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E95B-9F4D-4463-B254-AA71CAFB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49293-1064-41B0-AB48-8FC2699C4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3EBAF-DC6F-4E2E-AF7F-63C85450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Dissertation Proposal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7CC56-2E32-49A4-8245-2C7ABA7A3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Drawing from 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9EB09-5EFE-4364-8BA0-1B626356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4349-4B67-480F-A115-47C72C97D4E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567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664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 hasCustomPrompt="1"/>
          </p:nvPr>
        </p:nvSpPr>
        <p:spPr>
          <a:xfrm>
            <a:off x="1117843" y="1302588"/>
            <a:ext cx="6688225" cy="8630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9pPr>
          </a:lstStyle>
          <a:p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subtitle</a:t>
            </a: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86100" y="4275200"/>
            <a:ext cx="32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631672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4267000" y="2323667"/>
            <a:ext cx="365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48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48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48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48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48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48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48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48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51977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875229" y="1859221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875233" y="2515633"/>
            <a:ext cx="20852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ctrTitle" idx="2"/>
          </p:nvPr>
        </p:nvSpPr>
        <p:spPr>
          <a:xfrm>
            <a:off x="3534280" y="1859221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3"/>
          </p:nvPr>
        </p:nvSpPr>
        <p:spPr>
          <a:xfrm>
            <a:off x="3480933" y="2515633"/>
            <a:ext cx="26152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ctrTitle" idx="4"/>
          </p:nvPr>
        </p:nvSpPr>
        <p:spPr>
          <a:xfrm>
            <a:off x="6184141" y="1859221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5"/>
          </p:nvPr>
        </p:nvSpPr>
        <p:spPr>
          <a:xfrm>
            <a:off x="6504101" y="2515633"/>
            <a:ext cx="2197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ctrTitle" idx="6"/>
          </p:nvPr>
        </p:nvSpPr>
        <p:spPr>
          <a:xfrm rot="5400000">
            <a:off x="9154100" y="1954833"/>
            <a:ext cx="34040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ctrTitle" idx="7"/>
          </p:nvPr>
        </p:nvSpPr>
        <p:spPr>
          <a:xfrm>
            <a:off x="875229" y="4490421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8"/>
          </p:nvPr>
        </p:nvSpPr>
        <p:spPr>
          <a:xfrm>
            <a:off x="875233" y="5146833"/>
            <a:ext cx="20852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ctrTitle" idx="9"/>
          </p:nvPr>
        </p:nvSpPr>
        <p:spPr>
          <a:xfrm>
            <a:off x="3534280" y="4490421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3"/>
          </p:nvPr>
        </p:nvSpPr>
        <p:spPr>
          <a:xfrm>
            <a:off x="3480933" y="5146833"/>
            <a:ext cx="26152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14"/>
          </p:nvPr>
        </p:nvSpPr>
        <p:spPr>
          <a:xfrm>
            <a:off x="6184141" y="4490421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5"/>
          </p:nvPr>
        </p:nvSpPr>
        <p:spPr>
          <a:xfrm>
            <a:off x="6504101" y="5146833"/>
            <a:ext cx="2197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83331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 rot="5400000">
            <a:off x="8804793" y="2573633"/>
            <a:ext cx="4641600" cy="6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48549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Two columns 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ubTitle" idx="1"/>
          </p:nvPr>
        </p:nvSpPr>
        <p:spPr>
          <a:xfrm>
            <a:off x="6178600" y="2463861"/>
            <a:ext cx="242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2"/>
          </p:nvPr>
        </p:nvSpPr>
        <p:spPr>
          <a:xfrm>
            <a:off x="6178600" y="5103827"/>
            <a:ext cx="242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6178600" y="2052395"/>
            <a:ext cx="34924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ctrTitle" idx="3"/>
          </p:nvPr>
        </p:nvSpPr>
        <p:spPr>
          <a:xfrm>
            <a:off x="6178600" y="4692360"/>
            <a:ext cx="34924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ctrTitle" idx="4"/>
          </p:nvPr>
        </p:nvSpPr>
        <p:spPr>
          <a:xfrm rot="5400000">
            <a:off x="9222900" y="1886032"/>
            <a:ext cx="32664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42056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51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5">
  <p:cSld name="Title + text 5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3010833" y="4141767"/>
            <a:ext cx="4038800" cy="13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67"/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ctrTitle"/>
          </p:nvPr>
        </p:nvSpPr>
        <p:spPr>
          <a:xfrm rot="5400000">
            <a:off x="9655319" y="1388033"/>
            <a:ext cx="22704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410592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4">
  <p:cSld name="Three columns 4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subTitle" idx="1"/>
          </p:nvPr>
        </p:nvSpPr>
        <p:spPr>
          <a:xfrm flipH="1">
            <a:off x="1120800" y="3242867"/>
            <a:ext cx="2200400" cy="10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2"/>
          </p:nvPr>
        </p:nvSpPr>
        <p:spPr>
          <a:xfrm>
            <a:off x="6269565" y="1398791"/>
            <a:ext cx="2613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-711200" y="2729800"/>
            <a:ext cx="40324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ctrTitle" idx="3"/>
          </p:nvPr>
        </p:nvSpPr>
        <p:spPr>
          <a:xfrm>
            <a:off x="6269565" y="885724"/>
            <a:ext cx="34924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4"/>
          </p:nvPr>
        </p:nvSpPr>
        <p:spPr>
          <a:xfrm>
            <a:off x="6269565" y="5051900"/>
            <a:ext cx="29532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ctrTitle" idx="5"/>
          </p:nvPr>
        </p:nvSpPr>
        <p:spPr>
          <a:xfrm>
            <a:off x="6269565" y="4519633"/>
            <a:ext cx="33008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ctrTitle" idx="6"/>
          </p:nvPr>
        </p:nvSpPr>
        <p:spPr>
          <a:xfrm rot="5400000">
            <a:off x="9147949" y="1876664"/>
            <a:ext cx="32664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81069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51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Two columns 2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ctrTitle"/>
          </p:nvPr>
        </p:nvSpPr>
        <p:spPr>
          <a:xfrm rot="5400000">
            <a:off x="9147949" y="1876664"/>
            <a:ext cx="32664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1"/>
          </p:nvPr>
        </p:nvSpPr>
        <p:spPr>
          <a:xfrm>
            <a:off x="2105419" y="2862933"/>
            <a:ext cx="21688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ctrTitle" idx="2"/>
          </p:nvPr>
        </p:nvSpPr>
        <p:spPr>
          <a:xfrm>
            <a:off x="2105419" y="2349867"/>
            <a:ext cx="34924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3"/>
          </p:nvPr>
        </p:nvSpPr>
        <p:spPr>
          <a:xfrm>
            <a:off x="5424359" y="2862933"/>
            <a:ext cx="21688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ctrTitle" idx="4"/>
          </p:nvPr>
        </p:nvSpPr>
        <p:spPr>
          <a:xfrm>
            <a:off x="4100756" y="2349867"/>
            <a:ext cx="34924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30002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●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○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■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●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○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■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●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○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Thin"/>
              <a:buChar char="■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 dirty="0"/>
          </a:p>
        </p:txBody>
      </p:sp>
      <p:pic>
        <p:nvPicPr>
          <p:cNvPr id="1026" name="Picture 2" descr="Modulai - AI Sweden Hub">
            <a:extLst>
              <a:ext uri="{FF2B5EF4-FFF2-40B4-BE49-F238E27FC236}">
                <a16:creationId xmlns:a16="http://schemas.microsoft.com/office/drawing/2014/main" id="{82F6010F-0295-18E7-50CC-DC237FA997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7906" y="6103358"/>
            <a:ext cx="864093" cy="75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5834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73" r:id="rId2"/>
    <p:sldLayoutId id="2147483682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1" r:id="rId10"/>
    <p:sldLayoutId id="2147483692" r:id="rId11"/>
    <p:sldLayoutId id="2147483693" r:id="rId12"/>
    <p:sldLayoutId id="214748369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95525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https://cdn-media.huggingface.co/landing/assets/Sticker-800.png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B7D133-D7D3-42F8-91B8-7160257A375D}"/>
              </a:ext>
            </a:extLst>
          </p:cNvPr>
          <p:cNvSpPr txBox="1">
            <a:spLocks/>
          </p:cNvSpPr>
          <p:nvPr/>
        </p:nvSpPr>
        <p:spPr>
          <a:xfrm>
            <a:off x="510708" y="-213681"/>
            <a:ext cx="9450494" cy="1717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ivvic"/>
              <a:buNone/>
              <a:defRPr sz="64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ivvic"/>
              <a:buNone/>
              <a:defRPr sz="6400" b="1" i="0" u="none" strike="noStrike" cap="none">
                <a:solidFill>
                  <a:srgbClr val="434343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ivvic"/>
              <a:buNone/>
              <a:defRPr sz="6400" b="1" i="0" u="none" strike="noStrike" cap="none">
                <a:solidFill>
                  <a:srgbClr val="434343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ivvic"/>
              <a:buNone/>
              <a:defRPr sz="6400" b="1" i="0" u="none" strike="noStrike" cap="none">
                <a:solidFill>
                  <a:srgbClr val="434343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ivvic"/>
              <a:buNone/>
              <a:defRPr sz="6400" b="1" i="0" u="none" strike="noStrike" cap="none">
                <a:solidFill>
                  <a:srgbClr val="434343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ivvic"/>
              <a:buNone/>
              <a:defRPr sz="6400" b="1" i="0" u="none" strike="noStrike" cap="none">
                <a:solidFill>
                  <a:srgbClr val="434343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ivvic"/>
              <a:buNone/>
              <a:defRPr sz="6400" b="1" i="0" u="none" strike="noStrike" cap="none">
                <a:solidFill>
                  <a:srgbClr val="434343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ivvic"/>
              <a:buNone/>
              <a:defRPr sz="6400" b="1" i="0" u="none" strike="noStrike" cap="none">
                <a:solidFill>
                  <a:srgbClr val="434343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ivvic"/>
              <a:buNone/>
              <a:defRPr sz="6400" b="1" i="0" u="none" strike="noStrike" cap="none">
                <a:solidFill>
                  <a:srgbClr val="434343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GB" sz="4400" dirty="0"/>
              <a:t>NPL modelling case</a:t>
            </a:r>
          </a:p>
          <a:p>
            <a:r>
              <a:rPr lang="en-GB" sz="3600" b="0" dirty="0"/>
              <a:t>Sentiment analysis of Tweets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5C425F0-43AC-45C2-AFE5-91DC02F55BD1}"/>
              </a:ext>
            </a:extLst>
          </p:cNvPr>
          <p:cNvSpPr txBox="1">
            <a:spLocks/>
          </p:cNvSpPr>
          <p:nvPr/>
        </p:nvSpPr>
        <p:spPr>
          <a:xfrm>
            <a:off x="388788" y="1969333"/>
            <a:ext cx="4992512" cy="590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rgbClr val="000000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tamaran Thin"/>
              <a:buNone/>
              <a:defRPr sz="3733" b="0" i="0" u="none" strike="noStrike" cap="none">
                <a:solidFill>
                  <a:srgbClr val="434343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tamaran Thin"/>
              <a:buNone/>
              <a:defRPr sz="3733" b="0" i="0" u="none" strike="noStrike" cap="none">
                <a:solidFill>
                  <a:srgbClr val="434343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tamaran Thin"/>
              <a:buNone/>
              <a:defRPr sz="3733" b="0" i="0" u="none" strike="noStrike" cap="none">
                <a:solidFill>
                  <a:srgbClr val="434343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tamaran Thin"/>
              <a:buNone/>
              <a:defRPr sz="3733" b="0" i="0" u="none" strike="noStrike" cap="none">
                <a:solidFill>
                  <a:srgbClr val="434343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tamaran Thin"/>
              <a:buNone/>
              <a:defRPr sz="3733" b="0" i="0" u="none" strike="noStrike" cap="none">
                <a:solidFill>
                  <a:srgbClr val="434343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tamaran Thin"/>
              <a:buNone/>
              <a:defRPr sz="3733" b="0" i="0" u="none" strike="noStrike" cap="none">
                <a:solidFill>
                  <a:srgbClr val="434343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tamaran Thin"/>
              <a:buNone/>
              <a:defRPr sz="3733" b="0" i="0" u="none" strike="noStrike" cap="none">
                <a:solidFill>
                  <a:srgbClr val="434343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tamaran Thin"/>
              <a:buNone/>
              <a:defRPr sz="3733" b="0" i="0" u="none" strike="noStrike" cap="none">
                <a:solidFill>
                  <a:srgbClr val="434343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n-GB" sz="1600" dirty="0">
                <a:solidFill>
                  <a:schemeClr val="bg2">
                    <a:lumMod val="50000"/>
                  </a:schemeClr>
                </a:solidFill>
              </a:rPr>
              <a:t>Technical Interview for: </a:t>
            </a:r>
          </a:p>
          <a:p>
            <a:r>
              <a:rPr lang="en-GB" sz="1600" b="1" dirty="0">
                <a:solidFill>
                  <a:schemeClr val="bg2">
                    <a:lumMod val="50000"/>
                  </a:schemeClr>
                </a:solidFill>
              </a:rPr>
              <a:t>Machine Learning Engineering Role</a:t>
            </a:r>
            <a:endParaRPr lang="pt-PT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3AAE34-0990-EB61-FA1B-2588ACE9D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215" y="2559506"/>
            <a:ext cx="6419731" cy="2472786"/>
          </a:xfrm>
          <a:prstGeom prst="rect">
            <a:avLst/>
          </a:prstGeom>
        </p:spPr>
      </p:pic>
      <p:sp>
        <p:nvSpPr>
          <p:cNvPr id="6" name="Subtitle 3">
            <a:extLst>
              <a:ext uri="{FF2B5EF4-FFF2-40B4-BE49-F238E27FC236}">
                <a16:creationId xmlns:a16="http://schemas.microsoft.com/office/drawing/2014/main" id="{3250A4A8-0C27-0298-40F3-A657D44CB4CC}"/>
              </a:ext>
            </a:extLst>
          </p:cNvPr>
          <p:cNvSpPr txBox="1">
            <a:spLocks/>
          </p:cNvSpPr>
          <p:nvPr/>
        </p:nvSpPr>
        <p:spPr>
          <a:xfrm flipH="1">
            <a:off x="4259395" y="5032292"/>
            <a:ext cx="352937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333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52400" indent="0" algn="ctr"/>
            <a:r>
              <a:rPr lang="en-GB" sz="1600" b="1" dirty="0"/>
              <a:t>BART </a:t>
            </a:r>
          </a:p>
        </p:txBody>
      </p:sp>
    </p:spTree>
    <p:extLst>
      <p:ext uri="{BB962C8B-B14F-4D97-AF65-F5344CB8AC3E}">
        <p14:creationId xmlns:p14="http://schemas.microsoft.com/office/powerpoint/2010/main" val="2318090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BF93C833-3E14-D739-D4C9-1BF8CD1FF9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14"/>
          <a:stretch/>
        </p:blipFill>
        <p:spPr>
          <a:xfrm>
            <a:off x="226115" y="2095928"/>
            <a:ext cx="6316086" cy="2955062"/>
          </a:xfrm>
          <a:prstGeom prst="rect">
            <a:avLst/>
          </a:prstGeom>
        </p:spPr>
      </p:pic>
      <p:sp>
        <p:nvSpPr>
          <p:cNvPr id="9" name="Title 12">
            <a:extLst>
              <a:ext uri="{FF2B5EF4-FFF2-40B4-BE49-F238E27FC236}">
                <a16:creationId xmlns:a16="http://schemas.microsoft.com/office/drawing/2014/main" id="{78B99D9A-ACF9-48C1-B24C-F18466F1715F}"/>
              </a:ext>
            </a:extLst>
          </p:cNvPr>
          <p:cNvSpPr txBox="1">
            <a:spLocks/>
          </p:cNvSpPr>
          <p:nvPr/>
        </p:nvSpPr>
        <p:spPr>
          <a:xfrm>
            <a:off x="415600" y="593367"/>
            <a:ext cx="11360800" cy="11405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Livvic"/>
              </a:rPr>
              <a:t>Results</a:t>
            </a:r>
            <a:endParaRPr lang="pt-PT" sz="2800" b="1" dirty="0">
              <a:solidFill>
                <a:schemeClr val="tx1"/>
              </a:solidFill>
              <a:latin typeface="Livvic"/>
            </a:endParaRPr>
          </a:p>
        </p:txBody>
      </p:sp>
      <p:sp>
        <p:nvSpPr>
          <p:cNvPr id="15" name="Subtitle 3">
            <a:extLst>
              <a:ext uri="{FF2B5EF4-FFF2-40B4-BE49-F238E27FC236}">
                <a16:creationId xmlns:a16="http://schemas.microsoft.com/office/drawing/2014/main" id="{2BD17C43-B6D6-F4EE-6649-27191BC08839}"/>
              </a:ext>
            </a:extLst>
          </p:cNvPr>
          <p:cNvSpPr txBox="1">
            <a:spLocks/>
          </p:cNvSpPr>
          <p:nvPr/>
        </p:nvSpPr>
        <p:spPr>
          <a:xfrm flipH="1">
            <a:off x="1619473" y="5300762"/>
            <a:ext cx="352937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333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52400" indent="0" algn="ctr"/>
            <a:r>
              <a:rPr lang="en-GB" sz="1600" b="1" dirty="0"/>
              <a:t>Training of 1-Layered FFNN</a:t>
            </a:r>
          </a:p>
        </p:txBody>
      </p:sp>
    </p:spTree>
    <p:extLst>
      <p:ext uri="{BB962C8B-B14F-4D97-AF65-F5344CB8AC3E}">
        <p14:creationId xmlns:p14="http://schemas.microsoft.com/office/powerpoint/2010/main" val="518517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BF93C833-3E14-D739-D4C9-1BF8CD1FF9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14"/>
          <a:stretch/>
        </p:blipFill>
        <p:spPr>
          <a:xfrm>
            <a:off x="226115" y="2095928"/>
            <a:ext cx="6316086" cy="2955062"/>
          </a:xfrm>
          <a:prstGeom prst="rect">
            <a:avLst/>
          </a:prstGeom>
        </p:spPr>
      </p:pic>
      <p:sp>
        <p:nvSpPr>
          <p:cNvPr id="9" name="Title 12">
            <a:extLst>
              <a:ext uri="{FF2B5EF4-FFF2-40B4-BE49-F238E27FC236}">
                <a16:creationId xmlns:a16="http://schemas.microsoft.com/office/drawing/2014/main" id="{78B99D9A-ACF9-48C1-B24C-F18466F1715F}"/>
              </a:ext>
            </a:extLst>
          </p:cNvPr>
          <p:cNvSpPr txBox="1">
            <a:spLocks/>
          </p:cNvSpPr>
          <p:nvPr/>
        </p:nvSpPr>
        <p:spPr>
          <a:xfrm>
            <a:off x="415600" y="593367"/>
            <a:ext cx="11360800" cy="11405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Livvic"/>
              </a:rPr>
              <a:t>Results</a:t>
            </a:r>
            <a:endParaRPr lang="pt-PT" sz="2800" b="1" dirty="0">
              <a:solidFill>
                <a:schemeClr val="tx1"/>
              </a:solidFill>
              <a:latin typeface="Livvic"/>
            </a:endParaRPr>
          </a:p>
        </p:txBody>
      </p:sp>
      <p:sp>
        <p:nvSpPr>
          <p:cNvPr id="15" name="Subtitle 3">
            <a:extLst>
              <a:ext uri="{FF2B5EF4-FFF2-40B4-BE49-F238E27FC236}">
                <a16:creationId xmlns:a16="http://schemas.microsoft.com/office/drawing/2014/main" id="{2BD17C43-B6D6-F4EE-6649-27191BC08839}"/>
              </a:ext>
            </a:extLst>
          </p:cNvPr>
          <p:cNvSpPr txBox="1">
            <a:spLocks/>
          </p:cNvSpPr>
          <p:nvPr/>
        </p:nvSpPr>
        <p:spPr>
          <a:xfrm flipH="1">
            <a:off x="1619473" y="5300762"/>
            <a:ext cx="352937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333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52400" indent="0" algn="ctr"/>
            <a:r>
              <a:rPr lang="en-GB" sz="1600" b="1" dirty="0"/>
              <a:t>Training of 1-Layered FFNN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D72C68-F896-2351-15DA-9B7ACDB20841}"/>
              </a:ext>
            </a:extLst>
          </p:cNvPr>
          <p:cNvSpPr txBox="1"/>
          <p:nvPr/>
        </p:nvSpPr>
        <p:spPr>
          <a:xfrm>
            <a:off x="6653504" y="4272207"/>
            <a:ext cx="240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FF0000"/>
                </a:solidFill>
              </a:rPr>
              <a:t>Some overfitting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EB774ADA-6407-9558-5221-06334B67996E}"/>
              </a:ext>
            </a:extLst>
          </p:cNvPr>
          <p:cNvSpPr/>
          <p:nvPr/>
        </p:nvSpPr>
        <p:spPr>
          <a:xfrm>
            <a:off x="6430897" y="4240723"/>
            <a:ext cx="222607" cy="432301"/>
          </a:xfrm>
          <a:prstGeom prst="rightBrace">
            <a:avLst>
              <a:gd name="adj1" fmla="val 8333"/>
              <a:gd name="adj2" fmla="val 51000"/>
            </a:avLst>
          </a:prstGeom>
          <a:ln w="38100">
            <a:solidFill>
              <a:srgbClr val="FF0000"/>
            </a:solidFill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BF93C833-3E14-D739-D4C9-1BF8CD1FF9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14"/>
          <a:stretch/>
        </p:blipFill>
        <p:spPr>
          <a:xfrm>
            <a:off x="226115" y="2095928"/>
            <a:ext cx="6316086" cy="2955062"/>
          </a:xfrm>
          <a:prstGeom prst="rect">
            <a:avLst/>
          </a:prstGeom>
        </p:spPr>
      </p:pic>
      <p:sp>
        <p:nvSpPr>
          <p:cNvPr id="9" name="Title 12">
            <a:extLst>
              <a:ext uri="{FF2B5EF4-FFF2-40B4-BE49-F238E27FC236}">
                <a16:creationId xmlns:a16="http://schemas.microsoft.com/office/drawing/2014/main" id="{78B99D9A-ACF9-48C1-B24C-F18466F1715F}"/>
              </a:ext>
            </a:extLst>
          </p:cNvPr>
          <p:cNvSpPr txBox="1">
            <a:spLocks/>
          </p:cNvSpPr>
          <p:nvPr/>
        </p:nvSpPr>
        <p:spPr>
          <a:xfrm>
            <a:off x="415600" y="593367"/>
            <a:ext cx="11360800" cy="11405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Livvic"/>
              </a:rPr>
              <a:t>Results</a:t>
            </a:r>
            <a:endParaRPr lang="pt-PT" sz="2800" b="1" dirty="0">
              <a:solidFill>
                <a:schemeClr val="tx1"/>
              </a:solidFill>
              <a:latin typeface="Livvic"/>
            </a:endParaRPr>
          </a:p>
        </p:txBody>
      </p:sp>
      <p:sp>
        <p:nvSpPr>
          <p:cNvPr id="15" name="Subtitle 3">
            <a:extLst>
              <a:ext uri="{FF2B5EF4-FFF2-40B4-BE49-F238E27FC236}">
                <a16:creationId xmlns:a16="http://schemas.microsoft.com/office/drawing/2014/main" id="{2BD17C43-B6D6-F4EE-6649-27191BC08839}"/>
              </a:ext>
            </a:extLst>
          </p:cNvPr>
          <p:cNvSpPr txBox="1">
            <a:spLocks/>
          </p:cNvSpPr>
          <p:nvPr/>
        </p:nvSpPr>
        <p:spPr>
          <a:xfrm flipH="1">
            <a:off x="1619473" y="5300762"/>
            <a:ext cx="352937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333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52400" indent="0" algn="ctr"/>
            <a:r>
              <a:rPr lang="en-GB" sz="1600" b="1" dirty="0"/>
              <a:t>Training of 1-Layered FFNN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D72C68-F896-2351-15DA-9B7ACDB20841}"/>
              </a:ext>
            </a:extLst>
          </p:cNvPr>
          <p:cNvSpPr txBox="1"/>
          <p:nvPr/>
        </p:nvSpPr>
        <p:spPr>
          <a:xfrm>
            <a:off x="6653504" y="4272207"/>
            <a:ext cx="240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FF0000"/>
                </a:solidFill>
              </a:rPr>
              <a:t>Some overfitting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EB774ADA-6407-9558-5221-06334B67996E}"/>
              </a:ext>
            </a:extLst>
          </p:cNvPr>
          <p:cNvSpPr/>
          <p:nvPr/>
        </p:nvSpPr>
        <p:spPr>
          <a:xfrm>
            <a:off x="6430897" y="4240723"/>
            <a:ext cx="222607" cy="432301"/>
          </a:xfrm>
          <a:prstGeom prst="rightBrace">
            <a:avLst>
              <a:gd name="adj1" fmla="val 8333"/>
              <a:gd name="adj2" fmla="val 51000"/>
            </a:avLst>
          </a:prstGeom>
          <a:ln w="38100">
            <a:solidFill>
              <a:srgbClr val="FF0000"/>
            </a:solidFill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6B25D2-60B3-A7CC-78B6-C2910ECF41B4}"/>
              </a:ext>
            </a:extLst>
          </p:cNvPr>
          <p:cNvSpPr txBox="1"/>
          <p:nvPr/>
        </p:nvSpPr>
        <p:spPr>
          <a:xfrm>
            <a:off x="7043159" y="5198724"/>
            <a:ext cx="240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FF0000"/>
                </a:solidFill>
              </a:rPr>
              <a:t>Add regularization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8E5C32-59D0-A0D3-2212-F9307E4C1081}"/>
              </a:ext>
            </a:extLst>
          </p:cNvPr>
          <p:cNvCxnSpPr>
            <a:cxnSpLocks/>
          </p:cNvCxnSpPr>
          <p:nvPr/>
        </p:nvCxnSpPr>
        <p:spPr>
          <a:xfrm>
            <a:off x="8115685" y="4784199"/>
            <a:ext cx="0" cy="4145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88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2">
            <a:extLst>
              <a:ext uri="{FF2B5EF4-FFF2-40B4-BE49-F238E27FC236}">
                <a16:creationId xmlns:a16="http://schemas.microsoft.com/office/drawing/2014/main" id="{78B99D9A-ACF9-48C1-B24C-F18466F1715F}"/>
              </a:ext>
            </a:extLst>
          </p:cNvPr>
          <p:cNvSpPr txBox="1">
            <a:spLocks/>
          </p:cNvSpPr>
          <p:nvPr/>
        </p:nvSpPr>
        <p:spPr>
          <a:xfrm>
            <a:off x="415600" y="593367"/>
            <a:ext cx="11360800" cy="11405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Livvic"/>
              </a:rPr>
              <a:t>Results</a:t>
            </a:r>
            <a:endParaRPr lang="pt-PT" sz="2800" b="1" dirty="0">
              <a:solidFill>
                <a:schemeClr val="tx1"/>
              </a:solidFill>
              <a:latin typeface="Livvic"/>
            </a:endParaRPr>
          </a:p>
        </p:txBody>
      </p:sp>
      <p:sp>
        <p:nvSpPr>
          <p:cNvPr id="15" name="Subtitle 3">
            <a:extLst>
              <a:ext uri="{FF2B5EF4-FFF2-40B4-BE49-F238E27FC236}">
                <a16:creationId xmlns:a16="http://schemas.microsoft.com/office/drawing/2014/main" id="{2BD17C43-B6D6-F4EE-6649-27191BC08839}"/>
              </a:ext>
            </a:extLst>
          </p:cNvPr>
          <p:cNvSpPr txBox="1">
            <a:spLocks/>
          </p:cNvSpPr>
          <p:nvPr/>
        </p:nvSpPr>
        <p:spPr>
          <a:xfrm flipH="1">
            <a:off x="1619473" y="5300762"/>
            <a:ext cx="352937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333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52400" indent="0" algn="ctr"/>
            <a:r>
              <a:rPr lang="en-GB" sz="1600" b="1" dirty="0"/>
              <a:t>Training of 1-Layered FFNN</a:t>
            </a:r>
          </a:p>
        </p:txBody>
      </p:sp>
      <p:pic>
        <p:nvPicPr>
          <p:cNvPr id="3" name="Picture 2" descr="A graph with red and blue lines&#10;&#10;Description automatically generated with low confidence">
            <a:extLst>
              <a:ext uri="{FF2B5EF4-FFF2-40B4-BE49-F238E27FC236}">
                <a16:creationId xmlns:a16="http://schemas.microsoft.com/office/drawing/2014/main" id="{475C838C-6EE4-9F4B-0189-C875342CF5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9"/>
          <a:stretch/>
        </p:blipFill>
        <p:spPr>
          <a:xfrm>
            <a:off x="479425" y="1972638"/>
            <a:ext cx="6047340" cy="27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99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2">
            <a:extLst>
              <a:ext uri="{FF2B5EF4-FFF2-40B4-BE49-F238E27FC236}">
                <a16:creationId xmlns:a16="http://schemas.microsoft.com/office/drawing/2014/main" id="{78B99D9A-ACF9-48C1-B24C-F18466F1715F}"/>
              </a:ext>
            </a:extLst>
          </p:cNvPr>
          <p:cNvSpPr txBox="1">
            <a:spLocks/>
          </p:cNvSpPr>
          <p:nvPr/>
        </p:nvSpPr>
        <p:spPr>
          <a:xfrm>
            <a:off x="415600" y="593367"/>
            <a:ext cx="11360800" cy="11405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Livvic"/>
              </a:rPr>
              <a:t>Results</a:t>
            </a:r>
            <a:endParaRPr lang="pt-PT" sz="2800" b="1" dirty="0">
              <a:solidFill>
                <a:schemeClr val="tx1"/>
              </a:solidFill>
              <a:latin typeface="Livvic"/>
            </a:endParaRPr>
          </a:p>
        </p:txBody>
      </p:sp>
      <p:sp>
        <p:nvSpPr>
          <p:cNvPr id="15" name="Subtitle 3">
            <a:extLst>
              <a:ext uri="{FF2B5EF4-FFF2-40B4-BE49-F238E27FC236}">
                <a16:creationId xmlns:a16="http://schemas.microsoft.com/office/drawing/2014/main" id="{2BD17C43-B6D6-F4EE-6649-27191BC08839}"/>
              </a:ext>
            </a:extLst>
          </p:cNvPr>
          <p:cNvSpPr txBox="1">
            <a:spLocks/>
          </p:cNvSpPr>
          <p:nvPr/>
        </p:nvSpPr>
        <p:spPr>
          <a:xfrm flipH="1">
            <a:off x="1619473" y="5300762"/>
            <a:ext cx="352937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333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52400" indent="0" algn="ctr"/>
            <a:r>
              <a:rPr lang="en-GB" sz="1600" b="1" dirty="0"/>
              <a:t>Training of 1-Layered FFNN</a:t>
            </a:r>
          </a:p>
        </p:txBody>
      </p:sp>
      <p:pic>
        <p:nvPicPr>
          <p:cNvPr id="3" name="Picture 2" descr="A graph with red and blue lines&#10;&#10;Description automatically generated with low confidence">
            <a:extLst>
              <a:ext uri="{FF2B5EF4-FFF2-40B4-BE49-F238E27FC236}">
                <a16:creationId xmlns:a16="http://schemas.microsoft.com/office/drawing/2014/main" id="{475C838C-6EE4-9F4B-0189-C875342CF5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9"/>
          <a:stretch/>
        </p:blipFill>
        <p:spPr>
          <a:xfrm>
            <a:off x="479425" y="1972638"/>
            <a:ext cx="6047340" cy="27913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BED359-D7FB-0760-C979-E511CDF8097C}"/>
              </a:ext>
            </a:extLst>
          </p:cNvPr>
          <p:cNvSpPr txBox="1"/>
          <p:nvPr/>
        </p:nvSpPr>
        <p:spPr>
          <a:xfrm>
            <a:off x="6590590" y="3794247"/>
            <a:ext cx="270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FF0000"/>
                </a:solidFill>
              </a:rPr>
              <a:t>Clear overfit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E03F7D32-DF21-46C6-0462-FF791130E160}"/>
              </a:ext>
            </a:extLst>
          </p:cNvPr>
          <p:cNvSpPr/>
          <p:nvPr/>
        </p:nvSpPr>
        <p:spPr>
          <a:xfrm>
            <a:off x="6447381" y="3601954"/>
            <a:ext cx="143209" cy="713192"/>
          </a:xfrm>
          <a:prstGeom prst="rightBrace">
            <a:avLst>
              <a:gd name="adj1" fmla="val 8333"/>
              <a:gd name="adj2" fmla="val 51000"/>
            </a:avLst>
          </a:prstGeom>
          <a:ln w="38100">
            <a:solidFill>
              <a:srgbClr val="FF0000"/>
            </a:solidFill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518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2">
            <a:extLst>
              <a:ext uri="{FF2B5EF4-FFF2-40B4-BE49-F238E27FC236}">
                <a16:creationId xmlns:a16="http://schemas.microsoft.com/office/drawing/2014/main" id="{78B99D9A-ACF9-48C1-B24C-F18466F1715F}"/>
              </a:ext>
            </a:extLst>
          </p:cNvPr>
          <p:cNvSpPr txBox="1">
            <a:spLocks/>
          </p:cNvSpPr>
          <p:nvPr/>
        </p:nvSpPr>
        <p:spPr>
          <a:xfrm>
            <a:off x="415600" y="593367"/>
            <a:ext cx="11360800" cy="11405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Livvic"/>
              </a:rPr>
              <a:t>Results</a:t>
            </a:r>
            <a:endParaRPr lang="pt-PT" sz="2800" b="1" dirty="0">
              <a:solidFill>
                <a:schemeClr val="tx1"/>
              </a:solidFill>
              <a:latin typeface="Livvic"/>
            </a:endParaRPr>
          </a:p>
        </p:txBody>
      </p:sp>
      <p:sp>
        <p:nvSpPr>
          <p:cNvPr id="15" name="Subtitle 3">
            <a:extLst>
              <a:ext uri="{FF2B5EF4-FFF2-40B4-BE49-F238E27FC236}">
                <a16:creationId xmlns:a16="http://schemas.microsoft.com/office/drawing/2014/main" id="{2BD17C43-B6D6-F4EE-6649-27191BC08839}"/>
              </a:ext>
            </a:extLst>
          </p:cNvPr>
          <p:cNvSpPr txBox="1">
            <a:spLocks/>
          </p:cNvSpPr>
          <p:nvPr/>
        </p:nvSpPr>
        <p:spPr>
          <a:xfrm flipH="1">
            <a:off x="1619473" y="5300762"/>
            <a:ext cx="352937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333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52400" indent="0" algn="ctr"/>
            <a:r>
              <a:rPr lang="en-GB" sz="1600" b="1" dirty="0"/>
              <a:t>Training of 1-Layered FFNN</a:t>
            </a:r>
          </a:p>
        </p:txBody>
      </p:sp>
      <p:pic>
        <p:nvPicPr>
          <p:cNvPr id="3" name="Picture 2" descr="A graph with red and blue lines&#10;&#10;Description automatically generated with low confidence">
            <a:extLst>
              <a:ext uri="{FF2B5EF4-FFF2-40B4-BE49-F238E27FC236}">
                <a16:creationId xmlns:a16="http://schemas.microsoft.com/office/drawing/2014/main" id="{475C838C-6EE4-9F4B-0189-C875342CF5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9"/>
          <a:stretch/>
        </p:blipFill>
        <p:spPr>
          <a:xfrm>
            <a:off x="479425" y="1972638"/>
            <a:ext cx="6047340" cy="27913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BED359-D7FB-0760-C979-E511CDF8097C}"/>
              </a:ext>
            </a:extLst>
          </p:cNvPr>
          <p:cNvSpPr txBox="1"/>
          <p:nvPr/>
        </p:nvSpPr>
        <p:spPr>
          <a:xfrm>
            <a:off x="6590590" y="3794247"/>
            <a:ext cx="270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FF0000"/>
                </a:solidFill>
              </a:rPr>
              <a:t>Clear overfit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E03F7D32-DF21-46C6-0462-FF791130E160}"/>
              </a:ext>
            </a:extLst>
          </p:cNvPr>
          <p:cNvSpPr/>
          <p:nvPr/>
        </p:nvSpPr>
        <p:spPr>
          <a:xfrm>
            <a:off x="6447381" y="3601954"/>
            <a:ext cx="143209" cy="713192"/>
          </a:xfrm>
          <a:prstGeom prst="rightBrace">
            <a:avLst>
              <a:gd name="adj1" fmla="val 8333"/>
              <a:gd name="adj2" fmla="val 51000"/>
            </a:avLst>
          </a:prstGeom>
          <a:ln w="38100">
            <a:solidFill>
              <a:srgbClr val="FF0000"/>
            </a:solidFill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DFC02D-44EF-FB35-A3C7-465D74CC656A}"/>
              </a:ext>
            </a:extLst>
          </p:cNvPr>
          <p:cNvSpPr txBox="1"/>
          <p:nvPr/>
        </p:nvSpPr>
        <p:spPr>
          <a:xfrm>
            <a:off x="6486168" y="4665263"/>
            <a:ext cx="2808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FF0000"/>
                </a:solidFill>
              </a:rPr>
              <a:t>Step back complexity</a:t>
            </a:r>
          </a:p>
          <a:p>
            <a:r>
              <a:rPr lang="en-GB" sz="1800" b="1" dirty="0">
                <a:solidFill>
                  <a:srgbClr val="FF0000"/>
                </a:solidFill>
              </a:rPr>
              <a:t>And hyper-tune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47B474-BF9D-B30C-4487-76443E81C5B8}"/>
              </a:ext>
            </a:extLst>
          </p:cNvPr>
          <p:cNvCxnSpPr>
            <a:cxnSpLocks/>
          </p:cNvCxnSpPr>
          <p:nvPr/>
        </p:nvCxnSpPr>
        <p:spPr>
          <a:xfrm>
            <a:off x="7259259" y="4224045"/>
            <a:ext cx="0" cy="4145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69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2">
            <a:extLst>
              <a:ext uri="{FF2B5EF4-FFF2-40B4-BE49-F238E27FC236}">
                <a16:creationId xmlns:a16="http://schemas.microsoft.com/office/drawing/2014/main" id="{78B99D9A-ACF9-48C1-B24C-F18466F1715F}"/>
              </a:ext>
            </a:extLst>
          </p:cNvPr>
          <p:cNvSpPr txBox="1">
            <a:spLocks/>
          </p:cNvSpPr>
          <p:nvPr/>
        </p:nvSpPr>
        <p:spPr>
          <a:xfrm>
            <a:off x="415600" y="593367"/>
            <a:ext cx="11360800" cy="11405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Livvic"/>
              </a:rPr>
              <a:t>Results – tuned model</a:t>
            </a:r>
            <a:endParaRPr lang="pt-PT" sz="2800" b="1" dirty="0">
              <a:solidFill>
                <a:schemeClr val="tx1"/>
              </a:solidFill>
              <a:latin typeface="Livvic"/>
            </a:endParaRPr>
          </a:p>
        </p:txBody>
      </p:sp>
      <p:pic>
        <p:nvPicPr>
          <p:cNvPr id="5" name="Picture 4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8B9EB646-9E91-A39D-973D-FC97D84DE6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12"/>
          <a:stretch/>
        </p:blipFill>
        <p:spPr>
          <a:xfrm>
            <a:off x="6096000" y="2340766"/>
            <a:ext cx="5969008" cy="2783326"/>
          </a:xfrm>
          <a:prstGeom prst="rect">
            <a:avLst/>
          </a:prstGeom>
        </p:spPr>
      </p:pic>
      <p:sp>
        <p:nvSpPr>
          <p:cNvPr id="6" name="Subtitle 3">
            <a:extLst>
              <a:ext uri="{FF2B5EF4-FFF2-40B4-BE49-F238E27FC236}">
                <a16:creationId xmlns:a16="http://schemas.microsoft.com/office/drawing/2014/main" id="{AA7E05F7-9BEB-15E9-2D6B-58C6AB4838D1}"/>
              </a:ext>
            </a:extLst>
          </p:cNvPr>
          <p:cNvSpPr txBox="1">
            <a:spLocks/>
          </p:cNvSpPr>
          <p:nvPr/>
        </p:nvSpPr>
        <p:spPr>
          <a:xfrm flipH="1">
            <a:off x="7222070" y="5123119"/>
            <a:ext cx="352937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333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52400" indent="0" algn="ctr"/>
            <a:r>
              <a:rPr lang="en-GB" sz="1600" b="1" dirty="0"/>
              <a:t>3model comparison</a:t>
            </a:r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67C94EA3-F32E-E3E7-0F6A-CE55182E2DFB}"/>
              </a:ext>
            </a:extLst>
          </p:cNvPr>
          <p:cNvSpPr txBox="1">
            <a:spLocks/>
          </p:cNvSpPr>
          <p:nvPr/>
        </p:nvSpPr>
        <p:spPr>
          <a:xfrm flipH="1">
            <a:off x="1396589" y="5124092"/>
            <a:ext cx="352937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333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52400" indent="0" algn="ctr"/>
            <a:r>
              <a:rPr lang="en-GB" sz="1600" b="1" dirty="0"/>
              <a:t>Final Model Training</a:t>
            </a:r>
          </a:p>
        </p:txBody>
      </p:sp>
      <p:pic>
        <p:nvPicPr>
          <p:cNvPr id="8" name="Picture 7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2964480C-D2A0-0C48-A57A-A27590B10F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12"/>
          <a:stretch/>
        </p:blipFill>
        <p:spPr>
          <a:xfrm>
            <a:off x="0" y="2340766"/>
            <a:ext cx="5969008" cy="278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16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2">
            <a:extLst>
              <a:ext uri="{FF2B5EF4-FFF2-40B4-BE49-F238E27FC236}">
                <a16:creationId xmlns:a16="http://schemas.microsoft.com/office/drawing/2014/main" id="{78B99D9A-ACF9-48C1-B24C-F18466F1715F}"/>
              </a:ext>
            </a:extLst>
          </p:cNvPr>
          <p:cNvSpPr txBox="1">
            <a:spLocks/>
          </p:cNvSpPr>
          <p:nvPr/>
        </p:nvSpPr>
        <p:spPr>
          <a:xfrm>
            <a:off x="415600" y="593367"/>
            <a:ext cx="11360800" cy="11405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Livvic"/>
              </a:rPr>
              <a:t>Results - baseline comparison </a:t>
            </a:r>
            <a:endParaRPr lang="pt-PT" sz="2800" b="1" dirty="0">
              <a:solidFill>
                <a:schemeClr val="tx1"/>
              </a:solidFill>
              <a:latin typeface="Livvic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DFD0F36-F536-D37C-EB7A-2257D5750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784758"/>
              </p:ext>
            </p:extLst>
          </p:nvPr>
        </p:nvGraphicFramePr>
        <p:xfrm>
          <a:off x="479425" y="2270823"/>
          <a:ext cx="10955712" cy="6685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5083">
                  <a:extLst>
                    <a:ext uri="{9D8B030D-6E8A-4147-A177-3AD203B41FA5}">
                      <a16:colId xmlns:a16="http://schemas.microsoft.com/office/drawing/2014/main" val="1763055950"/>
                    </a:ext>
                  </a:extLst>
                </a:gridCol>
                <a:gridCol w="4558725">
                  <a:extLst>
                    <a:ext uri="{9D8B030D-6E8A-4147-A177-3AD203B41FA5}">
                      <a16:colId xmlns:a16="http://schemas.microsoft.com/office/drawing/2014/main" val="3241177932"/>
                    </a:ext>
                  </a:extLst>
                </a:gridCol>
                <a:gridCol w="3651904">
                  <a:extLst>
                    <a:ext uri="{9D8B030D-6E8A-4147-A177-3AD203B41FA5}">
                      <a16:colId xmlns:a16="http://schemas.microsoft.com/office/drawing/2014/main" val="3592557678"/>
                    </a:ext>
                  </a:extLst>
                </a:gridCol>
              </a:tblGrid>
              <a:tr h="6685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BART (baseline)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FFNN (proposed solution)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080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941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2">
            <a:extLst>
              <a:ext uri="{FF2B5EF4-FFF2-40B4-BE49-F238E27FC236}">
                <a16:creationId xmlns:a16="http://schemas.microsoft.com/office/drawing/2014/main" id="{78B99D9A-ACF9-48C1-B24C-F18466F1715F}"/>
              </a:ext>
            </a:extLst>
          </p:cNvPr>
          <p:cNvSpPr txBox="1">
            <a:spLocks/>
          </p:cNvSpPr>
          <p:nvPr/>
        </p:nvSpPr>
        <p:spPr>
          <a:xfrm>
            <a:off x="415600" y="593367"/>
            <a:ext cx="11360800" cy="11405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Livvic"/>
              </a:rPr>
              <a:t>Results - baseline comparison </a:t>
            </a:r>
            <a:endParaRPr lang="pt-PT" sz="2800" b="1" dirty="0">
              <a:solidFill>
                <a:schemeClr val="tx1"/>
              </a:solidFill>
              <a:latin typeface="Livvic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DFD0F36-F536-D37C-EB7A-2257D5750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903510"/>
              </p:ext>
            </p:extLst>
          </p:nvPr>
        </p:nvGraphicFramePr>
        <p:xfrm>
          <a:off x="479425" y="2270823"/>
          <a:ext cx="10955712" cy="12575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5083">
                  <a:extLst>
                    <a:ext uri="{9D8B030D-6E8A-4147-A177-3AD203B41FA5}">
                      <a16:colId xmlns:a16="http://schemas.microsoft.com/office/drawing/2014/main" val="1763055950"/>
                    </a:ext>
                  </a:extLst>
                </a:gridCol>
                <a:gridCol w="4558725">
                  <a:extLst>
                    <a:ext uri="{9D8B030D-6E8A-4147-A177-3AD203B41FA5}">
                      <a16:colId xmlns:a16="http://schemas.microsoft.com/office/drawing/2014/main" val="3241177932"/>
                    </a:ext>
                  </a:extLst>
                </a:gridCol>
                <a:gridCol w="3651904">
                  <a:extLst>
                    <a:ext uri="{9D8B030D-6E8A-4147-A177-3AD203B41FA5}">
                      <a16:colId xmlns:a16="http://schemas.microsoft.com/office/drawing/2014/main" val="3592557678"/>
                    </a:ext>
                  </a:extLst>
                </a:gridCol>
              </a:tblGrid>
              <a:tr h="6685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BART (baseline)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FFNN (proposed solution)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080449"/>
                  </a:ext>
                </a:extLst>
              </a:tr>
              <a:tr h="5890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70%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77%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91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263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2">
            <a:extLst>
              <a:ext uri="{FF2B5EF4-FFF2-40B4-BE49-F238E27FC236}">
                <a16:creationId xmlns:a16="http://schemas.microsoft.com/office/drawing/2014/main" id="{78B99D9A-ACF9-48C1-B24C-F18466F1715F}"/>
              </a:ext>
            </a:extLst>
          </p:cNvPr>
          <p:cNvSpPr txBox="1">
            <a:spLocks/>
          </p:cNvSpPr>
          <p:nvPr/>
        </p:nvSpPr>
        <p:spPr>
          <a:xfrm>
            <a:off x="415600" y="593367"/>
            <a:ext cx="11360800" cy="11405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Livvic"/>
              </a:rPr>
              <a:t>Results - baseline comparison </a:t>
            </a:r>
            <a:endParaRPr lang="pt-PT" sz="2800" b="1" dirty="0">
              <a:solidFill>
                <a:schemeClr val="tx1"/>
              </a:solidFill>
              <a:latin typeface="Livvic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DFD0F36-F536-D37C-EB7A-2257D5750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313093"/>
              </p:ext>
            </p:extLst>
          </p:nvPr>
        </p:nvGraphicFramePr>
        <p:xfrm>
          <a:off x="479425" y="2270823"/>
          <a:ext cx="10955712" cy="19582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5083">
                  <a:extLst>
                    <a:ext uri="{9D8B030D-6E8A-4147-A177-3AD203B41FA5}">
                      <a16:colId xmlns:a16="http://schemas.microsoft.com/office/drawing/2014/main" val="1763055950"/>
                    </a:ext>
                  </a:extLst>
                </a:gridCol>
                <a:gridCol w="4558725">
                  <a:extLst>
                    <a:ext uri="{9D8B030D-6E8A-4147-A177-3AD203B41FA5}">
                      <a16:colId xmlns:a16="http://schemas.microsoft.com/office/drawing/2014/main" val="3241177932"/>
                    </a:ext>
                  </a:extLst>
                </a:gridCol>
                <a:gridCol w="3651904">
                  <a:extLst>
                    <a:ext uri="{9D8B030D-6E8A-4147-A177-3AD203B41FA5}">
                      <a16:colId xmlns:a16="http://schemas.microsoft.com/office/drawing/2014/main" val="3592557678"/>
                    </a:ext>
                  </a:extLst>
                </a:gridCol>
              </a:tblGrid>
              <a:tr h="6685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BART (baseline)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FFNN (proposed solution)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080449"/>
                  </a:ext>
                </a:extLst>
              </a:tr>
              <a:tr h="5890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70%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77%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91123"/>
                  </a:ext>
                </a:extLst>
              </a:tr>
              <a:tr h="700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155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31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2">
            <a:extLst>
              <a:ext uri="{FF2B5EF4-FFF2-40B4-BE49-F238E27FC236}">
                <a16:creationId xmlns:a16="http://schemas.microsoft.com/office/drawing/2014/main" id="{78B99D9A-ACF9-48C1-B24C-F18466F1715F}"/>
              </a:ext>
            </a:extLst>
          </p:cNvPr>
          <p:cNvSpPr txBox="1">
            <a:spLocks/>
          </p:cNvSpPr>
          <p:nvPr/>
        </p:nvSpPr>
        <p:spPr>
          <a:xfrm>
            <a:off x="415600" y="593367"/>
            <a:ext cx="7339547" cy="11405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800" b="1" dirty="0" err="1">
                <a:solidFill>
                  <a:schemeClr val="tx1"/>
                </a:solidFill>
                <a:latin typeface="Livvic"/>
              </a:rPr>
              <a:t>The</a:t>
            </a:r>
            <a:r>
              <a:rPr lang="pt-PT" sz="2800" b="1" dirty="0">
                <a:solidFill>
                  <a:schemeClr val="tx1"/>
                </a:solidFill>
                <a:latin typeface="Livvic"/>
              </a:rPr>
              <a:t> data</a:t>
            </a:r>
          </a:p>
        </p:txBody>
      </p:sp>
      <p:pic>
        <p:nvPicPr>
          <p:cNvPr id="3074" name="Picture 2" descr="Twitter">
            <a:extLst>
              <a:ext uri="{FF2B5EF4-FFF2-40B4-BE49-F238E27FC236}">
                <a16:creationId xmlns:a16="http://schemas.microsoft.com/office/drawing/2014/main" id="{D53D3513-61DB-F518-3CED-0B8CC1164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32" y="2496642"/>
            <a:ext cx="3562441" cy="186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3">
            <a:extLst>
              <a:ext uri="{FF2B5EF4-FFF2-40B4-BE49-F238E27FC236}">
                <a16:creationId xmlns:a16="http://schemas.microsoft.com/office/drawing/2014/main" id="{47875043-8341-FCF2-280C-C964C21941DE}"/>
              </a:ext>
            </a:extLst>
          </p:cNvPr>
          <p:cNvSpPr txBox="1">
            <a:spLocks/>
          </p:cNvSpPr>
          <p:nvPr/>
        </p:nvSpPr>
        <p:spPr>
          <a:xfrm flipH="1">
            <a:off x="415600" y="4361357"/>
            <a:ext cx="3529370" cy="122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333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4381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Message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Basic user information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Time and Date</a:t>
            </a:r>
          </a:p>
          <a:p>
            <a:pPr marL="438150" indent="-285750" algn="ctr">
              <a:buFont typeface="Arial" panose="020B0604020202020204" pitchFamily="34" charset="0"/>
              <a:buChar char="•"/>
            </a:pP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997018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2">
            <a:extLst>
              <a:ext uri="{FF2B5EF4-FFF2-40B4-BE49-F238E27FC236}">
                <a16:creationId xmlns:a16="http://schemas.microsoft.com/office/drawing/2014/main" id="{78B99D9A-ACF9-48C1-B24C-F18466F1715F}"/>
              </a:ext>
            </a:extLst>
          </p:cNvPr>
          <p:cNvSpPr txBox="1">
            <a:spLocks/>
          </p:cNvSpPr>
          <p:nvPr/>
        </p:nvSpPr>
        <p:spPr>
          <a:xfrm>
            <a:off x="415600" y="593367"/>
            <a:ext cx="11360800" cy="11405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Livvic"/>
              </a:rPr>
              <a:t>Results - baseline comparison </a:t>
            </a:r>
            <a:endParaRPr lang="pt-PT" sz="2800" b="1" dirty="0">
              <a:solidFill>
                <a:schemeClr val="tx1"/>
              </a:solidFill>
              <a:latin typeface="Livvic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DFD0F36-F536-D37C-EB7A-2257D5750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45826"/>
              </p:ext>
            </p:extLst>
          </p:nvPr>
        </p:nvGraphicFramePr>
        <p:xfrm>
          <a:off x="479425" y="2270823"/>
          <a:ext cx="10955712" cy="26588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5083">
                  <a:extLst>
                    <a:ext uri="{9D8B030D-6E8A-4147-A177-3AD203B41FA5}">
                      <a16:colId xmlns:a16="http://schemas.microsoft.com/office/drawing/2014/main" val="1763055950"/>
                    </a:ext>
                  </a:extLst>
                </a:gridCol>
                <a:gridCol w="4558725">
                  <a:extLst>
                    <a:ext uri="{9D8B030D-6E8A-4147-A177-3AD203B41FA5}">
                      <a16:colId xmlns:a16="http://schemas.microsoft.com/office/drawing/2014/main" val="3241177932"/>
                    </a:ext>
                  </a:extLst>
                </a:gridCol>
                <a:gridCol w="3651904">
                  <a:extLst>
                    <a:ext uri="{9D8B030D-6E8A-4147-A177-3AD203B41FA5}">
                      <a16:colId xmlns:a16="http://schemas.microsoft.com/office/drawing/2014/main" val="3592557678"/>
                    </a:ext>
                  </a:extLst>
                </a:gridCol>
              </a:tblGrid>
              <a:tr h="6685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BART (baseline)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FFNN (proposed solution)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080449"/>
                  </a:ext>
                </a:extLst>
              </a:tr>
              <a:tr h="5890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70%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77%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91123"/>
                  </a:ext>
                </a:extLst>
              </a:tr>
              <a:tr h="700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155915"/>
                  </a:ext>
                </a:extLst>
              </a:tr>
              <a:tr h="700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size</a:t>
                      </a:r>
                    </a:p>
                    <a:p>
                      <a:pPr algn="ctr"/>
                      <a:r>
                        <a:rPr lang="en-US" dirty="0"/>
                        <a:t>(trainable parameters)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67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10.281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67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407.344.131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736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901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2">
            <a:extLst>
              <a:ext uri="{FF2B5EF4-FFF2-40B4-BE49-F238E27FC236}">
                <a16:creationId xmlns:a16="http://schemas.microsoft.com/office/drawing/2014/main" id="{78B99D9A-ACF9-48C1-B24C-F18466F1715F}"/>
              </a:ext>
            </a:extLst>
          </p:cNvPr>
          <p:cNvSpPr txBox="1">
            <a:spLocks/>
          </p:cNvSpPr>
          <p:nvPr/>
        </p:nvSpPr>
        <p:spPr>
          <a:xfrm>
            <a:off x="415600" y="593367"/>
            <a:ext cx="11360800" cy="11405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Livvic"/>
              </a:rPr>
              <a:t>Results - baseline comparison </a:t>
            </a:r>
            <a:endParaRPr lang="pt-PT" sz="2800" b="1" dirty="0">
              <a:solidFill>
                <a:schemeClr val="tx1"/>
              </a:solidFill>
              <a:latin typeface="Livvic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DFD0F36-F536-D37C-EB7A-2257D5750B41}"/>
              </a:ext>
            </a:extLst>
          </p:cNvPr>
          <p:cNvGraphicFramePr>
            <a:graphicFrameLocks noGrp="1"/>
          </p:cNvGraphicFramePr>
          <p:nvPr/>
        </p:nvGraphicFramePr>
        <p:xfrm>
          <a:off x="479425" y="2270823"/>
          <a:ext cx="10955712" cy="33594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5083">
                  <a:extLst>
                    <a:ext uri="{9D8B030D-6E8A-4147-A177-3AD203B41FA5}">
                      <a16:colId xmlns:a16="http://schemas.microsoft.com/office/drawing/2014/main" val="1763055950"/>
                    </a:ext>
                  </a:extLst>
                </a:gridCol>
                <a:gridCol w="4558725">
                  <a:extLst>
                    <a:ext uri="{9D8B030D-6E8A-4147-A177-3AD203B41FA5}">
                      <a16:colId xmlns:a16="http://schemas.microsoft.com/office/drawing/2014/main" val="3241177932"/>
                    </a:ext>
                  </a:extLst>
                </a:gridCol>
                <a:gridCol w="3651904">
                  <a:extLst>
                    <a:ext uri="{9D8B030D-6E8A-4147-A177-3AD203B41FA5}">
                      <a16:colId xmlns:a16="http://schemas.microsoft.com/office/drawing/2014/main" val="3592557678"/>
                    </a:ext>
                  </a:extLst>
                </a:gridCol>
              </a:tblGrid>
              <a:tr h="6685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BART (baseline)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FFNN (proposed solution)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080449"/>
                  </a:ext>
                </a:extLst>
              </a:tr>
              <a:tr h="5890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70%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77%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91123"/>
                  </a:ext>
                </a:extLst>
              </a:tr>
              <a:tr h="700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155915"/>
                  </a:ext>
                </a:extLst>
              </a:tr>
              <a:tr h="700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size</a:t>
                      </a:r>
                    </a:p>
                    <a:p>
                      <a:pPr algn="ctr"/>
                      <a:r>
                        <a:rPr lang="en-US" dirty="0"/>
                        <a:t>(trainable parameters)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67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10.281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67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407.344.131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736937"/>
                  </a:ext>
                </a:extLst>
              </a:tr>
              <a:tr h="700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Applicability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 Classification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Many NLP Tasks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066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359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2">
            <a:extLst>
              <a:ext uri="{FF2B5EF4-FFF2-40B4-BE49-F238E27FC236}">
                <a16:creationId xmlns:a16="http://schemas.microsoft.com/office/drawing/2014/main" id="{78B99D9A-ACF9-48C1-B24C-F18466F1715F}"/>
              </a:ext>
            </a:extLst>
          </p:cNvPr>
          <p:cNvSpPr txBox="1">
            <a:spLocks/>
          </p:cNvSpPr>
          <p:nvPr/>
        </p:nvSpPr>
        <p:spPr>
          <a:xfrm>
            <a:off x="415600" y="593367"/>
            <a:ext cx="11360800" cy="11405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Livvic"/>
              </a:rPr>
              <a:t>Results - baseline comparison </a:t>
            </a:r>
            <a:endParaRPr lang="pt-PT" sz="2800" b="1" dirty="0">
              <a:solidFill>
                <a:schemeClr val="tx1"/>
              </a:solidFill>
              <a:latin typeface="Livvi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8AC217-BEDB-ABE6-C3D7-1A1645DF3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611" y="2183962"/>
            <a:ext cx="3328164" cy="36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67D1F3-B20F-B697-7355-F9B873868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884" y="2153068"/>
            <a:ext cx="3329454" cy="3601396"/>
          </a:xfrm>
          <a:prstGeom prst="rect">
            <a:avLst/>
          </a:prstGeom>
        </p:spPr>
      </p:pic>
      <p:sp>
        <p:nvSpPr>
          <p:cNvPr id="7" name="Subtitle 3">
            <a:extLst>
              <a:ext uri="{FF2B5EF4-FFF2-40B4-BE49-F238E27FC236}">
                <a16:creationId xmlns:a16="http://schemas.microsoft.com/office/drawing/2014/main" id="{E326A845-956B-F143-19CC-76B009C18C16}"/>
              </a:ext>
            </a:extLst>
          </p:cNvPr>
          <p:cNvSpPr txBox="1">
            <a:spLocks/>
          </p:cNvSpPr>
          <p:nvPr/>
        </p:nvSpPr>
        <p:spPr>
          <a:xfrm flipH="1">
            <a:off x="1503611" y="1535896"/>
            <a:ext cx="352937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333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52400" indent="0" algn="ctr"/>
            <a:r>
              <a:rPr lang="en-GB" sz="2800" b="1" dirty="0"/>
              <a:t>BART</a:t>
            </a:r>
            <a:endParaRPr lang="en-GB" sz="1600" b="1" dirty="0"/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id="{CFB71A48-562B-AE99-DE63-09F150CC9029}"/>
              </a:ext>
            </a:extLst>
          </p:cNvPr>
          <p:cNvSpPr txBox="1">
            <a:spLocks/>
          </p:cNvSpPr>
          <p:nvPr/>
        </p:nvSpPr>
        <p:spPr>
          <a:xfrm flipH="1">
            <a:off x="6496884" y="1535896"/>
            <a:ext cx="352937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333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52400" indent="0" algn="ctr"/>
            <a:r>
              <a:rPr lang="en-GB" sz="2800" b="1" dirty="0"/>
              <a:t>FFNN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154311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2">
            <a:extLst>
              <a:ext uri="{FF2B5EF4-FFF2-40B4-BE49-F238E27FC236}">
                <a16:creationId xmlns:a16="http://schemas.microsoft.com/office/drawing/2014/main" id="{78B99D9A-ACF9-48C1-B24C-F18466F1715F}"/>
              </a:ext>
            </a:extLst>
          </p:cNvPr>
          <p:cNvSpPr txBox="1">
            <a:spLocks/>
          </p:cNvSpPr>
          <p:nvPr/>
        </p:nvSpPr>
        <p:spPr>
          <a:xfrm>
            <a:off x="415600" y="593367"/>
            <a:ext cx="11360800" cy="11405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Livvic"/>
              </a:rPr>
              <a:t>Results - baseline comparison </a:t>
            </a:r>
            <a:endParaRPr lang="pt-PT" sz="2800" b="1" dirty="0">
              <a:solidFill>
                <a:schemeClr val="tx1"/>
              </a:solidFill>
              <a:latin typeface="Livvi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8AC217-BEDB-ABE6-C3D7-1A1645DF3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611" y="2183962"/>
            <a:ext cx="3328164" cy="36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67D1F3-B20F-B697-7355-F9B873868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884" y="2153068"/>
            <a:ext cx="3329454" cy="3601396"/>
          </a:xfrm>
          <a:prstGeom prst="rect">
            <a:avLst/>
          </a:prstGeom>
        </p:spPr>
      </p:pic>
      <p:sp>
        <p:nvSpPr>
          <p:cNvPr id="7" name="Subtitle 3">
            <a:extLst>
              <a:ext uri="{FF2B5EF4-FFF2-40B4-BE49-F238E27FC236}">
                <a16:creationId xmlns:a16="http://schemas.microsoft.com/office/drawing/2014/main" id="{E326A845-956B-F143-19CC-76B009C18C16}"/>
              </a:ext>
            </a:extLst>
          </p:cNvPr>
          <p:cNvSpPr txBox="1">
            <a:spLocks/>
          </p:cNvSpPr>
          <p:nvPr/>
        </p:nvSpPr>
        <p:spPr>
          <a:xfrm flipH="1">
            <a:off x="1503611" y="1535896"/>
            <a:ext cx="352937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333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52400" indent="0" algn="ctr"/>
            <a:r>
              <a:rPr lang="en-GB" sz="2800" b="1" dirty="0"/>
              <a:t>BART</a:t>
            </a:r>
            <a:endParaRPr lang="en-GB" sz="1600" b="1" dirty="0"/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id="{CFB71A48-562B-AE99-DE63-09F150CC9029}"/>
              </a:ext>
            </a:extLst>
          </p:cNvPr>
          <p:cNvSpPr txBox="1">
            <a:spLocks/>
          </p:cNvSpPr>
          <p:nvPr/>
        </p:nvSpPr>
        <p:spPr>
          <a:xfrm flipH="1">
            <a:off x="6496884" y="1535896"/>
            <a:ext cx="352937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333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52400" indent="0" algn="ctr"/>
            <a:r>
              <a:rPr lang="en-GB" sz="2800" b="1" dirty="0"/>
              <a:t>FFNN</a:t>
            </a:r>
            <a:endParaRPr lang="en-GB" sz="16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201C53-4B6F-98EF-CA68-96EF201E6056}"/>
              </a:ext>
            </a:extLst>
          </p:cNvPr>
          <p:cNvSpPr/>
          <p:nvPr/>
        </p:nvSpPr>
        <p:spPr>
          <a:xfrm>
            <a:off x="2330941" y="2383009"/>
            <a:ext cx="710210" cy="2836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1F4FBB-CA53-1756-14E6-ABC8399D9E18}"/>
              </a:ext>
            </a:extLst>
          </p:cNvPr>
          <p:cNvSpPr txBox="1"/>
          <p:nvPr/>
        </p:nvSpPr>
        <p:spPr>
          <a:xfrm>
            <a:off x="1817234" y="5757962"/>
            <a:ext cx="455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FF0000"/>
                </a:solidFill>
              </a:rPr>
              <a:t>BART is negative-biased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117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2">
            <a:extLst>
              <a:ext uri="{FF2B5EF4-FFF2-40B4-BE49-F238E27FC236}">
                <a16:creationId xmlns:a16="http://schemas.microsoft.com/office/drawing/2014/main" id="{78B99D9A-ACF9-48C1-B24C-F18466F1715F}"/>
              </a:ext>
            </a:extLst>
          </p:cNvPr>
          <p:cNvSpPr txBox="1">
            <a:spLocks/>
          </p:cNvSpPr>
          <p:nvPr/>
        </p:nvSpPr>
        <p:spPr>
          <a:xfrm>
            <a:off x="415600" y="593367"/>
            <a:ext cx="11360800" cy="11405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Livvic"/>
              </a:rPr>
              <a:t>Results - baseline comparison </a:t>
            </a:r>
            <a:endParaRPr lang="pt-PT" sz="2800" b="1" dirty="0">
              <a:solidFill>
                <a:schemeClr val="tx1"/>
              </a:solidFill>
              <a:latin typeface="Livvi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8AC217-BEDB-ABE6-C3D7-1A1645DF3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611" y="2183962"/>
            <a:ext cx="3328164" cy="36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67D1F3-B20F-B697-7355-F9B873868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884" y="2153068"/>
            <a:ext cx="3329454" cy="3601396"/>
          </a:xfrm>
          <a:prstGeom prst="rect">
            <a:avLst/>
          </a:prstGeom>
        </p:spPr>
      </p:pic>
      <p:sp>
        <p:nvSpPr>
          <p:cNvPr id="7" name="Subtitle 3">
            <a:extLst>
              <a:ext uri="{FF2B5EF4-FFF2-40B4-BE49-F238E27FC236}">
                <a16:creationId xmlns:a16="http://schemas.microsoft.com/office/drawing/2014/main" id="{E326A845-956B-F143-19CC-76B009C18C16}"/>
              </a:ext>
            </a:extLst>
          </p:cNvPr>
          <p:cNvSpPr txBox="1">
            <a:spLocks/>
          </p:cNvSpPr>
          <p:nvPr/>
        </p:nvSpPr>
        <p:spPr>
          <a:xfrm flipH="1">
            <a:off x="1503611" y="1535896"/>
            <a:ext cx="352937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333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52400" indent="0" algn="ctr"/>
            <a:r>
              <a:rPr lang="en-GB" sz="2800" b="1" dirty="0"/>
              <a:t>BART</a:t>
            </a:r>
            <a:endParaRPr lang="en-GB" sz="1600" b="1" dirty="0"/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id="{CFB71A48-562B-AE99-DE63-09F150CC9029}"/>
              </a:ext>
            </a:extLst>
          </p:cNvPr>
          <p:cNvSpPr txBox="1">
            <a:spLocks/>
          </p:cNvSpPr>
          <p:nvPr/>
        </p:nvSpPr>
        <p:spPr>
          <a:xfrm flipH="1">
            <a:off x="6496884" y="1535896"/>
            <a:ext cx="352937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333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52400" indent="0" algn="ctr"/>
            <a:r>
              <a:rPr lang="en-GB" sz="2800" b="1" dirty="0"/>
              <a:t>FFNN</a:t>
            </a:r>
            <a:endParaRPr lang="en-GB" sz="16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201C53-4B6F-98EF-CA68-96EF201E6056}"/>
              </a:ext>
            </a:extLst>
          </p:cNvPr>
          <p:cNvSpPr/>
          <p:nvPr/>
        </p:nvSpPr>
        <p:spPr>
          <a:xfrm>
            <a:off x="7331616" y="2956188"/>
            <a:ext cx="2048690" cy="1965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1F4FBB-CA53-1756-14E6-ABC8399D9E18}"/>
              </a:ext>
            </a:extLst>
          </p:cNvPr>
          <p:cNvSpPr txBox="1"/>
          <p:nvPr/>
        </p:nvSpPr>
        <p:spPr>
          <a:xfrm>
            <a:off x="6931965" y="5617037"/>
            <a:ext cx="289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>
                <a:solidFill>
                  <a:srgbClr val="FF0000"/>
                </a:solidFill>
              </a:rPr>
              <a:t>Good class-balance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497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FFA73-305E-44DC-9006-8FEB0F13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25CD2-C53B-4D2C-9C76-0EECCE049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0" y="1356967"/>
            <a:ext cx="11360800" cy="4555200"/>
          </a:xfrm>
        </p:spPr>
        <p:txBody>
          <a:bodyPr/>
          <a:lstStyle/>
          <a:p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700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FFA73-305E-44DC-9006-8FEB0F13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25CD2-C53B-4D2C-9C76-0EECCE049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0" y="1356967"/>
            <a:ext cx="11360800" cy="4555200"/>
          </a:xfrm>
        </p:spPr>
        <p:txBody>
          <a:bodyPr/>
          <a:lstStyle/>
          <a:p>
            <a:r>
              <a:rPr lang="en-GB" sz="2400" dirty="0">
                <a:solidFill>
                  <a:schemeClr val="tx1"/>
                </a:solidFill>
              </a:rPr>
              <a:t>Built a complete solution from data -&gt;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2961331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FFA73-305E-44DC-9006-8FEB0F13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25CD2-C53B-4D2C-9C76-0EECCE049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0" y="1356967"/>
            <a:ext cx="11360800" cy="4555200"/>
          </a:xfrm>
        </p:spPr>
        <p:txBody>
          <a:bodyPr/>
          <a:lstStyle/>
          <a:p>
            <a:r>
              <a:rPr lang="en-GB" sz="2400" dirty="0">
                <a:solidFill>
                  <a:schemeClr val="tx1"/>
                </a:solidFill>
              </a:rPr>
              <a:t>Built a complete solution from data -&gt; sentiment analysis</a:t>
            </a:r>
          </a:p>
          <a:p>
            <a:r>
              <a:rPr lang="en-GB" sz="2400" dirty="0">
                <a:solidFill>
                  <a:schemeClr val="tx1"/>
                </a:solidFill>
              </a:rPr>
              <a:t>Simple solution was better than baseline</a:t>
            </a:r>
          </a:p>
        </p:txBody>
      </p:sp>
    </p:spTree>
    <p:extLst>
      <p:ext uri="{BB962C8B-B14F-4D97-AF65-F5344CB8AC3E}">
        <p14:creationId xmlns:p14="http://schemas.microsoft.com/office/powerpoint/2010/main" val="4155238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FFA73-305E-44DC-9006-8FEB0F13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25CD2-C53B-4D2C-9C76-0EECCE049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0" y="1356967"/>
            <a:ext cx="11360800" cy="4555200"/>
          </a:xfrm>
        </p:spPr>
        <p:txBody>
          <a:bodyPr/>
          <a:lstStyle/>
          <a:p>
            <a:r>
              <a:rPr lang="en-GB" sz="2400" dirty="0">
                <a:solidFill>
                  <a:schemeClr val="tx1"/>
                </a:solidFill>
              </a:rPr>
              <a:t>Built a complete solution from data -&gt; sentiment analysis</a:t>
            </a:r>
          </a:p>
          <a:p>
            <a:r>
              <a:rPr lang="en-GB" sz="2400" dirty="0">
                <a:solidFill>
                  <a:schemeClr val="tx1"/>
                </a:solidFill>
              </a:rPr>
              <a:t>Simple solution was better than baseline</a:t>
            </a:r>
          </a:p>
          <a:p>
            <a:r>
              <a:rPr lang="en-GB" sz="2400" dirty="0">
                <a:solidFill>
                  <a:schemeClr val="tx1"/>
                </a:solidFill>
              </a:rPr>
              <a:t>Hopefully I have shown my ML fundamentals despite lack of NLP experience</a:t>
            </a:r>
          </a:p>
        </p:txBody>
      </p:sp>
    </p:spTree>
    <p:extLst>
      <p:ext uri="{BB962C8B-B14F-4D97-AF65-F5344CB8AC3E}">
        <p14:creationId xmlns:p14="http://schemas.microsoft.com/office/powerpoint/2010/main" val="2222010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FFA73-305E-44DC-9006-8FEB0F13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25CD2-C53B-4D2C-9C76-0EECCE049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0" y="1356967"/>
            <a:ext cx="11360800" cy="4555200"/>
          </a:xfrm>
        </p:spPr>
        <p:txBody>
          <a:bodyPr/>
          <a:lstStyle/>
          <a:p>
            <a:r>
              <a:rPr lang="en-GB" sz="2400" dirty="0">
                <a:solidFill>
                  <a:schemeClr val="tx1"/>
                </a:solidFill>
              </a:rPr>
              <a:t>Built a complete solution from data -&gt; sentiment analysis</a:t>
            </a:r>
          </a:p>
          <a:p>
            <a:r>
              <a:rPr lang="en-GB" sz="2400" dirty="0">
                <a:solidFill>
                  <a:schemeClr val="tx1"/>
                </a:solidFill>
              </a:rPr>
              <a:t>Simple solution was better than baseline</a:t>
            </a:r>
          </a:p>
          <a:p>
            <a:r>
              <a:rPr lang="en-GB" sz="2400" dirty="0">
                <a:solidFill>
                  <a:schemeClr val="tx1"/>
                </a:solidFill>
              </a:rPr>
              <a:t>Hopefully I have shown my ML fundamentals despite lack of NLP experience</a:t>
            </a:r>
          </a:p>
          <a:p>
            <a:r>
              <a:rPr lang="en-GB" sz="2400" dirty="0">
                <a:solidFill>
                  <a:schemeClr val="tx1"/>
                </a:solidFill>
              </a:rPr>
              <a:t>What could be improved:</a:t>
            </a:r>
          </a:p>
        </p:txBody>
      </p:sp>
    </p:spTree>
    <p:extLst>
      <p:ext uri="{BB962C8B-B14F-4D97-AF65-F5344CB8AC3E}">
        <p14:creationId xmlns:p14="http://schemas.microsoft.com/office/powerpoint/2010/main" val="277266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2">
            <a:extLst>
              <a:ext uri="{FF2B5EF4-FFF2-40B4-BE49-F238E27FC236}">
                <a16:creationId xmlns:a16="http://schemas.microsoft.com/office/drawing/2014/main" id="{78B99D9A-ACF9-48C1-B24C-F18466F1715F}"/>
              </a:ext>
            </a:extLst>
          </p:cNvPr>
          <p:cNvSpPr txBox="1">
            <a:spLocks/>
          </p:cNvSpPr>
          <p:nvPr/>
        </p:nvSpPr>
        <p:spPr>
          <a:xfrm>
            <a:off x="415600" y="593367"/>
            <a:ext cx="7339547" cy="11405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800" b="1" dirty="0" err="1">
                <a:solidFill>
                  <a:schemeClr val="tx1"/>
                </a:solidFill>
                <a:latin typeface="Livvic"/>
              </a:rPr>
              <a:t>Due</a:t>
            </a:r>
            <a:r>
              <a:rPr lang="pt-PT" sz="2800" b="1" dirty="0">
                <a:solidFill>
                  <a:schemeClr val="tx1"/>
                </a:solidFill>
                <a:latin typeface="Livvic"/>
              </a:rPr>
              <a:t> to </a:t>
            </a:r>
            <a:r>
              <a:rPr lang="pt-PT" sz="2800" b="1" dirty="0" err="1">
                <a:solidFill>
                  <a:schemeClr val="tx1"/>
                </a:solidFill>
                <a:latin typeface="Livvic"/>
              </a:rPr>
              <a:t>lack</a:t>
            </a:r>
            <a:r>
              <a:rPr lang="pt-PT" sz="2800" b="1" dirty="0">
                <a:solidFill>
                  <a:schemeClr val="tx1"/>
                </a:solidFill>
                <a:latin typeface="Livvic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Livvic"/>
              </a:rPr>
              <a:t>of</a:t>
            </a:r>
            <a:r>
              <a:rPr lang="pt-PT" sz="2800" b="1" dirty="0">
                <a:solidFill>
                  <a:schemeClr val="tx1"/>
                </a:solidFill>
                <a:latin typeface="Livvic"/>
              </a:rPr>
              <a:t> compute</a:t>
            </a:r>
          </a:p>
        </p:txBody>
      </p:sp>
      <p:pic>
        <p:nvPicPr>
          <p:cNvPr id="3074" name="Picture 2" descr="Twitter">
            <a:extLst>
              <a:ext uri="{FF2B5EF4-FFF2-40B4-BE49-F238E27FC236}">
                <a16:creationId xmlns:a16="http://schemas.microsoft.com/office/drawing/2014/main" id="{D53D3513-61DB-F518-3CED-0B8CC1164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32" y="2496642"/>
            <a:ext cx="3562441" cy="186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3">
            <a:extLst>
              <a:ext uri="{FF2B5EF4-FFF2-40B4-BE49-F238E27FC236}">
                <a16:creationId xmlns:a16="http://schemas.microsoft.com/office/drawing/2014/main" id="{47875043-8341-FCF2-280C-C964C21941DE}"/>
              </a:ext>
            </a:extLst>
          </p:cNvPr>
          <p:cNvSpPr txBox="1">
            <a:spLocks/>
          </p:cNvSpPr>
          <p:nvPr/>
        </p:nvSpPr>
        <p:spPr>
          <a:xfrm flipH="1">
            <a:off x="415600" y="4361357"/>
            <a:ext cx="3529370" cy="122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333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4381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Message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Basic user information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Time and Date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FF0000"/>
                </a:solidFill>
              </a:rPr>
              <a:t>Small version of dataset</a:t>
            </a:r>
          </a:p>
          <a:p>
            <a:pPr marL="438150" indent="-285750" algn="ctr">
              <a:buFont typeface="Arial" panose="020B0604020202020204" pitchFamily="34" charset="0"/>
              <a:buChar char="•"/>
            </a:pP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603723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FFA73-305E-44DC-9006-8FEB0F13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25CD2-C53B-4D2C-9C76-0EECCE049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0" y="1356967"/>
            <a:ext cx="11360800" cy="4555200"/>
          </a:xfrm>
        </p:spPr>
        <p:txBody>
          <a:bodyPr/>
          <a:lstStyle/>
          <a:p>
            <a:r>
              <a:rPr lang="en-GB" sz="2400" dirty="0">
                <a:solidFill>
                  <a:schemeClr val="tx1"/>
                </a:solidFill>
              </a:rPr>
              <a:t>Built a complete solution from data -&gt; sentiment analysis</a:t>
            </a:r>
          </a:p>
          <a:p>
            <a:r>
              <a:rPr lang="en-GB" sz="2400" dirty="0">
                <a:solidFill>
                  <a:schemeClr val="tx1"/>
                </a:solidFill>
              </a:rPr>
              <a:t>Simple solution was better than baseline</a:t>
            </a:r>
          </a:p>
          <a:p>
            <a:r>
              <a:rPr lang="en-GB" sz="2400" dirty="0">
                <a:solidFill>
                  <a:schemeClr val="tx1"/>
                </a:solidFill>
              </a:rPr>
              <a:t>Hopefully I have shown my ML fundamentals despite lack of NLP experience</a:t>
            </a:r>
          </a:p>
          <a:p>
            <a:r>
              <a:rPr lang="en-GB" sz="2400" dirty="0">
                <a:solidFill>
                  <a:schemeClr val="tx1"/>
                </a:solidFill>
              </a:rPr>
              <a:t>What could be improved: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Use of K-folds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430499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FFA73-305E-44DC-9006-8FEB0F13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25CD2-C53B-4D2C-9C76-0EECCE049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0" y="1356967"/>
            <a:ext cx="11360800" cy="4555200"/>
          </a:xfrm>
        </p:spPr>
        <p:txBody>
          <a:bodyPr/>
          <a:lstStyle/>
          <a:p>
            <a:r>
              <a:rPr lang="en-GB" sz="2400" dirty="0">
                <a:solidFill>
                  <a:schemeClr val="tx1"/>
                </a:solidFill>
              </a:rPr>
              <a:t>Built a complete solution from data -&gt; sentiment analysis</a:t>
            </a:r>
          </a:p>
          <a:p>
            <a:r>
              <a:rPr lang="en-GB" sz="2400" dirty="0">
                <a:solidFill>
                  <a:schemeClr val="tx1"/>
                </a:solidFill>
              </a:rPr>
              <a:t>Simple solution was better than baseline</a:t>
            </a:r>
          </a:p>
          <a:p>
            <a:r>
              <a:rPr lang="en-GB" sz="2400" dirty="0">
                <a:solidFill>
                  <a:schemeClr val="tx1"/>
                </a:solidFill>
              </a:rPr>
              <a:t>Hopefully I have shown my ML fundamentals despite lack of NLP experience</a:t>
            </a:r>
          </a:p>
          <a:p>
            <a:r>
              <a:rPr lang="en-GB" sz="2400" dirty="0">
                <a:solidFill>
                  <a:schemeClr val="tx1"/>
                </a:solidFill>
              </a:rPr>
              <a:t>What could be improved: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Use of K-folds cross validation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Use of more advanced model (1d CNN, RNN, etc…)</a:t>
            </a:r>
          </a:p>
        </p:txBody>
      </p:sp>
    </p:spTree>
    <p:extLst>
      <p:ext uri="{BB962C8B-B14F-4D97-AF65-F5344CB8AC3E}">
        <p14:creationId xmlns:p14="http://schemas.microsoft.com/office/powerpoint/2010/main" val="2316859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FFA73-305E-44DC-9006-8FEB0F13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25CD2-C53B-4D2C-9C76-0EECCE049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0" y="1356967"/>
            <a:ext cx="11360800" cy="4555200"/>
          </a:xfrm>
        </p:spPr>
        <p:txBody>
          <a:bodyPr/>
          <a:lstStyle/>
          <a:p>
            <a:r>
              <a:rPr lang="en-GB" sz="2400" dirty="0">
                <a:solidFill>
                  <a:schemeClr val="tx1"/>
                </a:solidFill>
              </a:rPr>
              <a:t>Built a complete solution from data -&gt; sentiment analysis</a:t>
            </a:r>
          </a:p>
          <a:p>
            <a:r>
              <a:rPr lang="en-GB" sz="2400" dirty="0">
                <a:solidFill>
                  <a:schemeClr val="tx1"/>
                </a:solidFill>
              </a:rPr>
              <a:t>Simple solution was better than baseline</a:t>
            </a:r>
          </a:p>
          <a:p>
            <a:r>
              <a:rPr lang="en-GB" sz="2400" dirty="0">
                <a:solidFill>
                  <a:schemeClr val="tx1"/>
                </a:solidFill>
              </a:rPr>
              <a:t>Hopefully I have shown my ML fundamentals despite lack of NLP experience</a:t>
            </a:r>
          </a:p>
          <a:p>
            <a:r>
              <a:rPr lang="en-GB" sz="2400" dirty="0">
                <a:solidFill>
                  <a:schemeClr val="tx1"/>
                </a:solidFill>
              </a:rPr>
              <a:t>What could be improved: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Use of K-folds cross validation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Use of more advanced model (1d CNN, RNN, etc…)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Better programming practices (config files, automated sweeps)</a:t>
            </a:r>
          </a:p>
        </p:txBody>
      </p:sp>
    </p:spTree>
    <p:extLst>
      <p:ext uri="{BB962C8B-B14F-4D97-AF65-F5344CB8AC3E}">
        <p14:creationId xmlns:p14="http://schemas.microsoft.com/office/powerpoint/2010/main" val="1941136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FFA73-305E-44DC-9006-8FEB0F13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25CD2-C53B-4D2C-9C76-0EECCE049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0" y="1356967"/>
            <a:ext cx="11360800" cy="4555200"/>
          </a:xfrm>
        </p:spPr>
        <p:txBody>
          <a:bodyPr/>
          <a:lstStyle/>
          <a:p>
            <a:r>
              <a:rPr lang="en-GB" sz="2400" dirty="0">
                <a:solidFill>
                  <a:schemeClr val="tx1"/>
                </a:solidFill>
              </a:rPr>
              <a:t>Built a complete solution from data -&gt; sentiment analysis</a:t>
            </a:r>
          </a:p>
          <a:p>
            <a:r>
              <a:rPr lang="en-GB" sz="2400" dirty="0">
                <a:solidFill>
                  <a:schemeClr val="tx1"/>
                </a:solidFill>
              </a:rPr>
              <a:t>Simple solution was better than baseline</a:t>
            </a:r>
          </a:p>
          <a:p>
            <a:r>
              <a:rPr lang="en-GB" sz="2400" dirty="0">
                <a:solidFill>
                  <a:schemeClr val="tx1"/>
                </a:solidFill>
              </a:rPr>
              <a:t>Hopefully I have shown my ML fundamentals despite lack of NLP experience</a:t>
            </a:r>
          </a:p>
          <a:p>
            <a:r>
              <a:rPr lang="en-GB" sz="2400" dirty="0">
                <a:solidFill>
                  <a:schemeClr val="tx1"/>
                </a:solidFill>
              </a:rPr>
              <a:t>What could be improved: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Use of K-folds cross validation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Use user information and datetime information in FF model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Use of more advanced model (1d CNN, RNN, etc…)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Better programming practices (config files, automated sweeps</a:t>
            </a:r>
          </a:p>
        </p:txBody>
      </p:sp>
    </p:spTree>
    <p:extLst>
      <p:ext uri="{BB962C8B-B14F-4D97-AF65-F5344CB8AC3E}">
        <p14:creationId xmlns:p14="http://schemas.microsoft.com/office/powerpoint/2010/main" val="3415409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FFA73-305E-44DC-9006-8FEB0F13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</a:t>
            </a:r>
          </a:p>
        </p:txBody>
      </p:sp>
      <p:sp>
        <p:nvSpPr>
          <p:cNvPr id="8" name="AutoShape 6" descr="🤗 Smiling Face With Open Hands Emoji — Meaning, Copy &amp; Paste">
            <a:extLst>
              <a:ext uri="{FF2B5EF4-FFF2-40B4-BE49-F238E27FC236}">
                <a16:creationId xmlns:a16="http://schemas.microsoft.com/office/drawing/2014/main" id="{171A7D3F-E0FC-8689-F835-5B5C67205B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DBAA2A-3C54-0DA6-A2D7-50187CCC6344}"/>
              </a:ext>
            </a:extLst>
          </p:cNvPr>
          <p:cNvPicPr/>
          <p:nvPr/>
        </p:nvPicPr>
        <p:blipFill>
          <a:blip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083" y="1146574"/>
            <a:ext cx="4277833" cy="45648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0737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2">
            <a:extLst>
              <a:ext uri="{FF2B5EF4-FFF2-40B4-BE49-F238E27FC236}">
                <a16:creationId xmlns:a16="http://schemas.microsoft.com/office/drawing/2014/main" id="{78B99D9A-ACF9-48C1-B24C-F18466F1715F}"/>
              </a:ext>
            </a:extLst>
          </p:cNvPr>
          <p:cNvSpPr txBox="1">
            <a:spLocks/>
          </p:cNvSpPr>
          <p:nvPr/>
        </p:nvSpPr>
        <p:spPr>
          <a:xfrm>
            <a:off x="415600" y="593367"/>
            <a:ext cx="7339547" cy="11405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800" b="1" dirty="0" err="1">
                <a:solidFill>
                  <a:schemeClr val="tx1"/>
                </a:solidFill>
                <a:latin typeface="Livvic"/>
              </a:rPr>
              <a:t>The</a:t>
            </a:r>
            <a:r>
              <a:rPr lang="pt-PT" sz="2800" b="1" dirty="0">
                <a:solidFill>
                  <a:schemeClr val="tx1"/>
                </a:solidFill>
                <a:latin typeface="Livvic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Livvic"/>
              </a:rPr>
              <a:t>task</a:t>
            </a:r>
            <a:r>
              <a:rPr lang="pt-PT" sz="2800" b="1" dirty="0">
                <a:solidFill>
                  <a:schemeClr val="tx1"/>
                </a:solidFill>
                <a:latin typeface="Livvic"/>
              </a:rPr>
              <a:t>: </a:t>
            </a:r>
            <a:r>
              <a:rPr lang="pt-PT" sz="2800" b="1" dirty="0" err="1">
                <a:solidFill>
                  <a:schemeClr val="tx1"/>
                </a:solidFill>
                <a:latin typeface="Livvic"/>
              </a:rPr>
              <a:t>Binary</a:t>
            </a:r>
            <a:r>
              <a:rPr lang="pt-PT" sz="2800" b="1" dirty="0">
                <a:solidFill>
                  <a:schemeClr val="tx1"/>
                </a:solidFill>
                <a:latin typeface="Livvic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Livvic"/>
              </a:rPr>
              <a:t>Sentiment</a:t>
            </a:r>
            <a:r>
              <a:rPr lang="pt-PT" sz="2800" b="1" dirty="0">
                <a:solidFill>
                  <a:schemeClr val="tx1"/>
                </a:solidFill>
                <a:latin typeface="Livvic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Livvic"/>
              </a:rPr>
              <a:t>Analysis</a:t>
            </a:r>
            <a:endParaRPr lang="pt-PT" sz="2800" b="1" dirty="0">
              <a:solidFill>
                <a:schemeClr val="tx1"/>
              </a:solidFill>
              <a:latin typeface="Livvic"/>
            </a:endParaRPr>
          </a:p>
        </p:txBody>
      </p:sp>
      <p:pic>
        <p:nvPicPr>
          <p:cNvPr id="3074" name="Picture 2" descr="Twitter">
            <a:extLst>
              <a:ext uri="{FF2B5EF4-FFF2-40B4-BE49-F238E27FC236}">
                <a16:creationId xmlns:a16="http://schemas.microsoft.com/office/drawing/2014/main" id="{D53D3513-61DB-F518-3CED-0B8CC1164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32" y="2496642"/>
            <a:ext cx="3562441" cy="186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3">
            <a:extLst>
              <a:ext uri="{FF2B5EF4-FFF2-40B4-BE49-F238E27FC236}">
                <a16:creationId xmlns:a16="http://schemas.microsoft.com/office/drawing/2014/main" id="{47875043-8341-FCF2-280C-C964C21941DE}"/>
              </a:ext>
            </a:extLst>
          </p:cNvPr>
          <p:cNvSpPr txBox="1">
            <a:spLocks/>
          </p:cNvSpPr>
          <p:nvPr/>
        </p:nvSpPr>
        <p:spPr>
          <a:xfrm flipH="1">
            <a:off x="415600" y="4361357"/>
            <a:ext cx="3529370" cy="122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333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4381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Message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Basic user information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Time and Date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FF0000"/>
                </a:solidFill>
              </a:rPr>
              <a:t>Small version of dataset</a:t>
            </a:r>
          </a:p>
          <a:p>
            <a:pPr marL="438150" indent="-285750" algn="ctr">
              <a:buFont typeface="Arial" panose="020B0604020202020204" pitchFamily="34" charset="0"/>
              <a:buChar char="•"/>
            </a:pPr>
            <a:endParaRPr lang="en-GB" sz="1600" b="1" dirty="0"/>
          </a:p>
        </p:txBody>
      </p:sp>
      <p:pic>
        <p:nvPicPr>
          <p:cNvPr id="4098" name="Picture 2" descr="Networking Icon Vector Art, Icons, and Graphics for Free Download">
            <a:extLst>
              <a:ext uri="{FF2B5EF4-FFF2-40B4-BE49-F238E27FC236}">
                <a16:creationId xmlns:a16="http://schemas.microsoft.com/office/drawing/2014/main" id="{47D968C4-CE75-780D-A1D2-7EAF39F67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377" y="2774000"/>
            <a:ext cx="1587357" cy="158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3">
            <a:extLst>
              <a:ext uri="{FF2B5EF4-FFF2-40B4-BE49-F238E27FC236}">
                <a16:creationId xmlns:a16="http://schemas.microsoft.com/office/drawing/2014/main" id="{404B6187-C751-DCBF-D168-2CF4F893E5E1}"/>
              </a:ext>
            </a:extLst>
          </p:cNvPr>
          <p:cNvSpPr txBox="1">
            <a:spLocks/>
          </p:cNvSpPr>
          <p:nvPr/>
        </p:nvSpPr>
        <p:spPr>
          <a:xfrm flipH="1">
            <a:off x="5595134" y="4361357"/>
            <a:ext cx="1124165" cy="122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333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52400" indent="0"/>
            <a:r>
              <a:rPr lang="en-GB" sz="1600" b="1" dirty="0"/>
              <a:t>Model</a:t>
            </a:r>
            <a:endParaRPr lang="en-GB" sz="1600" b="1" dirty="0">
              <a:solidFill>
                <a:srgbClr val="FF0000"/>
              </a:solidFill>
            </a:endParaRPr>
          </a:p>
          <a:p>
            <a:pPr marL="438150" indent="-285750" algn="ctr">
              <a:buFont typeface="Arial" panose="020B0604020202020204" pitchFamily="34" charset="0"/>
              <a:buChar char="•"/>
            </a:pPr>
            <a:endParaRPr lang="en-GB" sz="16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9047B3-D25F-34F1-F6AA-F89F44B11201}"/>
              </a:ext>
            </a:extLst>
          </p:cNvPr>
          <p:cNvCxnSpPr>
            <a:cxnSpLocks/>
          </p:cNvCxnSpPr>
          <p:nvPr/>
        </p:nvCxnSpPr>
        <p:spPr>
          <a:xfrm>
            <a:off x="4664468" y="3429000"/>
            <a:ext cx="530413" cy="0"/>
          </a:xfrm>
          <a:prstGeom prst="straightConnector1">
            <a:avLst/>
          </a:prstGeom>
          <a:ln w="28575">
            <a:solidFill>
              <a:srgbClr val="5C5C5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660D2F-DAC1-9B6A-CD9A-7BF93721542C}"/>
              </a:ext>
            </a:extLst>
          </p:cNvPr>
          <p:cNvCxnSpPr>
            <a:cxnSpLocks/>
          </p:cNvCxnSpPr>
          <p:nvPr/>
        </p:nvCxnSpPr>
        <p:spPr>
          <a:xfrm flipV="1">
            <a:off x="7108005" y="2671281"/>
            <a:ext cx="1388723" cy="757719"/>
          </a:xfrm>
          <a:prstGeom prst="straightConnector1">
            <a:avLst/>
          </a:prstGeom>
          <a:ln w="28575">
            <a:solidFill>
              <a:srgbClr val="5C5C5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D52D1B-226A-16B4-2AEC-1F1EBCC60CCC}"/>
              </a:ext>
            </a:extLst>
          </p:cNvPr>
          <p:cNvCxnSpPr>
            <a:cxnSpLocks/>
          </p:cNvCxnSpPr>
          <p:nvPr/>
        </p:nvCxnSpPr>
        <p:spPr>
          <a:xfrm>
            <a:off x="7108005" y="3567678"/>
            <a:ext cx="1388723" cy="757719"/>
          </a:xfrm>
          <a:prstGeom prst="straightConnector1">
            <a:avLst/>
          </a:prstGeom>
          <a:ln w="28575">
            <a:solidFill>
              <a:srgbClr val="5C5C5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Subtitle 3">
            <a:extLst>
              <a:ext uri="{FF2B5EF4-FFF2-40B4-BE49-F238E27FC236}">
                <a16:creationId xmlns:a16="http://schemas.microsoft.com/office/drawing/2014/main" id="{754FD997-1A38-44A5-E59A-E7F3C34082AF}"/>
              </a:ext>
            </a:extLst>
          </p:cNvPr>
          <p:cNvSpPr txBox="1">
            <a:spLocks/>
          </p:cNvSpPr>
          <p:nvPr/>
        </p:nvSpPr>
        <p:spPr>
          <a:xfrm flipH="1">
            <a:off x="8363163" y="2438805"/>
            <a:ext cx="1492638" cy="458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333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52400" indent="0"/>
            <a:r>
              <a:rPr lang="en-GB" sz="1600" b="1" dirty="0"/>
              <a:t>0: Negative</a:t>
            </a:r>
            <a:endParaRPr lang="en-GB" sz="1600" b="1" dirty="0">
              <a:solidFill>
                <a:srgbClr val="FF0000"/>
              </a:solidFill>
            </a:endParaRPr>
          </a:p>
          <a:p>
            <a:pPr marL="438150" indent="-285750" algn="ctr">
              <a:buFont typeface="Arial" panose="020B0604020202020204" pitchFamily="34" charset="0"/>
              <a:buChar char="•"/>
            </a:pPr>
            <a:endParaRPr lang="en-GB" sz="1600" b="1" dirty="0"/>
          </a:p>
        </p:txBody>
      </p:sp>
      <p:sp>
        <p:nvSpPr>
          <p:cNvPr id="11" name="Subtitle 3">
            <a:extLst>
              <a:ext uri="{FF2B5EF4-FFF2-40B4-BE49-F238E27FC236}">
                <a16:creationId xmlns:a16="http://schemas.microsoft.com/office/drawing/2014/main" id="{FCF509EB-86FB-6B6C-FA28-9850E43D81E9}"/>
              </a:ext>
            </a:extLst>
          </p:cNvPr>
          <p:cNvSpPr txBox="1">
            <a:spLocks/>
          </p:cNvSpPr>
          <p:nvPr/>
        </p:nvSpPr>
        <p:spPr>
          <a:xfrm flipH="1">
            <a:off x="8363163" y="4096143"/>
            <a:ext cx="1492638" cy="458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333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52400" indent="0"/>
            <a:r>
              <a:rPr lang="en-GB" sz="1600" b="1" dirty="0"/>
              <a:t>1: Positive</a:t>
            </a:r>
            <a:endParaRPr lang="en-GB" sz="1600" b="1" dirty="0">
              <a:solidFill>
                <a:srgbClr val="FF0000"/>
              </a:solidFill>
            </a:endParaRPr>
          </a:p>
          <a:p>
            <a:pPr marL="438150" indent="-285750" algn="ctr">
              <a:buFont typeface="Arial" panose="020B0604020202020204" pitchFamily="34" charset="0"/>
              <a:buChar char="•"/>
            </a:pPr>
            <a:endParaRPr lang="en-GB" sz="1600" b="1" dirty="0"/>
          </a:p>
        </p:txBody>
      </p:sp>
      <p:pic>
        <p:nvPicPr>
          <p:cNvPr id="4100" name="Picture 4" descr="Hugging Face (@huggingface) / Twitter">
            <a:extLst>
              <a:ext uri="{FF2B5EF4-FFF2-40B4-BE49-F238E27FC236}">
                <a16:creationId xmlns:a16="http://schemas.microsoft.com/office/drawing/2014/main" id="{B6250C6B-811D-A8A4-92FD-4BDA3C301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154" y="3971208"/>
            <a:ext cx="737709" cy="73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isappointed Face Emoji (U+1F61E)">
            <a:extLst>
              <a:ext uri="{FF2B5EF4-FFF2-40B4-BE49-F238E27FC236}">
                <a16:creationId xmlns:a16="http://schemas.microsoft.com/office/drawing/2014/main" id="{04EC114B-184C-C53F-23FB-D0690C659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643" y="2393692"/>
            <a:ext cx="548732" cy="54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420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2">
            <a:extLst>
              <a:ext uri="{FF2B5EF4-FFF2-40B4-BE49-F238E27FC236}">
                <a16:creationId xmlns:a16="http://schemas.microsoft.com/office/drawing/2014/main" id="{78B99D9A-ACF9-48C1-B24C-F18466F1715F}"/>
              </a:ext>
            </a:extLst>
          </p:cNvPr>
          <p:cNvSpPr txBox="1">
            <a:spLocks/>
          </p:cNvSpPr>
          <p:nvPr/>
        </p:nvSpPr>
        <p:spPr>
          <a:xfrm>
            <a:off x="415600" y="593367"/>
            <a:ext cx="7339547" cy="11405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800" b="1" dirty="0" err="1">
                <a:solidFill>
                  <a:schemeClr val="tx1"/>
                </a:solidFill>
                <a:latin typeface="Livvic"/>
              </a:rPr>
              <a:t>Baseline</a:t>
            </a:r>
            <a:r>
              <a:rPr lang="pt-PT" sz="2800" b="1" dirty="0">
                <a:solidFill>
                  <a:schemeClr val="tx1"/>
                </a:solidFill>
                <a:latin typeface="Livvic"/>
              </a:rPr>
              <a:t>: BART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C1903D-A028-7903-B573-E62C98764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373" y="2632491"/>
            <a:ext cx="4135719" cy="1593018"/>
          </a:xfrm>
          <a:prstGeom prst="rect">
            <a:avLst/>
          </a:prstGeom>
        </p:spPr>
      </p:pic>
      <p:pic>
        <p:nvPicPr>
          <p:cNvPr id="5122" name="Picture 2" descr="Big data - Free education icons">
            <a:extLst>
              <a:ext uri="{FF2B5EF4-FFF2-40B4-BE49-F238E27FC236}">
                <a16:creationId xmlns:a16="http://schemas.microsoft.com/office/drawing/2014/main" id="{446E1B50-B6FE-75FB-A0F0-57B656335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2632490"/>
            <a:ext cx="1593019" cy="159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BAD7D96F-F9A9-C8D4-5E3C-04D8EA662A5C}"/>
              </a:ext>
            </a:extLst>
          </p:cNvPr>
          <p:cNvSpPr txBox="1">
            <a:spLocks/>
          </p:cNvSpPr>
          <p:nvPr/>
        </p:nvSpPr>
        <p:spPr>
          <a:xfrm flipH="1">
            <a:off x="307759" y="4225509"/>
            <a:ext cx="2538183" cy="122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333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4381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Large corpus of public internet data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No need for labels (self-supervision)</a:t>
            </a:r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A0C0BEA5-D399-1194-6829-B6DCCCA52D66}"/>
              </a:ext>
            </a:extLst>
          </p:cNvPr>
          <p:cNvSpPr txBox="1">
            <a:spLocks/>
          </p:cNvSpPr>
          <p:nvPr/>
        </p:nvSpPr>
        <p:spPr>
          <a:xfrm flipH="1">
            <a:off x="4331315" y="4225509"/>
            <a:ext cx="352937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333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52400" indent="0" algn="ctr"/>
            <a:r>
              <a:rPr lang="en-GB" sz="1600" b="1" dirty="0"/>
              <a:t>BART: A Denoising </a:t>
            </a:r>
            <a:r>
              <a:rPr lang="en-GB" sz="1600" b="1" dirty="0">
                <a:solidFill>
                  <a:srgbClr val="FF0000"/>
                </a:solidFill>
              </a:rPr>
              <a:t>auto-encoder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Learns by reconstructing corrupted patterns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FF0000"/>
                </a:solidFill>
              </a:rPr>
              <a:t>Transformer</a:t>
            </a:r>
            <a:r>
              <a:rPr lang="en-GB" sz="1600" b="1" dirty="0"/>
              <a:t>-based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Weights between all stages of encoder to decoder (</a:t>
            </a:r>
            <a:r>
              <a:rPr lang="en-GB" sz="1600" b="1" dirty="0">
                <a:solidFill>
                  <a:srgbClr val="FF0000"/>
                </a:solidFill>
              </a:rPr>
              <a:t>attention</a:t>
            </a:r>
            <a:r>
              <a:rPr lang="en-GB" sz="1600" b="1" dirty="0"/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FD2B15-A324-79D7-341D-A657E6E75760}"/>
              </a:ext>
            </a:extLst>
          </p:cNvPr>
          <p:cNvCxnSpPr>
            <a:cxnSpLocks/>
          </p:cNvCxnSpPr>
          <p:nvPr/>
        </p:nvCxnSpPr>
        <p:spPr>
          <a:xfrm>
            <a:off x="2517170" y="3429000"/>
            <a:ext cx="1202075" cy="0"/>
          </a:xfrm>
          <a:prstGeom prst="straightConnector1">
            <a:avLst/>
          </a:prstGeom>
          <a:ln w="28575">
            <a:solidFill>
              <a:srgbClr val="5C5C5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54355C-E8BA-7C77-35B2-06A253D660B1}"/>
              </a:ext>
            </a:extLst>
          </p:cNvPr>
          <p:cNvCxnSpPr>
            <a:cxnSpLocks/>
          </p:cNvCxnSpPr>
          <p:nvPr/>
        </p:nvCxnSpPr>
        <p:spPr>
          <a:xfrm>
            <a:off x="8310083" y="3429000"/>
            <a:ext cx="905836" cy="0"/>
          </a:xfrm>
          <a:prstGeom prst="straightConnector1">
            <a:avLst/>
          </a:prstGeom>
          <a:ln w="28575">
            <a:solidFill>
              <a:srgbClr val="5C5C5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Subtitle 3">
            <a:extLst>
              <a:ext uri="{FF2B5EF4-FFF2-40B4-BE49-F238E27FC236}">
                <a16:creationId xmlns:a16="http://schemas.microsoft.com/office/drawing/2014/main" id="{BDAA9010-B829-0916-82E1-E3AFA856521A}"/>
              </a:ext>
            </a:extLst>
          </p:cNvPr>
          <p:cNvSpPr txBox="1">
            <a:spLocks/>
          </p:cNvSpPr>
          <p:nvPr/>
        </p:nvSpPr>
        <p:spPr>
          <a:xfrm flipH="1">
            <a:off x="9215919" y="2817665"/>
            <a:ext cx="2538183" cy="122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333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4381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Classification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Language Model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Translation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Generation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GB" sz="1600" b="1" dirty="0" err="1"/>
              <a:t>Comprehention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430177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2">
            <a:extLst>
              <a:ext uri="{FF2B5EF4-FFF2-40B4-BE49-F238E27FC236}">
                <a16:creationId xmlns:a16="http://schemas.microsoft.com/office/drawing/2014/main" id="{78B99D9A-ACF9-48C1-B24C-F18466F1715F}"/>
              </a:ext>
            </a:extLst>
          </p:cNvPr>
          <p:cNvSpPr txBox="1">
            <a:spLocks/>
          </p:cNvSpPr>
          <p:nvPr/>
        </p:nvSpPr>
        <p:spPr>
          <a:xfrm>
            <a:off x="415600" y="593367"/>
            <a:ext cx="7339547" cy="11405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800" b="1" dirty="0" err="1">
                <a:solidFill>
                  <a:schemeClr val="tx1"/>
                </a:solidFill>
                <a:latin typeface="Livvic"/>
              </a:rPr>
              <a:t>Proposed</a:t>
            </a:r>
            <a:r>
              <a:rPr lang="pt-PT" sz="2800" b="1" dirty="0">
                <a:solidFill>
                  <a:schemeClr val="tx1"/>
                </a:solidFill>
                <a:latin typeface="Livvic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Livvic"/>
              </a:rPr>
              <a:t>Solution</a:t>
            </a:r>
            <a:endParaRPr lang="pt-PT" sz="2800" b="1" dirty="0">
              <a:solidFill>
                <a:schemeClr val="tx1"/>
              </a:solidFill>
              <a:latin typeface="Livvic"/>
            </a:endParaRPr>
          </a:p>
        </p:txBody>
      </p:sp>
      <p:pic>
        <p:nvPicPr>
          <p:cNvPr id="2" name="Picture 2" descr="Twitter">
            <a:extLst>
              <a:ext uri="{FF2B5EF4-FFF2-40B4-BE49-F238E27FC236}">
                <a16:creationId xmlns:a16="http://schemas.microsoft.com/office/drawing/2014/main" id="{B790947B-2430-29D7-252E-E2980CB05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2774000"/>
            <a:ext cx="2492745" cy="130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715F5FB9-1A4D-E091-E017-32FEF8C9FE70}"/>
              </a:ext>
            </a:extLst>
          </p:cNvPr>
          <p:cNvSpPr txBox="1">
            <a:spLocks/>
          </p:cNvSpPr>
          <p:nvPr/>
        </p:nvSpPr>
        <p:spPr>
          <a:xfrm flipH="1">
            <a:off x="-261601" y="4092745"/>
            <a:ext cx="3529370" cy="122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333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52400" indent="0" algn="ctr"/>
            <a:r>
              <a:rPr lang="en-GB" sz="1600" b="1" dirty="0"/>
              <a:t>Text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10461665-E7B7-D86C-8DE6-1EED3F8BE5C0}"/>
              </a:ext>
            </a:extLst>
          </p:cNvPr>
          <p:cNvSpPr txBox="1">
            <a:spLocks/>
          </p:cNvSpPr>
          <p:nvPr/>
        </p:nvSpPr>
        <p:spPr>
          <a:xfrm flipH="1">
            <a:off x="3798552" y="4097113"/>
            <a:ext cx="1492638" cy="122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333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52400" indent="0"/>
            <a:r>
              <a:rPr lang="en-GB" sz="1600" b="1" dirty="0"/>
              <a:t>Encodings</a:t>
            </a:r>
            <a:endParaRPr lang="en-GB" sz="1600" b="1" dirty="0">
              <a:solidFill>
                <a:srgbClr val="FF0000"/>
              </a:solidFill>
            </a:endParaRPr>
          </a:p>
          <a:p>
            <a:pPr marL="438150" indent="-285750" algn="ctr">
              <a:buFont typeface="Arial" panose="020B0604020202020204" pitchFamily="34" charset="0"/>
              <a:buChar char="•"/>
            </a:pPr>
            <a:endParaRPr lang="en-GB" sz="16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FF7541-686A-29F3-AC56-BC6510A02961}"/>
              </a:ext>
            </a:extLst>
          </p:cNvPr>
          <p:cNvCxnSpPr>
            <a:cxnSpLocks/>
          </p:cNvCxnSpPr>
          <p:nvPr/>
        </p:nvCxnSpPr>
        <p:spPr>
          <a:xfrm>
            <a:off x="3133618" y="3429000"/>
            <a:ext cx="530413" cy="0"/>
          </a:xfrm>
          <a:prstGeom prst="straightConnector1">
            <a:avLst/>
          </a:prstGeom>
          <a:ln w="28575">
            <a:solidFill>
              <a:srgbClr val="5C5C5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146" name="Picture 2" descr="Array Icons - Free SVG &amp; PNG Array Images - Noun Project">
            <a:extLst>
              <a:ext uri="{FF2B5EF4-FFF2-40B4-BE49-F238E27FC236}">
                <a16:creationId xmlns:a16="http://schemas.microsoft.com/office/drawing/2014/main" id="{F44608EE-AAAB-B385-11C8-5158C2D41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184" y="248677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picture containing diagram, circle, screenshot, line&#10;&#10;Description automatically generated">
            <a:extLst>
              <a:ext uri="{FF2B5EF4-FFF2-40B4-BE49-F238E27FC236}">
                <a16:creationId xmlns:a16="http://schemas.microsoft.com/office/drawing/2014/main" id="{F3B3DEA2-CBE9-E560-6CE8-BEAC27378E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67844"/>
            <a:ext cx="3529370" cy="404757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D697FA-1D31-1FFE-9A93-14F63C3B2112}"/>
              </a:ext>
            </a:extLst>
          </p:cNvPr>
          <p:cNvCxnSpPr>
            <a:cxnSpLocks/>
          </p:cNvCxnSpPr>
          <p:nvPr/>
        </p:nvCxnSpPr>
        <p:spPr>
          <a:xfrm>
            <a:off x="5291190" y="3429000"/>
            <a:ext cx="530413" cy="0"/>
          </a:xfrm>
          <a:prstGeom prst="straightConnector1">
            <a:avLst/>
          </a:prstGeom>
          <a:ln w="28575">
            <a:solidFill>
              <a:srgbClr val="5C5C5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F03C60-01FD-EBE6-DBE1-2ECE6930E88D}"/>
              </a:ext>
            </a:extLst>
          </p:cNvPr>
          <p:cNvCxnSpPr>
            <a:cxnSpLocks/>
          </p:cNvCxnSpPr>
          <p:nvPr/>
        </p:nvCxnSpPr>
        <p:spPr>
          <a:xfrm flipV="1">
            <a:off x="9653001" y="2774000"/>
            <a:ext cx="1134864" cy="485638"/>
          </a:xfrm>
          <a:prstGeom prst="straightConnector1">
            <a:avLst/>
          </a:prstGeom>
          <a:ln w="28575">
            <a:solidFill>
              <a:srgbClr val="5C5C5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4" descr="Hugging Face (@huggingface) / Twitter">
            <a:extLst>
              <a:ext uri="{FF2B5EF4-FFF2-40B4-BE49-F238E27FC236}">
                <a16:creationId xmlns:a16="http://schemas.microsoft.com/office/drawing/2014/main" id="{3DCEAAF3-0995-F12E-85E0-63CD458C3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101" y="3472327"/>
            <a:ext cx="737709" cy="73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Disappointed Face Emoji (U+1F61E)">
            <a:extLst>
              <a:ext uri="{FF2B5EF4-FFF2-40B4-BE49-F238E27FC236}">
                <a16:creationId xmlns:a16="http://schemas.microsoft.com/office/drawing/2014/main" id="{DBFB4F62-8926-F9C4-5258-959F9401C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590" y="2499634"/>
            <a:ext cx="548732" cy="54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E625BD-AB25-5ACC-AC86-08206EEF575F}"/>
              </a:ext>
            </a:extLst>
          </p:cNvPr>
          <p:cNvCxnSpPr>
            <a:cxnSpLocks/>
          </p:cNvCxnSpPr>
          <p:nvPr/>
        </p:nvCxnSpPr>
        <p:spPr>
          <a:xfrm>
            <a:off x="9653001" y="3355544"/>
            <a:ext cx="1134864" cy="485638"/>
          </a:xfrm>
          <a:prstGeom prst="straightConnector1">
            <a:avLst/>
          </a:prstGeom>
          <a:ln w="28575">
            <a:solidFill>
              <a:srgbClr val="5C5C5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05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2">
            <a:extLst>
              <a:ext uri="{FF2B5EF4-FFF2-40B4-BE49-F238E27FC236}">
                <a16:creationId xmlns:a16="http://schemas.microsoft.com/office/drawing/2014/main" id="{78B99D9A-ACF9-48C1-B24C-F18466F1715F}"/>
              </a:ext>
            </a:extLst>
          </p:cNvPr>
          <p:cNvSpPr txBox="1">
            <a:spLocks/>
          </p:cNvSpPr>
          <p:nvPr/>
        </p:nvSpPr>
        <p:spPr>
          <a:xfrm>
            <a:off x="415600" y="593367"/>
            <a:ext cx="7339547" cy="11405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800" b="1" dirty="0" err="1">
                <a:solidFill>
                  <a:schemeClr val="tx1"/>
                </a:solidFill>
                <a:latin typeface="Livvic"/>
              </a:rPr>
              <a:t>Proposed</a:t>
            </a:r>
            <a:r>
              <a:rPr lang="pt-PT" sz="2800" b="1" dirty="0">
                <a:solidFill>
                  <a:schemeClr val="tx1"/>
                </a:solidFill>
                <a:latin typeface="Livvic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Livvic"/>
              </a:rPr>
              <a:t>Solution</a:t>
            </a:r>
            <a:endParaRPr lang="pt-PT" sz="2800" b="1" dirty="0">
              <a:solidFill>
                <a:schemeClr val="tx1"/>
              </a:solidFill>
              <a:latin typeface="Livvic"/>
            </a:endParaRPr>
          </a:p>
        </p:txBody>
      </p:sp>
      <p:pic>
        <p:nvPicPr>
          <p:cNvPr id="2" name="Picture 2" descr="Twitter">
            <a:extLst>
              <a:ext uri="{FF2B5EF4-FFF2-40B4-BE49-F238E27FC236}">
                <a16:creationId xmlns:a16="http://schemas.microsoft.com/office/drawing/2014/main" id="{B790947B-2430-29D7-252E-E2980CB05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2774000"/>
            <a:ext cx="2492745" cy="130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715F5FB9-1A4D-E091-E017-32FEF8C9FE70}"/>
              </a:ext>
            </a:extLst>
          </p:cNvPr>
          <p:cNvSpPr txBox="1">
            <a:spLocks/>
          </p:cNvSpPr>
          <p:nvPr/>
        </p:nvSpPr>
        <p:spPr>
          <a:xfrm flipH="1">
            <a:off x="-261601" y="4092745"/>
            <a:ext cx="3529370" cy="122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333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52400" indent="0" algn="ctr"/>
            <a:r>
              <a:rPr lang="en-GB" sz="1600" b="1" dirty="0"/>
              <a:t>Text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10461665-E7B7-D86C-8DE6-1EED3F8BE5C0}"/>
              </a:ext>
            </a:extLst>
          </p:cNvPr>
          <p:cNvSpPr txBox="1">
            <a:spLocks/>
          </p:cNvSpPr>
          <p:nvPr/>
        </p:nvSpPr>
        <p:spPr>
          <a:xfrm flipH="1">
            <a:off x="3798552" y="4097113"/>
            <a:ext cx="1492638" cy="122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333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52400" indent="0"/>
            <a:r>
              <a:rPr lang="en-GB" sz="1600" b="1" dirty="0"/>
              <a:t>Encodings</a:t>
            </a:r>
            <a:endParaRPr lang="en-GB" sz="1600" b="1" dirty="0">
              <a:solidFill>
                <a:srgbClr val="FF0000"/>
              </a:solidFill>
            </a:endParaRPr>
          </a:p>
          <a:p>
            <a:pPr marL="438150" indent="-285750" algn="ctr">
              <a:buFont typeface="Arial" panose="020B0604020202020204" pitchFamily="34" charset="0"/>
              <a:buChar char="•"/>
            </a:pPr>
            <a:endParaRPr lang="en-GB" sz="16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FF7541-686A-29F3-AC56-BC6510A02961}"/>
              </a:ext>
            </a:extLst>
          </p:cNvPr>
          <p:cNvCxnSpPr>
            <a:cxnSpLocks/>
          </p:cNvCxnSpPr>
          <p:nvPr/>
        </p:nvCxnSpPr>
        <p:spPr>
          <a:xfrm>
            <a:off x="3133618" y="3429000"/>
            <a:ext cx="530413" cy="0"/>
          </a:xfrm>
          <a:prstGeom prst="straightConnector1">
            <a:avLst/>
          </a:prstGeom>
          <a:ln w="28575">
            <a:solidFill>
              <a:srgbClr val="5C5C5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146" name="Picture 2" descr="Array Icons - Free SVG &amp; PNG Array Images - Noun Project">
            <a:extLst>
              <a:ext uri="{FF2B5EF4-FFF2-40B4-BE49-F238E27FC236}">
                <a16:creationId xmlns:a16="http://schemas.microsoft.com/office/drawing/2014/main" id="{F44608EE-AAAB-B385-11C8-5158C2D41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184" y="248677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picture containing diagram, circle, screenshot, line&#10;&#10;Description automatically generated">
            <a:extLst>
              <a:ext uri="{FF2B5EF4-FFF2-40B4-BE49-F238E27FC236}">
                <a16:creationId xmlns:a16="http://schemas.microsoft.com/office/drawing/2014/main" id="{F3B3DEA2-CBE9-E560-6CE8-BEAC27378E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67844"/>
            <a:ext cx="3529370" cy="404757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D697FA-1D31-1FFE-9A93-14F63C3B2112}"/>
              </a:ext>
            </a:extLst>
          </p:cNvPr>
          <p:cNvCxnSpPr>
            <a:cxnSpLocks/>
          </p:cNvCxnSpPr>
          <p:nvPr/>
        </p:nvCxnSpPr>
        <p:spPr>
          <a:xfrm>
            <a:off x="5291190" y="3429000"/>
            <a:ext cx="530413" cy="0"/>
          </a:xfrm>
          <a:prstGeom prst="straightConnector1">
            <a:avLst/>
          </a:prstGeom>
          <a:ln w="28575">
            <a:solidFill>
              <a:srgbClr val="5C5C5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F03C60-01FD-EBE6-DBE1-2ECE6930E88D}"/>
              </a:ext>
            </a:extLst>
          </p:cNvPr>
          <p:cNvCxnSpPr>
            <a:cxnSpLocks/>
          </p:cNvCxnSpPr>
          <p:nvPr/>
        </p:nvCxnSpPr>
        <p:spPr>
          <a:xfrm flipV="1">
            <a:off x="9653001" y="2774000"/>
            <a:ext cx="1134864" cy="485638"/>
          </a:xfrm>
          <a:prstGeom prst="straightConnector1">
            <a:avLst/>
          </a:prstGeom>
          <a:ln w="28575">
            <a:solidFill>
              <a:srgbClr val="5C5C5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4" descr="Hugging Face (@huggingface) / Twitter">
            <a:extLst>
              <a:ext uri="{FF2B5EF4-FFF2-40B4-BE49-F238E27FC236}">
                <a16:creationId xmlns:a16="http://schemas.microsoft.com/office/drawing/2014/main" id="{3DCEAAF3-0995-F12E-85E0-63CD458C3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101" y="3472327"/>
            <a:ext cx="737709" cy="73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Disappointed Face Emoji (U+1F61E)">
            <a:extLst>
              <a:ext uri="{FF2B5EF4-FFF2-40B4-BE49-F238E27FC236}">
                <a16:creationId xmlns:a16="http://schemas.microsoft.com/office/drawing/2014/main" id="{DBFB4F62-8926-F9C4-5258-959F9401C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590" y="2499634"/>
            <a:ext cx="548732" cy="54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E625BD-AB25-5ACC-AC86-08206EEF575F}"/>
              </a:ext>
            </a:extLst>
          </p:cNvPr>
          <p:cNvCxnSpPr>
            <a:cxnSpLocks/>
          </p:cNvCxnSpPr>
          <p:nvPr/>
        </p:nvCxnSpPr>
        <p:spPr>
          <a:xfrm>
            <a:off x="9653001" y="3355544"/>
            <a:ext cx="1134864" cy="485638"/>
          </a:xfrm>
          <a:prstGeom prst="straightConnector1">
            <a:avLst/>
          </a:prstGeom>
          <a:ln w="28575">
            <a:solidFill>
              <a:srgbClr val="5C5C5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A252120-91D6-B687-B36F-599795A8DB60}"/>
              </a:ext>
            </a:extLst>
          </p:cNvPr>
          <p:cNvSpPr/>
          <p:nvPr/>
        </p:nvSpPr>
        <p:spPr>
          <a:xfrm>
            <a:off x="8652570" y="1918030"/>
            <a:ext cx="816706" cy="33012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CED31-197F-D445-6ECC-4164E543B313}"/>
              </a:ext>
            </a:extLst>
          </p:cNvPr>
          <p:cNvSpPr txBox="1"/>
          <p:nvPr/>
        </p:nvSpPr>
        <p:spPr>
          <a:xfrm>
            <a:off x="8002602" y="5380826"/>
            <a:ext cx="2333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>
                <a:solidFill>
                  <a:srgbClr val="FF0000"/>
                </a:solidFill>
              </a:rPr>
              <a:t>Sigmoid activation</a:t>
            </a:r>
          </a:p>
          <a:p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34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2">
            <a:extLst>
              <a:ext uri="{FF2B5EF4-FFF2-40B4-BE49-F238E27FC236}">
                <a16:creationId xmlns:a16="http://schemas.microsoft.com/office/drawing/2014/main" id="{78B99D9A-ACF9-48C1-B24C-F18466F1715F}"/>
              </a:ext>
            </a:extLst>
          </p:cNvPr>
          <p:cNvSpPr txBox="1">
            <a:spLocks/>
          </p:cNvSpPr>
          <p:nvPr/>
        </p:nvSpPr>
        <p:spPr>
          <a:xfrm>
            <a:off x="415600" y="593367"/>
            <a:ext cx="7339547" cy="11405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800" b="1" dirty="0" err="1">
                <a:solidFill>
                  <a:schemeClr val="tx1"/>
                </a:solidFill>
                <a:latin typeface="Livvic"/>
              </a:rPr>
              <a:t>Proposed</a:t>
            </a:r>
            <a:r>
              <a:rPr lang="pt-PT" sz="2800" b="1" dirty="0">
                <a:solidFill>
                  <a:schemeClr val="tx1"/>
                </a:solidFill>
                <a:latin typeface="Livvic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Livvic"/>
              </a:rPr>
              <a:t>Solution</a:t>
            </a:r>
            <a:endParaRPr lang="pt-PT" sz="2800" b="1" dirty="0">
              <a:solidFill>
                <a:schemeClr val="tx1"/>
              </a:solidFill>
              <a:latin typeface="Livvic"/>
            </a:endParaRPr>
          </a:p>
        </p:txBody>
      </p:sp>
      <p:pic>
        <p:nvPicPr>
          <p:cNvPr id="2" name="Picture 2" descr="Twitter">
            <a:extLst>
              <a:ext uri="{FF2B5EF4-FFF2-40B4-BE49-F238E27FC236}">
                <a16:creationId xmlns:a16="http://schemas.microsoft.com/office/drawing/2014/main" id="{B790947B-2430-29D7-252E-E2980CB05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2774000"/>
            <a:ext cx="2492745" cy="130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715F5FB9-1A4D-E091-E017-32FEF8C9FE70}"/>
              </a:ext>
            </a:extLst>
          </p:cNvPr>
          <p:cNvSpPr txBox="1">
            <a:spLocks/>
          </p:cNvSpPr>
          <p:nvPr/>
        </p:nvSpPr>
        <p:spPr>
          <a:xfrm flipH="1">
            <a:off x="-261601" y="4092745"/>
            <a:ext cx="3529370" cy="122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333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52400" indent="0" algn="ctr"/>
            <a:r>
              <a:rPr lang="en-GB" sz="1600" b="1" dirty="0"/>
              <a:t>Text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10461665-E7B7-D86C-8DE6-1EED3F8BE5C0}"/>
              </a:ext>
            </a:extLst>
          </p:cNvPr>
          <p:cNvSpPr txBox="1">
            <a:spLocks/>
          </p:cNvSpPr>
          <p:nvPr/>
        </p:nvSpPr>
        <p:spPr>
          <a:xfrm flipH="1">
            <a:off x="3798552" y="4097113"/>
            <a:ext cx="1492638" cy="122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333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52400" indent="0"/>
            <a:r>
              <a:rPr lang="en-GB" sz="1600" b="1" dirty="0"/>
              <a:t>Encodings</a:t>
            </a:r>
            <a:endParaRPr lang="en-GB" sz="1600" b="1" dirty="0">
              <a:solidFill>
                <a:srgbClr val="FF0000"/>
              </a:solidFill>
            </a:endParaRPr>
          </a:p>
          <a:p>
            <a:pPr marL="438150" indent="-285750" algn="ctr">
              <a:buFont typeface="Arial" panose="020B0604020202020204" pitchFamily="34" charset="0"/>
              <a:buChar char="•"/>
            </a:pPr>
            <a:endParaRPr lang="en-GB" sz="16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FF7541-686A-29F3-AC56-BC6510A02961}"/>
              </a:ext>
            </a:extLst>
          </p:cNvPr>
          <p:cNvCxnSpPr>
            <a:cxnSpLocks/>
          </p:cNvCxnSpPr>
          <p:nvPr/>
        </p:nvCxnSpPr>
        <p:spPr>
          <a:xfrm>
            <a:off x="3133618" y="3429000"/>
            <a:ext cx="530413" cy="0"/>
          </a:xfrm>
          <a:prstGeom prst="straightConnector1">
            <a:avLst/>
          </a:prstGeom>
          <a:ln w="28575">
            <a:solidFill>
              <a:srgbClr val="5C5C5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146" name="Picture 2" descr="Array Icons - Free SVG &amp; PNG Array Images - Noun Project">
            <a:extLst>
              <a:ext uri="{FF2B5EF4-FFF2-40B4-BE49-F238E27FC236}">
                <a16:creationId xmlns:a16="http://schemas.microsoft.com/office/drawing/2014/main" id="{F44608EE-AAAB-B385-11C8-5158C2D41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184" y="248677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picture containing diagram, circle, screenshot, line&#10;&#10;Description automatically generated">
            <a:extLst>
              <a:ext uri="{FF2B5EF4-FFF2-40B4-BE49-F238E27FC236}">
                <a16:creationId xmlns:a16="http://schemas.microsoft.com/office/drawing/2014/main" id="{F3B3DEA2-CBE9-E560-6CE8-BEAC27378E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67844"/>
            <a:ext cx="3529370" cy="404757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D697FA-1D31-1FFE-9A93-14F63C3B2112}"/>
              </a:ext>
            </a:extLst>
          </p:cNvPr>
          <p:cNvCxnSpPr>
            <a:cxnSpLocks/>
          </p:cNvCxnSpPr>
          <p:nvPr/>
        </p:nvCxnSpPr>
        <p:spPr>
          <a:xfrm>
            <a:off x="5291190" y="3429000"/>
            <a:ext cx="530413" cy="0"/>
          </a:xfrm>
          <a:prstGeom prst="straightConnector1">
            <a:avLst/>
          </a:prstGeom>
          <a:ln w="28575">
            <a:solidFill>
              <a:srgbClr val="5C5C5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F03C60-01FD-EBE6-DBE1-2ECE6930E88D}"/>
              </a:ext>
            </a:extLst>
          </p:cNvPr>
          <p:cNvCxnSpPr>
            <a:cxnSpLocks/>
          </p:cNvCxnSpPr>
          <p:nvPr/>
        </p:nvCxnSpPr>
        <p:spPr>
          <a:xfrm flipV="1">
            <a:off x="9653001" y="2774000"/>
            <a:ext cx="1134864" cy="485638"/>
          </a:xfrm>
          <a:prstGeom prst="straightConnector1">
            <a:avLst/>
          </a:prstGeom>
          <a:ln w="28575">
            <a:solidFill>
              <a:srgbClr val="5C5C5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4" descr="Hugging Face (@huggingface) / Twitter">
            <a:extLst>
              <a:ext uri="{FF2B5EF4-FFF2-40B4-BE49-F238E27FC236}">
                <a16:creationId xmlns:a16="http://schemas.microsoft.com/office/drawing/2014/main" id="{3DCEAAF3-0995-F12E-85E0-63CD458C3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101" y="3472327"/>
            <a:ext cx="737709" cy="73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Disappointed Face Emoji (U+1F61E)">
            <a:extLst>
              <a:ext uri="{FF2B5EF4-FFF2-40B4-BE49-F238E27FC236}">
                <a16:creationId xmlns:a16="http://schemas.microsoft.com/office/drawing/2014/main" id="{DBFB4F62-8926-F9C4-5258-959F9401C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590" y="2499634"/>
            <a:ext cx="548732" cy="54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E625BD-AB25-5ACC-AC86-08206EEF575F}"/>
              </a:ext>
            </a:extLst>
          </p:cNvPr>
          <p:cNvCxnSpPr>
            <a:cxnSpLocks/>
          </p:cNvCxnSpPr>
          <p:nvPr/>
        </p:nvCxnSpPr>
        <p:spPr>
          <a:xfrm>
            <a:off x="9653001" y="3355544"/>
            <a:ext cx="1134864" cy="485638"/>
          </a:xfrm>
          <a:prstGeom prst="straightConnector1">
            <a:avLst/>
          </a:prstGeom>
          <a:ln w="28575">
            <a:solidFill>
              <a:srgbClr val="5C5C5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16CED31-197F-D445-6ECC-4164E543B313}"/>
              </a:ext>
            </a:extLst>
          </p:cNvPr>
          <p:cNvSpPr txBox="1"/>
          <p:nvPr/>
        </p:nvSpPr>
        <p:spPr>
          <a:xfrm>
            <a:off x="6244295" y="5380826"/>
            <a:ext cx="32249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>
                <a:solidFill>
                  <a:srgbClr val="FF0000"/>
                </a:solidFill>
              </a:rPr>
              <a:t>Binary Cross-</a:t>
            </a:r>
            <a:r>
              <a:rPr lang="en-GB" sz="1800" b="1" dirty="0" err="1">
                <a:solidFill>
                  <a:srgbClr val="FF0000"/>
                </a:solidFill>
              </a:rPr>
              <a:t>etropy</a:t>
            </a:r>
            <a:r>
              <a:rPr lang="en-GB" sz="1800" b="1" dirty="0">
                <a:solidFill>
                  <a:srgbClr val="FF0000"/>
                </a:solidFill>
              </a:rPr>
              <a:t> (BCE) Loss</a:t>
            </a:r>
          </a:p>
          <a:p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FFF6DB-2EF9-530D-D23A-7784E2645E2C}"/>
              </a:ext>
            </a:extLst>
          </p:cNvPr>
          <p:cNvCxnSpPr>
            <a:cxnSpLocks/>
          </p:cNvCxnSpPr>
          <p:nvPr/>
        </p:nvCxnSpPr>
        <p:spPr>
          <a:xfrm flipH="1">
            <a:off x="6244295" y="5380826"/>
            <a:ext cx="322498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038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2">
            <a:extLst>
              <a:ext uri="{FF2B5EF4-FFF2-40B4-BE49-F238E27FC236}">
                <a16:creationId xmlns:a16="http://schemas.microsoft.com/office/drawing/2014/main" id="{78B99D9A-ACF9-48C1-B24C-F18466F1715F}"/>
              </a:ext>
            </a:extLst>
          </p:cNvPr>
          <p:cNvSpPr txBox="1">
            <a:spLocks/>
          </p:cNvSpPr>
          <p:nvPr/>
        </p:nvSpPr>
        <p:spPr>
          <a:xfrm>
            <a:off x="415600" y="593367"/>
            <a:ext cx="7339547" cy="11405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800" b="1" dirty="0" err="1">
                <a:solidFill>
                  <a:schemeClr val="tx1"/>
                </a:solidFill>
                <a:latin typeface="Livvic"/>
              </a:rPr>
              <a:t>Proposed</a:t>
            </a:r>
            <a:r>
              <a:rPr lang="pt-PT" sz="2800" b="1" dirty="0">
                <a:solidFill>
                  <a:schemeClr val="tx1"/>
                </a:solidFill>
                <a:latin typeface="Livvic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Livvic"/>
              </a:rPr>
              <a:t>Solution</a:t>
            </a:r>
            <a:endParaRPr lang="pt-PT" sz="2800" b="1" dirty="0">
              <a:solidFill>
                <a:schemeClr val="tx1"/>
              </a:solidFill>
              <a:latin typeface="Livvic"/>
            </a:endParaRPr>
          </a:p>
        </p:txBody>
      </p:sp>
      <p:pic>
        <p:nvPicPr>
          <p:cNvPr id="2" name="Picture 2" descr="Twitter">
            <a:extLst>
              <a:ext uri="{FF2B5EF4-FFF2-40B4-BE49-F238E27FC236}">
                <a16:creationId xmlns:a16="http://schemas.microsoft.com/office/drawing/2014/main" id="{B790947B-2430-29D7-252E-E2980CB05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2774000"/>
            <a:ext cx="2492745" cy="130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715F5FB9-1A4D-E091-E017-32FEF8C9FE70}"/>
              </a:ext>
            </a:extLst>
          </p:cNvPr>
          <p:cNvSpPr txBox="1">
            <a:spLocks/>
          </p:cNvSpPr>
          <p:nvPr/>
        </p:nvSpPr>
        <p:spPr>
          <a:xfrm flipH="1">
            <a:off x="-261601" y="4092745"/>
            <a:ext cx="3529370" cy="122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333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52400" indent="0" algn="ctr"/>
            <a:r>
              <a:rPr lang="en-GB" sz="1600" b="1" dirty="0"/>
              <a:t>Text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10461665-E7B7-D86C-8DE6-1EED3F8BE5C0}"/>
              </a:ext>
            </a:extLst>
          </p:cNvPr>
          <p:cNvSpPr txBox="1">
            <a:spLocks/>
          </p:cNvSpPr>
          <p:nvPr/>
        </p:nvSpPr>
        <p:spPr>
          <a:xfrm flipH="1">
            <a:off x="3798552" y="4097113"/>
            <a:ext cx="1492638" cy="122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333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Catamaran Thin"/>
              <a:buNone/>
              <a:defRPr sz="12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52400" indent="0"/>
            <a:r>
              <a:rPr lang="en-GB" sz="1600" b="1" dirty="0"/>
              <a:t>Encodings</a:t>
            </a:r>
            <a:endParaRPr lang="en-GB" sz="1600" b="1" dirty="0">
              <a:solidFill>
                <a:srgbClr val="FF0000"/>
              </a:solidFill>
            </a:endParaRPr>
          </a:p>
          <a:p>
            <a:pPr marL="438150" indent="-285750" algn="ctr">
              <a:buFont typeface="Arial" panose="020B0604020202020204" pitchFamily="34" charset="0"/>
              <a:buChar char="•"/>
            </a:pPr>
            <a:endParaRPr lang="en-GB" sz="16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FF7541-686A-29F3-AC56-BC6510A02961}"/>
              </a:ext>
            </a:extLst>
          </p:cNvPr>
          <p:cNvCxnSpPr>
            <a:cxnSpLocks/>
          </p:cNvCxnSpPr>
          <p:nvPr/>
        </p:nvCxnSpPr>
        <p:spPr>
          <a:xfrm>
            <a:off x="3133618" y="3429000"/>
            <a:ext cx="530413" cy="0"/>
          </a:xfrm>
          <a:prstGeom prst="straightConnector1">
            <a:avLst/>
          </a:prstGeom>
          <a:ln w="28575">
            <a:solidFill>
              <a:srgbClr val="5C5C5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146" name="Picture 2" descr="Array Icons - Free SVG &amp; PNG Array Images - Noun Project">
            <a:extLst>
              <a:ext uri="{FF2B5EF4-FFF2-40B4-BE49-F238E27FC236}">
                <a16:creationId xmlns:a16="http://schemas.microsoft.com/office/drawing/2014/main" id="{F44608EE-AAAB-B385-11C8-5158C2D41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184" y="248677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picture containing diagram, circle, screenshot, line&#10;&#10;Description automatically generated">
            <a:extLst>
              <a:ext uri="{FF2B5EF4-FFF2-40B4-BE49-F238E27FC236}">
                <a16:creationId xmlns:a16="http://schemas.microsoft.com/office/drawing/2014/main" id="{F3B3DEA2-CBE9-E560-6CE8-BEAC27378E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67844"/>
            <a:ext cx="3529370" cy="404757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D697FA-1D31-1FFE-9A93-14F63C3B2112}"/>
              </a:ext>
            </a:extLst>
          </p:cNvPr>
          <p:cNvCxnSpPr>
            <a:cxnSpLocks/>
          </p:cNvCxnSpPr>
          <p:nvPr/>
        </p:nvCxnSpPr>
        <p:spPr>
          <a:xfrm>
            <a:off x="5291190" y="3429000"/>
            <a:ext cx="530413" cy="0"/>
          </a:xfrm>
          <a:prstGeom prst="straightConnector1">
            <a:avLst/>
          </a:prstGeom>
          <a:ln w="28575">
            <a:solidFill>
              <a:srgbClr val="5C5C5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F03C60-01FD-EBE6-DBE1-2ECE6930E88D}"/>
              </a:ext>
            </a:extLst>
          </p:cNvPr>
          <p:cNvCxnSpPr>
            <a:cxnSpLocks/>
          </p:cNvCxnSpPr>
          <p:nvPr/>
        </p:nvCxnSpPr>
        <p:spPr>
          <a:xfrm flipV="1">
            <a:off x="9653001" y="2774000"/>
            <a:ext cx="1134864" cy="485638"/>
          </a:xfrm>
          <a:prstGeom prst="straightConnector1">
            <a:avLst/>
          </a:prstGeom>
          <a:ln w="28575">
            <a:solidFill>
              <a:srgbClr val="5C5C5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4" descr="Hugging Face (@huggingface) / Twitter">
            <a:extLst>
              <a:ext uri="{FF2B5EF4-FFF2-40B4-BE49-F238E27FC236}">
                <a16:creationId xmlns:a16="http://schemas.microsoft.com/office/drawing/2014/main" id="{3DCEAAF3-0995-F12E-85E0-63CD458C3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101" y="3472327"/>
            <a:ext cx="737709" cy="73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Disappointed Face Emoji (U+1F61E)">
            <a:extLst>
              <a:ext uri="{FF2B5EF4-FFF2-40B4-BE49-F238E27FC236}">
                <a16:creationId xmlns:a16="http://schemas.microsoft.com/office/drawing/2014/main" id="{DBFB4F62-8926-F9C4-5258-959F9401C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590" y="2499634"/>
            <a:ext cx="548732" cy="54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E625BD-AB25-5ACC-AC86-08206EEF575F}"/>
              </a:ext>
            </a:extLst>
          </p:cNvPr>
          <p:cNvCxnSpPr>
            <a:cxnSpLocks/>
          </p:cNvCxnSpPr>
          <p:nvPr/>
        </p:nvCxnSpPr>
        <p:spPr>
          <a:xfrm>
            <a:off x="9653001" y="3355544"/>
            <a:ext cx="1134864" cy="485638"/>
          </a:xfrm>
          <a:prstGeom prst="straightConnector1">
            <a:avLst/>
          </a:prstGeom>
          <a:ln w="28575">
            <a:solidFill>
              <a:srgbClr val="5C5C5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16CED31-197F-D445-6ECC-4164E543B313}"/>
              </a:ext>
            </a:extLst>
          </p:cNvPr>
          <p:cNvSpPr txBox="1"/>
          <p:nvPr/>
        </p:nvSpPr>
        <p:spPr>
          <a:xfrm>
            <a:off x="6244295" y="5380826"/>
            <a:ext cx="3224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0000"/>
                </a:solidFill>
              </a:rPr>
              <a:t>Hidden Layers 1-3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0000"/>
                </a:solidFill>
              </a:rPr>
              <a:t>Hidden Units 10-200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rgbClr val="FF0000"/>
                </a:solidFill>
              </a:rPr>
              <a:t>ReLU</a:t>
            </a:r>
            <a:r>
              <a:rPr lang="en-GB" b="1" dirty="0">
                <a:solidFill>
                  <a:srgbClr val="FF0000"/>
                </a:solidFill>
              </a:rPr>
              <a:t>/</a:t>
            </a:r>
            <a:r>
              <a:rPr lang="en-GB" b="1" dirty="0" err="1">
                <a:solidFill>
                  <a:srgbClr val="FF0000"/>
                </a:solidFill>
              </a:rPr>
              <a:t>LeakyReLU</a:t>
            </a:r>
            <a:r>
              <a:rPr lang="en-GB" b="1" dirty="0">
                <a:solidFill>
                  <a:srgbClr val="FF0000"/>
                </a:solidFill>
              </a:rPr>
              <a:t> activation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0000"/>
                </a:solidFill>
              </a:rPr>
              <a:t>Dropout layer 0.2 – 0.5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6EB4A6-F93B-0750-C1FD-B6FAEB8091C2}"/>
              </a:ext>
            </a:extLst>
          </p:cNvPr>
          <p:cNvSpPr/>
          <p:nvPr/>
        </p:nvSpPr>
        <p:spPr>
          <a:xfrm>
            <a:off x="6918350" y="1733908"/>
            <a:ext cx="1814684" cy="3390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43480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Engineering Project Proposal by Slidesgo</Template>
  <TotalTime>13146</TotalTime>
  <Words>1574</Words>
  <Application>Microsoft Office PowerPoint</Application>
  <PresentationFormat>Widescreen</PresentationFormat>
  <Paragraphs>298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Catamaran Thin</vt:lpstr>
      <vt:lpstr>Livvic</vt:lpstr>
      <vt:lpstr>Proxima Nova</vt:lpstr>
      <vt:lpstr>Proxima Nova Semibold</vt:lpstr>
      <vt:lpstr>Engineering Project Proposal by Slidesgo</vt:lpstr>
      <vt:lpstr>SlidesGo Final Pages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Conclusions</vt:lpstr>
      <vt:lpstr>Conclusions</vt:lpstr>
      <vt:lpstr>Conclusions</vt:lpstr>
      <vt:lpstr>Conclusions</vt:lpstr>
      <vt:lpstr>Conclusions</vt:lpstr>
      <vt:lpstr>Conclusions</vt:lpstr>
      <vt:lpstr>Conclusions</vt:lpstr>
      <vt:lpstr>Conclusions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Simas</dc:creator>
  <cp:lastModifiedBy>Rodrigo Galante Branco Machado de Simas</cp:lastModifiedBy>
  <cp:revision>64</cp:revision>
  <cp:lastPrinted>2022-04-11T07:46:33Z</cp:lastPrinted>
  <dcterms:created xsi:type="dcterms:W3CDTF">2021-05-24T08:50:34Z</dcterms:created>
  <dcterms:modified xsi:type="dcterms:W3CDTF">2023-05-12T09:37:06Z</dcterms:modified>
</cp:coreProperties>
</file>