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2f00457fc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72f00457fc_2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72f00457fc_2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72f00457fc_2_20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72f00457fc_2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72f00457fc_2_2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72f00457fc_2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72f00457fc_2_2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72f00457fc_2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72f00457fc_2_2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72f00457fc_2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g72f00457fc_2_25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2f00457fc_2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72f00457fc_2_8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2f00457fc_2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72f00457fc_2_10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2f00457fc_2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72f00457fc_2_1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2f00457fc_2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72f00457fc_2_1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2f00457fc_2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72f00457fc_2_15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2f00457fc_2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72f00457fc_2_16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2f00457fc_2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72f00457fc_2_17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72f00457fc_2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72f00457fc_2_19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342900" y="1065213"/>
            <a:ext cx="3886200" cy="735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2322513" y="767556"/>
            <a:ext cx="2020887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2322513" y="1087438"/>
            <a:ext cx="2020887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1787525" y="136525"/>
            <a:ext cx="2555875" cy="2926556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3302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lvl="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9.png"/><Relationship Id="rId7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Relationship Id="rId5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31.png"/><Relationship Id="rId5" Type="http://schemas.openxmlformats.org/officeDocument/2006/relationships/image" Target="../media/image27.png"/><Relationship Id="rId6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24.png"/><Relationship Id="rId5" Type="http://schemas.openxmlformats.org/officeDocument/2006/relationships/image" Target="../media/image23.png"/><Relationship Id="rId6" Type="http://schemas.openxmlformats.org/officeDocument/2006/relationships/image" Target="../media/image28.png"/><Relationship Id="rId7" Type="http://schemas.openxmlformats.org/officeDocument/2006/relationships/image" Target="../media/image13.png"/><Relationship Id="rId8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10.png"/><Relationship Id="rId6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13.png"/><Relationship Id="rId6" Type="http://schemas.openxmlformats.org/officeDocument/2006/relationships/image" Target="../media/image22.png"/><Relationship Id="rId7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5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CF2FE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/>
        </p:nvSpPr>
        <p:spPr>
          <a:xfrm>
            <a:off x="5297521" y="4415759"/>
            <a:ext cx="3192358" cy="2133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Análise feita por: Rodrigo Simon Calaça</a:t>
            </a:r>
            <a:endParaRPr sz="700"/>
          </a:p>
        </p:txBody>
      </p:sp>
      <p:sp>
        <p:nvSpPr>
          <p:cNvPr id="130" name="Google Shape;130;p25"/>
          <p:cNvSpPr txBox="1"/>
          <p:nvPr/>
        </p:nvSpPr>
        <p:spPr>
          <a:xfrm>
            <a:off x="4572000" y="1685788"/>
            <a:ext cx="3767531" cy="9143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000" u="none" cap="none" strike="noStrike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Análise dos Dados </a:t>
            </a:r>
            <a:endParaRPr sz="700"/>
          </a:p>
          <a:p>
            <a:pPr indent="0" lvl="0" marL="0" marR="0" rtl="0" algn="l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000" u="none" cap="none" strike="noStrike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da Gamers Club</a:t>
            </a:r>
            <a:endParaRPr sz="700"/>
          </a:p>
        </p:txBody>
      </p:sp>
      <p:pic>
        <p:nvPicPr>
          <p:cNvPr id="131" name="Google Shape;131;p25"/>
          <p:cNvPicPr preferRelativeResize="0"/>
          <p:nvPr/>
        </p:nvPicPr>
        <p:blipFill rotWithShape="1">
          <a:blip r:embed="rId3">
            <a:alphaModFix amt="67000"/>
          </a:blip>
          <a:srcRect b="0" l="2143" r="2143" t="0"/>
          <a:stretch/>
        </p:blipFill>
        <p:spPr>
          <a:xfrm>
            <a:off x="6055077" y="432650"/>
            <a:ext cx="1028711" cy="1074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4194" y="823204"/>
            <a:ext cx="3430796" cy="3555966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5"/>
          <p:cNvSpPr/>
          <p:nvPr/>
        </p:nvSpPr>
        <p:spPr>
          <a:xfrm>
            <a:off x="3285755" y="3914984"/>
            <a:ext cx="228313" cy="228313"/>
          </a:xfrm>
          <a:custGeom>
            <a:rect b="b" l="l" r="r" t="t"/>
            <a:pathLst>
              <a:path extrusionOk="0" h="1708150" w="170815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rgbClr val="EF5D5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5"/>
          <p:cNvSpPr/>
          <p:nvPr/>
        </p:nvSpPr>
        <p:spPr>
          <a:xfrm>
            <a:off x="532260" y="1785902"/>
            <a:ext cx="151133" cy="158344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F5D5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8496" y="764329"/>
            <a:ext cx="1988162" cy="3614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85755" y="764329"/>
            <a:ext cx="205716" cy="20571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5"/>
          <p:cNvSpPr/>
          <p:nvPr/>
        </p:nvSpPr>
        <p:spPr>
          <a:xfrm rot="10800000">
            <a:off x="4198469" y="4741986"/>
            <a:ext cx="747465" cy="401514"/>
          </a:xfrm>
          <a:custGeom>
            <a:rect b="b" l="l" r="r" t="t"/>
            <a:pathLst>
              <a:path extrusionOk="0" h="1264123" w="2353310">
                <a:moveTo>
                  <a:pt x="784860" y="1196813"/>
                </a:moveTo>
                <a:cubicBezTo>
                  <a:pt x="905510" y="1237453"/>
                  <a:pt x="1042670" y="1264123"/>
                  <a:pt x="1177290" y="1264123"/>
                </a:cubicBezTo>
                <a:cubicBezTo>
                  <a:pt x="1311910" y="1264123"/>
                  <a:pt x="1441450" y="1241263"/>
                  <a:pt x="1560830" y="1200623"/>
                </a:cubicBezTo>
                <a:cubicBezTo>
                  <a:pt x="1563370" y="1199353"/>
                  <a:pt x="1565910" y="1199353"/>
                  <a:pt x="1568450" y="1198083"/>
                </a:cubicBezTo>
                <a:cubicBezTo>
                  <a:pt x="2016760" y="1035523"/>
                  <a:pt x="2346960" y="606263"/>
                  <a:pt x="2353310" y="109551"/>
                </a:cubicBezTo>
                <a:lnTo>
                  <a:pt x="2353310" y="0"/>
                </a:lnTo>
                <a:lnTo>
                  <a:pt x="0" y="0"/>
                </a:lnTo>
                <a:lnTo>
                  <a:pt x="0" y="109516"/>
                </a:lnTo>
                <a:cubicBezTo>
                  <a:pt x="6350" y="608803"/>
                  <a:pt x="331470" y="1038063"/>
                  <a:pt x="784860" y="1196813"/>
                </a:cubicBezTo>
                <a:close/>
              </a:path>
            </a:pathLst>
          </a:custGeom>
          <a:solidFill>
            <a:srgbClr val="EF5D5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5400000">
            <a:off x="4502282" y="4902904"/>
            <a:ext cx="139436" cy="219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CF2FE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9196" y="304695"/>
            <a:ext cx="6282137" cy="4114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6" name="Google Shape;266;p34"/>
          <p:cNvGrpSpPr/>
          <p:nvPr/>
        </p:nvGrpSpPr>
        <p:grpSpPr>
          <a:xfrm>
            <a:off x="249958" y="2006941"/>
            <a:ext cx="2281514" cy="2725949"/>
            <a:chOff x="0" y="-66675"/>
            <a:chExt cx="6084037" cy="7269198"/>
          </a:xfrm>
        </p:grpSpPr>
        <p:sp>
          <p:nvSpPr>
            <p:cNvPr id="267" name="Google Shape;267;p34"/>
            <p:cNvSpPr txBox="1"/>
            <p:nvPr/>
          </p:nvSpPr>
          <p:spPr>
            <a:xfrm>
              <a:off x="0" y="-66675"/>
              <a:ext cx="6084037" cy="26069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3000" u="none" cap="none" strike="noStrike">
                  <a:solidFill>
                    <a:srgbClr val="08104D"/>
                  </a:solidFill>
                  <a:latin typeface="Arial"/>
                  <a:ea typeface="Arial"/>
                  <a:cs typeface="Arial"/>
                  <a:sym typeface="Arial"/>
                </a:rPr>
                <a:t>Removendo os Outliers</a:t>
              </a:r>
              <a:endParaRPr sz="700"/>
            </a:p>
          </p:txBody>
        </p:sp>
        <p:sp>
          <p:nvSpPr>
            <p:cNvPr id="268" name="Google Shape;268;p34"/>
            <p:cNvSpPr txBox="1"/>
            <p:nvPr/>
          </p:nvSpPr>
          <p:spPr>
            <a:xfrm>
              <a:off x="0" y="2950162"/>
              <a:ext cx="6084037" cy="42523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6402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300" u="none" cap="none" strike="noStrike">
                  <a:solidFill>
                    <a:srgbClr val="08104D"/>
                  </a:solidFill>
                  <a:latin typeface="Arial"/>
                  <a:ea typeface="Arial"/>
                  <a:cs typeface="Arial"/>
                  <a:sym typeface="Arial"/>
                </a:rPr>
                <a:t>Após identificarmos os outliers nas variáveis death e matches_played, é hora de limpar o DataFrame delas e plotar novamente o histograma.</a:t>
              </a:r>
              <a:endParaRPr sz="700"/>
            </a:p>
          </p:txBody>
        </p:sp>
      </p:grpSp>
      <p:pic>
        <p:nvPicPr>
          <p:cNvPr id="269" name="Google Shape;269;p34"/>
          <p:cNvPicPr preferRelativeResize="0"/>
          <p:nvPr/>
        </p:nvPicPr>
        <p:blipFill rotWithShape="1">
          <a:blip r:embed="rId4">
            <a:alphaModFix/>
          </a:blip>
          <a:srcRect b="303" l="0" r="0" t="303"/>
          <a:stretch/>
        </p:blipFill>
        <p:spPr>
          <a:xfrm rot="-1837874">
            <a:off x="839813" y="1069458"/>
            <a:ext cx="1581540" cy="471586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4"/>
          <p:cNvSpPr/>
          <p:nvPr/>
        </p:nvSpPr>
        <p:spPr>
          <a:xfrm rot="10800000">
            <a:off x="4198469" y="4741986"/>
            <a:ext cx="747465" cy="401514"/>
          </a:xfrm>
          <a:custGeom>
            <a:rect b="b" l="l" r="r" t="t"/>
            <a:pathLst>
              <a:path extrusionOk="0" h="1264123" w="2353310">
                <a:moveTo>
                  <a:pt x="784860" y="1196813"/>
                </a:moveTo>
                <a:cubicBezTo>
                  <a:pt x="905510" y="1237453"/>
                  <a:pt x="1042670" y="1264123"/>
                  <a:pt x="1177290" y="1264123"/>
                </a:cubicBezTo>
                <a:cubicBezTo>
                  <a:pt x="1311910" y="1264123"/>
                  <a:pt x="1441450" y="1241263"/>
                  <a:pt x="1560830" y="1200623"/>
                </a:cubicBezTo>
                <a:cubicBezTo>
                  <a:pt x="1563370" y="1199353"/>
                  <a:pt x="1565910" y="1199353"/>
                  <a:pt x="1568450" y="1198083"/>
                </a:cubicBezTo>
                <a:cubicBezTo>
                  <a:pt x="2016760" y="1035523"/>
                  <a:pt x="2346960" y="606263"/>
                  <a:pt x="2353310" y="109551"/>
                </a:cubicBezTo>
                <a:lnTo>
                  <a:pt x="2353310" y="0"/>
                </a:lnTo>
                <a:lnTo>
                  <a:pt x="0" y="0"/>
                </a:lnTo>
                <a:lnTo>
                  <a:pt x="0" y="109516"/>
                </a:lnTo>
                <a:cubicBezTo>
                  <a:pt x="6350" y="608803"/>
                  <a:pt x="331470" y="1038063"/>
                  <a:pt x="784860" y="1196813"/>
                </a:cubicBezTo>
                <a:close/>
              </a:path>
            </a:pathLst>
          </a:custGeom>
          <a:solidFill>
            <a:srgbClr val="3241E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1" name="Google Shape;271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5400000">
            <a:off x="4502282" y="4902904"/>
            <a:ext cx="139436" cy="219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5D50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5"/>
          <p:cNvSpPr/>
          <p:nvPr/>
        </p:nvSpPr>
        <p:spPr>
          <a:xfrm rot="10800000">
            <a:off x="4198469" y="4741986"/>
            <a:ext cx="747465" cy="401514"/>
          </a:xfrm>
          <a:custGeom>
            <a:rect b="b" l="l" r="r" t="t"/>
            <a:pathLst>
              <a:path extrusionOk="0" h="1264123" w="2353310">
                <a:moveTo>
                  <a:pt x="784860" y="1196813"/>
                </a:moveTo>
                <a:cubicBezTo>
                  <a:pt x="905510" y="1237453"/>
                  <a:pt x="1042670" y="1264123"/>
                  <a:pt x="1177290" y="1264123"/>
                </a:cubicBezTo>
                <a:cubicBezTo>
                  <a:pt x="1311910" y="1264123"/>
                  <a:pt x="1441450" y="1241263"/>
                  <a:pt x="1560830" y="1200623"/>
                </a:cubicBezTo>
                <a:cubicBezTo>
                  <a:pt x="1563370" y="1199353"/>
                  <a:pt x="1565910" y="1199353"/>
                  <a:pt x="1568450" y="1198083"/>
                </a:cubicBezTo>
                <a:cubicBezTo>
                  <a:pt x="2016760" y="1035523"/>
                  <a:pt x="2346960" y="606263"/>
                  <a:pt x="2353310" y="109551"/>
                </a:cubicBezTo>
                <a:lnTo>
                  <a:pt x="2353310" y="0"/>
                </a:lnTo>
                <a:lnTo>
                  <a:pt x="0" y="0"/>
                </a:lnTo>
                <a:lnTo>
                  <a:pt x="0" y="109516"/>
                </a:lnTo>
                <a:cubicBezTo>
                  <a:pt x="6350" y="608803"/>
                  <a:pt x="331470" y="1038063"/>
                  <a:pt x="784860" y="1196813"/>
                </a:cubicBezTo>
                <a:close/>
              </a:path>
            </a:pathLst>
          </a:custGeom>
          <a:solidFill>
            <a:srgbClr val="ECF2FE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7" name="Google Shape;27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4502282" y="4902904"/>
            <a:ext cx="139436" cy="21911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5"/>
          <p:cNvSpPr/>
          <p:nvPr/>
        </p:nvSpPr>
        <p:spPr>
          <a:xfrm>
            <a:off x="4300773" y="1588272"/>
            <a:ext cx="4490546" cy="102801"/>
          </a:xfrm>
          <a:custGeom>
            <a:rect b="b" l="l" r="r" t="t"/>
            <a:pathLst>
              <a:path extrusionOk="0" h="408940" w="17863221">
                <a:moveTo>
                  <a:pt x="17657482" y="0"/>
                </a:moveTo>
                <a:cubicBezTo>
                  <a:pt x="17557152" y="0"/>
                  <a:pt x="17474602" y="72390"/>
                  <a:pt x="17455552" y="166370"/>
                </a:cubicBezTo>
                <a:lnTo>
                  <a:pt x="406400" y="166370"/>
                </a:lnTo>
                <a:cubicBezTo>
                  <a:pt x="388620" y="71120"/>
                  <a:pt x="304800" y="0"/>
                  <a:pt x="204470" y="0"/>
                </a:cubicBezTo>
                <a:cubicBezTo>
                  <a:pt x="91440" y="0"/>
                  <a:pt x="0" y="91440"/>
                  <a:pt x="0" y="204470"/>
                </a:cubicBezTo>
                <a:cubicBezTo>
                  <a:pt x="0" y="317500"/>
                  <a:pt x="91440" y="408940"/>
                  <a:pt x="204470" y="408940"/>
                </a:cubicBezTo>
                <a:cubicBezTo>
                  <a:pt x="304800" y="408940"/>
                  <a:pt x="388620" y="337820"/>
                  <a:pt x="406400" y="242570"/>
                </a:cubicBezTo>
                <a:lnTo>
                  <a:pt x="17456821" y="242570"/>
                </a:lnTo>
                <a:cubicBezTo>
                  <a:pt x="17474602" y="337820"/>
                  <a:pt x="17558421" y="408940"/>
                  <a:pt x="17658752" y="408940"/>
                </a:cubicBezTo>
                <a:cubicBezTo>
                  <a:pt x="17771782" y="408940"/>
                  <a:pt x="17863221" y="317500"/>
                  <a:pt x="17863221" y="204470"/>
                </a:cubicBezTo>
                <a:cubicBezTo>
                  <a:pt x="17863221" y="91440"/>
                  <a:pt x="17770511" y="0"/>
                  <a:pt x="17657482" y="0"/>
                </a:cubicBezTo>
                <a:close/>
              </a:path>
            </a:pathLst>
          </a:custGeom>
          <a:solidFill>
            <a:srgbClr val="ECF2FE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9" name="Google Shape;279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1402" y="867088"/>
            <a:ext cx="4056665" cy="3409324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5"/>
          <p:cNvSpPr txBox="1"/>
          <p:nvPr/>
        </p:nvSpPr>
        <p:spPr>
          <a:xfrm>
            <a:off x="4419600" y="340400"/>
            <a:ext cx="4286100" cy="10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300" u="none" cap="none" strike="noStrike">
                <a:solidFill>
                  <a:srgbClr val="ECF2FE"/>
                </a:solidFill>
                <a:latin typeface="Arial"/>
                <a:ea typeface="Arial"/>
                <a:cs typeface="Arial"/>
                <a:sym typeface="Arial"/>
              </a:rPr>
              <a:t>Correlações entre as variáveis</a:t>
            </a:r>
            <a:endParaRPr sz="700"/>
          </a:p>
        </p:txBody>
      </p:sp>
      <p:sp>
        <p:nvSpPr>
          <p:cNvPr id="281" name="Google Shape;281;p35"/>
          <p:cNvSpPr txBox="1"/>
          <p:nvPr/>
        </p:nvSpPr>
        <p:spPr>
          <a:xfrm>
            <a:off x="4462450" y="1918477"/>
            <a:ext cx="4167300" cy="21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300" u="none" cap="none" strike="noStrike">
                <a:solidFill>
                  <a:srgbClr val="ECF2FE"/>
                </a:solidFill>
                <a:latin typeface="Arial"/>
                <a:ea typeface="Arial"/>
                <a:cs typeface="Arial"/>
                <a:sym typeface="Arial"/>
              </a:rPr>
              <a:t>Correlação significa que existe uma relação entre duas coisas. No nosso contexto, estamos buscando relação ou semelhança entre duas variáveis. Essa relação pode ser medida, e é em função do coeficiente de correlação que estabelecemos qual a intensidade dela. </a:t>
            </a:r>
            <a:endParaRPr sz="700"/>
          </a:p>
          <a:p>
            <a:pPr indent="0" lvl="0" marL="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300" u="none" cap="none" strike="noStrike">
                <a:solidFill>
                  <a:srgbClr val="ECF2FE"/>
                </a:solidFill>
                <a:latin typeface="Arial"/>
                <a:ea typeface="Arial"/>
                <a:cs typeface="Arial"/>
                <a:sym typeface="Arial"/>
              </a:rPr>
              <a:t>Usei dois métodos para isso:</a:t>
            </a:r>
            <a:endParaRPr sz="700"/>
          </a:p>
          <a:p>
            <a:pPr indent="-107950" lvl="1" marL="20320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ECF2FE"/>
              </a:buClr>
              <a:buSzPts val="1300"/>
              <a:buFont typeface="Arial"/>
              <a:buChar char="•"/>
            </a:pPr>
            <a:r>
              <a:rPr b="0" i="0" lang="pt-BR" sz="1300" u="none" cap="none" strike="noStrike">
                <a:solidFill>
                  <a:srgbClr val="ECF2FE"/>
                </a:solidFill>
                <a:latin typeface="Arial"/>
                <a:ea typeface="Arial"/>
                <a:cs typeface="Arial"/>
                <a:sym typeface="Arial"/>
              </a:rPr>
              <a:t>Matriz de correlação</a:t>
            </a:r>
            <a:endParaRPr sz="700"/>
          </a:p>
          <a:p>
            <a:pPr indent="-107950" lvl="1" marL="20320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ECF2FE"/>
              </a:buClr>
              <a:buSzPts val="1300"/>
              <a:buFont typeface="Arial"/>
              <a:buChar char="•"/>
            </a:pPr>
            <a:r>
              <a:rPr b="0" i="0" lang="pt-BR" sz="1300" u="none" cap="none" strike="noStrike">
                <a:solidFill>
                  <a:srgbClr val="ECF2FE"/>
                </a:solidFill>
                <a:latin typeface="Arial"/>
                <a:ea typeface="Arial"/>
                <a:cs typeface="Arial"/>
                <a:sym typeface="Arial"/>
              </a:rPr>
              <a:t>Heatmap a partir dessa matriz, usando a biblioteca seaborn</a:t>
            </a:r>
            <a:endParaRPr sz="700"/>
          </a:p>
        </p:txBody>
      </p:sp>
      <p:sp>
        <p:nvSpPr>
          <p:cNvPr id="282" name="Google Shape;282;p35"/>
          <p:cNvSpPr txBox="1"/>
          <p:nvPr/>
        </p:nvSpPr>
        <p:spPr>
          <a:xfrm>
            <a:off x="4376750" y="4287300"/>
            <a:ext cx="41673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400" u="none" cap="none" strike="noStrike">
                <a:solidFill>
                  <a:srgbClr val="ECF2FE"/>
                </a:solidFill>
                <a:latin typeface="Arial"/>
                <a:ea typeface="Arial"/>
                <a:cs typeface="Arial"/>
                <a:sym typeface="Arial"/>
              </a:rPr>
              <a:t>Lembrando que correlação não é causa e efeito..</a:t>
            </a:r>
            <a:endParaRPr i="1" sz="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241E4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4321" y="721592"/>
            <a:ext cx="3031833" cy="3142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737817">
            <a:off x="5399833" y="822284"/>
            <a:ext cx="3240809" cy="324080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9" name="Google Shape;289;p36"/>
          <p:cNvGrpSpPr/>
          <p:nvPr/>
        </p:nvGrpSpPr>
        <p:grpSpPr>
          <a:xfrm>
            <a:off x="514350" y="988326"/>
            <a:ext cx="3958756" cy="3138272"/>
            <a:chOff x="0" y="-76200"/>
            <a:chExt cx="10556683" cy="8368725"/>
          </a:xfrm>
        </p:grpSpPr>
        <p:sp>
          <p:nvSpPr>
            <p:cNvPr id="290" name="Google Shape;290;p36"/>
            <p:cNvSpPr txBox="1"/>
            <p:nvPr/>
          </p:nvSpPr>
          <p:spPr>
            <a:xfrm>
              <a:off x="0" y="-76200"/>
              <a:ext cx="10556683" cy="15052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3500" u="none" cap="none" strike="noStrike">
                  <a:solidFill>
                    <a:srgbClr val="ECF2FE"/>
                  </a:solidFill>
                  <a:latin typeface="Arial"/>
                  <a:ea typeface="Arial"/>
                  <a:cs typeface="Arial"/>
                  <a:sym typeface="Arial"/>
                </a:rPr>
                <a:t>Sugestão</a:t>
              </a:r>
              <a:endParaRPr sz="700"/>
            </a:p>
          </p:txBody>
        </p:sp>
        <p:sp>
          <p:nvSpPr>
            <p:cNvPr id="291" name="Google Shape;291;p36"/>
            <p:cNvSpPr txBox="1"/>
            <p:nvPr/>
          </p:nvSpPr>
          <p:spPr>
            <a:xfrm>
              <a:off x="0" y="1781832"/>
              <a:ext cx="10556683" cy="65106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just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600" u="none" cap="none" strike="noStrike">
                  <a:solidFill>
                    <a:srgbClr val="ECF2FE"/>
                  </a:solidFill>
                  <a:latin typeface="Arial"/>
                  <a:ea typeface="Arial"/>
                  <a:cs typeface="Arial"/>
                  <a:sym typeface="Arial"/>
                </a:rPr>
                <a:t>Após feito essa análise, eu sugeriria a empresa uma forma de recompensa para o player, que após X nº de partidas jogadas ele recebesse algo em troca, incentivando assim esses players que jogaram apenas 1 vez a jogar mais vezes em busca dessa recompensa.</a:t>
              </a:r>
              <a:endParaRPr sz="700"/>
            </a:p>
          </p:txBody>
        </p:sp>
      </p:grpSp>
      <p:sp>
        <p:nvSpPr>
          <p:cNvPr id="292" name="Google Shape;292;p36"/>
          <p:cNvSpPr/>
          <p:nvPr/>
        </p:nvSpPr>
        <p:spPr>
          <a:xfrm>
            <a:off x="8095374" y="769119"/>
            <a:ext cx="217618" cy="217618"/>
          </a:xfrm>
          <a:custGeom>
            <a:rect b="b" l="l" r="r" t="t"/>
            <a:pathLst>
              <a:path extrusionOk="0" h="1708150" w="170815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rgbClr val="ECF2FE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6"/>
          <p:cNvSpPr/>
          <p:nvPr/>
        </p:nvSpPr>
        <p:spPr>
          <a:xfrm>
            <a:off x="6442621" y="4245835"/>
            <a:ext cx="180944" cy="189577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F5D5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4" name="Google Shape;294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57814" y="712548"/>
            <a:ext cx="196890" cy="19689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6"/>
          <p:cNvSpPr/>
          <p:nvPr/>
        </p:nvSpPr>
        <p:spPr>
          <a:xfrm rot="10800000">
            <a:off x="4198469" y="4741986"/>
            <a:ext cx="747465" cy="401514"/>
          </a:xfrm>
          <a:custGeom>
            <a:rect b="b" l="l" r="r" t="t"/>
            <a:pathLst>
              <a:path extrusionOk="0" h="1264123" w="2353310">
                <a:moveTo>
                  <a:pt x="784860" y="1196813"/>
                </a:moveTo>
                <a:cubicBezTo>
                  <a:pt x="905510" y="1237453"/>
                  <a:pt x="1042670" y="1264123"/>
                  <a:pt x="1177290" y="1264123"/>
                </a:cubicBezTo>
                <a:cubicBezTo>
                  <a:pt x="1311910" y="1264123"/>
                  <a:pt x="1441450" y="1241263"/>
                  <a:pt x="1560830" y="1200623"/>
                </a:cubicBezTo>
                <a:cubicBezTo>
                  <a:pt x="1563370" y="1199353"/>
                  <a:pt x="1565910" y="1199353"/>
                  <a:pt x="1568450" y="1198083"/>
                </a:cubicBezTo>
                <a:cubicBezTo>
                  <a:pt x="2016760" y="1035523"/>
                  <a:pt x="2346960" y="606263"/>
                  <a:pt x="2353310" y="109551"/>
                </a:cubicBezTo>
                <a:lnTo>
                  <a:pt x="2353310" y="0"/>
                </a:lnTo>
                <a:lnTo>
                  <a:pt x="0" y="0"/>
                </a:lnTo>
                <a:lnTo>
                  <a:pt x="0" y="109516"/>
                </a:lnTo>
                <a:cubicBezTo>
                  <a:pt x="6350" y="608803"/>
                  <a:pt x="331470" y="1038063"/>
                  <a:pt x="784860" y="1196813"/>
                </a:cubicBezTo>
                <a:close/>
              </a:path>
            </a:pathLst>
          </a:custGeom>
          <a:solidFill>
            <a:srgbClr val="ECF2FE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6" name="Google Shape;296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5400000">
            <a:off x="4502282" y="4902904"/>
            <a:ext cx="139436" cy="219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CF2FE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7"/>
          <p:cNvSpPr/>
          <p:nvPr/>
        </p:nvSpPr>
        <p:spPr>
          <a:xfrm rot="10800000">
            <a:off x="4198469" y="4741986"/>
            <a:ext cx="747465" cy="401514"/>
          </a:xfrm>
          <a:custGeom>
            <a:rect b="b" l="l" r="r" t="t"/>
            <a:pathLst>
              <a:path extrusionOk="0" h="1264123" w="2353310">
                <a:moveTo>
                  <a:pt x="784860" y="1196813"/>
                </a:moveTo>
                <a:cubicBezTo>
                  <a:pt x="905510" y="1237453"/>
                  <a:pt x="1042670" y="1264123"/>
                  <a:pt x="1177290" y="1264123"/>
                </a:cubicBezTo>
                <a:cubicBezTo>
                  <a:pt x="1311910" y="1264123"/>
                  <a:pt x="1441450" y="1241263"/>
                  <a:pt x="1560830" y="1200623"/>
                </a:cubicBezTo>
                <a:cubicBezTo>
                  <a:pt x="1563370" y="1199353"/>
                  <a:pt x="1565910" y="1199353"/>
                  <a:pt x="1568450" y="1198083"/>
                </a:cubicBezTo>
                <a:cubicBezTo>
                  <a:pt x="2016760" y="1035523"/>
                  <a:pt x="2346960" y="606263"/>
                  <a:pt x="2353310" y="109551"/>
                </a:cubicBezTo>
                <a:lnTo>
                  <a:pt x="2353310" y="0"/>
                </a:lnTo>
                <a:lnTo>
                  <a:pt x="0" y="0"/>
                </a:lnTo>
                <a:lnTo>
                  <a:pt x="0" y="109516"/>
                </a:lnTo>
                <a:cubicBezTo>
                  <a:pt x="6350" y="608803"/>
                  <a:pt x="331470" y="1038063"/>
                  <a:pt x="784860" y="1196813"/>
                </a:cubicBezTo>
                <a:close/>
              </a:path>
            </a:pathLst>
          </a:custGeom>
          <a:solidFill>
            <a:srgbClr val="EF5D5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2" name="Google Shape;30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4502282" y="4902904"/>
            <a:ext cx="139436" cy="21911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7"/>
          <p:cNvSpPr txBox="1"/>
          <p:nvPr/>
        </p:nvSpPr>
        <p:spPr>
          <a:xfrm>
            <a:off x="255206" y="325519"/>
            <a:ext cx="5372100" cy="6333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rgbClr val="08104D"/>
                </a:solidFill>
                <a:latin typeface="Arial"/>
                <a:ea typeface="Arial"/>
                <a:cs typeface="Arial"/>
                <a:sym typeface="Arial"/>
              </a:rPr>
              <a:t>Sobre:</a:t>
            </a:r>
            <a:endParaRPr sz="700"/>
          </a:p>
        </p:txBody>
      </p:sp>
      <p:sp>
        <p:nvSpPr>
          <p:cNvPr id="304" name="Google Shape;304;p37"/>
          <p:cNvSpPr/>
          <p:nvPr/>
        </p:nvSpPr>
        <p:spPr>
          <a:xfrm>
            <a:off x="1417942" y="1851128"/>
            <a:ext cx="105327" cy="105327"/>
          </a:xfrm>
          <a:custGeom>
            <a:rect b="b" l="l" r="r" t="t"/>
            <a:pathLst>
              <a:path extrusionOk="0" h="1708150" w="170815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rgbClr val="3241E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7"/>
          <p:cNvSpPr/>
          <p:nvPr/>
        </p:nvSpPr>
        <p:spPr>
          <a:xfrm>
            <a:off x="49853" y="707451"/>
            <a:ext cx="69722" cy="73048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3241E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6" name="Google Shape;306;p37"/>
          <p:cNvGrpSpPr/>
          <p:nvPr/>
        </p:nvGrpSpPr>
        <p:grpSpPr>
          <a:xfrm>
            <a:off x="1127171" y="1273662"/>
            <a:ext cx="1187034" cy="1506199"/>
            <a:chOff x="0" y="0"/>
            <a:chExt cx="3165426" cy="4016531"/>
          </a:xfrm>
        </p:grpSpPr>
        <p:pic>
          <p:nvPicPr>
            <p:cNvPr id="307" name="Google Shape;307;p3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526668"/>
              <a:ext cx="3165426" cy="32809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8" name="Google Shape;308;p3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76668" y="0"/>
              <a:ext cx="2764543" cy="40165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9" name="Google Shape;309;p3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941210" y="764061"/>
              <a:ext cx="189804" cy="18980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0" name="Google Shape;310;p37"/>
          <p:cNvSpPr txBox="1"/>
          <p:nvPr/>
        </p:nvSpPr>
        <p:spPr>
          <a:xfrm>
            <a:off x="749244" y="3027389"/>
            <a:ext cx="1942888" cy="4953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500" u="none" cap="none" strike="noStrike">
                <a:solidFill>
                  <a:srgbClr val="08104D"/>
                </a:solidFill>
                <a:latin typeface="Arial"/>
                <a:ea typeface="Arial"/>
                <a:cs typeface="Arial"/>
                <a:sym typeface="Arial"/>
              </a:rPr>
              <a:t>Rodrigo Simon Calaça</a:t>
            </a:r>
            <a:endParaRPr sz="700"/>
          </a:p>
        </p:txBody>
      </p:sp>
      <p:sp>
        <p:nvSpPr>
          <p:cNvPr id="311" name="Google Shape;311;p37"/>
          <p:cNvSpPr txBox="1"/>
          <p:nvPr/>
        </p:nvSpPr>
        <p:spPr>
          <a:xfrm>
            <a:off x="3126623" y="1569417"/>
            <a:ext cx="5681928" cy="2349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27000" lvl="1" marL="266700" marR="0" rtl="0" algn="l">
              <a:lnSpc>
                <a:spcPct val="164019"/>
              </a:lnSpc>
              <a:spcBef>
                <a:spcPts val="0"/>
              </a:spcBef>
              <a:spcAft>
                <a:spcPts val="0"/>
              </a:spcAft>
              <a:buClr>
                <a:srgbClr val="08104D"/>
              </a:buClr>
              <a:buSzPts val="1600"/>
              <a:buFont typeface="Arial"/>
              <a:buChar char="•"/>
            </a:pPr>
            <a:r>
              <a:rPr b="0" i="0" lang="pt-BR" sz="1600" u="none" cap="none" strike="noStrike">
                <a:solidFill>
                  <a:srgbClr val="08104D"/>
                </a:solidFill>
                <a:latin typeface="Arial"/>
                <a:ea typeface="Arial"/>
                <a:cs typeface="Arial"/>
                <a:sym typeface="Arial"/>
              </a:rPr>
              <a:t>Cursando Engenharia da Computação: 2016 - 2020;</a:t>
            </a:r>
            <a:endParaRPr sz="700"/>
          </a:p>
          <a:p>
            <a:pPr indent="-127000" lvl="1" marL="266700" marR="0" rtl="0" algn="l">
              <a:lnSpc>
                <a:spcPct val="164019"/>
              </a:lnSpc>
              <a:spcBef>
                <a:spcPts val="0"/>
              </a:spcBef>
              <a:spcAft>
                <a:spcPts val="0"/>
              </a:spcAft>
              <a:buClr>
                <a:srgbClr val="08104D"/>
              </a:buClr>
              <a:buSzPts val="1600"/>
              <a:buFont typeface="Arial"/>
              <a:buChar char="•"/>
            </a:pPr>
            <a:r>
              <a:rPr b="0" i="0" lang="pt-BR" sz="1600" u="none" cap="none" strike="noStrike">
                <a:solidFill>
                  <a:srgbClr val="08104D"/>
                </a:solidFill>
                <a:latin typeface="Arial"/>
                <a:ea typeface="Arial"/>
                <a:cs typeface="Arial"/>
                <a:sym typeface="Arial"/>
              </a:rPr>
              <a:t>Cursos Extras: Data Science na Prática e Escola de Data Science (Professor Carlos Melo);</a:t>
            </a:r>
            <a:endParaRPr sz="700"/>
          </a:p>
          <a:p>
            <a:pPr indent="-127000" lvl="1" marL="266700" marR="0" rtl="0" algn="l">
              <a:lnSpc>
                <a:spcPct val="164019"/>
              </a:lnSpc>
              <a:spcBef>
                <a:spcPts val="0"/>
              </a:spcBef>
              <a:spcAft>
                <a:spcPts val="0"/>
              </a:spcAft>
              <a:buClr>
                <a:srgbClr val="08104D"/>
              </a:buClr>
              <a:buSzPts val="1600"/>
              <a:buFont typeface="Arial"/>
              <a:buChar char="•"/>
            </a:pPr>
            <a:r>
              <a:rPr b="0" i="0" lang="pt-BR" sz="1600" u="none" cap="none" strike="noStrike">
                <a:solidFill>
                  <a:srgbClr val="08104D"/>
                </a:solidFill>
                <a:latin typeface="Arial"/>
                <a:ea typeface="Arial"/>
                <a:cs typeface="Arial"/>
                <a:sym typeface="Arial"/>
              </a:rPr>
              <a:t>Mais de dois anos de experiência como Analista de Sistemas;</a:t>
            </a:r>
            <a:endParaRPr sz="700"/>
          </a:p>
          <a:p>
            <a:pPr indent="-127000" lvl="1" marL="266700" marR="0" rtl="0" algn="l">
              <a:lnSpc>
                <a:spcPct val="164019"/>
              </a:lnSpc>
              <a:spcBef>
                <a:spcPts val="0"/>
              </a:spcBef>
              <a:spcAft>
                <a:spcPts val="0"/>
              </a:spcAft>
              <a:buClr>
                <a:srgbClr val="08104D"/>
              </a:buClr>
              <a:buSzPts val="1600"/>
              <a:buFont typeface="Arial"/>
              <a:buChar char="•"/>
            </a:pPr>
            <a:r>
              <a:rPr b="0" i="0" lang="pt-BR" sz="1600" u="none" cap="none" strike="noStrike">
                <a:solidFill>
                  <a:srgbClr val="08104D"/>
                </a:solidFill>
                <a:latin typeface="Arial"/>
                <a:ea typeface="Arial"/>
                <a:cs typeface="Arial"/>
                <a:sym typeface="Arial"/>
              </a:rPr>
              <a:t>Mais jogados atualmente: FIFA 20, MW e Magic: The Gathering;</a:t>
            </a:r>
            <a:endParaRPr sz="7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5D50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759" y="974445"/>
            <a:ext cx="3082161" cy="3194612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8"/>
          <p:cNvSpPr/>
          <p:nvPr/>
        </p:nvSpPr>
        <p:spPr>
          <a:xfrm>
            <a:off x="-530" y="-16344"/>
            <a:ext cx="662919" cy="694547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F5D5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8" name="Google Shape;318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97997" y="2735363"/>
            <a:ext cx="166912" cy="169167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38"/>
          <p:cNvSpPr/>
          <p:nvPr/>
        </p:nvSpPr>
        <p:spPr>
          <a:xfrm>
            <a:off x="-530" y="-16344"/>
            <a:ext cx="662919" cy="694547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F5D5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0" name="Google Shape;320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88594" y="3497695"/>
            <a:ext cx="185717" cy="185717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38"/>
          <p:cNvSpPr/>
          <p:nvPr/>
        </p:nvSpPr>
        <p:spPr>
          <a:xfrm>
            <a:off x="514350" y="1541769"/>
            <a:ext cx="255734" cy="255734"/>
          </a:xfrm>
          <a:custGeom>
            <a:rect b="b" l="l" r="r" t="t"/>
            <a:pathLst>
              <a:path extrusionOk="0" h="1708150" w="170815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rgbClr val="3241E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8"/>
          <p:cNvSpPr/>
          <p:nvPr/>
        </p:nvSpPr>
        <p:spPr>
          <a:xfrm>
            <a:off x="4045751" y="1665462"/>
            <a:ext cx="169284" cy="177361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3241E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3" name="Google Shape;323;p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01436" y="1657160"/>
            <a:ext cx="2792941" cy="2346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3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694377" y="3780781"/>
            <a:ext cx="230423" cy="230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3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200578" y="4180284"/>
            <a:ext cx="361750" cy="36175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8"/>
          <p:cNvSpPr txBox="1"/>
          <p:nvPr/>
        </p:nvSpPr>
        <p:spPr>
          <a:xfrm>
            <a:off x="5168811" y="490538"/>
            <a:ext cx="3460839" cy="633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rgbClr val="ECF2FE"/>
                </a:solidFill>
                <a:latin typeface="Arial"/>
                <a:ea typeface="Arial"/>
                <a:cs typeface="Arial"/>
                <a:sym typeface="Arial"/>
              </a:rPr>
              <a:t>Contato</a:t>
            </a:r>
            <a:endParaRPr sz="700"/>
          </a:p>
        </p:txBody>
      </p:sp>
      <p:sp>
        <p:nvSpPr>
          <p:cNvPr id="327" name="Google Shape;327;p38"/>
          <p:cNvSpPr txBox="1"/>
          <p:nvPr/>
        </p:nvSpPr>
        <p:spPr>
          <a:xfrm>
            <a:off x="5309729" y="2686586"/>
            <a:ext cx="2532789" cy="2286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300" u="none" cap="none" strike="noStrike">
                <a:solidFill>
                  <a:srgbClr val="ECF2FE"/>
                </a:solidFill>
                <a:latin typeface="Arial"/>
                <a:ea typeface="Arial"/>
                <a:cs typeface="Arial"/>
                <a:sym typeface="Arial"/>
              </a:rPr>
              <a:t>(15)99725-1370</a:t>
            </a:r>
            <a:endParaRPr sz="700"/>
          </a:p>
        </p:txBody>
      </p:sp>
      <p:sp>
        <p:nvSpPr>
          <p:cNvPr id="328" name="Google Shape;328;p38"/>
          <p:cNvSpPr txBox="1"/>
          <p:nvPr/>
        </p:nvSpPr>
        <p:spPr>
          <a:xfrm>
            <a:off x="4805409" y="3457192"/>
            <a:ext cx="3037109" cy="2286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300" u="none" cap="none" strike="noStrike">
                <a:solidFill>
                  <a:srgbClr val="ECF2FE"/>
                </a:solidFill>
                <a:latin typeface="Arial"/>
                <a:ea typeface="Arial"/>
                <a:cs typeface="Arial"/>
                <a:sym typeface="Arial"/>
              </a:rPr>
              <a:t>rodrigosimon2011@hotmail.com</a:t>
            </a:r>
            <a:endParaRPr sz="700"/>
          </a:p>
        </p:txBody>
      </p:sp>
      <p:sp>
        <p:nvSpPr>
          <p:cNvPr id="329" name="Google Shape;329;p38"/>
          <p:cNvSpPr txBox="1"/>
          <p:nvPr/>
        </p:nvSpPr>
        <p:spPr>
          <a:xfrm>
            <a:off x="2961589" y="4227798"/>
            <a:ext cx="4880928" cy="2286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300" u="none" cap="none" strike="noStrike">
                <a:solidFill>
                  <a:srgbClr val="ECF2FE"/>
                </a:solidFill>
                <a:latin typeface="Arial"/>
                <a:ea typeface="Arial"/>
                <a:cs typeface="Arial"/>
                <a:sym typeface="Arial"/>
              </a:rPr>
              <a:t>https://github.com/rodrigosimoncalaca/projectDataScience</a:t>
            </a:r>
            <a:endParaRPr sz="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5D50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/>
          <p:nvPr/>
        </p:nvSpPr>
        <p:spPr>
          <a:xfrm rot="10800000">
            <a:off x="4198469" y="4741986"/>
            <a:ext cx="747465" cy="401514"/>
          </a:xfrm>
          <a:custGeom>
            <a:rect b="b" l="l" r="r" t="t"/>
            <a:pathLst>
              <a:path extrusionOk="0" h="1264123" w="2353310">
                <a:moveTo>
                  <a:pt x="784860" y="1196813"/>
                </a:moveTo>
                <a:cubicBezTo>
                  <a:pt x="905510" y="1237453"/>
                  <a:pt x="1042670" y="1264123"/>
                  <a:pt x="1177290" y="1264123"/>
                </a:cubicBezTo>
                <a:cubicBezTo>
                  <a:pt x="1311910" y="1264123"/>
                  <a:pt x="1441450" y="1241263"/>
                  <a:pt x="1560830" y="1200623"/>
                </a:cubicBezTo>
                <a:cubicBezTo>
                  <a:pt x="1563370" y="1199353"/>
                  <a:pt x="1565910" y="1199353"/>
                  <a:pt x="1568450" y="1198083"/>
                </a:cubicBezTo>
                <a:cubicBezTo>
                  <a:pt x="2016760" y="1035523"/>
                  <a:pt x="2346960" y="606263"/>
                  <a:pt x="2353310" y="109551"/>
                </a:cubicBezTo>
                <a:lnTo>
                  <a:pt x="2353310" y="0"/>
                </a:lnTo>
                <a:lnTo>
                  <a:pt x="0" y="0"/>
                </a:lnTo>
                <a:lnTo>
                  <a:pt x="0" y="109516"/>
                </a:lnTo>
                <a:cubicBezTo>
                  <a:pt x="6350" y="608803"/>
                  <a:pt x="331470" y="1038063"/>
                  <a:pt x="784860" y="1196813"/>
                </a:cubicBezTo>
                <a:close/>
              </a:path>
            </a:pathLst>
          </a:custGeom>
          <a:solidFill>
            <a:srgbClr val="ECF2FE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4502282" y="4902904"/>
            <a:ext cx="139436" cy="21911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6"/>
          <p:cNvSpPr txBox="1"/>
          <p:nvPr/>
        </p:nvSpPr>
        <p:spPr>
          <a:xfrm>
            <a:off x="2507256" y="490538"/>
            <a:ext cx="6122394" cy="1273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rgbClr val="ECF2FE"/>
                </a:solidFill>
                <a:latin typeface="Arial"/>
                <a:ea typeface="Arial"/>
                <a:cs typeface="Arial"/>
                <a:sym typeface="Arial"/>
              </a:rPr>
              <a:t>Uma primeira análise dos dados</a:t>
            </a:r>
            <a:endParaRPr sz="700"/>
          </a:p>
        </p:txBody>
      </p:sp>
      <p:sp>
        <p:nvSpPr>
          <p:cNvPr id="146" name="Google Shape;146;p26"/>
          <p:cNvSpPr/>
          <p:nvPr/>
        </p:nvSpPr>
        <p:spPr>
          <a:xfrm>
            <a:off x="8245128" y="2386392"/>
            <a:ext cx="133284" cy="133284"/>
          </a:xfrm>
          <a:custGeom>
            <a:rect b="b" l="l" r="r" t="t"/>
            <a:pathLst>
              <a:path extrusionOk="0" h="1708150" w="170815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rgbClr val="ECF2FE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6"/>
          <p:cNvSpPr/>
          <p:nvPr/>
        </p:nvSpPr>
        <p:spPr>
          <a:xfrm>
            <a:off x="7232869" y="4515772"/>
            <a:ext cx="110823" cy="116110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3241E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47889" y="2291139"/>
            <a:ext cx="2013099" cy="2086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16551" y="2562191"/>
            <a:ext cx="2013100" cy="1872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70210" y="2265803"/>
            <a:ext cx="120589" cy="120589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6"/>
          <p:cNvSpPr txBox="1"/>
          <p:nvPr/>
        </p:nvSpPr>
        <p:spPr>
          <a:xfrm>
            <a:off x="1041630" y="1707311"/>
            <a:ext cx="3420813" cy="487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000" u="none" cap="none" strike="noStrike">
                <a:solidFill>
                  <a:srgbClr val="ECF2FE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700"/>
          </a:p>
        </p:txBody>
      </p:sp>
      <p:sp>
        <p:nvSpPr>
          <p:cNvPr id="152" name="Google Shape;152;p26"/>
          <p:cNvSpPr/>
          <p:nvPr/>
        </p:nvSpPr>
        <p:spPr>
          <a:xfrm>
            <a:off x="680491" y="1920513"/>
            <a:ext cx="254753" cy="93798"/>
          </a:xfrm>
          <a:custGeom>
            <a:rect b="b" l="l" r="r" t="t"/>
            <a:pathLst>
              <a:path extrusionOk="0" h="434340" w="1179660">
                <a:moveTo>
                  <a:pt x="1161880" y="187960"/>
                </a:moveTo>
                <a:lnTo>
                  <a:pt x="900260" y="11430"/>
                </a:lnTo>
                <a:cubicBezTo>
                  <a:pt x="882480" y="0"/>
                  <a:pt x="859620" y="3810"/>
                  <a:pt x="846920" y="21590"/>
                </a:cubicBezTo>
                <a:cubicBezTo>
                  <a:pt x="835490" y="39370"/>
                  <a:pt x="839300" y="62230"/>
                  <a:pt x="857080" y="74930"/>
                </a:cubicBezTo>
                <a:lnTo>
                  <a:pt x="1015830" y="181610"/>
                </a:lnTo>
                <a:lnTo>
                  <a:pt x="0" y="181610"/>
                </a:lnTo>
                <a:lnTo>
                  <a:pt x="0" y="257810"/>
                </a:lnTo>
                <a:lnTo>
                  <a:pt x="1015830" y="257810"/>
                </a:lnTo>
                <a:lnTo>
                  <a:pt x="857080" y="364490"/>
                </a:lnTo>
                <a:cubicBezTo>
                  <a:pt x="839300" y="375920"/>
                  <a:pt x="835490" y="400050"/>
                  <a:pt x="846920" y="417830"/>
                </a:cubicBezTo>
                <a:cubicBezTo>
                  <a:pt x="854540" y="429260"/>
                  <a:pt x="865970" y="434340"/>
                  <a:pt x="878670" y="434340"/>
                </a:cubicBezTo>
                <a:cubicBezTo>
                  <a:pt x="886290" y="434340"/>
                  <a:pt x="893910" y="431800"/>
                  <a:pt x="900260" y="427990"/>
                </a:cubicBezTo>
                <a:lnTo>
                  <a:pt x="1163150" y="251460"/>
                </a:lnTo>
                <a:cubicBezTo>
                  <a:pt x="1173310" y="243840"/>
                  <a:pt x="1179660" y="232410"/>
                  <a:pt x="1179660" y="219710"/>
                </a:cubicBezTo>
                <a:cubicBezTo>
                  <a:pt x="1179660" y="207010"/>
                  <a:pt x="1173310" y="195580"/>
                  <a:pt x="1161880" y="187960"/>
                </a:cubicBezTo>
                <a:close/>
              </a:path>
            </a:pathLst>
          </a:custGeom>
          <a:solidFill>
            <a:srgbClr val="ECF2FE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6"/>
          <p:cNvSpPr txBox="1"/>
          <p:nvPr/>
        </p:nvSpPr>
        <p:spPr>
          <a:xfrm>
            <a:off x="555972" y="2250184"/>
            <a:ext cx="4175810" cy="2581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39700" lvl="1" marL="266700" marR="0" rtl="0" algn="l">
              <a:lnSpc>
                <a:spcPct val="130009"/>
              </a:lnSpc>
              <a:spcBef>
                <a:spcPts val="0"/>
              </a:spcBef>
              <a:spcAft>
                <a:spcPts val="0"/>
              </a:spcAft>
              <a:buClr>
                <a:srgbClr val="ECF2FE"/>
              </a:buClr>
              <a:buSzPts val="1600"/>
              <a:buFont typeface="Arial"/>
              <a:buChar char="•"/>
            </a:pPr>
            <a:r>
              <a:rPr b="0" i="0" lang="pt-BR" sz="1600" u="none" cap="none" strike="noStrike">
                <a:solidFill>
                  <a:srgbClr val="ECF2FE"/>
                </a:solidFill>
                <a:latin typeface="Arial"/>
                <a:ea typeface="Arial"/>
                <a:cs typeface="Arial"/>
                <a:sym typeface="Arial"/>
              </a:rPr>
              <a:t>Consultas no banco de dados;</a:t>
            </a:r>
            <a:endParaRPr sz="700"/>
          </a:p>
        </p:txBody>
      </p:sp>
      <p:sp>
        <p:nvSpPr>
          <p:cNvPr id="154" name="Google Shape;154;p26"/>
          <p:cNvSpPr txBox="1"/>
          <p:nvPr/>
        </p:nvSpPr>
        <p:spPr>
          <a:xfrm>
            <a:off x="1041630" y="2917242"/>
            <a:ext cx="3420813" cy="4905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000" u="none" cap="none" strike="noStrike">
                <a:solidFill>
                  <a:srgbClr val="ECF2FE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700"/>
          </a:p>
        </p:txBody>
      </p:sp>
      <p:sp>
        <p:nvSpPr>
          <p:cNvPr id="155" name="Google Shape;155;p26"/>
          <p:cNvSpPr txBox="1"/>
          <p:nvPr/>
        </p:nvSpPr>
        <p:spPr>
          <a:xfrm>
            <a:off x="555972" y="3393496"/>
            <a:ext cx="6060579" cy="7864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39700" lvl="1" marL="266700" marR="0" rtl="0" algn="l">
              <a:lnSpc>
                <a:spcPct val="130009"/>
              </a:lnSpc>
              <a:spcBef>
                <a:spcPts val="0"/>
              </a:spcBef>
              <a:spcAft>
                <a:spcPts val="0"/>
              </a:spcAft>
              <a:buClr>
                <a:srgbClr val="ECF2FE"/>
              </a:buClr>
              <a:buSzPts val="1600"/>
              <a:buFont typeface="Arial"/>
              <a:buChar char="•"/>
            </a:pPr>
            <a:r>
              <a:rPr b="0" i="0" lang="pt-BR" sz="1600" u="none" cap="none" strike="noStrike">
                <a:solidFill>
                  <a:srgbClr val="ECF2FE"/>
                </a:solidFill>
                <a:latin typeface="Arial"/>
                <a:ea typeface="Arial"/>
                <a:cs typeface="Arial"/>
                <a:sym typeface="Arial"/>
              </a:rPr>
              <a:t>Análise usando python no csv exportado como:</a:t>
            </a:r>
            <a:endParaRPr sz="700"/>
          </a:p>
          <a:p>
            <a:pPr indent="0" lvl="0" marL="0" marR="0" rtl="0" algn="l">
              <a:lnSpc>
                <a:spcPct val="13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ECF2FE"/>
                </a:solidFill>
                <a:latin typeface="Arial"/>
                <a:ea typeface="Arial"/>
                <a:cs typeface="Arial"/>
                <a:sym typeface="Arial"/>
              </a:rPr>
              <a:t>                 df.head() - visualizar as 5 primeiras linhas do dataset.</a:t>
            </a:r>
            <a:endParaRPr sz="700"/>
          </a:p>
          <a:p>
            <a:pPr indent="0" lvl="0" marL="0" marR="0" rtl="0" algn="l">
              <a:lnSpc>
                <a:spcPct val="13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ECF2FE"/>
                </a:solidFill>
                <a:latin typeface="Arial"/>
                <a:ea typeface="Arial"/>
                <a:cs typeface="Arial"/>
                <a:sym typeface="Arial"/>
              </a:rPr>
              <a:t>                 display(df.dtypes) - verificar os tipos das variáveis.</a:t>
            </a:r>
            <a:endParaRPr sz="700"/>
          </a:p>
        </p:txBody>
      </p:sp>
      <p:sp>
        <p:nvSpPr>
          <p:cNvPr id="156" name="Google Shape;156;p26"/>
          <p:cNvSpPr/>
          <p:nvPr/>
        </p:nvSpPr>
        <p:spPr>
          <a:xfrm>
            <a:off x="680491" y="3131734"/>
            <a:ext cx="254753" cy="93798"/>
          </a:xfrm>
          <a:custGeom>
            <a:rect b="b" l="l" r="r" t="t"/>
            <a:pathLst>
              <a:path extrusionOk="0" h="434340" w="1179660">
                <a:moveTo>
                  <a:pt x="1161880" y="187960"/>
                </a:moveTo>
                <a:lnTo>
                  <a:pt x="900260" y="11430"/>
                </a:lnTo>
                <a:cubicBezTo>
                  <a:pt x="882480" y="0"/>
                  <a:pt x="859620" y="3810"/>
                  <a:pt x="846920" y="21590"/>
                </a:cubicBezTo>
                <a:cubicBezTo>
                  <a:pt x="835490" y="39370"/>
                  <a:pt x="839300" y="62230"/>
                  <a:pt x="857080" y="74930"/>
                </a:cubicBezTo>
                <a:lnTo>
                  <a:pt x="1015830" y="181610"/>
                </a:lnTo>
                <a:lnTo>
                  <a:pt x="0" y="181610"/>
                </a:lnTo>
                <a:lnTo>
                  <a:pt x="0" y="257810"/>
                </a:lnTo>
                <a:lnTo>
                  <a:pt x="1015830" y="257810"/>
                </a:lnTo>
                <a:lnTo>
                  <a:pt x="857080" y="364490"/>
                </a:lnTo>
                <a:cubicBezTo>
                  <a:pt x="839300" y="375920"/>
                  <a:pt x="835490" y="400050"/>
                  <a:pt x="846920" y="417830"/>
                </a:cubicBezTo>
                <a:cubicBezTo>
                  <a:pt x="854540" y="429260"/>
                  <a:pt x="865970" y="434340"/>
                  <a:pt x="878670" y="434340"/>
                </a:cubicBezTo>
                <a:cubicBezTo>
                  <a:pt x="886290" y="434340"/>
                  <a:pt x="893910" y="431800"/>
                  <a:pt x="900260" y="427990"/>
                </a:cubicBezTo>
                <a:lnTo>
                  <a:pt x="1163150" y="251460"/>
                </a:lnTo>
                <a:cubicBezTo>
                  <a:pt x="1173310" y="243840"/>
                  <a:pt x="1179660" y="232410"/>
                  <a:pt x="1179660" y="219710"/>
                </a:cubicBezTo>
                <a:cubicBezTo>
                  <a:pt x="1179660" y="207010"/>
                  <a:pt x="1173310" y="195580"/>
                  <a:pt x="1161880" y="187960"/>
                </a:cubicBezTo>
                <a:close/>
              </a:path>
            </a:pathLst>
          </a:custGeom>
          <a:solidFill>
            <a:srgbClr val="ECF2FE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241E4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/>
          <p:nvPr/>
        </p:nvSpPr>
        <p:spPr>
          <a:xfrm rot="10800000">
            <a:off x="4198469" y="4741986"/>
            <a:ext cx="747465" cy="401514"/>
          </a:xfrm>
          <a:custGeom>
            <a:rect b="b" l="l" r="r" t="t"/>
            <a:pathLst>
              <a:path extrusionOk="0" h="1264123" w="2353310">
                <a:moveTo>
                  <a:pt x="784860" y="1196813"/>
                </a:moveTo>
                <a:cubicBezTo>
                  <a:pt x="905510" y="1237453"/>
                  <a:pt x="1042670" y="1264123"/>
                  <a:pt x="1177290" y="1264123"/>
                </a:cubicBezTo>
                <a:cubicBezTo>
                  <a:pt x="1311910" y="1264123"/>
                  <a:pt x="1441450" y="1241263"/>
                  <a:pt x="1560830" y="1200623"/>
                </a:cubicBezTo>
                <a:cubicBezTo>
                  <a:pt x="1563370" y="1199353"/>
                  <a:pt x="1565910" y="1199353"/>
                  <a:pt x="1568450" y="1198083"/>
                </a:cubicBezTo>
                <a:cubicBezTo>
                  <a:pt x="2016760" y="1035523"/>
                  <a:pt x="2346960" y="606263"/>
                  <a:pt x="2353310" y="109551"/>
                </a:cubicBezTo>
                <a:lnTo>
                  <a:pt x="2353310" y="0"/>
                </a:lnTo>
                <a:lnTo>
                  <a:pt x="0" y="0"/>
                </a:lnTo>
                <a:lnTo>
                  <a:pt x="0" y="109516"/>
                </a:lnTo>
                <a:cubicBezTo>
                  <a:pt x="6350" y="608803"/>
                  <a:pt x="331470" y="1038063"/>
                  <a:pt x="784860" y="1196813"/>
                </a:cubicBezTo>
                <a:close/>
              </a:path>
            </a:pathLst>
          </a:custGeom>
          <a:solidFill>
            <a:srgbClr val="EF5D5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4502282" y="4902904"/>
            <a:ext cx="139436" cy="21911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7"/>
          <p:cNvSpPr txBox="1"/>
          <p:nvPr/>
        </p:nvSpPr>
        <p:spPr>
          <a:xfrm>
            <a:off x="4003916" y="1360013"/>
            <a:ext cx="4625734" cy="2591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14300" lvl="1" marL="22860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ECF2FE"/>
              </a:buClr>
              <a:buSzPts val="14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ECF2FE"/>
                </a:solidFill>
                <a:latin typeface="Arial"/>
                <a:ea typeface="Arial"/>
                <a:cs typeface="Arial"/>
                <a:sym typeface="Arial"/>
              </a:rPr>
              <a:t>player_id: identificação do jogador</a:t>
            </a:r>
            <a:endParaRPr sz="700"/>
          </a:p>
          <a:p>
            <a:pPr indent="-114300" lvl="1" marL="22860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ECF2FE"/>
              </a:buClr>
              <a:buSzPts val="14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ECF2FE"/>
                </a:solidFill>
                <a:latin typeface="Arial"/>
                <a:ea typeface="Arial"/>
                <a:cs typeface="Arial"/>
                <a:sym typeface="Arial"/>
              </a:rPr>
              <a:t>matches_played: quantidade de partidas jogadas</a:t>
            </a:r>
            <a:endParaRPr sz="700"/>
          </a:p>
          <a:p>
            <a:pPr indent="-114300" lvl="1" marL="22860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ECF2FE"/>
              </a:buClr>
              <a:buSzPts val="14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ECF2FE"/>
                </a:solidFill>
                <a:latin typeface="Arial"/>
                <a:ea typeface="Arial"/>
                <a:cs typeface="Arial"/>
                <a:sym typeface="Arial"/>
              </a:rPr>
              <a:t>total_wins: quantidade de vitórias</a:t>
            </a:r>
            <a:endParaRPr sz="700"/>
          </a:p>
          <a:p>
            <a:pPr indent="-114300" lvl="1" marL="22860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ECF2FE"/>
              </a:buClr>
              <a:buSzPts val="14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ECF2FE"/>
                </a:solidFill>
                <a:latin typeface="Arial"/>
                <a:ea typeface="Arial"/>
                <a:cs typeface="Arial"/>
                <a:sym typeface="Arial"/>
              </a:rPr>
              <a:t>total_loss: quantidade de derrotas</a:t>
            </a:r>
            <a:endParaRPr sz="700"/>
          </a:p>
          <a:p>
            <a:pPr indent="-114300" lvl="1" marL="22860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ECF2FE"/>
              </a:buClr>
              <a:buSzPts val="14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ECF2FE"/>
                </a:solidFill>
                <a:latin typeface="Arial"/>
                <a:ea typeface="Arial"/>
                <a:cs typeface="Arial"/>
                <a:sym typeface="Arial"/>
              </a:rPr>
              <a:t>mm_points: saldo de pontos</a:t>
            </a:r>
            <a:endParaRPr sz="700"/>
          </a:p>
          <a:p>
            <a:pPr indent="-114300" lvl="1" marL="22860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ECF2FE"/>
              </a:buClr>
              <a:buSzPts val="14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ECF2FE"/>
                </a:solidFill>
                <a:latin typeface="Arial"/>
                <a:ea typeface="Arial"/>
                <a:cs typeface="Arial"/>
                <a:sym typeface="Arial"/>
              </a:rPr>
              <a:t>kills: total de abates</a:t>
            </a:r>
            <a:endParaRPr sz="700"/>
          </a:p>
          <a:p>
            <a:pPr indent="-114300" lvl="1" marL="22860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ECF2FE"/>
              </a:buClr>
              <a:buSzPts val="14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ECF2FE"/>
                </a:solidFill>
                <a:latin typeface="Arial"/>
                <a:ea typeface="Arial"/>
                <a:cs typeface="Arial"/>
                <a:sym typeface="Arial"/>
              </a:rPr>
              <a:t>death: total de mortes</a:t>
            </a:r>
            <a:endParaRPr sz="700"/>
          </a:p>
          <a:p>
            <a:pPr indent="-114300" lvl="1" marL="22860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ECF2FE"/>
              </a:buClr>
              <a:buSzPts val="14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ECF2FE"/>
                </a:solidFill>
                <a:latin typeface="Arial"/>
                <a:ea typeface="Arial"/>
                <a:cs typeface="Arial"/>
                <a:sym typeface="Arial"/>
              </a:rPr>
              <a:t>assist: total de assistências</a:t>
            </a:r>
            <a:endParaRPr sz="700"/>
          </a:p>
          <a:p>
            <a:pPr indent="-114300" lvl="1" marL="22860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ECF2FE"/>
              </a:buClr>
              <a:buSzPts val="14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ECF2FE"/>
                </a:solidFill>
                <a:latin typeface="Arial"/>
                <a:ea typeface="Arial"/>
                <a:cs typeface="Arial"/>
                <a:sym typeface="Arial"/>
              </a:rPr>
              <a:t>hs: quantidade de tiros na cabeça</a:t>
            </a:r>
            <a:endParaRPr sz="700"/>
          </a:p>
          <a:p>
            <a:pPr indent="-114300" lvl="1" marL="22860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ECF2FE"/>
              </a:buClr>
              <a:buSzPts val="14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ECF2FE"/>
                </a:solidFill>
                <a:latin typeface="Arial"/>
                <a:ea typeface="Arial"/>
                <a:cs typeface="Arial"/>
                <a:sym typeface="Arial"/>
              </a:rPr>
              <a:t>created_at: data de criação do registro</a:t>
            </a:r>
            <a:endParaRPr sz="700"/>
          </a:p>
          <a:p>
            <a:pPr indent="-114300" lvl="1" marL="22860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ECF2FE"/>
              </a:buClr>
              <a:buSzPts val="14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ECF2FE"/>
                </a:solidFill>
                <a:latin typeface="Arial"/>
                <a:ea typeface="Arial"/>
                <a:cs typeface="Arial"/>
                <a:sym typeface="Arial"/>
              </a:rPr>
              <a:t>updated_at: data de última atualização do registro</a:t>
            </a:r>
            <a:endParaRPr sz="700"/>
          </a:p>
          <a:p>
            <a:pPr indent="-114300" lvl="1" marL="22860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ECF2FE"/>
              </a:buClr>
              <a:buSzPts val="14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ECF2FE"/>
                </a:solidFill>
                <a:latin typeface="Arial"/>
                <a:ea typeface="Arial"/>
                <a:cs typeface="Arial"/>
                <a:sym typeface="Arial"/>
              </a:rPr>
              <a:t>is_mm: campo boleano</a:t>
            </a:r>
            <a:endParaRPr sz="700"/>
          </a:p>
        </p:txBody>
      </p:sp>
      <p:pic>
        <p:nvPicPr>
          <p:cNvPr id="164" name="Google Shape;164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7096" y="1843599"/>
            <a:ext cx="2687500" cy="2785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1059026">
            <a:off x="-508812" y="1274218"/>
            <a:ext cx="4115605" cy="411560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7"/>
          <p:cNvSpPr txBox="1"/>
          <p:nvPr/>
        </p:nvSpPr>
        <p:spPr>
          <a:xfrm>
            <a:off x="2040964" y="268294"/>
            <a:ext cx="6762750" cy="6333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rgbClr val="ECF2FE"/>
                </a:solidFill>
                <a:latin typeface="Arial"/>
                <a:ea typeface="Arial"/>
                <a:cs typeface="Arial"/>
                <a:sym typeface="Arial"/>
              </a:rPr>
              <a:t>Dicionário de Variáveis</a:t>
            </a:r>
            <a:endParaRPr sz="700"/>
          </a:p>
        </p:txBody>
      </p:sp>
      <p:pic>
        <p:nvPicPr>
          <p:cNvPr id="167" name="Google Shape;167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8046" y="1939129"/>
            <a:ext cx="111815" cy="11181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7"/>
          <p:cNvSpPr/>
          <p:nvPr/>
        </p:nvSpPr>
        <p:spPr>
          <a:xfrm>
            <a:off x="403616" y="4628608"/>
            <a:ext cx="110823" cy="116110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F5D5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7"/>
          <p:cNvSpPr/>
          <p:nvPr/>
        </p:nvSpPr>
        <p:spPr>
          <a:xfrm>
            <a:off x="3218543" y="3402359"/>
            <a:ext cx="168698" cy="168698"/>
          </a:xfrm>
          <a:custGeom>
            <a:rect b="b" l="l" r="r" t="t"/>
            <a:pathLst>
              <a:path extrusionOk="0" h="1708150" w="170815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rgbClr val="EF5D5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CF2FE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/>
          <p:nvPr/>
        </p:nvSpPr>
        <p:spPr>
          <a:xfrm rot="10800000">
            <a:off x="4198469" y="4741986"/>
            <a:ext cx="747465" cy="401514"/>
          </a:xfrm>
          <a:custGeom>
            <a:rect b="b" l="l" r="r" t="t"/>
            <a:pathLst>
              <a:path extrusionOk="0" h="1264123" w="2353310">
                <a:moveTo>
                  <a:pt x="784860" y="1196813"/>
                </a:moveTo>
                <a:cubicBezTo>
                  <a:pt x="905510" y="1237453"/>
                  <a:pt x="1042670" y="1264123"/>
                  <a:pt x="1177290" y="1264123"/>
                </a:cubicBezTo>
                <a:cubicBezTo>
                  <a:pt x="1311910" y="1264123"/>
                  <a:pt x="1441450" y="1241263"/>
                  <a:pt x="1560830" y="1200623"/>
                </a:cubicBezTo>
                <a:cubicBezTo>
                  <a:pt x="1563370" y="1199353"/>
                  <a:pt x="1565910" y="1199353"/>
                  <a:pt x="1568450" y="1198083"/>
                </a:cubicBezTo>
                <a:cubicBezTo>
                  <a:pt x="2016760" y="1035523"/>
                  <a:pt x="2346960" y="606263"/>
                  <a:pt x="2353310" y="109551"/>
                </a:cubicBezTo>
                <a:lnTo>
                  <a:pt x="2353310" y="0"/>
                </a:lnTo>
                <a:lnTo>
                  <a:pt x="0" y="0"/>
                </a:lnTo>
                <a:lnTo>
                  <a:pt x="0" y="109516"/>
                </a:lnTo>
                <a:cubicBezTo>
                  <a:pt x="6350" y="608803"/>
                  <a:pt x="331470" y="1038063"/>
                  <a:pt x="784860" y="1196813"/>
                </a:cubicBezTo>
                <a:close/>
              </a:path>
            </a:pathLst>
          </a:custGeom>
          <a:solidFill>
            <a:srgbClr val="3241E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4502282" y="4902904"/>
            <a:ext cx="139436" cy="21911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8"/>
          <p:cNvSpPr/>
          <p:nvPr/>
        </p:nvSpPr>
        <p:spPr>
          <a:xfrm>
            <a:off x="7986565" y="956380"/>
            <a:ext cx="217618" cy="217618"/>
          </a:xfrm>
          <a:custGeom>
            <a:rect b="b" l="l" r="r" t="t"/>
            <a:pathLst>
              <a:path extrusionOk="0" h="1708150" w="170815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rgbClr val="3241E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8"/>
          <p:cNvSpPr/>
          <p:nvPr/>
        </p:nvSpPr>
        <p:spPr>
          <a:xfrm>
            <a:off x="6442621" y="4245835"/>
            <a:ext cx="180944" cy="189577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3241E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27699" y="1732871"/>
            <a:ext cx="196890" cy="196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48648" y="1208133"/>
            <a:ext cx="2655534" cy="3005234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8"/>
          <p:cNvSpPr txBox="1"/>
          <p:nvPr/>
        </p:nvSpPr>
        <p:spPr>
          <a:xfrm>
            <a:off x="366925" y="1434502"/>
            <a:ext cx="4578900" cy="23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1150" lvl="0" marL="457200" marR="0" rtl="0" algn="l">
              <a:lnSpc>
                <a:spcPct val="167024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300"/>
              <a:buFont typeface="Arial"/>
              <a:buAutoNum type="arabicPeriod"/>
            </a:pPr>
            <a:r>
              <a:rPr b="0" i="0" lang="pt-BR" sz="1300" u="none" cap="none" strike="noStrike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Quantos atributos (variáveis) e quantas entradas o nosso conjunto de dados possui?</a:t>
            </a:r>
            <a:endParaRPr sz="1300"/>
          </a:p>
          <a:p>
            <a:pPr indent="-311150" lvl="0" marL="457200" marR="0" rtl="0" algn="l">
              <a:lnSpc>
                <a:spcPct val="167024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300"/>
              <a:buFont typeface="Arial"/>
              <a:buAutoNum type="arabicPeriod"/>
            </a:pPr>
            <a:r>
              <a:rPr b="0" i="0" lang="pt-BR" sz="1300" u="none" cap="none" strike="noStrike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Quais os tipos das variáveis?</a:t>
            </a:r>
            <a:endParaRPr sz="1300"/>
          </a:p>
          <a:p>
            <a:pPr indent="-311150" lvl="0" marL="457200" marR="0" rtl="0" algn="l">
              <a:lnSpc>
                <a:spcPct val="167024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300"/>
              <a:buFont typeface="Arial"/>
              <a:buAutoNum type="arabicPeriod"/>
            </a:pPr>
            <a:r>
              <a:rPr b="0" i="0" lang="pt-BR" sz="1300" u="none" cap="none" strike="noStrike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Qual a porcentagem de valores ausentes no dataset?</a:t>
            </a:r>
            <a:endParaRPr sz="1300"/>
          </a:p>
          <a:p>
            <a:pPr indent="-311150" lvl="0" marL="457200" marR="0" rtl="0" algn="l">
              <a:lnSpc>
                <a:spcPct val="167024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300"/>
              <a:buFont typeface="Arial"/>
              <a:buAutoNum type="arabicPeriod"/>
            </a:pPr>
            <a:r>
              <a:rPr b="0" i="0" lang="pt-BR" sz="1300" u="none" cap="none" strike="noStrike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Qual o tipo de distribuição das variáveis?</a:t>
            </a:r>
            <a:endParaRPr sz="1300"/>
          </a:p>
          <a:p>
            <a:pPr indent="-311150" lvl="0" marL="457200" marR="0" rtl="0" algn="l">
              <a:lnSpc>
                <a:spcPct val="167024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300"/>
              <a:buFont typeface="Arial"/>
              <a:buAutoNum type="arabicPeriod"/>
            </a:pPr>
            <a:r>
              <a:rPr b="0" i="0" lang="pt-BR" sz="1300" u="none" cap="none" strike="noStrike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Há outliers presentes?</a:t>
            </a:r>
            <a:endParaRPr sz="1300"/>
          </a:p>
          <a:p>
            <a:pPr indent="-311150" lvl="0" marL="457200" marR="0" rtl="0" algn="l">
              <a:lnSpc>
                <a:spcPct val="167024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300"/>
              <a:buFont typeface="Arial"/>
              <a:buAutoNum type="arabicPeriod"/>
            </a:pPr>
            <a:r>
              <a:rPr b="0" i="0" lang="pt-BR" sz="1300" u="none" cap="none" strike="noStrike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Qual a correlação existente entre as variáveis ?</a:t>
            </a:r>
            <a:endParaRPr sz="1300"/>
          </a:p>
        </p:txBody>
      </p:sp>
      <p:sp>
        <p:nvSpPr>
          <p:cNvPr id="181" name="Google Shape;181;p28"/>
          <p:cNvSpPr txBox="1"/>
          <p:nvPr/>
        </p:nvSpPr>
        <p:spPr>
          <a:xfrm>
            <a:off x="366928" y="449667"/>
            <a:ext cx="4579006" cy="5067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200" u="none" cap="none" strike="noStrike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Questões Levantadas</a:t>
            </a:r>
            <a:endParaRPr sz="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5D50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/>
          <p:nvPr/>
        </p:nvSpPr>
        <p:spPr>
          <a:xfrm rot="10800000">
            <a:off x="4198469" y="4741986"/>
            <a:ext cx="747465" cy="401514"/>
          </a:xfrm>
          <a:custGeom>
            <a:rect b="b" l="l" r="r" t="t"/>
            <a:pathLst>
              <a:path extrusionOk="0" h="1264123" w="2353310">
                <a:moveTo>
                  <a:pt x="784860" y="1196813"/>
                </a:moveTo>
                <a:cubicBezTo>
                  <a:pt x="905510" y="1237453"/>
                  <a:pt x="1042670" y="1264123"/>
                  <a:pt x="1177290" y="1264123"/>
                </a:cubicBezTo>
                <a:cubicBezTo>
                  <a:pt x="1311910" y="1264123"/>
                  <a:pt x="1441450" y="1241263"/>
                  <a:pt x="1560830" y="1200623"/>
                </a:cubicBezTo>
                <a:cubicBezTo>
                  <a:pt x="1563370" y="1199353"/>
                  <a:pt x="1565910" y="1199353"/>
                  <a:pt x="1568450" y="1198083"/>
                </a:cubicBezTo>
                <a:cubicBezTo>
                  <a:pt x="2016760" y="1035523"/>
                  <a:pt x="2346960" y="606263"/>
                  <a:pt x="2353310" y="109551"/>
                </a:cubicBezTo>
                <a:lnTo>
                  <a:pt x="2353310" y="0"/>
                </a:lnTo>
                <a:lnTo>
                  <a:pt x="0" y="0"/>
                </a:lnTo>
                <a:lnTo>
                  <a:pt x="0" y="109516"/>
                </a:lnTo>
                <a:cubicBezTo>
                  <a:pt x="6350" y="608803"/>
                  <a:pt x="331470" y="1038063"/>
                  <a:pt x="784860" y="1196813"/>
                </a:cubicBezTo>
                <a:close/>
              </a:path>
            </a:pathLst>
          </a:custGeom>
          <a:solidFill>
            <a:srgbClr val="ECF2FE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4502282" y="4902904"/>
            <a:ext cx="139436" cy="21911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9"/>
          <p:cNvSpPr txBox="1"/>
          <p:nvPr/>
        </p:nvSpPr>
        <p:spPr>
          <a:xfrm>
            <a:off x="1866900" y="270929"/>
            <a:ext cx="5410200" cy="101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6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200" u="sng" cap="none" strike="noStrike">
                <a:solidFill>
                  <a:srgbClr val="ECF2FE"/>
                </a:solidFill>
                <a:latin typeface="Arial"/>
                <a:ea typeface="Arial"/>
                <a:cs typeface="Arial"/>
                <a:sym typeface="Arial"/>
              </a:rPr>
              <a:t>Variáveis e Entradas do Dataset</a:t>
            </a:r>
            <a:endParaRPr sz="700"/>
          </a:p>
        </p:txBody>
      </p:sp>
      <p:grpSp>
        <p:nvGrpSpPr>
          <p:cNvPr id="189" name="Google Shape;189;p29"/>
          <p:cNvGrpSpPr/>
          <p:nvPr/>
        </p:nvGrpSpPr>
        <p:grpSpPr>
          <a:xfrm>
            <a:off x="1367033" y="1445511"/>
            <a:ext cx="1746468" cy="772394"/>
            <a:chOff x="0" y="-57150"/>
            <a:chExt cx="4657248" cy="2059717"/>
          </a:xfrm>
        </p:grpSpPr>
        <p:sp>
          <p:nvSpPr>
            <p:cNvPr id="190" name="Google Shape;190;p29"/>
            <p:cNvSpPr txBox="1"/>
            <p:nvPr/>
          </p:nvSpPr>
          <p:spPr>
            <a:xfrm>
              <a:off x="0" y="-57150"/>
              <a:ext cx="4657248" cy="12411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000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2900" u="none" cap="none" strike="noStrike">
                  <a:solidFill>
                    <a:srgbClr val="ECF2FE"/>
                  </a:solidFill>
                  <a:latin typeface="Arial"/>
                  <a:ea typeface="Arial"/>
                  <a:cs typeface="Arial"/>
                  <a:sym typeface="Arial"/>
                </a:rPr>
                <a:t>2057</a:t>
              </a:r>
              <a:endParaRPr sz="700"/>
            </a:p>
          </p:txBody>
        </p:sp>
        <p:sp>
          <p:nvSpPr>
            <p:cNvPr id="191" name="Google Shape;191;p29"/>
            <p:cNvSpPr txBox="1"/>
            <p:nvPr/>
          </p:nvSpPr>
          <p:spPr>
            <a:xfrm>
              <a:off x="0" y="1373700"/>
              <a:ext cx="4657248" cy="6288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59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500" u="none" cap="none" strike="noStrike">
                  <a:solidFill>
                    <a:srgbClr val="ECF2FE"/>
                  </a:solidFill>
                  <a:latin typeface="Arial"/>
                  <a:ea typeface="Arial"/>
                  <a:cs typeface="Arial"/>
                  <a:sym typeface="Arial"/>
                </a:rPr>
                <a:t>ENTRADAS</a:t>
              </a:r>
              <a:endParaRPr sz="700"/>
            </a:p>
          </p:txBody>
        </p:sp>
      </p:grpSp>
      <p:sp>
        <p:nvSpPr>
          <p:cNvPr id="192" name="Google Shape;192;p29"/>
          <p:cNvSpPr/>
          <p:nvPr/>
        </p:nvSpPr>
        <p:spPr>
          <a:xfrm>
            <a:off x="852175" y="1657105"/>
            <a:ext cx="254753" cy="93798"/>
          </a:xfrm>
          <a:custGeom>
            <a:rect b="b" l="l" r="r" t="t"/>
            <a:pathLst>
              <a:path extrusionOk="0" h="434340" w="1179660">
                <a:moveTo>
                  <a:pt x="1161880" y="187960"/>
                </a:moveTo>
                <a:lnTo>
                  <a:pt x="900260" y="11430"/>
                </a:lnTo>
                <a:cubicBezTo>
                  <a:pt x="882480" y="0"/>
                  <a:pt x="859620" y="3810"/>
                  <a:pt x="846920" y="21590"/>
                </a:cubicBezTo>
                <a:cubicBezTo>
                  <a:pt x="835490" y="39370"/>
                  <a:pt x="839300" y="62230"/>
                  <a:pt x="857080" y="74930"/>
                </a:cubicBezTo>
                <a:lnTo>
                  <a:pt x="1015830" y="181610"/>
                </a:lnTo>
                <a:lnTo>
                  <a:pt x="0" y="181610"/>
                </a:lnTo>
                <a:lnTo>
                  <a:pt x="0" y="257810"/>
                </a:lnTo>
                <a:lnTo>
                  <a:pt x="1015830" y="257810"/>
                </a:lnTo>
                <a:lnTo>
                  <a:pt x="857080" y="364490"/>
                </a:lnTo>
                <a:cubicBezTo>
                  <a:pt x="839300" y="375920"/>
                  <a:pt x="835490" y="400050"/>
                  <a:pt x="846920" y="417830"/>
                </a:cubicBezTo>
                <a:cubicBezTo>
                  <a:pt x="854540" y="429260"/>
                  <a:pt x="865970" y="434340"/>
                  <a:pt x="878670" y="434340"/>
                </a:cubicBezTo>
                <a:cubicBezTo>
                  <a:pt x="886290" y="434340"/>
                  <a:pt x="893910" y="431800"/>
                  <a:pt x="900260" y="427990"/>
                </a:cubicBezTo>
                <a:lnTo>
                  <a:pt x="1163150" y="251460"/>
                </a:lnTo>
                <a:cubicBezTo>
                  <a:pt x="1173310" y="243840"/>
                  <a:pt x="1179660" y="232410"/>
                  <a:pt x="1179660" y="219710"/>
                </a:cubicBezTo>
                <a:cubicBezTo>
                  <a:pt x="1179660" y="207010"/>
                  <a:pt x="1173310" y="195580"/>
                  <a:pt x="1161880" y="187960"/>
                </a:cubicBezTo>
                <a:close/>
              </a:path>
            </a:pathLst>
          </a:custGeom>
          <a:solidFill>
            <a:srgbClr val="ECF2FE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3" name="Google Shape;193;p29"/>
          <p:cNvGrpSpPr/>
          <p:nvPr/>
        </p:nvGrpSpPr>
        <p:grpSpPr>
          <a:xfrm>
            <a:off x="6777233" y="1445511"/>
            <a:ext cx="1746468" cy="772394"/>
            <a:chOff x="0" y="-57150"/>
            <a:chExt cx="4657248" cy="2059717"/>
          </a:xfrm>
        </p:grpSpPr>
        <p:sp>
          <p:nvSpPr>
            <p:cNvPr id="194" name="Google Shape;194;p29"/>
            <p:cNvSpPr txBox="1"/>
            <p:nvPr/>
          </p:nvSpPr>
          <p:spPr>
            <a:xfrm>
              <a:off x="0" y="-57150"/>
              <a:ext cx="4657248" cy="12411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000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2900" u="none" cap="none" strike="noStrike">
                  <a:solidFill>
                    <a:srgbClr val="ECF2FE"/>
                  </a:solidFill>
                  <a:latin typeface="Arial"/>
                  <a:ea typeface="Arial"/>
                  <a:cs typeface="Arial"/>
                  <a:sym typeface="Arial"/>
                </a:rPr>
                <a:t>13</a:t>
              </a:r>
              <a:endParaRPr sz="700"/>
            </a:p>
          </p:txBody>
        </p:sp>
        <p:sp>
          <p:nvSpPr>
            <p:cNvPr id="195" name="Google Shape;195;p29"/>
            <p:cNvSpPr txBox="1"/>
            <p:nvPr/>
          </p:nvSpPr>
          <p:spPr>
            <a:xfrm>
              <a:off x="0" y="1373700"/>
              <a:ext cx="4657248" cy="6288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59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500" u="none" cap="none" strike="noStrike">
                  <a:solidFill>
                    <a:srgbClr val="ECF2FE"/>
                  </a:solidFill>
                  <a:latin typeface="Arial"/>
                  <a:ea typeface="Arial"/>
                  <a:cs typeface="Arial"/>
                  <a:sym typeface="Arial"/>
                </a:rPr>
                <a:t>VARIÁVEIS</a:t>
              </a:r>
              <a:endParaRPr sz="700"/>
            </a:p>
          </p:txBody>
        </p:sp>
      </p:grpSp>
      <p:sp>
        <p:nvSpPr>
          <p:cNvPr id="196" name="Google Shape;196;p29"/>
          <p:cNvSpPr/>
          <p:nvPr/>
        </p:nvSpPr>
        <p:spPr>
          <a:xfrm>
            <a:off x="6262375" y="1657105"/>
            <a:ext cx="254753" cy="93798"/>
          </a:xfrm>
          <a:custGeom>
            <a:rect b="b" l="l" r="r" t="t"/>
            <a:pathLst>
              <a:path extrusionOk="0" h="434340" w="1179660">
                <a:moveTo>
                  <a:pt x="1161880" y="187960"/>
                </a:moveTo>
                <a:lnTo>
                  <a:pt x="900260" y="11430"/>
                </a:lnTo>
                <a:cubicBezTo>
                  <a:pt x="882480" y="0"/>
                  <a:pt x="859620" y="3810"/>
                  <a:pt x="846920" y="21590"/>
                </a:cubicBezTo>
                <a:cubicBezTo>
                  <a:pt x="835490" y="39370"/>
                  <a:pt x="839300" y="62230"/>
                  <a:pt x="857080" y="74930"/>
                </a:cubicBezTo>
                <a:lnTo>
                  <a:pt x="1015830" y="181610"/>
                </a:lnTo>
                <a:lnTo>
                  <a:pt x="0" y="181610"/>
                </a:lnTo>
                <a:lnTo>
                  <a:pt x="0" y="257810"/>
                </a:lnTo>
                <a:lnTo>
                  <a:pt x="1015830" y="257810"/>
                </a:lnTo>
                <a:lnTo>
                  <a:pt x="857080" y="364490"/>
                </a:lnTo>
                <a:cubicBezTo>
                  <a:pt x="839300" y="375920"/>
                  <a:pt x="835490" y="400050"/>
                  <a:pt x="846920" y="417830"/>
                </a:cubicBezTo>
                <a:cubicBezTo>
                  <a:pt x="854540" y="429260"/>
                  <a:pt x="865970" y="434340"/>
                  <a:pt x="878670" y="434340"/>
                </a:cubicBezTo>
                <a:cubicBezTo>
                  <a:pt x="886290" y="434340"/>
                  <a:pt x="893910" y="431800"/>
                  <a:pt x="900260" y="427990"/>
                </a:cubicBezTo>
                <a:lnTo>
                  <a:pt x="1163150" y="251460"/>
                </a:lnTo>
                <a:cubicBezTo>
                  <a:pt x="1173310" y="243840"/>
                  <a:pt x="1179660" y="232410"/>
                  <a:pt x="1179660" y="219710"/>
                </a:cubicBezTo>
                <a:cubicBezTo>
                  <a:pt x="1179660" y="207010"/>
                  <a:pt x="1173310" y="195580"/>
                  <a:pt x="1161880" y="187960"/>
                </a:cubicBezTo>
                <a:close/>
              </a:path>
            </a:pathLst>
          </a:custGeom>
          <a:solidFill>
            <a:srgbClr val="ECF2FE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9"/>
          <p:cNvSpPr txBox="1"/>
          <p:nvPr/>
        </p:nvSpPr>
        <p:spPr>
          <a:xfrm>
            <a:off x="1866900" y="2552700"/>
            <a:ext cx="5410200" cy="5067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6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200" u="sng" cap="none" strike="noStrike">
                <a:solidFill>
                  <a:srgbClr val="ECF2FE"/>
                </a:solidFill>
                <a:latin typeface="Arial"/>
                <a:ea typeface="Arial"/>
                <a:cs typeface="Arial"/>
                <a:sym typeface="Arial"/>
              </a:rPr>
              <a:t>Tipos das Variáveis</a:t>
            </a:r>
            <a:endParaRPr sz="700"/>
          </a:p>
        </p:txBody>
      </p:sp>
      <p:grpSp>
        <p:nvGrpSpPr>
          <p:cNvPr id="198" name="Google Shape;198;p29"/>
          <p:cNvGrpSpPr/>
          <p:nvPr/>
        </p:nvGrpSpPr>
        <p:grpSpPr>
          <a:xfrm>
            <a:off x="1251095" y="3371751"/>
            <a:ext cx="3884952" cy="1134183"/>
            <a:chOff x="0" y="-57150"/>
            <a:chExt cx="10359872" cy="3024489"/>
          </a:xfrm>
        </p:grpSpPr>
        <p:sp>
          <p:nvSpPr>
            <p:cNvPr id="199" name="Google Shape;199;p29"/>
            <p:cNvSpPr txBox="1"/>
            <p:nvPr/>
          </p:nvSpPr>
          <p:spPr>
            <a:xfrm>
              <a:off x="0" y="-57150"/>
              <a:ext cx="10359872" cy="12411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000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2900" u="none" cap="none" strike="noStrike">
                  <a:solidFill>
                    <a:srgbClr val="ECF2FE"/>
                  </a:solidFill>
                  <a:latin typeface="Arial"/>
                  <a:ea typeface="Arial"/>
                  <a:cs typeface="Arial"/>
                  <a:sym typeface="Arial"/>
                </a:rPr>
                <a:t>Int64</a:t>
              </a:r>
              <a:endParaRPr sz="700"/>
            </a:p>
          </p:txBody>
        </p:sp>
        <p:sp>
          <p:nvSpPr>
            <p:cNvPr id="200" name="Google Shape;200;p29"/>
            <p:cNvSpPr txBox="1"/>
            <p:nvPr/>
          </p:nvSpPr>
          <p:spPr>
            <a:xfrm>
              <a:off x="0" y="1373700"/>
              <a:ext cx="10359872" cy="15936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6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300" u="none" cap="none" strike="noStrike">
                  <a:solidFill>
                    <a:srgbClr val="ECF2FE"/>
                  </a:solidFill>
                  <a:latin typeface="Arial"/>
                  <a:ea typeface="Arial"/>
                  <a:cs typeface="Arial"/>
                  <a:sym typeface="Arial"/>
                </a:rPr>
                <a:t>ID, PLAYER_ID, MATCHES_PLAYED, TOTAL_WINS, TOTAL_LOSS, MM_POINTS, ASSIST, DEATH, HS, KILLS, IS_MM;</a:t>
              </a:r>
              <a:endParaRPr sz="700"/>
            </a:p>
          </p:txBody>
        </p:sp>
      </p:grpSp>
      <p:sp>
        <p:nvSpPr>
          <p:cNvPr id="201" name="Google Shape;201;p29"/>
          <p:cNvSpPr/>
          <p:nvPr/>
        </p:nvSpPr>
        <p:spPr>
          <a:xfrm>
            <a:off x="736237" y="3583344"/>
            <a:ext cx="254753" cy="93798"/>
          </a:xfrm>
          <a:custGeom>
            <a:rect b="b" l="l" r="r" t="t"/>
            <a:pathLst>
              <a:path extrusionOk="0" h="434340" w="1179660">
                <a:moveTo>
                  <a:pt x="1161880" y="187960"/>
                </a:moveTo>
                <a:lnTo>
                  <a:pt x="900260" y="11430"/>
                </a:lnTo>
                <a:cubicBezTo>
                  <a:pt x="882480" y="0"/>
                  <a:pt x="859620" y="3810"/>
                  <a:pt x="846920" y="21590"/>
                </a:cubicBezTo>
                <a:cubicBezTo>
                  <a:pt x="835490" y="39370"/>
                  <a:pt x="839300" y="62230"/>
                  <a:pt x="857080" y="74930"/>
                </a:cubicBezTo>
                <a:lnTo>
                  <a:pt x="1015830" y="181610"/>
                </a:lnTo>
                <a:lnTo>
                  <a:pt x="0" y="181610"/>
                </a:lnTo>
                <a:lnTo>
                  <a:pt x="0" y="257810"/>
                </a:lnTo>
                <a:lnTo>
                  <a:pt x="1015830" y="257810"/>
                </a:lnTo>
                <a:lnTo>
                  <a:pt x="857080" y="364490"/>
                </a:lnTo>
                <a:cubicBezTo>
                  <a:pt x="839300" y="375920"/>
                  <a:pt x="835490" y="400050"/>
                  <a:pt x="846920" y="417830"/>
                </a:cubicBezTo>
                <a:cubicBezTo>
                  <a:pt x="854540" y="429260"/>
                  <a:pt x="865970" y="434340"/>
                  <a:pt x="878670" y="434340"/>
                </a:cubicBezTo>
                <a:cubicBezTo>
                  <a:pt x="886290" y="434340"/>
                  <a:pt x="893910" y="431800"/>
                  <a:pt x="900260" y="427990"/>
                </a:cubicBezTo>
                <a:lnTo>
                  <a:pt x="1163150" y="251460"/>
                </a:lnTo>
                <a:cubicBezTo>
                  <a:pt x="1173310" y="243840"/>
                  <a:pt x="1179660" y="232410"/>
                  <a:pt x="1179660" y="219710"/>
                </a:cubicBezTo>
                <a:cubicBezTo>
                  <a:pt x="1179660" y="207010"/>
                  <a:pt x="1173310" y="195580"/>
                  <a:pt x="1161880" y="187960"/>
                </a:cubicBezTo>
                <a:close/>
              </a:path>
            </a:pathLst>
          </a:custGeom>
          <a:solidFill>
            <a:srgbClr val="ECF2FE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2" name="Google Shape;202;p29"/>
          <p:cNvGrpSpPr/>
          <p:nvPr/>
        </p:nvGrpSpPr>
        <p:grpSpPr>
          <a:xfrm>
            <a:off x="5965420" y="3371751"/>
            <a:ext cx="2558281" cy="734186"/>
            <a:chOff x="0" y="-57150"/>
            <a:chExt cx="6822083" cy="1957829"/>
          </a:xfrm>
        </p:grpSpPr>
        <p:sp>
          <p:nvSpPr>
            <p:cNvPr id="203" name="Google Shape;203;p29"/>
            <p:cNvSpPr txBox="1"/>
            <p:nvPr/>
          </p:nvSpPr>
          <p:spPr>
            <a:xfrm>
              <a:off x="0" y="-57150"/>
              <a:ext cx="6822083" cy="12411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000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2900" u="none" cap="none" strike="noStrike">
                  <a:solidFill>
                    <a:srgbClr val="ECF2FE"/>
                  </a:solidFill>
                  <a:latin typeface="Arial"/>
                  <a:ea typeface="Arial"/>
                  <a:cs typeface="Arial"/>
                  <a:sym typeface="Arial"/>
                </a:rPr>
                <a:t>Object</a:t>
              </a:r>
              <a:endParaRPr sz="700"/>
            </a:p>
          </p:txBody>
        </p:sp>
        <p:sp>
          <p:nvSpPr>
            <p:cNvPr id="204" name="Google Shape;204;p29"/>
            <p:cNvSpPr txBox="1"/>
            <p:nvPr/>
          </p:nvSpPr>
          <p:spPr>
            <a:xfrm>
              <a:off x="0" y="1373700"/>
              <a:ext cx="6822083" cy="5269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6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300" u="none" cap="none" strike="noStrike">
                  <a:solidFill>
                    <a:srgbClr val="ECF2FE"/>
                  </a:solidFill>
                  <a:latin typeface="Arial"/>
                  <a:ea typeface="Arial"/>
                  <a:cs typeface="Arial"/>
                  <a:sym typeface="Arial"/>
                </a:rPr>
                <a:t>CREATED_AT, UPDATED_AT;</a:t>
              </a:r>
              <a:endParaRPr sz="700"/>
            </a:p>
          </p:txBody>
        </p:sp>
      </p:grpSp>
      <p:sp>
        <p:nvSpPr>
          <p:cNvPr id="205" name="Google Shape;205;p29"/>
          <p:cNvSpPr/>
          <p:nvPr/>
        </p:nvSpPr>
        <p:spPr>
          <a:xfrm>
            <a:off x="5450562" y="3583344"/>
            <a:ext cx="254753" cy="93798"/>
          </a:xfrm>
          <a:custGeom>
            <a:rect b="b" l="l" r="r" t="t"/>
            <a:pathLst>
              <a:path extrusionOk="0" h="434340" w="1179660">
                <a:moveTo>
                  <a:pt x="1161880" y="187960"/>
                </a:moveTo>
                <a:lnTo>
                  <a:pt x="900260" y="11430"/>
                </a:lnTo>
                <a:cubicBezTo>
                  <a:pt x="882480" y="0"/>
                  <a:pt x="859620" y="3810"/>
                  <a:pt x="846920" y="21590"/>
                </a:cubicBezTo>
                <a:cubicBezTo>
                  <a:pt x="835490" y="39370"/>
                  <a:pt x="839300" y="62230"/>
                  <a:pt x="857080" y="74930"/>
                </a:cubicBezTo>
                <a:lnTo>
                  <a:pt x="1015830" y="181610"/>
                </a:lnTo>
                <a:lnTo>
                  <a:pt x="0" y="181610"/>
                </a:lnTo>
                <a:lnTo>
                  <a:pt x="0" y="257810"/>
                </a:lnTo>
                <a:lnTo>
                  <a:pt x="1015830" y="257810"/>
                </a:lnTo>
                <a:lnTo>
                  <a:pt x="857080" y="364490"/>
                </a:lnTo>
                <a:cubicBezTo>
                  <a:pt x="839300" y="375920"/>
                  <a:pt x="835490" y="400050"/>
                  <a:pt x="846920" y="417830"/>
                </a:cubicBezTo>
                <a:cubicBezTo>
                  <a:pt x="854540" y="429260"/>
                  <a:pt x="865970" y="434340"/>
                  <a:pt x="878670" y="434340"/>
                </a:cubicBezTo>
                <a:cubicBezTo>
                  <a:pt x="886290" y="434340"/>
                  <a:pt x="893910" y="431800"/>
                  <a:pt x="900260" y="427990"/>
                </a:cubicBezTo>
                <a:lnTo>
                  <a:pt x="1163150" y="251460"/>
                </a:lnTo>
                <a:cubicBezTo>
                  <a:pt x="1173310" y="243840"/>
                  <a:pt x="1179660" y="232410"/>
                  <a:pt x="1179660" y="219710"/>
                </a:cubicBezTo>
                <a:cubicBezTo>
                  <a:pt x="1179660" y="207010"/>
                  <a:pt x="1173310" y="195580"/>
                  <a:pt x="1161880" y="187960"/>
                </a:cubicBezTo>
                <a:close/>
              </a:path>
            </a:pathLst>
          </a:custGeom>
          <a:solidFill>
            <a:srgbClr val="ECF2FE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241E4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/>
          <p:nvPr/>
        </p:nvSpPr>
        <p:spPr>
          <a:xfrm rot="10800000">
            <a:off x="4198469" y="4741986"/>
            <a:ext cx="747465" cy="401514"/>
          </a:xfrm>
          <a:custGeom>
            <a:rect b="b" l="l" r="r" t="t"/>
            <a:pathLst>
              <a:path extrusionOk="0" h="1264123" w="2353310">
                <a:moveTo>
                  <a:pt x="784860" y="1196813"/>
                </a:moveTo>
                <a:cubicBezTo>
                  <a:pt x="905510" y="1237453"/>
                  <a:pt x="1042670" y="1264123"/>
                  <a:pt x="1177290" y="1264123"/>
                </a:cubicBezTo>
                <a:cubicBezTo>
                  <a:pt x="1311910" y="1264123"/>
                  <a:pt x="1441450" y="1241263"/>
                  <a:pt x="1560830" y="1200623"/>
                </a:cubicBezTo>
                <a:cubicBezTo>
                  <a:pt x="1563370" y="1199353"/>
                  <a:pt x="1565910" y="1199353"/>
                  <a:pt x="1568450" y="1198083"/>
                </a:cubicBezTo>
                <a:cubicBezTo>
                  <a:pt x="2016760" y="1035523"/>
                  <a:pt x="2346960" y="606263"/>
                  <a:pt x="2353310" y="109551"/>
                </a:cubicBezTo>
                <a:lnTo>
                  <a:pt x="2353310" y="0"/>
                </a:lnTo>
                <a:lnTo>
                  <a:pt x="0" y="0"/>
                </a:lnTo>
                <a:lnTo>
                  <a:pt x="0" y="109516"/>
                </a:lnTo>
                <a:cubicBezTo>
                  <a:pt x="6350" y="608803"/>
                  <a:pt x="331470" y="1038063"/>
                  <a:pt x="784860" y="1196813"/>
                </a:cubicBezTo>
                <a:close/>
              </a:path>
            </a:pathLst>
          </a:custGeom>
          <a:solidFill>
            <a:srgbClr val="EF5D5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4502282" y="4902904"/>
            <a:ext cx="139436" cy="219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5595" y="878631"/>
            <a:ext cx="3267042" cy="3386238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0"/>
          <p:cNvSpPr/>
          <p:nvPr/>
        </p:nvSpPr>
        <p:spPr>
          <a:xfrm>
            <a:off x="514350" y="1675118"/>
            <a:ext cx="277402" cy="277402"/>
          </a:xfrm>
          <a:custGeom>
            <a:rect b="b" l="l" r="r" t="t"/>
            <a:pathLst>
              <a:path extrusionOk="0" h="1708150" w="170815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rgbClr val="EF5D5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0"/>
          <p:cNvSpPr/>
          <p:nvPr/>
        </p:nvSpPr>
        <p:spPr>
          <a:xfrm>
            <a:off x="3443183" y="3994969"/>
            <a:ext cx="171921" cy="180123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CF2FE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52077" y="785096"/>
            <a:ext cx="187071" cy="187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0"/>
          <p:cNvPicPr preferRelativeResize="0"/>
          <p:nvPr/>
        </p:nvPicPr>
        <p:blipFill rotWithShape="1">
          <a:blip r:embed="rId6">
            <a:alphaModFix/>
          </a:blip>
          <a:srcRect b="0" l="71" r="71" t="0"/>
          <a:stretch/>
        </p:blipFill>
        <p:spPr>
          <a:xfrm>
            <a:off x="932289" y="1675118"/>
            <a:ext cx="2673653" cy="2312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0"/>
          <p:cNvPicPr preferRelativeResize="0"/>
          <p:nvPr/>
        </p:nvPicPr>
        <p:blipFill rotWithShape="1">
          <a:blip r:embed="rId7">
            <a:alphaModFix/>
          </a:blip>
          <a:srcRect b="0" l="115" r="114" t="0"/>
          <a:stretch/>
        </p:blipFill>
        <p:spPr>
          <a:xfrm>
            <a:off x="1748293" y="2052564"/>
            <a:ext cx="1041646" cy="1038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0"/>
          <p:cNvSpPr txBox="1"/>
          <p:nvPr/>
        </p:nvSpPr>
        <p:spPr>
          <a:xfrm>
            <a:off x="4995843" y="495300"/>
            <a:ext cx="32331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000" u="none" cap="none" strike="noStrike">
                <a:solidFill>
                  <a:srgbClr val="ECF2FE"/>
                </a:solidFill>
                <a:latin typeface="Arial"/>
                <a:ea typeface="Arial"/>
                <a:cs typeface="Arial"/>
                <a:sym typeface="Arial"/>
              </a:rPr>
              <a:t>Dados Ausentes</a:t>
            </a:r>
            <a:endParaRPr sz="700"/>
          </a:p>
        </p:txBody>
      </p:sp>
      <p:sp>
        <p:nvSpPr>
          <p:cNvPr id="219" name="Google Shape;219;p30"/>
          <p:cNvSpPr txBox="1"/>
          <p:nvPr/>
        </p:nvSpPr>
        <p:spPr>
          <a:xfrm>
            <a:off x="4998125" y="1053475"/>
            <a:ext cx="3170100" cy="14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19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ECF2FE"/>
                </a:solidFill>
                <a:latin typeface="Arial"/>
                <a:ea typeface="Arial"/>
                <a:cs typeface="Arial"/>
                <a:sym typeface="Arial"/>
              </a:rPr>
              <a:t>Dados ausentes são uma das maiores dificuldades da etapa exploratória dos dados em um projeto de Data Science.</a:t>
            </a:r>
            <a:endParaRPr sz="700"/>
          </a:p>
          <a:p>
            <a:pPr indent="0" lvl="0" marL="0" marR="0" rtl="0" algn="l">
              <a:lnSpc>
                <a:spcPct val="1420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ECF2FE"/>
                </a:solidFill>
                <a:latin typeface="Arial"/>
                <a:ea typeface="Arial"/>
                <a:cs typeface="Arial"/>
                <a:sym typeface="Arial"/>
              </a:rPr>
              <a:t>-Excluir, completar ou ignorar?</a:t>
            </a:r>
            <a:endParaRPr sz="700"/>
          </a:p>
        </p:txBody>
      </p:sp>
      <p:sp>
        <p:nvSpPr>
          <p:cNvPr id="220" name="Google Shape;220;p30"/>
          <p:cNvSpPr txBox="1"/>
          <p:nvPr/>
        </p:nvSpPr>
        <p:spPr>
          <a:xfrm>
            <a:off x="4998125" y="2389575"/>
            <a:ext cx="3699000" cy="20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419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ECF2FE"/>
                </a:solidFill>
                <a:latin typeface="Arial"/>
                <a:ea typeface="Arial"/>
                <a:cs typeface="Arial"/>
                <a:sym typeface="Arial"/>
              </a:rPr>
              <a:t>Nesse nosso caso depois de executar:</a:t>
            </a:r>
            <a:endParaRPr sz="700"/>
          </a:p>
          <a:p>
            <a:pPr indent="0" lvl="0" marL="0" marR="0" rtl="0" algn="just">
              <a:lnSpc>
                <a:spcPct val="142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ECF2FE"/>
                </a:solidFill>
                <a:latin typeface="Arial"/>
                <a:ea typeface="Arial"/>
                <a:cs typeface="Arial"/>
                <a:sym typeface="Arial"/>
              </a:rPr>
              <a:t>(df.isnull().sum()/df.shape[0]).sort_values(ascending=False)*100</a:t>
            </a:r>
            <a:endParaRPr sz="700"/>
          </a:p>
          <a:p>
            <a:pPr indent="0" lvl="0" marL="0" marR="0" rtl="0" algn="just">
              <a:lnSpc>
                <a:spcPct val="142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ECF2FE"/>
                </a:solidFill>
                <a:latin typeface="Arial"/>
                <a:ea typeface="Arial"/>
                <a:cs typeface="Arial"/>
                <a:sym typeface="Arial"/>
              </a:rPr>
              <a:t>Pude observar que não havia valores ausentes, mas caso tivesse iria usar a função:</a:t>
            </a:r>
            <a:endParaRPr sz="700"/>
          </a:p>
          <a:p>
            <a:pPr indent="0" lvl="0" marL="0" marR="0" rtl="0" algn="just">
              <a:lnSpc>
                <a:spcPct val="1420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ECF2FE"/>
                </a:solidFill>
                <a:latin typeface="Arial"/>
                <a:ea typeface="Arial"/>
                <a:cs typeface="Arial"/>
                <a:sym typeface="Arial"/>
              </a:rPr>
              <a:t>fillna() - usado para atualizar valores ausentes com a média, moda ou mediana da coluna. </a:t>
            </a:r>
            <a:endParaRPr sz="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CF2FE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1"/>
          <p:cNvSpPr/>
          <p:nvPr/>
        </p:nvSpPr>
        <p:spPr>
          <a:xfrm rot="10800000">
            <a:off x="4198469" y="4741986"/>
            <a:ext cx="747465" cy="401514"/>
          </a:xfrm>
          <a:custGeom>
            <a:rect b="b" l="l" r="r" t="t"/>
            <a:pathLst>
              <a:path extrusionOk="0" h="1264123" w="2353310">
                <a:moveTo>
                  <a:pt x="784860" y="1196813"/>
                </a:moveTo>
                <a:cubicBezTo>
                  <a:pt x="905510" y="1237453"/>
                  <a:pt x="1042670" y="1264123"/>
                  <a:pt x="1177290" y="1264123"/>
                </a:cubicBezTo>
                <a:cubicBezTo>
                  <a:pt x="1311910" y="1264123"/>
                  <a:pt x="1441450" y="1241263"/>
                  <a:pt x="1560830" y="1200623"/>
                </a:cubicBezTo>
                <a:cubicBezTo>
                  <a:pt x="1563370" y="1199353"/>
                  <a:pt x="1565910" y="1199353"/>
                  <a:pt x="1568450" y="1198083"/>
                </a:cubicBezTo>
                <a:cubicBezTo>
                  <a:pt x="2016760" y="1035523"/>
                  <a:pt x="2346960" y="606263"/>
                  <a:pt x="2353310" y="109551"/>
                </a:cubicBezTo>
                <a:lnTo>
                  <a:pt x="2353310" y="0"/>
                </a:lnTo>
                <a:lnTo>
                  <a:pt x="0" y="0"/>
                </a:lnTo>
                <a:lnTo>
                  <a:pt x="0" y="109516"/>
                </a:lnTo>
                <a:cubicBezTo>
                  <a:pt x="6350" y="608803"/>
                  <a:pt x="331470" y="1038063"/>
                  <a:pt x="784860" y="1196813"/>
                </a:cubicBezTo>
                <a:close/>
              </a:path>
            </a:pathLst>
          </a:custGeom>
          <a:solidFill>
            <a:srgbClr val="3241E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4502282" y="4902904"/>
            <a:ext cx="139436" cy="219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3359" y="514350"/>
            <a:ext cx="5990525" cy="3878864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1"/>
          <p:cNvSpPr txBox="1"/>
          <p:nvPr/>
        </p:nvSpPr>
        <p:spPr>
          <a:xfrm>
            <a:off x="6361493" y="495300"/>
            <a:ext cx="2593509" cy="878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8104D"/>
                </a:solidFill>
                <a:latin typeface="Arial"/>
                <a:ea typeface="Arial"/>
                <a:cs typeface="Arial"/>
                <a:sym typeface="Arial"/>
              </a:rPr>
              <a:t>Distribuição das Variáveis</a:t>
            </a:r>
            <a:endParaRPr sz="700"/>
          </a:p>
        </p:txBody>
      </p:sp>
      <p:sp>
        <p:nvSpPr>
          <p:cNvPr id="229" name="Google Shape;229;p31"/>
          <p:cNvSpPr txBox="1"/>
          <p:nvPr/>
        </p:nvSpPr>
        <p:spPr>
          <a:xfrm>
            <a:off x="6326550" y="1731398"/>
            <a:ext cx="2663400" cy="25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419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500" u="none" cap="none" strike="noStrike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Para identificar a distribuição das variáveis, plotei o histograma, que tem como objetivo mostrar a distribuição de frequências de dados  obtidos por medições, para identificarmos a frequência com que algo acontece.</a:t>
            </a:r>
            <a:endParaRPr sz="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5D50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2"/>
          <p:cNvSpPr/>
          <p:nvPr/>
        </p:nvSpPr>
        <p:spPr>
          <a:xfrm rot="10800000">
            <a:off x="4198469" y="4741986"/>
            <a:ext cx="747465" cy="401514"/>
          </a:xfrm>
          <a:custGeom>
            <a:rect b="b" l="l" r="r" t="t"/>
            <a:pathLst>
              <a:path extrusionOk="0" h="1264123" w="2353310">
                <a:moveTo>
                  <a:pt x="784860" y="1196813"/>
                </a:moveTo>
                <a:cubicBezTo>
                  <a:pt x="905510" y="1237453"/>
                  <a:pt x="1042670" y="1264123"/>
                  <a:pt x="1177290" y="1264123"/>
                </a:cubicBezTo>
                <a:cubicBezTo>
                  <a:pt x="1311910" y="1264123"/>
                  <a:pt x="1441450" y="1241263"/>
                  <a:pt x="1560830" y="1200623"/>
                </a:cubicBezTo>
                <a:cubicBezTo>
                  <a:pt x="1563370" y="1199353"/>
                  <a:pt x="1565910" y="1199353"/>
                  <a:pt x="1568450" y="1198083"/>
                </a:cubicBezTo>
                <a:cubicBezTo>
                  <a:pt x="2016760" y="1035523"/>
                  <a:pt x="2346960" y="606263"/>
                  <a:pt x="2353310" y="109551"/>
                </a:cubicBezTo>
                <a:lnTo>
                  <a:pt x="2353310" y="0"/>
                </a:lnTo>
                <a:lnTo>
                  <a:pt x="0" y="0"/>
                </a:lnTo>
                <a:lnTo>
                  <a:pt x="0" y="109516"/>
                </a:lnTo>
                <a:cubicBezTo>
                  <a:pt x="6350" y="608803"/>
                  <a:pt x="331470" y="1038063"/>
                  <a:pt x="784860" y="1196813"/>
                </a:cubicBezTo>
                <a:close/>
              </a:path>
            </a:pathLst>
          </a:custGeom>
          <a:solidFill>
            <a:srgbClr val="ECF2FE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5" name="Google Shape;23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4502282" y="4902904"/>
            <a:ext cx="139436" cy="219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2"/>
          <p:cNvPicPr preferRelativeResize="0"/>
          <p:nvPr/>
        </p:nvPicPr>
        <p:blipFill rotWithShape="1">
          <a:blip r:embed="rId4">
            <a:alphaModFix/>
          </a:blip>
          <a:srcRect b="303" l="0" r="0" t="303"/>
          <a:stretch/>
        </p:blipFill>
        <p:spPr>
          <a:xfrm rot="1055692">
            <a:off x="2671034" y="3489596"/>
            <a:ext cx="3021875" cy="901068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2"/>
          <p:cNvSpPr txBox="1"/>
          <p:nvPr/>
        </p:nvSpPr>
        <p:spPr>
          <a:xfrm>
            <a:off x="5772150" y="3635996"/>
            <a:ext cx="2857500" cy="7466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ECF2FE"/>
                </a:solidFill>
                <a:latin typeface="Arial"/>
                <a:ea typeface="Arial"/>
                <a:cs typeface="Arial"/>
                <a:sym typeface="Arial"/>
              </a:rPr>
              <a:t>Pela distribuição do histograma, é possível verificar que pode haver indícios da presença de outliers</a:t>
            </a:r>
            <a:endParaRPr sz="700"/>
          </a:p>
        </p:txBody>
      </p:sp>
      <p:sp>
        <p:nvSpPr>
          <p:cNvPr id="238" name="Google Shape;238;p32"/>
          <p:cNvSpPr/>
          <p:nvPr/>
        </p:nvSpPr>
        <p:spPr>
          <a:xfrm>
            <a:off x="401712" y="2245355"/>
            <a:ext cx="4756216" cy="149005"/>
          </a:xfrm>
          <a:custGeom>
            <a:rect b="b" l="l" r="r" t="t"/>
            <a:pathLst>
              <a:path extrusionOk="0" h="408940" w="13053337">
                <a:moveTo>
                  <a:pt x="12847596" y="0"/>
                </a:moveTo>
                <a:cubicBezTo>
                  <a:pt x="12747266" y="0"/>
                  <a:pt x="12664716" y="72390"/>
                  <a:pt x="12645666" y="166370"/>
                </a:cubicBezTo>
                <a:lnTo>
                  <a:pt x="406400" y="166370"/>
                </a:lnTo>
                <a:cubicBezTo>
                  <a:pt x="388620" y="71120"/>
                  <a:pt x="304800" y="0"/>
                  <a:pt x="204470" y="0"/>
                </a:cubicBezTo>
                <a:cubicBezTo>
                  <a:pt x="91440" y="0"/>
                  <a:pt x="0" y="91440"/>
                  <a:pt x="0" y="204470"/>
                </a:cubicBezTo>
                <a:cubicBezTo>
                  <a:pt x="0" y="317500"/>
                  <a:pt x="91440" y="408940"/>
                  <a:pt x="204470" y="408940"/>
                </a:cubicBezTo>
                <a:cubicBezTo>
                  <a:pt x="304800" y="408940"/>
                  <a:pt x="388620" y="337820"/>
                  <a:pt x="406400" y="242570"/>
                </a:cubicBezTo>
                <a:lnTo>
                  <a:pt x="12646936" y="242570"/>
                </a:lnTo>
                <a:cubicBezTo>
                  <a:pt x="12664716" y="337820"/>
                  <a:pt x="12748537" y="408940"/>
                  <a:pt x="12848866" y="408940"/>
                </a:cubicBezTo>
                <a:cubicBezTo>
                  <a:pt x="12961896" y="408940"/>
                  <a:pt x="13053337" y="317500"/>
                  <a:pt x="13053337" y="204470"/>
                </a:cubicBezTo>
                <a:cubicBezTo>
                  <a:pt x="13053337" y="91440"/>
                  <a:pt x="12960626" y="0"/>
                  <a:pt x="12847596" y="0"/>
                </a:cubicBezTo>
                <a:close/>
              </a:path>
            </a:pathLst>
          </a:custGeom>
          <a:solidFill>
            <a:srgbClr val="ECF2FE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2"/>
          <p:cNvSpPr/>
          <p:nvPr/>
        </p:nvSpPr>
        <p:spPr>
          <a:xfrm>
            <a:off x="401712" y="959218"/>
            <a:ext cx="4756216" cy="149005"/>
          </a:xfrm>
          <a:custGeom>
            <a:rect b="b" l="l" r="r" t="t"/>
            <a:pathLst>
              <a:path extrusionOk="0" h="408940" w="13053337">
                <a:moveTo>
                  <a:pt x="12847596" y="0"/>
                </a:moveTo>
                <a:cubicBezTo>
                  <a:pt x="12747266" y="0"/>
                  <a:pt x="12664716" y="72390"/>
                  <a:pt x="12645666" y="166370"/>
                </a:cubicBezTo>
                <a:lnTo>
                  <a:pt x="406400" y="166370"/>
                </a:lnTo>
                <a:cubicBezTo>
                  <a:pt x="388620" y="71120"/>
                  <a:pt x="304800" y="0"/>
                  <a:pt x="204470" y="0"/>
                </a:cubicBezTo>
                <a:cubicBezTo>
                  <a:pt x="91440" y="0"/>
                  <a:pt x="0" y="91440"/>
                  <a:pt x="0" y="204470"/>
                </a:cubicBezTo>
                <a:cubicBezTo>
                  <a:pt x="0" y="317500"/>
                  <a:pt x="91440" y="408940"/>
                  <a:pt x="204470" y="408940"/>
                </a:cubicBezTo>
                <a:cubicBezTo>
                  <a:pt x="304800" y="408940"/>
                  <a:pt x="388620" y="337820"/>
                  <a:pt x="406400" y="242570"/>
                </a:cubicBezTo>
                <a:lnTo>
                  <a:pt x="12646936" y="242570"/>
                </a:lnTo>
                <a:cubicBezTo>
                  <a:pt x="12664716" y="337820"/>
                  <a:pt x="12748537" y="408940"/>
                  <a:pt x="12848866" y="408940"/>
                </a:cubicBezTo>
                <a:cubicBezTo>
                  <a:pt x="12961896" y="408940"/>
                  <a:pt x="13053337" y="317500"/>
                  <a:pt x="13053337" y="204470"/>
                </a:cubicBezTo>
                <a:cubicBezTo>
                  <a:pt x="13053337" y="91440"/>
                  <a:pt x="12960626" y="0"/>
                  <a:pt x="12847596" y="0"/>
                </a:cubicBezTo>
                <a:close/>
              </a:path>
            </a:pathLst>
          </a:custGeom>
          <a:solidFill>
            <a:srgbClr val="ECF2FE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0" name="Google Shape;240;p32"/>
          <p:cNvGrpSpPr/>
          <p:nvPr/>
        </p:nvGrpSpPr>
        <p:grpSpPr>
          <a:xfrm>
            <a:off x="213066" y="391043"/>
            <a:ext cx="4114095" cy="2474222"/>
            <a:chOff x="0" y="-95250"/>
            <a:chExt cx="10970921" cy="6597926"/>
          </a:xfrm>
        </p:grpSpPr>
        <p:sp>
          <p:nvSpPr>
            <p:cNvPr id="241" name="Google Shape;241;p32"/>
            <p:cNvSpPr txBox="1"/>
            <p:nvPr/>
          </p:nvSpPr>
          <p:spPr>
            <a:xfrm>
              <a:off x="1095832" y="2719601"/>
              <a:ext cx="8779258" cy="12108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42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300" u="none" cap="none" strike="noStrike">
                  <a:solidFill>
                    <a:srgbClr val="ECF2FE"/>
                  </a:solidFill>
                  <a:latin typeface="Arial"/>
                  <a:ea typeface="Arial"/>
                  <a:cs typeface="Arial"/>
                  <a:sym typeface="Arial"/>
                </a:rPr>
                <a:t>“Os outliers podem impactar negativamente todo o resultado de uma análise;</a:t>
              </a:r>
              <a:endParaRPr sz="700"/>
            </a:p>
          </p:txBody>
        </p:sp>
        <p:sp>
          <p:nvSpPr>
            <p:cNvPr id="242" name="Google Shape;242;p32"/>
            <p:cNvSpPr txBox="1"/>
            <p:nvPr/>
          </p:nvSpPr>
          <p:spPr>
            <a:xfrm>
              <a:off x="1095832" y="5291874"/>
              <a:ext cx="8779258" cy="12108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42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300" u="none" cap="none" strike="noStrike">
                  <a:solidFill>
                    <a:srgbClr val="ECF2FE"/>
                  </a:solidFill>
                  <a:latin typeface="Arial"/>
                  <a:ea typeface="Arial"/>
                  <a:cs typeface="Arial"/>
                  <a:sym typeface="Arial"/>
                </a:rPr>
                <a:t>O comportamento dos outliers pode ser justamente o que está sendo procurado.</a:t>
              </a:r>
              <a:endParaRPr sz="700"/>
            </a:p>
          </p:txBody>
        </p:sp>
        <p:sp>
          <p:nvSpPr>
            <p:cNvPr id="243" name="Google Shape;243;p32"/>
            <p:cNvSpPr txBox="1"/>
            <p:nvPr/>
          </p:nvSpPr>
          <p:spPr>
            <a:xfrm>
              <a:off x="0" y="-95250"/>
              <a:ext cx="10970921" cy="10096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42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23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Aspectos de outliers:</a:t>
              </a:r>
              <a:endParaRPr sz="700"/>
            </a:p>
          </p:txBody>
        </p:sp>
      </p:grpSp>
      <p:grpSp>
        <p:nvGrpSpPr>
          <p:cNvPr id="244" name="Google Shape;244;p32"/>
          <p:cNvGrpSpPr/>
          <p:nvPr/>
        </p:nvGrpSpPr>
        <p:grpSpPr>
          <a:xfrm>
            <a:off x="5772150" y="1992032"/>
            <a:ext cx="2857500" cy="1464248"/>
            <a:chOff x="0" y="-47625"/>
            <a:chExt cx="7620000" cy="3904662"/>
          </a:xfrm>
        </p:grpSpPr>
        <p:sp>
          <p:nvSpPr>
            <p:cNvPr id="245" name="Google Shape;245;p32"/>
            <p:cNvSpPr txBox="1"/>
            <p:nvPr/>
          </p:nvSpPr>
          <p:spPr>
            <a:xfrm>
              <a:off x="0" y="-47625"/>
              <a:ext cx="7620000" cy="16731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26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4000" u="none" cap="none" strike="noStrike">
                  <a:solidFill>
                    <a:srgbClr val="ECF2FE"/>
                  </a:solidFill>
                  <a:latin typeface="Arial"/>
                  <a:ea typeface="Arial"/>
                  <a:cs typeface="Arial"/>
                  <a:sym typeface="Arial"/>
                </a:rPr>
                <a:t>Outliers</a:t>
              </a:r>
              <a:endParaRPr sz="700"/>
            </a:p>
          </p:txBody>
        </p:sp>
        <p:sp>
          <p:nvSpPr>
            <p:cNvPr id="246" name="Google Shape;246;p32"/>
            <p:cNvSpPr txBox="1"/>
            <p:nvPr/>
          </p:nvSpPr>
          <p:spPr>
            <a:xfrm>
              <a:off x="0" y="2020808"/>
              <a:ext cx="7620000" cy="18362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42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300" u="none" cap="none" strike="noStrike">
                  <a:solidFill>
                    <a:srgbClr val="ECF2FE"/>
                  </a:solidFill>
                  <a:latin typeface="Arial"/>
                  <a:ea typeface="Arial"/>
                  <a:cs typeface="Arial"/>
                  <a:sym typeface="Arial"/>
                </a:rPr>
                <a:t>É uma observação que apresenta um grande afastamento das demais da série</a:t>
              </a:r>
              <a:endParaRPr sz="70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241E4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3"/>
          <p:cNvSpPr/>
          <p:nvPr/>
        </p:nvSpPr>
        <p:spPr>
          <a:xfrm rot="10800000">
            <a:off x="4198469" y="4741986"/>
            <a:ext cx="747465" cy="401514"/>
          </a:xfrm>
          <a:custGeom>
            <a:rect b="b" l="l" r="r" t="t"/>
            <a:pathLst>
              <a:path extrusionOk="0" h="1264123" w="2353310">
                <a:moveTo>
                  <a:pt x="784860" y="1196813"/>
                </a:moveTo>
                <a:cubicBezTo>
                  <a:pt x="905510" y="1237453"/>
                  <a:pt x="1042670" y="1264123"/>
                  <a:pt x="1177290" y="1264123"/>
                </a:cubicBezTo>
                <a:cubicBezTo>
                  <a:pt x="1311910" y="1264123"/>
                  <a:pt x="1441450" y="1241263"/>
                  <a:pt x="1560830" y="1200623"/>
                </a:cubicBezTo>
                <a:cubicBezTo>
                  <a:pt x="1563370" y="1199353"/>
                  <a:pt x="1565910" y="1199353"/>
                  <a:pt x="1568450" y="1198083"/>
                </a:cubicBezTo>
                <a:cubicBezTo>
                  <a:pt x="2016760" y="1035523"/>
                  <a:pt x="2346960" y="606263"/>
                  <a:pt x="2353310" y="109551"/>
                </a:cubicBezTo>
                <a:lnTo>
                  <a:pt x="2353310" y="0"/>
                </a:lnTo>
                <a:lnTo>
                  <a:pt x="0" y="0"/>
                </a:lnTo>
                <a:lnTo>
                  <a:pt x="0" y="109516"/>
                </a:lnTo>
                <a:cubicBezTo>
                  <a:pt x="6350" y="608803"/>
                  <a:pt x="331470" y="1038063"/>
                  <a:pt x="784860" y="1196813"/>
                </a:cubicBezTo>
                <a:close/>
              </a:path>
            </a:pathLst>
          </a:custGeom>
          <a:solidFill>
            <a:srgbClr val="ECF2FE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2" name="Google Shape;25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4502282" y="4902904"/>
            <a:ext cx="139436" cy="219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08161" y="1321914"/>
            <a:ext cx="5216573" cy="1388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08161" y="3190439"/>
            <a:ext cx="5208004" cy="1438711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3"/>
          <p:cNvSpPr txBox="1"/>
          <p:nvPr/>
        </p:nvSpPr>
        <p:spPr>
          <a:xfrm>
            <a:off x="166450" y="547601"/>
            <a:ext cx="3397200" cy="10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300" u="none" cap="none" strike="noStrike">
                <a:solidFill>
                  <a:srgbClr val="ECF2FE"/>
                </a:solidFill>
                <a:latin typeface="Arial"/>
                <a:ea typeface="Arial"/>
                <a:cs typeface="Arial"/>
                <a:sym typeface="Arial"/>
              </a:rPr>
              <a:t>Resumos Estatístico</a:t>
            </a:r>
            <a:endParaRPr sz="700"/>
          </a:p>
        </p:txBody>
      </p:sp>
      <p:sp>
        <p:nvSpPr>
          <p:cNvPr id="256" name="Google Shape;256;p33"/>
          <p:cNvSpPr txBox="1"/>
          <p:nvPr/>
        </p:nvSpPr>
        <p:spPr>
          <a:xfrm>
            <a:off x="5462607" y="346975"/>
            <a:ext cx="1566862" cy="506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6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BoxPlot</a:t>
            </a:r>
            <a:endParaRPr sz="700"/>
          </a:p>
        </p:txBody>
      </p:sp>
      <p:sp>
        <p:nvSpPr>
          <p:cNvPr id="257" name="Google Shape;257;p33"/>
          <p:cNvSpPr txBox="1"/>
          <p:nvPr/>
        </p:nvSpPr>
        <p:spPr>
          <a:xfrm>
            <a:off x="239400" y="2224123"/>
            <a:ext cx="3251400" cy="22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14300" lvl="1" marL="228600" marR="0" rtl="0" algn="just">
              <a:lnSpc>
                <a:spcPct val="157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variável death possui 75% do valor abaixo de 50, porém seu valor máximo é 953.</a:t>
            </a:r>
            <a:endParaRPr sz="700"/>
          </a:p>
          <a:p>
            <a:pPr indent="-114300" lvl="1" marL="228600" marR="0" rtl="0" algn="just">
              <a:lnSpc>
                <a:spcPct val="157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Fazendo uma consulta simples no banco de dados podemos verificar que só dois jogadores tem mais de 30 partidas jogadas</a:t>
            </a:r>
            <a:endParaRPr sz="700"/>
          </a:p>
        </p:txBody>
      </p:sp>
      <p:sp>
        <p:nvSpPr>
          <p:cNvPr id="258" name="Google Shape;258;p33"/>
          <p:cNvSpPr txBox="1"/>
          <p:nvPr/>
        </p:nvSpPr>
        <p:spPr>
          <a:xfrm>
            <a:off x="1167342" y="1724765"/>
            <a:ext cx="1395413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método describe()</a:t>
            </a:r>
            <a:endParaRPr sz="700"/>
          </a:p>
        </p:txBody>
      </p:sp>
      <p:sp>
        <p:nvSpPr>
          <p:cNvPr id="259" name="Google Shape;259;p33"/>
          <p:cNvSpPr txBox="1"/>
          <p:nvPr/>
        </p:nvSpPr>
        <p:spPr>
          <a:xfrm>
            <a:off x="3900507" y="1039843"/>
            <a:ext cx="2511655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Matches_played &gt;30</a:t>
            </a:r>
            <a:endParaRPr sz="700"/>
          </a:p>
        </p:txBody>
      </p:sp>
      <p:sp>
        <p:nvSpPr>
          <p:cNvPr id="260" name="Google Shape;260;p33"/>
          <p:cNvSpPr txBox="1"/>
          <p:nvPr/>
        </p:nvSpPr>
        <p:spPr>
          <a:xfrm>
            <a:off x="3900507" y="2882221"/>
            <a:ext cx="2003676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Death &gt;600</a:t>
            </a:r>
            <a:endParaRPr sz="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