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9" r:id="rId4"/>
    <p:sldId id="271" r:id="rId5"/>
    <p:sldId id="270" r:id="rId6"/>
    <p:sldId id="272" r:id="rId7"/>
    <p:sldId id="273" r:id="rId8"/>
    <p:sldId id="274" r:id="rId9"/>
    <p:sldId id="259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mila Ferreira Costa" userId="486d09372b7d050a" providerId="LiveId" clId="{3399F588-51B7-4F95-90C3-ECDDD8E0E412}"/>
    <pc:docChg chg="custSel addSld modSld">
      <pc:chgData name="Ludmila Ferreira Costa" userId="486d09372b7d050a" providerId="LiveId" clId="{3399F588-51B7-4F95-90C3-ECDDD8E0E412}" dt="2019-04-23T01:21:47.352" v="1093" actId="20577"/>
      <pc:docMkLst>
        <pc:docMk/>
      </pc:docMkLst>
      <pc:sldChg chg="addSp delSp modSp">
        <pc:chgData name="Ludmila Ferreira Costa" userId="486d09372b7d050a" providerId="LiveId" clId="{3399F588-51B7-4F95-90C3-ECDDD8E0E412}" dt="2019-04-23T01:07:43.365" v="102" actId="478"/>
        <pc:sldMkLst>
          <pc:docMk/>
          <pc:sldMk cId="1864744866" sldId="264"/>
        </pc:sldMkLst>
        <pc:spChg chg="mod">
          <ac:chgData name="Ludmila Ferreira Costa" userId="486d09372b7d050a" providerId="LiveId" clId="{3399F588-51B7-4F95-90C3-ECDDD8E0E412}" dt="2019-04-23T01:05:29.140" v="28" actId="20577"/>
          <ac:spMkLst>
            <pc:docMk/>
            <pc:sldMk cId="1864744866" sldId="264"/>
            <ac:spMk id="2" creationId="{E939683E-76B4-734E-955D-D7635B1D821E}"/>
          </ac:spMkLst>
        </pc:spChg>
        <pc:spChg chg="add del mod">
          <ac:chgData name="Ludmila Ferreira Costa" userId="486d09372b7d050a" providerId="LiveId" clId="{3399F588-51B7-4F95-90C3-ECDDD8E0E412}" dt="2019-04-23T01:07:43.365" v="102" actId="478"/>
          <ac:spMkLst>
            <pc:docMk/>
            <pc:sldMk cId="1864744866" sldId="264"/>
            <ac:spMk id="4" creationId="{AB102C32-AC3E-4CAD-95CA-F4CC893DDF7F}"/>
          </ac:spMkLst>
        </pc:spChg>
      </pc:sldChg>
      <pc:sldChg chg="addSp delSp modSp add">
        <pc:chgData name="Ludmila Ferreira Costa" userId="486d09372b7d050a" providerId="LiveId" clId="{3399F588-51B7-4F95-90C3-ECDDD8E0E412}" dt="2019-04-23T01:21:47.352" v="1093" actId="20577"/>
        <pc:sldMkLst>
          <pc:docMk/>
          <pc:sldMk cId="3062487152" sldId="266"/>
        </pc:sldMkLst>
        <pc:spChg chg="del mod">
          <ac:chgData name="Ludmila Ferreira Costa" userId="486d09372b7d050a" providerId="LiveId" clId="{3399F588-51B7-4F95-90C3-ECDDD8E0E412}" dt="2019-04-23T01:06:16.247" v="49" actId="478"/>
          <ac:spMkLst>
            <pc:docMk/>
            <pc:sldMk cId="3062487152" sldId="266"/>
            <ac:spMk id="2" creationId="{2D8E41B2-8CD4-490F-A727-4E386473B3CE}"/>
          </ac:spMkLst>
        </pc:spChg>
        <pc:spChg chg="del">
          <ac:chgData name="Ludmila Ferreira Costa" userId="486d09372b7d050a" providerId="LiveId" clId="{3399F588-51B7-4F95-90C3-ECDDD8E0E412}" dt="2019-04-23T01:06:12.887" v="48" actId="478"/>
          <ac:spMkLst>
            <pc:docMk/>
            <pc:sldMk cId="3062487152" sldId="266"/>
            <ac:spMk id="3" creationId="{0DF85E8F-3BE9-4500-93BA-8A6A20433C54}"/>
          </ac:spMkLst>
        </pc:spChg>
        <pc:spChg chg="add mod">
          <ac:chgData name="Ludmila Ferreira Costa" userId="486d09372b7d050a" providerId="LiveId" clId="{3399F588-51B7-4F95-90C3-ECDDD8E0E412}" dt="2019-04-23T01:21:47.352" v="1093" actId="20577"/>
          <ac:spMkLst>
            <pc:docMk/>
            <pc:sldMk cId="3062487152" sldId="266"/>
            <ac:spMk id="4" creationId="{5D673EDE-551B-493E-96AF-5FF6755E84FA}"/>
          </ac:spMkLst>
        </pc:spChg>
      </pc:sldChg>
      <pc:sldChg chg="add">
        <pc:chgData name="Ludmila Ferreira Costa" userId="486d09372b7d050a" providerId="LiveId" clId="{3399F588-51B7-4F95-90C3-ECDDD8E0E412}" dt="2019-04-23T01:07:36.240" v="101"/>
        <pc:sldMkLst>
          <pc:docMk/>
          <pc:sldMk cId="124322103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F23DE-8AB8-4D1F-BA4A-F3956C079829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AD9A-0F7C-4811-B66A-0306918F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71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CED2B-A79C-B245-A654-FFCD67315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87805-78A2-7148-956B-23A300BD0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780A5E-F4DE-B241-B308-A8A6D25F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4C074-F8F9-BF49-B45E-8321028A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DD5A4-1A88-3A4F-B8CC-54F6DD05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16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6C17B-C942-AB4A-A107-416F3EF9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964A6A-F105-6B44-BC47-6A971B25E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764AC-4DBD-C941-9928-782DEBB0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E2848-2CF0-084D-B612-68483995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3EB3C-B4B8-AA43-9CB3-D4E37369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76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A40558-5CF7-7E49-869F-6AE32E9B0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23E1BA-A781-0247-87DE-E48D8DF9B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A4BB9-26E5-7949-AB02-96F0833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6CEA4-BE19-7C42-9953-015C7C01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5E596-509A-984C-878E-0436650E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13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DC67F-820A-0A44-BA4A-DF8B97C9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D269C-FFF0-C74F-BEE7-837F35BA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58DC9-C193-6E42-BC19-4D5CA9C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F4FC2-CA19-CC4F-9665-B488E3D9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08AF9-5BD9-1843-9639-360A318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63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9F877-4835-0947-B390-2E6EB227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D9617D-4E82-1A40-A71D-1D8DCB609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4634D-D987-F84B-974F-0AF3797C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7DE58-9AE0-C64C-BC36-3022D6BB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10394-781C-E44D-827E-AF8A86D1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BEB1F-C385-7443-8717-7A902B45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6A6C1-5C90-D145-977F-68A2475D6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336D3C-7566-BA41-B831-978E3E9D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D2EA64-9A0A-C24E-9E47-A430CA1B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C0D66B-20D8-AE44-93F0-7688EB8C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0A177D-9946-974B-9D38-8210DC11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88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4827E-027D-B346-8708-2C19F745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1366ED-DF08-B141-BE9D-C258D5D72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BE21FF-FB8B-CD42-B3DA-73EF17F20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A0B336-03FB-234C-A3B7-1AEFEDCF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ACE66D-8D01-2D4A-8B9E-F97A3332B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92E166-628F-4A4B-9E41-B6140814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9F96D4-A8A8-5048-83F8-1C4521B3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2E3DC5-CCC3-1947-986C-3DBA4135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86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757DF-5A55-2741-9811-20C34DD6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3835C5-A888-A44B-855F-07788DB5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25BCFC-1C21-0E46-AC20-BEE414FB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F1C537-8626-1049-9D6C-4B0BB9C5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39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F3EB20-C3F9-CC48-9968-2AE20447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22E2B1-FE66-9648-AA49-A93800A2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71B638-2AA8-5241-9113-2C887DED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78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8C09-A3B1-7B4F-A819-B02B2C2A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C78CA-CD7B-2349-A798-77D9E9FBF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208730-5A8C-F741-9D2A-15B899B31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D7690C-EDC5-FC45-8F4C-FA528B6A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7141D-2BFF-9340-9F09-22DCAFBA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B4BFEE-B34A-F64D-8A60-832509F6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71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9D4E0-FC25-9B4D-B85C-3A29AFE3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E47309-B7B5-8B45-B1CA-109499A3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A2D535-6139-4D40-9A7C-616DF8EF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2D8075-898B-944A-8F3B-4B19384A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FABB19-DFB0-6E4F-B0A1-4D7661BF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1E44AF-A66C-AD44-AAEF-21C195E5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09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141E2D-87CC-1D4B-AEFF-807C02E4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338D8A-1B9F-E649-BAC7-389A3FCD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3CC58F-CE8D-534D-B60E-41B22EAB1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4B9E-6A26-604C-99E1-C7008FF78A77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81487-269B-EB43-85FF-265631FA9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4DCDE4-7612-A344-9C44-7A8533190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6C75-9AEF-BE4E-9FC9-C726AA230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49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rgbClr val="394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88CF8D-06D6-8347-B2EB-0D05DCE1A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Sinais Fracos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12206A-C00C-AE43-9F45-45BE30DE4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endParaRPr lang="pt-BR" sz="1700" dirty="0">
              <a:solidFill>
                <a:srgbClr val="FFFFFF"/>
              </a:solidFill>
            </a:endParaRPr>
          </a:p>
          <a:p>
            <a:r>
              <a:rPr lang="pt-BR" sz="1700" dirty="0">
                <a:solidFill>
                  <a:srgbClr val="FFFFFF"/>
                </a:solidFill>
              </a:rPr>
              <a:t>Aluno: Rodrigo Teixeira dos Santos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F3B89F-62D5-644C-97FE-94A761F4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537" y="4998352"/>
            <a:ext cx="3472925" cy="7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8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FBD4147C-58F0-474A-8014-22C7CF30B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FBD4147C-58F0-474A-8014-22C7CF30B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BE76727-1196-4024-921B-0EE07304F95A}"/>
              </a:ext>
            </a:extLst>
          </p:cNvPr>
          <p:cNvCxnSpPr/>
          <p:nvPr/>
        </p:nvCxnSpPr>
        <p:spPr>
          <a:xfrm>
            <a:off x="5082540" y="3779520"/>
            <a:ext cx="11277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D30614B-A13C-40A5-A9C9-2BFFB6D8C455}"/>
              </a:ext>
            </a:extLst>
          </p:cNvPr>
          <p:cNvCxnSpPr>
            <a:cxnSpLocks/>
          </p:cNvCxnSpPr>
          <p:nvPr/>
        </p:nvCxnSpPr>
        <p:spPr>
          <a:xfrm>
            <a:off x="5730240" y="4046220"/>
            <a:ext cx="53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352B0-FDFC-4496-9BB4-433EC996D0F6}"/>
              </a:ext>
            </a:extLst>
          </p:cNvPr>
          <p:cNvCxnSpPr>
            <a:cxnSpLocks/>
          </p:cNvCxnSpPr>
          <p:nvPr/>
        </p:nvCxnSpPr>
        <p:spPr>
          <a:xfrm>
            <a:off x="4686300" y="1821180"/>
            <a:ext cx="982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451E3C0-1DEE-4BAF-B9F2-48B47A4B5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31" b="188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0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714F9644-6038-4835-8F0B-04341BCE6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19" b="196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4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5060947-5BE2-4F74-8192-FAD8681B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719" y="-3764"/>
            <a:ext cx="8106562" cy="6861764"/>
          </a:xfrm>
        </p:spPr>
      </p:pic>
    </p:spTree>
    <p:extLst>
      <p:ext uri="{BB962C8B-B14F-4D97-AF65-F5344CB8AC3E}">
        <p14:creationId xmlns:p14="http://schemas.microsoft.com/office/powerpoint/2010/main" val="179610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4D0E1-512E-5C44-8485-0117B10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levantamento da pesquisa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CB718DC-A189-446E-BCC8-312F912D7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1" y="3429000"/>
            <a:ext cx="8187128" cy="24607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EC5DEF1-9C0B-479C-99D2-F5E27EFB8B39}"/>
              </a:ext>
            </a:extLst>
          </p:cNvPr>
          <p:cNvSpPr txBox="1"/>
          <p:nvPr/>
        </p:nvSpPr>
        <p:spPr>
          <a:xfrm>
            <a:off x="860506" y="1690688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 (sugestão): O que a literatura acadêmica têm desenvolvido no quesito sistema de capturas de sinais fracos via Web (revisão de literatura?).</a:t>
            </a:r>
          </a:p>
        </p:txBody>
      </p:sp>
    </p:spTree>
    <p:extLst>
      <p:ext uri="{BB962C8B-B14F-4D97-AF65-F5344CB8AC3E}">
        <p14:creationId xmlns:p14="http://schemas.microsoft.com/office/powerpoint/2010/main" val="3400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4D0E1-512E-5C44-8485-0117B10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atual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C9AA00-C763-419A-82AB-B8B0D59E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dos artigos classificados como “TALVEZ”;</a:t>
            </a:r>
          </a:p>
          <a:p>
            <a:r>
              <a:rPr lang="pt-BR" dirty="0"/>
              <a:t>Análise dos artigos classificados como “SIM”;</a:t>
            </a:r>
          </a:p>
        </p:txBody>
      </p:sp>
    </p:spTree>
    <p:extLst>
      <p:ext uri="{BB962C8B-B14F-4D97-AF65-F5344CB8AC3E}">
        <p14:creationId xmlns:p14="http://schemas.microsoft.com/office/powerpoint/2010/main" val="101888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BF067-EAF8-0B4A-A2F1-A0819C8C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2580"/>
            <a:ext cx="10515600" cy="54943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834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AE4F6-11D0-194F-9B40-02A0F957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/>
              <a:t>Gestão do conhecimento</a:t>
            </a:r>
          </a:p>
          <a:p>
            <a:pPr marL="0" indent="0" algn="ctr">
              <a:buNone/>
            </a:pPr>
            <a:r>
              <a:rPr lang="pt-BR" dirty="0"/>
              <a:t>Análise </a:t>
            </a:r>
            <a:r>
              <a:rPr lang="pt-BR" dirty="0" err="1"/>
              <a:t>bibliométrica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50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1B000962-31FE-3148-8B26-17ABAFE0C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55" b="223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2397084-C977-FE49-92A1-649B4FABE281}"/>
              </a:ext>
            </a:extLst>
          </p:cNvPr>
          <p:cNvSpPr/>
          <p:nvPr/>
        </p:nvSpPr>
        <p:spPr>
          <a:xfrm>
            <a:off x="9010918" y="0"/>
            <a:ext cx="3181082" cy="1287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Pesquisa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7800 resultados;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Pesquisa em cima do termo “</a:t>
            </a:r>
            <a:r>
              <a:rPr lang="pt-BR" dirty="0" err="1"/>
              <a:t>Weak</a:t>
            </a:r>
            <a:r>
              <a:rPr lang="pt-BR" dirty="0"/>
              <a:t> </a:t>
            </a:r>
            <a:r>
              <a:rPr lang="pt-BR" dirty="0" err="1"/>
              <a:t>signals</a:t>
            </a:r>
            <a:r>
              <a:rPr lang="pt-BR" dirty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62440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 descr="Uma imagem contendo árvore&#10;&#10;Descrição gerada automaticamente">
            <a:extLst>
              <a:ext uri="{FF2B5EF4-FFF2-40B4-BE49-F238E27FC236}">
                <a16:creationId xmlns:a16="http://schemas.microsoft.com/office/drawing/2014/main" id="{5FD00379-5AE9-9B4E-AADF-4371B7CDE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45025"/>
            <a:ext cx="12192000" cy="9235936"/>
          </a:xfr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2397084-C977-FE49-92A1-649B4FABE281}"/>
              </a:ext>
            </a:extLst>
          </p:cNvPr>
          <p:cNvSpPr/>
          <p:nvPr/>
        </p:nvSpPr>
        <p:spPr>
          <a:xfrm>
            <a:off x="9010918" y="0"/>
            <a:ext cx="3181082" cy="1287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Pesquisa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7800 resultados;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Avaliação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85922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114A1-6C09-AE43-9FEC-BB90D10D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bibliométrica</a:t>
            </a:r>
            <a:r>
              <a:rPr lang="pt-BR" dirty="0"/>
              <a:t> - Avaliação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934F6B72-9731-3B46-898F-4BD6FE9EC1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87645"/>
          <a:ext cx="10515600" cy="2227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757">
                  <a:extLst>
                    <a:ext uri="{9D8B030D-6E8A-4147-A177-3AD203B41FA5}">
                      <a16:colId xmlns:a16="http://schemas.microsoft.com/office/drawing/2014/main" val="3220933934"/>
                    </a:ext>
                  </a:extLst>
                </a:gridCol>
                <a:gridCol w="5890706">
                  <a:extLst>
                    <a:ext uri="{9D8B030D-6E8A-4147-A177-3AD203B41FA5}">
                      <a16:colId xmlns:a16="http://schemas.microsoft.com/office/drawing/2014/main" val="3875337955"/>
                    </a:ext>
                  </a:extLst>
                </a:gridCol>
                <a:gridCol w="760965">
                  <a:extLst>
                    <a:ext uri="{9D8B030D-6E8A-4147-A177-3AD203B41FA5}">
                      <a16:colId xmlns:a16="http://schemas.microsoft.com/office/drawing/2014/main" val="1272796388"/>
                    </a:ext>
                  </a:extLst>
                </a:gridCol>
                <a:gridCol w="3221172">
                  <a:extLst>
                    <a:ext uri="{9D8B030D-6E8A-4147-A177-3AD203B41FA5}">
                      <a16:colId xmlns:a16="http://schemas.microsoft.com/office/drawing/2014/main" val="1425966997"/>
                    </a:ext>
                  </a:extLst>
                </a:gridCol>
              </a:tblGrid>
              <a:tr h="157685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Pesquisa feita no dia 17 de abril de 2019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Registros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extLst>
                  <a:ext uri="{0D108BD9-81ED-4DB2-BD59-A6C34878D82A}">
                    <a16:rowId xmlns:a16="http://schemas.microsoft.com/office/drawing/2014/main" val="1822928844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TITLE-ABS-KEY ( "weak signals" )</a:t>
                      </a:r>
                      <a:endParaRPr lang="pt-BR" sz="1400" b="0" i="0" u="none" strike="noStrike">
                        <a:solidFill>
                          <a:srgbClr val="9696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7859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extLst>
                  <a:ext uri="{0D108BD9-81ED-4DB2-BD59-A6C34878D82A}">
                    <a16:rowId xmlns:a16="http://schemas.microsoft.com/office/drawing/2014/main" val="3494573345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>
                          <a:effectLst/>
                        </a:rPr>
                        <a:t>( TITLE-ABS-KEY ( "weak signals" ) )  AND  ( "scenario planning" ) </a:t>
                      </a:r>
                      <a:endParaRPr lang="en" sz="1400" b="0" i="0" u="none" strike="noStrike">
                        <a:solidFill>
                          <a:srgbClr val="9696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>
                          <a:effectLst/>
                        </a:rPr>
                        <a:t>298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ctr"/>
                </a:tc>
                <a:extLst>
                  <a:ext uri="{0D108BD9-81ED-4DB2-BD59-A6C34878D82A}">
                    <a16:rowId xmlns:a16="http://schemas.microsoft.com/office/drawing/2014/main" val="1504164866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>
                          <a:effectLst/>
                        </a:rPr>
                        <a:t>( TITLE-ABS-KEY ( "weak signals" ) )  AND  ( "big data" )</a:t>
                      </a:r>
                      <a:endParaRPr lang="en" sz="1400" b="0" i="0" u="none" strike="noStrike">
                        <a:solidFill>
                          <a:srgbClr val="9696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05902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>
                          <a:effectLst/>
                        </a:rPr>
                        <a:t>( TITLE-ABS-KEY ( "weak signals" ) )  AND  ( "horizon scanning" )</a:t>
                      </a:r>
                      <a:endParaRPr lang="en" sz="1400" b="0" i="0" u="none" strike="noStrike">
                        <a:solidFill>
                          <a:srgbClr val="9696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5087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>
                          <a:effectLst/>
                        </a:rPr>
                        <a:t>( TITLE-ABS-KEY ( "weak signals" ) )  AND  ( corporate )</a:t>
                      </a:r>
                      <a:endParaRPr lang="en" sz="1400" b="0" i="0" u="none" strike="noStrike">
                        <a:solidFill>
                          <a:srgbClr val="9696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126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80421"/>
                  </a:ext>
                </a:extLst>
              </a:tr>
              <a:tr h="226672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>
                          <a:effectLst/>
                        </a:rPr>
                        <a:t>( TITLE-ABS-KEY ( "weak signals" ) )  AND  ( foresight )</a:t>
                      </a:r>
                      <a:endParaRPr lang="en" sz="1400" b="0" i="0" u="none" strike="noStrike">
                        <a:solidFill>
                          <a:srgbClr val="9696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114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980442"/>
                  </a:ext>
                </a:extLst>
              </a:tr>
              <a:tr h="709581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u="none" strike="noStrike">
                          <a:effectLst/>
                        </a:rPr>
                        <a:t>pesquisa1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 dirty="0">
                          <a:effectLst/>
                        </a:rPr>
                        <a:t>( TITLE-ABS-KEY ( "weak signals" ) )  AND  ( ( "scenario planning" )  OR  ( "big data" )  OR  ( "horizon scanning" )  OR  ( "corporate" )  OR  ( "foresight" ) ) </a:t>
                      </a:r>
                      <a:endParaRPr lang="en" sz="1400" b="0" i="0" u="none" strike="noStrike" dirty="0">
                        <a:solidFill>
                          <a:srgbClr val="9696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900" u="none" strike="noStrike">
                          <a:effectLst/>
                        </a:rPr>
                        <a:t>205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/>
                </a:tc>
                <a:tc>
                  <a:txBody>
                    <a:bodyPr/>
                    <a:lstStyle/>
                    <a:p>
                      <a:pPr algn="l" fontAlgn="t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/>
                </a:tc>
                <a:extLst>
                  <a:ext uri="{0D108BD9-81ED-4DB2-BD59-A6C34878D82A}">
                    <a16:rowId xmlns:a16="http://schemas.microsoft.com/office/drawing/2014/main" val="21342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89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114A1-6C09-AE43-9FEC-BB90D10D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bibliométrica</a:t>
            </a:r>
            <a:r>
              <a:rPr lang="pt-BR" dirty="0"/>
              <a:t> - Avaliação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5B1BE26-C4D9-DB45-A424-D94662672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379141"/>
              </p:ext>
            </p:extLst>
          </p:nvPr>
        </p:nvGraphicFramePr>
        <p:xfrm>
          <a:off x="838200" y="2984488"/>
          <a:ext cx="10515600" cy="20336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757">
                  <a:extLst>
                    <a:ext uri="{9D8B030D-6E8A-4147-A177-3AD203B41FA5}">
                      <a16:colId xmlns:a16="http://schemas.microsoft.com/office/drawing/2014/main" val="1928033448"/>
                    </a:ext>
                  </a:extLst>
                </a:gridCol>
                <a:gridCol w="5890706">
                  <a:extLst>
                    <a:ext uri="{9D8B030D-6E8A-4147-A177-3AD203B41FA5}">
                      <a16:colId xmlns:a16="http://schemas.microsoft.com/office/drawing/2014/main" val="535438376"/>
                    </a:ext>
                  </a:extLst>
                </a:gridCol>
                <a:gridCol w="760965">
                  <a:extLst>
                    <a:ext uri="{9D8B030D-6E8A-4147-A177-3AD203B41FA5}">
                      <a16:colId xmlns:a16="http://schemas.microsoft.com/office/drawing/2014/main" val="530778417"/>
                    </a:ext>
                  </a:extLst>
                </a:gridCol>
                <a:gridCol w="3221172">
                  <a:extLst>
                    <a:ext uri="{9D8B030D-6E8A-4147-A177-3AD203B41FA5}">
                      <a16:colId xmlns:a16="http://schemas.microsoft.com/office/drawing/2014/main" val="3914424292"/>
                    </a:ext>
                  </a:extLst>
                </a:gridCol>
              </a:tblGrid>
              <a:tr h="8588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pesquisa2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 dirty="0">
                          <a:effectLst/>
                        </a:rPr>
                        <a:t>( TITLE-ABS-KEY ( "weak signals" ) )  AND  ( ( "scenario" )  OR  ( "planning" )  OR  </a:t>
                      </a:r>
                      <a:r>
                        <a:rPr lang="en" sz="14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( "big" ) OR  ( "data" )</a:t>
                      </a:r>
                      <a:r>
                        <a:rPr lang="en" sz="1400" u="none" strike="noStrike" dirty="0">
                          <a:effectLst/>
                        </a:rPr>
                        <a:t>  OR  ( "scanning" )  OR  ( "scanning" )  OR  ( "corporate" )  OR  ( "foresight" ) ) </a:t>
                      </a:r>
                      <a:endParaRPr lang="en" sz="1400" b="0" i="0" u="none" strike="noStrike" dirty="0">
                        <a:solidFill>
                          <a:srgbClr val="9696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3407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extLst>
                  <a:ext uri="{0D108BD9-81ED-4DB2-BD59-A6C34878D82A}">
                    <a16:rowId xmlns:a16="http://schemas.microsoft.com/office/drawing/2014/main" val="3459223236"/>
                  </a:ext>
                </a:extLst>
              </a:tr>
              <a:tr h="1172780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u="none" strike="noStrike">
                          <a:effectLst/>
                        </a:rPr>
                        <a:t>pesquisa3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400" u="none" strike="noStrike">
                          <a:effectLst/>
                        </a:rPr>
                        <a:t>( TITLE-ABS-KEY ( "weak signals" ) )  AND  ( ( "big data" )  OR  ( "corporate" )  OR  ( "foresight" ) ) </a:t>
                      </a:r>
                      <a:endParaRPr lang="en" sz="1400" b="0" i="0" u="none" strike="noStrike">
                        <a:solidFill>
                          <a:srgbClr val="9696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1" marR="7391" marT="739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900" u="none" strike="noStrike">
                          <a:effectLst/>
                        </a:rPr>
                        <a:t>201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u="none" strike="noStrike" dirty="0">
                          <a:effectLst/>
                        </a:rPr>
                        <a:t>Feita após avaliar os resultados da pesquisa1 onde, depois de avaliar a network do </a:t>
                      </a:r>
                      <a:r>
                        <a:rPr lang="pt-BR" sz="900" u="none" strike="noStrike" dirty="0" err="1">
                          <a:effectLst/>
                        </a:rPr>
                        <a:t>vosviewer</a:t>
                      </a:r>
                      <a:r>
                        <a:rPr lang="pt-BR" sz="900" u="none" strike="noStrike" dirty="0">
                          <a:effectLst/>
                        </a:rPr>
                        <a:t>, a área de interesse gira em torno de "big data", "</a:t>
                      </a:r>
                      <a:r>
                        <a:rPr lang="pt-BR" sz="900" u="none" strike="noStrike" dirty="0" err="1">
                          <a:effectLst/>
                        </a:rPr>
                        <a:t>corporate</a:t>
                      </a:r>
                      <a:r>
                        <a:rPr lang="pt-BR" sz="900" u="none" strike="noStrike" dirty="0">
                          <a:effectLst/>
                        </a:rPr>
                        <a:t>" e "</a:t>
                      </a:r>
                      <a:r>
                        <a:rPr lang="pt-BR" sz="900" u="none" strike="noStrike" dirty="0" err="1">
                          <a:effectLst/>
                        </a:rPr>
                        <a:t>foresight</a:t>
                      </a:r>
                      <a:r>
                        <a:rPr lang="pt-BR" sz="900" u="none" strike="noStrike" dirty="0">
                          <a:effectLst/>
                        </a:rPr>
                        <a:t>". Após refazer a pesquisa no </a:t>
                      </a:r>
                      <a:r>
                        <a:rPr lang="pt-BR" sz="900" u="none" strike="noStrike" dirty="0" err="1">
                          <a:effectLst/>
                        </a:rPr>
                        <a:t>scopus</a:t>
                      </a:r>
                      <a:r>
                        <a:rPr lang="pt-BR" sz="900" u="none" strike="noStrike" dirty="0">
                          <a:effectLst/>
                        </a:rPr>
                        <a:t> com essas palavras chave, além de "</a:t>
                      </a:r>
                      <a:r>
                        <a:rPr lang="pt-BR" sz="900" u="none" strike="noStrike" dirty="0" err="1">
                          <a:effectLst/>
                        </a:rPr>
                        <a:t>weak</a:t>
                      </a:r>
                      <a:r>
                        <a:rPr lang="pt-BR" sz="900" u="none" strike="noStrike" dirty="0">
                          <a:effectLst/>
                        </a:rPr>
                        <a:t> </a:t>
                      </a:r>
                      <a:r>
                        <a:rPr lang="pt-BR" sz="900" u="none" strike="noStrike" dirty="0" err="1">
                          <a:effectLst/>
                        </a:rPr>
                        <a:t>signals</a:t>
                      </a:r>
                      <a:r>
                        <a:rPr lang="pt-BR" sz="900" u="none" strike="noStrike" dirty="0">
                          <a:effectLst/>
                        </a:rPr>
                        <a:t>", verifica-se que grande parte dos resultados encontrados anteriormente (pesquisa1) giram em torno dessas palavras-chave.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/>
                </a:tc>
                <a:extLst>
                  <a:ext uri="{0D108BD9-81ED-4DB2-BD59-A6C34878D82A}">
                    <a16:rowId xmlns:a16="http://schemas.microsoft.com/office/drawing/2014/main" val="20863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2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114A1-6C09-AE43-9FEC-BB90D10D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bibliométrica</a:t>
            </a:r>
            <a:r>
              <a:rPr lang="pt-BR" dirty="0"/>
              <a:t> - Avaliação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F44CA23-C140-4A45-B26F-FD065A0437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582131"/>
          <a:ext cx="10515600" cy="2838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757">
                  <a:extLst>
                    <a:ext uri="{9D8B030D-6E8A-4147-A177-3AD203B41FA5}">
                      <a16:colId xmlns:a16="http://schemas.microsoft.com/office/drawing/2014/main" val="734547449"/>
                    </a:ext>
                  </a:extLst>
                </a:gridCol>
                <a:gridCol w="5890706">
                  <a:extLst>
                    <a:ext uri="{9D8B030D-6E8A-4147-A177-3AD203B41FA5}">
                      <a16:colId xmlns:a16="http://schemas.microsoft.com/office/drawing/2014/main" val="1160934038"/>
                    </a:ext>
                  </a:extLst>
                </a:gridCol>
                <a:gridCol w="760965">
                  <a:extLst>
                    <a:ext uri="{9D8B030D-6E8A-4147-A177-3AD203B41FA5}">
                      <a16:colId xmlns:a16="http://schemas.microsoft.com/office/drawing/2014/main" val="888967867"/>
                    </a:ext>
                  </a:extLst>
                </a:gridCol>
                <a:gridCol w="3221172">
                  <a:extLst>
                    <a:ext uri="{9D8B030D-6E8A-4147-A177-3AD203B41FA5}">
                      <a16:colId xmlns:a16="http://schemas.microsoft.com/office/drawing/2014/main" val="869080454"/>
                    </a:ext>
                  </a:extLst>
                </a:gridCol>
              </a:tblGrid>
              <a:tr h="14191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pesquisa4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>
                          <a:effectLst/>
                        </a:rPr>
                        <a:t>( TITLE-ABS-KEY ( "weak signals" ) )  AND  ( ( "big data" )  OR  ( "corporate" )  OR  ( "foresight" ) )  AND  ( LIMIT-TO ( SUBJAREA ,  "BUSI" )  OR  LIMIT-TO ( SUBJAREA ,  "SOCI" )  OR  LIMIT-TO ( SUBJAREA ,  "COMP" )  OR  LIMIT-TO ( SUBJAREA ,  "ECON" )  OR  LIMIT-TO ( SUBJAREA ,  "DECI" ) )</a:t>
                      </a:r>
                      <a:endParaRPr lang="en" sz="1400" b="0" i="0" u="none" strike="noStrike">
                        <a:solidFill>
                          <a:srgbClr val="9696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178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Feita após avaliar os resultados da pesquisa3 e focar nas áreas corretas (BUSINESS, SOCIAL SCIENCES, COMPUTER SCIENCE, ECONOMETRICS e DECISION SCIENCES.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extLst>
                  <a:ext uri="{0D108BD9-81ED-4DB2-BD59-A6C34878D82A}">
                    <a16:rowId xmlns:a16="http://schemas.microsoft.com/office/drawing/2014/main" val="5423055"/>
                  </a:ext>
                </a:extLst>
              </a:tr>
              <a:tr h="141916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pesquisa5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400" u="none" strike="noStrike" dirty="0">
                          <a:effectLst/>
                        </a:rPr>
                        <a:t>( TITLE-ABS-KEY ( "weak signals" ) )  AND  ( ( "big data" )  OR  ( "corporate" )  OR  ( "foresight" ) OR  ( "wild cards" ) )  AND  ( LIMIT-TO ( SUBJAREA ,  "BUSI" )  OR  LIMIT-TO ( SUBJAREA ,  "SOCI" )  OR  LIMIT-TO ( SUBJAREA ,  "COMP" )  OR  LIMIT-TO ( SUBJAREA ,  "ECON" )  OR  LIMIT-TO ( SUBJAREA ,  "DECI" ) )</a:t>
                      </a:r>
                      <a:endParaRPr lang="en" sz="1400" b="0" i="0" u="none" strike="noStrike" dirty="0">
                        <a:solidFill>
                          <a:srgbClr val="96969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185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Feita após encontrar alguns artigos interessantes sobre o assunto e ver que ele está diretamente relacionado com o trabalho.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1" marR="7391" marT="7391" marB="0" anchor="b"/>
                </a:tc>
                <a:extLst>
                  <a:ext uri="{0D108BD9-81ED-4DB2-BD59-A6C34878D82A}">
                    <a16:rowId xmlns:a16="http://schemas.microsoft.com/office/drawing/2014/main" val="134157799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E32164C7-2231-43D7-8C88-38BE76D0C696}"/>
              </a:ext>
            </a:extLst>
          </p:cNvPr>
          <p:cNvSpPr txBox="1"/>
          <p:nvPr/>
        </p:nvSpPr>
        <p:spPr>
          <a:xfrm>
            <a:off x="3657600" y="59425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LIMITAÇÃO POR ÁREA PODE SER UM PROBLEMA</a:t>
            </a:r>
          </a:p>
        </p:txBody>
      </p:sp>
    </p:spTree>
    <p:extLst>
      <p:ext uri="{BB962C8B-B14F-4D97-AF65-F5344CB8AC3E}">
        <p14:creationId xmlns:p14="http://schemas.microsoft.com/office/powerpoint/2010/main" val="41791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Uma imagem contendo interior, sentado&#10;&#10;Descrição gerada automaticamente">
            <a:extLst>
              <a:ext uri="{FF2B5EF4-FFF2-40B4-BE49-F238E27FC236}">
                <a16:creationId xmlns:a16="http://schemas.microsoft.com/office/drawing/2014/main" id="{B7C0CD73-B1FF-834D-AFF7-EC7E8FE80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188968"/>
            <a:ext cx="12192000" cy="9235936"/>
          </a:xfr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2397084-C977-FE49-92A1-649B4FABE281}"/>
              </a:ext>
            </a:extLst>
          </p:cNvPr>
          <p:cNvSpPr/>
          <p:nvPr/>
        </p:nvSpPr>
        <p:spPr>
          <a:xfrm>
            <a:off x="9010918" y="0"/>
            <a:ext cx="3181082" cy="1287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Pesquisa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185 resultados;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Palavras-chave.</a:t>
            </a:r>
          </a:p>
        </p:txBody>
      </p:sp>
    </p:spTree>
    <p:extLst>
      <p:ext uri="{BB962C8B-B14F-4D97-AF65-F5344CB8AC3E}">
        <p14:creationId xmlns:p14="http://schemas.microsoft.com/office/powerpoint/2010/main" val="145822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4D0E1-512E-5C44-8485-0117B10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Artigos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E464E-4DAD-4342-8A00-BCF5F4D3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Embasamento teórico;</a:t>
            </a:r>
          </a:p>
          <a:p>
            <a:r>
              <a:rPr lang="pt-BR" dirty="0"/>
              <a:t>Assuntos: </a:t>
            </a:r>
            <a:r>
              <a:rPr lang="pt-BR" i="1" dirty="0" err="1"/>
              <a:t>foresight</a:t>
            </a:r>
            <a:r>
              <a:rPr lang="pt-BR" dirty="0"/>
              <a:t>, </a:t>
            </a:r>
            <a:r>
              <a:rPr lang="pt-BR" i="1" dirty="0" err="1"/>
              <a:t>scenarios</a:t>
            </a:r>
            <a:r>
              <a:rPr lang="pt-BR" dirty="0"/>
              <a:t>, </a:t>
            </a:r>
            <a:r>
              <a:rPr lang="pt-BR" i="1" dirty="0" err="1"/>
              <a:t>corporate</a:t>
            </a:r>
            <a:r>
              <a:rPr lang="pt-BR" dirty="0"/>
              <a:t>, </a:t>
            </a:r>
            <a:r>
              <a:rPr lang="pt-BR" i="1" dirty="0" err="1"/>
              <a:t>forecast</a:t>
            </a:r>
            <a:r>
              <a:rPr lang="pt-BR" dirty="0"/>
              <a:t>, </a:t>
            </a:r>
            <a:r>
              <a:rPr lang="pt-BR" i="1" dirty="0"/>
              <a:t>prospectiva</a:t>
            </a:r>
            <a:r>
              <a:rPr lang="pt-BR" dirty="0"/>
              <a:t>...</a:t>
            </a:r>
          </a:p>
          <a:p>
            <a:r>
              <a:rPr lang="pt-BR" dirty="0"/>
              <a:t>Ponto em comum: </a:t>
            </a:r>
            <a:r>
              <a:rPr lang="pt-BR" i="1" dirty="0" err="1"/>
              <a:t>foresight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7544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287</Words>
  <Application>Microsoft Macintosh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Sinais Fracos</vt:lpstr>
      <vt:lpstr>Apresentação do PowerPoint</vt:lpstr>
      <vt:lpstr>Apresentação do PowerPoint</vt:lpstr>
      <vt:lpstr>Apresentação do PowerPoint</vt:lpstr>
      <vt:lpstr>Análise bibliométrica - Avaliação</vt:lpstr>
      <vt:lpstr>Análise bibliométrica - Avaliação</vt:lpstr>
      <vt:lpstr>Análise bibliométrica - Avaliação</vt:lpstr>
      <vt:lpstr>Apresentação do PowerPoint</vt:lpstr>
      <vt:lpstr>Leitura de Artigos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Primeiro levantamento da pesquisa</vt:lpstr>
      <vt:lpstr>Situação atual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Sinais Fracos</dc:title>
  <dc:creator>Rodrigo Santos</dc:creator>
  <cp:lastModifiedBy>Rodrigo Santos</cp:lastModifiedBy>
  <cp:revision>4</cp:revision>
  <dcterms:created xsi:type="dcterms:W3CDTF">2019-07-29T15:41:15Z</dcterms:created>
  <dcterms:modified xsi:type="dcterms:W3CDTF">2019-07-29T15:59:49Z</dcterms:modified>
</cp:coreProperties>
</file>