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811"/>
    <p:restoredTop sz="86376"/>
  </p:normalViewPr>
  <p:slideViewPr>
    <p:cSldViewPr snapToGrid="0" snapToObjects="1">
      <p:cViewPr>
        <p:scale>
          <a:sx n="188" d="100"/>
          <a:sy n="188" d="100"/>
        </p:scale>
        <p:origin x="-3272" y="-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EC64-916B-8E4E-B417-C07C7A99F0B2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FBB13-2800-D846-BBD8-A096329BF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64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FBB13-2800-D846-BBD8-A096329BFC6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68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FBB13-2800-D846-BBD8-A096329BFC6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03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FBB13-2800-D846-BBD8-A096329BFC6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46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E9D94-E6E1-E74A-BA1F-C5E9512BA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57E7D6-95ED-784C-9ABE-7D783A51F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6CF67D-A2D4-B844-85DA-23922764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6A343-A19C-3F42-AA56-2E27B5E0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D52B4D-ABF8-2742-9ABC-BB54400F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8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E52C2-7427-F243-9A8E-C08A528D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BFC223-E213-024D-B6A1-86432104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2A531C-8042-1241-B2FF-5E927E9F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FB4B0D-91F1-DD49-AA5A-039D7093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F09CE7-5DE8-2B46-B097-8FCFDB69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50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9BD7B9-3DDA-C744-86FD-C225B5D05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E3B1FD-09A2-954C-B30A-61F17574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902FF-64F4-4D42-B73E-0548566C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BEE782-68DC-034E-AEF4-C970A597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413C47-0444-874A-8324-BEC87B00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51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0B0EE-730A-1E4E-B3B6-22518C10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BCAD8-130A-774C-82D9-B6FC87D6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236FDE-C854-0548-A9B4-4E1212D5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35F2D1-DB18-FE47-B478-7CC2A10F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D15F5-99F3-4043-9516-67272F71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78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8C470-25CD-6647-947B-350FBFE1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312DCD-4D8F-0143-8F74-DBAB043F1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1CD0BC-86D7-CB41-B215-7F934885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9C96F3-F301-4D4E-8187-024F075D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F7445-9BEA-834A-9B5B-5F4066A8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28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AF6B9-8E1D-E74B-8E9C-F76BB8F1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CAA9EC-1B7E-0241-85F8-73687353F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E43868-F8DA-1E4C-8683-817F7B8ED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B350FD-D29A-0E40-AD8B-F5A5FCFA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D86B8F-FD52-9842-80B6-A9C10CCB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78C293-C9D0-F64E-91F7-B84FA29D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5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57DF1-79D9-8D47-B55F-20F0AADD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12509D-6481-7442-9BCC-992549E51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45C43A-C88A-5444-8D6B-B56B2902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E57DFC-F44A-AA4D-9596-37A85FDF6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ED36F1-418F-C94B-9FD5-4DCC31681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E12A28-B550-1544-B40B-13866F1A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FBE831-F7DB-8F4D-8FAE-3ED97AFC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74B69C-A1DA-8A44-8150-0C4A4F93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39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11B47-D447-A544-8D9F-4AAC836A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59EBD5-92B5-A44A-A940-738EB9B1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836022-B361-A747-B06C-499E1B97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7353EB-27C2-8740-9582-78E62993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3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A8FAFF-1A5A-D44C-919A-69C00250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FC790A-4704-0649-99EC-13E5785F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CECEED-7FEB-3F4A-8665-2359E093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86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7B747-4C60-CC46-8009-360A4F5A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900B0-09F1-4B42-9E2A-A972F82E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D3F14F-AEED-E44F-95D4-26E6363D7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0E6EC-6D2A-2E40-8E03-6BA27751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332EA4-0F68-0E4C-AD6A-62EBC9E3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2F18EC-A3CC-4749-8E67-18A4B773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06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ADB38-6949-AE43-9BFE-7A0A6AA1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210C21-0C05-524C-9198-39103B573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650136-0A6C-494C-9C55-7F855A6CB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CEBFD2-B7D7-5944-B31E-870B7826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2710FB-6A82-F941-B25C-A9B41315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F7535-77C3-0543-B26B-1EF648F7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54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2DD398-0390-D041-8420-72510A5E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FCCCD9-DAD9-9642-A329-BF1E8A135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4A14C-C03B-AB45-AF2F-2D8E35970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577C1E-74B8-294B-9B01-6C63FE46A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1506A6-529F-A349-B392-03DBC77E4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9AD32-6D12-2D41-8A05-BF9337A59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44E70F-4DC1-6B44-9277-3A0A42F53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05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 descr="Livros">
            <a:extLst>
              <a:ext uri="{FF2B5EF4-FFF2-40B4-BE49-F238E27FC236}">
                <a16:creationId xmlns:a16="http://schemas.microsoft.com/office/drawing/2014/main" id="{E833DCF3-4489-DE46-A5FA-B9A8F5E5F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9488" y="2366945"/>
            <a:ext cx="914400" cy="914400"/>
          </a:xfrm>
          <a:prstGeom prst="rect">
            <a:avLst/>
          </a:prstGeom>
        </p:spPr>
      </p:pic>
      <p:pic>
        <p:nvPicPr>
          <p:cNvPr id="8" name="Gráfico 7" descr="Livros">
            <a:extLst>
              <a:ext uri="{FF2B5EF4-FFF2-40B4-BE49-F238E27FC236}">
                <a16:creationId xmlns:a16="http://schemas.microsoft.com/office/drawing/2014/main" id="{26C94557-BB8F-C446-8B05-B62BE9B1E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038" y="2381232"/>
            <a:ext cx="914400" cy="914400"/>
          </a:xfrm>
          <a:prstGeom prst="rect">
            <a:avLst/>
          </a:prstGeom>
        </p:spPr>
      </p:pic>
      <p:pic>
        <p:nvPicPr>
          <p:cNvPr id="9" name="Gráfico 8" descr="Livros">
            <a:extLst>
              <a:ext uri="{FF2B5EF4-FFF2-40B4-BE49-F238E27FC236}">
                <a16:creationId xmlns:a16="http://schemas.microsoft.com/office/drawing/2014/main" id="{A79F128F-D783-5249-91A5-5CCB7A3AA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7989" y="2981303"/>
            <a:ext cx="914400" cy="914400"/>
          </a:xfrm>
          <a:prstGeom prst="rect">
            <a:avLst/>
          </a:prstGeom>
        </p:spPr>
      </p:pic>
      <p:pic>
        <p:nvPicPr>
          <p:cNvPr id="11" name="Gráfico 10" descr="Lista de verificação">
            <a:extLst>
              <a:ext uri="{FF2B5EF4-FFF2-40B4-BE49-F238E27FC236}">
                <a16:creationId xmlns:a16="http://schemas.microsoft.com/office/drawing/2014/main" id="{3344EBEE-0381-634D-BB65-C197D20FE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7185" y="2477087"/>
            <a:ext cx="1266826" cy="1266826"/>
          </a:xfrm>
          <a:prstGeom prst="rect">
            <a:avLst/>
          </a:prstGeom>
        </p:spPr>
      </p:pic>
      <p:pic>
        <p:nvPicPr>
          <p:cNvPr id="25" name="Gráfico 24" descr="Engrenagens">
            <a:extLst>
              <a:ext uri="{FF2B5EF4-FFF2-40B4-BE49-F238E27FC236}">
                <a16:creationId xmlns:a16="http://schemas.microsoft.com/office/drawing/2014/main" id="{9386EEBA-C08F-7E45-A566-74739C602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8925" y="2255037"/>
            <a:ext cx="914400" cy="914400"/>
          </a:xfrm>
          <a:prstGeom prst="rect">
            <a:avLst/>
          </a:prstGeom>
        </p:spPr>
      </p:pic>
      <p:pic>
        <p:nvPicPr>
          <p:cNvPr id="27" name="Gráfico 26" descr="Engrenagem única">
            <a:extLst>
              <a:ext uri="{FF2B5EF4-FFF2-40B4-BE49-F238E27FC236}">
                <a16:creationId xmlns:a16="http://schemas.microsoft.com/office/drawing/2014/main" id="{10F35E22-38D9-3D41-A64E-C3FD60917B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10274" y="2531265"/>
            <a:ext cx="914400" cy="914400"/>
          </a:xfrm>
          <a:prstGeom prst="rect">
            <a:avLst/>
          </a:prstGeom>
        </p:spPr>
      </p:pic>
      <p:pic>
        <p:nvPicPr>
          <p:cNvPr id="28" name="Gráfico 27" descr="User">
            <a:extLst>
              <a:ext uri="{FF2B5EF4-FFF2-40B4-BE49-F238E27FC236}">
                <a16:creationId xmlns:a16="http://schemas.microsoft.com/office/drawing/2014/main" id="{0E34E9D1-4FFA-A14B-8D7B-11911BF460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07822" y="2000242"/>
            <a:ext cx="914400" cy="914400"/>
          </a:xfrm>
          <a:prstGeom prst="rect">
            <a:avLst/>
          </a:prstGeom>
        </p:spPr>
      </p:pic>
      <p:pic>
        <p:nvPicPr>
          <p:cNvPr id="29" name="Gráfico 28" descr="Engrenagem única">
            <a:extLst>
              <a:ext uri="{FF2B5EF4-FFF2-40B4-BE49-F238E27FC236}">
                <a16:creationId xmlns:a16="http://schemas.microsoft.com/office/drawing/2014/main" id="{7D1D8A78-FC73-434B-8442-C5BD1B304C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8874" y="3076567"/>
            <a:ext cx="826297" cy="826297"/>
          </a:xfrm>
          <a:prstGeom prst="rect">
            <a:avLst/>
          </a:prstGeom>
        </p:spPr>
      </p:pic>
      <p:pic>
        <p:nvPicPr>
          <p:cNvPr id="30" name="Gráfico 29" descr="Engrenagem única">
            <a:extLst>
              <a:ext uri="{FF2B5EF4-FFF2-40B4-BE49-F238E27FC236}">
                <a16:creationId xmlns:a16="http://schemas.microsoft.com/office/drawing/2014/main" id="{3314553D-E439-E442-81AF-647F43A3D4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34121" y="2105022"/>
            <a:ext cx="704841" cy="704841"/>
          </a:xfrm>
          <a:prstGeom prst="rect">
            <a:avLst/>
          </a:prstGeom>
        </p:spPr>
      </p:pic>
      <p:pic>
        <p:nvPicPr>
          <p:cNvPr id="34" name="Gráfico 33" descr="Internet">
            <a:extLst>
              <a:ext uri="{FF2B5EF4-FFF2-40B4-BE49-F238E27FC236}">
                <a16:creationId xmlns:a16="http://schemas.microsoft.com/office/drawing/2014/main" id="{A25BB554-1281-AA41-8699-3CA1E1384C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78242" y="3036094"/>
            <a:ext cx="914400" cy="914400"/>
          </a:xfrm>
          <a:prstGeom prst="rect">
            <a:avLst/>
          </a:prstGeom>
        </p:spPr>
      </p:pic>
      <p:pic>
        <p:nvPicPr>
          <p:cNvPr id="38" name="Gráfico 37" descr="Lâmpada e engrenagem">
            <a:extLst>
              <a:ext uri="{FF2B5EF4-FFF2-40B4-BE49-F238E27FC236}">
                <a16:creationId xmlns:a16="http://schemas.microsoft.com/office/drawing/2014/main" id="{402E813E-87CF-B344-8479-CD361C0DDB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26512" y="5372725"/>
            <a:ext cx="914400" cy="914400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CB167196-88DC-264A-82EB-9F5313916F53}"/>
              </a:ext>
            </a:extLst>
          </p:cNvPr>
          <p:cNvSpPr/>
          <p:nvPr/>
        </p:nvSpPr>
        <p:spPr>
          <a:xfrm>
            <a:off x="647565" y="1858434"/>
            <a:ext cx="7429500" cy="235531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Balão de Nuvem 42">
            <a:extLst>
              <a:ext uri="{FF2B5EF4-FFF2-40B4-BE49-F238E27FC236}">
                <a16:creationId xmlns:a16="http://schemas.microsoft.com/office/drawing/2014/main" id="{D36E63EB-2C7E-A84D-BF5E-A9AFCC6D9CEA}"/>
              </a:ext>
            </a:extLst>
          </p:cNvPr>
          <p:cNvSpPr/>
          <p:nvPr/>
        </p:nvSpPr>
        <p:spPr>
          <a:xfrm>
            <a:off x="1358664" y="778285"/>
            <a:ext cx="2813285" cy="931581"/>
          </a:xfrm>
          <a:prstGeom prst="cloudCallout">
            <a:avLst>
              <a:gd name="adj1" fmla="val -24499"/>
              <a:gd name="adj2" fmla="val 1167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1 - Levantamento Bibliográfico</a:t>
            </a:r>
          </a:p>
        </p:txBody>
      </p:sp>
      <p:sp>
        <p:nvSpPr>
          <p:cNvPr id="44" name="Balão de Nuvem 43">
            <a:extLst>
              <a:ext uri="{FF2B5EF4-FFF2-40B4-BE49-F238E27FC236}">
                <a16:creationId xmlns:a16="http://schemas.microsoft.com/office/drawing/2014/main" id="{A931E000-D477-9742-8AEA-74EE55F49C60}"/>
              </a:ext>
            </a:extLst>
          </p:cNvPr>
          <p:cNvSpPr/>
          <p:nvPr/>
        </p:nvSpPr>
        <p:spPr>
          <a:xfrm>
            <a:off x="5826927" y="795733"/>
            <a:ext cx="2338396" cy="931581"/>
          </a:xfrm>
          <a:prstGeom prst="cloudCallout">
            <a:avLst>
              <a:gd name="adj1" fmla="val -10446"/>
              <a:gd name="adj2" fmla="val 952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2 - Montagem do Processo</a:t>
            </a:r>
          </a:p>
        </p:txBody>
      </p:sp>
      <p:sp>
        <p:nvSpPr>
          <p:cNvPr id="45" name="Balão de Nuvem 44">
            <a:extLst>
              <a:ext uri="{FF2B5EF4-FFF2-40B4-BE49-F238E27FC236}">
                <a16:creationId xmlns:a16="http://schemas.microsoft.com/office/drawing/2014/main" id="{E7B68711-9F49-BA41-83F8-C02F1C31A957}"/>
              </a:ext>
            </a:extLst>
          </p:cNvPr>
          <p:cNvSpPr/>
          <p:nvPr/>
        </p:nvSpPr>
        <p:spPr>
          <a:xfrm>
            <a:off x="2843888" y="5372725"/>
            <a:ext cx="1738325" cy="794236"/>
          </a:xfrm>
          <a:prstGeom prst="cloudCallout">
            <a:avLst>
              <a:gd name="adj1" fmla="val -76030"/>
              <a:gd name="adj2" fmla="val -15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3 - Insight</a:t>
            </a:r>
          </a:p>
        </p:txBody>
      </p:sp>
      <p:sp>
        <p:nvSpPr>
          <p:cNvPr id="46" name="Balão de Nuvem 45">
            <a:extLst>
              <a:ext uri="{FF2B5EF4-FFF2-40B4-BE49-F238E27FC236}">
                <a16:creationId xmlns:a16="http://schemas.microsoft.com/office/drawing/2014/main" id="{3011D318-DB40-8E4F-9D1C-9596C47809EC}"/>
              </a:ext>
            </a:extLst>
          </p:cNvPr>
          <p:cNvSpPr/>
          <p:nvPr/>
        </p:nvSpPr>
        <p:spPr>
          <a:xfrm>
            <a:off x="9226145" y="930161"/>
            <a:ext cx="2338396" cy="931581"/>
          </a:xfrm>
          <a:prstGeom prst="cloudCallout">
            <a:avLst>
              <a:gd name="adj1" fmla="val -10446"/>
              <a:gd name="adj2" fmla="val 952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4 - Definição dos Requisitos</a:t>
            </a:r>
          </a:p>
        </p:txBody>
      </p:sp>
      <p:sp>
        <p:nvSpPr>
          <p:cNvPr id="47" name="Divisa 46">
            <a:extLst>
              <a:ext uri="{FF2B5EF4-FFF2-40B4-BE49-F238E27FC236}">
                <a16:creationId xmlns:a16="http://schemas.microsoft.com/office/drawing/2014/main" id="{F0BDC896-E393-5047-BCA0-D7DACC1B728E}"/>
              </a:ext>
            </a:extLst>
          </p:cNvPr>
          <p:cNvSpPr/>
          <p:nvPr/>
        </p:nvSpPr>
        <p:spPr>
          <a:xfrm flipV="1">
            <a:off x="4213983" y="2649042"/>
            <a:ext cx="484632" cy="79423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Divisa 47">
            <a:extLst>
              <a:ext uri="{FF2B5EF4-FFF2-40B4-BE49-F238E27FC236}">
                <a16:creationId xmlns:a16="http://schemas.microsoft.com/office/drawing/2014/main" id="{30655C14-3A93-3D41-849F-B1007A5CAC5E}"/>
              </a:ext>
            </a:extLst>
          </p:cNvPr>
          <p:cNvSpPr/>
          <p:nvPr/>
        </p:nvSpPr>
        <p:spPr>
          <a:xfrm flipV="1">
            <a:off x="4488176" y="2646708"/>
            <a:ext cx="484632" cy="79423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Divisa 48">
            <a:extLst>
              <a:ext uri="{FF2B5EF4-FFF2-40B4-BE49-F238E27FC236}">
                <a16:creationId xmlns:a16="http://schemas.microsoft.com/office/drawing/2014/main" id="{B67EB1E4-035C-1A4B-A91A-40968C416022}"/>
              </a:ext>
            </a:extLst>
          </p:cNvPr>
          <p:cNvSpPr/>
          <p:nvPr/>
        </p:nvSpPr>
        <p:spPr>
          <a:xfrm rot="10800000" flipV="1">
            <a:off x="3563520" y="2647905"/>
            <a:ext cx="484632" cy="79423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0" name="Divisa 49">
            <a:extLst>
              <a:ext uri="{FF2B5EF4-FFF2-40B4-BE49-F238E27FC236}">
                <a16:creationId xmlns:a16="http://schemas.microsoft.com/office/drawing/2014/main" id="{BF11A9AC-4824-0747-9265-F6B5C6939CF3}"/>
              </a:ext>
            </a:extLst>
          </p:cNvPr>
          <p:cNvSpPr/>
          <p:nvPr/>
        </p:nvSpPr>
        <p:spPr>
          <a:xfrm rot="10800000" flipV="1">
            <a:off x="3292989" y="2646708"/>
            <a:ext cx="484632" cy="79423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Divisa 50">
            <a:extLst>
              <a:ext uri="{FF2B5EF4-FFF2-40B4-BE49-F238E27FC236}">
                <a16:creationId xmlns:a16="http://schemas.microsoft.com/office/drawing/2014/main" id="{AA2767D0-89E0-8540-A3BD-54BE9263202A}"/>
              </a:ext>
            </a:extLst>
          </p:cNvPr>
          <p:cNvSpPr/>
          <p:nvPr/>
        </p:nvSpPr>
        <p:spPr>
          <a:xfrm flipV="1">
            <a:off x="8563230" y="2646708"/>
            <a:ext cx="484632" cy="79423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Divisa 51">
            <a:extLst>
              <a:ext uri="{FF2B5EF4-FFF2-40B4-BE49-F238E27FC236}">
                <a16:creationId xmlns:a16="http://schemas.microsoft.com/office/drawing/2014/main" id="{7C90CB7D-8167-8044-9BB1-9CCFF4474FD1}"/>
              </a:ext>
            </a:extLst>
          </p:cNvPr>
          <p:cNvSpPr/>
          <p:nvPr/>
        </p:nvSpPr>
        <p:spPr>
          <a:xfrm flipV="1">
            <a:off x="8835884" y="2646708"/>
            <a:ext cx="484632" cy="79423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Divisa 55">
            <a:extLst>
              <a:ext uri="{FF2B5EF4-FFF2-40B4-BE49-F238E27FC236}">
                <a16:creationId xmlns:a16="http://schemas.microsoft.com/office/drawing/2014/main" id="{B86CED4D-DEE0-FA45-AE9A-F39822433BFC}"/>
              </a:ext>
            </a:extLst>
          </p:cNvPr>
          <p:cNvSpPr/>
          <p:nvPr/>
        </p:nvSpPr>
        <p:spPr>
          <a:xfrm rot="16200000" flipV="1">
            <a:off x="1641396" y="4207519"/>
            <a:ext cx="484632" cy="79423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Divisa 56">
            <a:extLst>
              <a:ext uri="{FF2B5EF4-FFF2-40B4-BE49-F238E27FC236}">
                <a16:creationId xmlns:a16="http://schemas.microsoft.com/office/drawing/2014/main" id="{64000BCE-0112-724C-B3B5-B0EDBF5F4608}"/>
              </a:ext>
            </a:extLst>
          </p:cNvPr>
          <p:cNvSpPr/>
          <p:nvPr/>
        </p:nvSpPr>
        <p:spPr>
          <a:xfrm rot="16200000" flipV="1">
            <a:off x="1633075" y="4481121"/>
            <a:ext cx="484632" cy="79423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0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Homem">
            <a:extLst>
              <a:ext uri="{FF2B5EF4-FFF2-40B4-BE49-F238E27FC236}">
                <a16:creationId xmlns:a16="http://schemas.microsoft.com/office/drawing/2014/main" id="{DB2EEF8D-E089-EB4C-A67B-279815042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0443" y="302821"/>
            <a:ext cx="469557" cy="469557"/>
          </a:xfrm>
          <a:prstGeom prst="rect">
            <a:avLst/>
          </a:prstGeom>
        </p:spPr>
      </p:pic>
      <p:pic>
        <p:nvPicPr>
          <p:cNvPr id="7" name="Gráfico 6" descr="Banco">
            <a:extLst>
              <a:ext uri="{FF2B5EF4-FFF2-40B4-BE49-F238E27FC236}">
                <a16:creationId xmlns:a16="http://schemas.microsoft.com/office/drawing/2014/main" id="{697595F5-5062-D04B-8897-7E431C62E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7763" y="1248032"/>
            <a:ext cx="468000" cy="46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48A0FCB-94F9-F44A-AB87-1AE7845D7BA1}"/>
              </a:ext>
            </a:extLst>
          </p:cNvPr>
          <p:cNvSpPr/>
          <p:nvPr/>
        </p:nvSpPr>
        <p:spPr>
          <a:xfrm>
            <a:off x="3635763" y="12480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C7F3F-EF59-1F4C-95CD-260D42B079BE}"/>
              </a:ext>
            </a:extLst>
          </p:cNvPr>
          <p:cNvSpPr/>
          <p:nvPr/>
        </p:nvSpPr>
        <p:spPr>
          <a:xfrm>
            <a:off x="5066209" y="118073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050182-889E-0A4D-889B-4C34E5DC25A5}"/>
              </a:ext>
            </a:extLst>
          </p:cNvPr>
          <p:cNvSpPr/>
          <p:nvPr/>
        </p:nvSpPr>
        <p:spPr>
          <a:xfrm>
            <a:off x="6576903" y="11760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Gráfico 10" descr="Banco">
            <a:extLst>
              <a:ext uri="{FF2B5EF4-FFF2-40B4-BE49-F238E27FC236}">
                <a16:creationId xmlns:a16="http://schemas.microsoft.com/office/drawing/2014/main" id="{D94AC31F-A6A0-8144-8B7D-57D776F1F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7710" y="1183686"/>
            <a:ext cx="468000" cy="468000"/>
          </a:xfrm>
          <a:prstGeom prst="rect">
            <a:avLst/>
          </a:prstGeom>
        </p:spPr>
      </p:pic>
      <p:pic>
        <p:nvPicPr>
          <p:cNvPr id="12" name="Gráfico 11" descr="Banco">
            <a:extLst>
              <a:ext uri="{FF2B5EF4-FFF2-40B4-BE49-F238E27FC236}">
                <a16:creationId xmlns:a16="http://schemas.microsoft.com/office/drawing/2014/main" id="{935A63D5-40F1-544F-84DF-AFC16C3531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903" y="1176031"/>
            <a:ext cx="468000" cy="46800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F2231F7-2895-7242-9F3A-408AD2BAD30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3671763" y="772378"/>
            <a:ext cx="2423459" cy="475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F72473E-DEF4-4146-977B-E562463B95EC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5101710" y="772378"/>
            <a:ext cx="993512" cy="41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FE6A757-066B-F243-B4F8-147B783598DC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6095222" y="772378"/>
            <a:ext cx="517681" cy="403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3D734B3-91E8-A54E-B0BF-6A5F47460754}"/>
              </a:ext>
            </a:extLst>
          </p:cNvPr>
          <p:cNvSpPr txBox="1"/>
          <p:nvPr/>
        </p:nvSpPr>
        <p:spPr>
          <a:xfrm>
            <a:off x="5213761" y="889566"/>
            <a:ext cx="570151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À Vista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C08F9-2CA2-9B4D-AF12-A71DE75D951A}"/>
              </a:ext>
            </a:extLst>
          </p:cNvPr>
          <p:cNvSpPr txBox="1"/>
          <p:nvPr/>
        </p:nvSpPr>
        <p:spPr>
          <a:xfrm>
            <a:off x="6032487" y="892606"/>
            <a:ext cx="765215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Financiamento Padrão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E4D2C7F-2F51-5448-B244-FBCDC411F914}"/>
              </a:ext>
            </a:extLst>
          </p:cNvPr>
          <p:cNvSpPr txBox="1"/>
          <p:nvPr/>
        </p:nvSpPr>
        <p:spPr>
          <a:xfrm>
            <a:off x="4296081" y="889566"/>
            <a:ext cx="514813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Não Compra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A85241-56AD-6B46-87E0-09498B0B13E4}"/>
              </a:ext>
            </a:extLst>
          </p:cNvPr>
          <p:cNvSpPr txBox="1"/>
          <p:nvPr/>
        </p:nvSpPr>
        <p:spPr>
          <a:xfrm>
            <a:off x="5808752" y="124992"/>
            <a:ext cx="570151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00" b="1" dirty="0"/>
              <a:t>COMPRADOR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DD8A38A-69D9-E24E-A5E2-2E5E33E1CF8F}"/>
              </a:ext>
            </a:extLst>
          </p:cNvPr>
          <p:cNvSpPr txBox="1"/>
          <p:nvPr/>
        </p:nvSpPr>
        <p:spPr>
          <a:xfrm>
            <a:off x="3386687" y="1651686"/>
            <a:ext cx="570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00" b="1" dirty="0"/>
              <a:t>AGENTE FINANCEIRO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3D94B2A-348E-9F48-AD99-3136221F949B}"/>
              </a:ext>
            </a:extLst>
          </p:cNvPr>
          <p:cNvSpPr txBox="1"/>
          <p:nvPr/>
        </p:nvSpPr>
        <p:spPr>
          <a:xfrm>
            <a:off x="4814461" y="1584392"/>
            <a:ext cx="570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00" b="1" dirty="0"/>
              <a:t>AGENTE FINANCEIRO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3A2E568-7FB1-7E4F-841A-AC2BDE6081A3}"/>
              </a:ext>
            </a:extLst>
          </p:cNvPr>
          <p:cNvSpPr txBox="1"/>
          <p:nvPr/>
        </p:nvSpPr>
        <p:spPr>
          <a:xfrm>
            <a:off x="6321734" y="1579684"/>
            <a:ext cx="570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00" b="1" dirty="0"/>
              <a:t>AGENTE FINANCEIRO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BB84142-8A63-2547-B222-79FCB590D2C7}"/>
              </a:ext>
            </a:extLst>
          </p:cNvPr>
          <p:cNvSpPr txBox="1"/>
          <p:nvPr/>
        </p:nvSpPr>
        <p:spPr>
          <a:xfrm>
            <a:off x="3354693" y="1832638"/>
            <a:ext cx="570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(0, 0)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2CE2E40-0507-044C-9AB3-67A6D6A88607}"/>
              </a:ext>
            </a:extLst>
          </p:cNvPr>
          <p:cNvCxnSpPr>
            <a:stCxn id="24" idx="2"/>
          </p:cNvCxnSpPr>
          <p:nvPr/>
        </p:nvCxnSpPr>
        <p:spPr>
          <a:xfrm flipH="1">
            <a:off x="4814461" y="1830613"/>
            <a:ext cx="285076" cy="40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2EEC96F-FA39-4D49-9608-5FB3B81ABE30}"/>
              </a:ext>
            </a:extLst>
          </p:cNvPr>
          <p:cNvCxnSpPr>
            <a:stCxn id="24" idx="2"/>
          </p:cNvCxnSpPr>
          <p:nvPr/>
        </p:nvCxnSpPr>
        <p:spPr>
          <a:xfrm>
            <a:off x="5099537" y="1830613"/>
            <a:ext cx="285075" cy="40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580F55C-1593-0046-8998-7CEF1C4657CE}"/>
              </a:ext>
            </a:extLst>
          </p:cNvPr>
          <p:cNvSpPr txBox="1"/>
          <p:nvPr/>
        </p:nvSpPr>
        <p:spPr>
          <a:xfrm>
            <a:off x="4581175" y="1967753"/>
            <a:ext cx="375824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Aceita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4655279-C67D-1145-8321-87FEAA36043C}"/>
              </a:ext>
            </a:extLst>
          </p:cNvPr>
          <p:cNvSpPr txBox="1"/>
          <p:nvPr/>
        </p:nvSpPr>
        <p:spPr>
          <a:xfrm>
            <a:off x="5249864" y="1967636"/>
            <a:ext cx="375824" cy="1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Rejeita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DB3215F-5FDC-CF49-99D7-4C0D82344970}"/>
              </a:ext>
            </a:extLst>
          </p:cNvPr>
          <p:cNvSpPr txBox="1"/>
          <p:nvPr/>
        </p:nvSpPr>
        <p:spPr>
          <a:xfrm>
            <a:off x="5077740" y="2202202"/>
            <a:ext cx="70206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(V-P, P)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F4B825C-7B81-0E43-9B9A-2867F26C2468}"/>
              </a:ext>
            </a:extLst>
          </p:cNvPr>
          <p:cNvSpPr txBox="1"/>
          <p:nvPr/>
        </p:nvSpPr>
        <p:spPr>
          <a:xfrm>
            <a:off x="4511264" y="2189624"/>
            <a:ext cx="570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(0, 0)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2CD662C-6AC1-264C-8653-9191335075F0}"/>
              </a:ext>
            </a:extLst>
          </p:cNvPr>
          <p:cNvCxnSpPr>
            <a:stCxn id="25" idx="2"/>
            <a:endCxn id="48" idx="0"/>
          </p:cNvCxnSpPr>
          <p:nvPr/>
        </p:nvCxnSpPr>
        <p:spPr>
          <a:xfrm flipH="1">
            <a:off x="6357977" y="1825905"/>
            <a:ext cx="248833" cy="400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4E8A8AD-5857-A045-85AD-E1413F7701DD}"/>
              </a:ext>
            </a:extLst>
          </p:cNvPr>
          <p:cNvCxnSpPr/>
          <p:nvPr/>
        </p:nvCxnSpPr>
        <p:spPr>
          <a:xfrm>
            <a:off x="6613044" y="1825906"/>
            <a:ext cx="285075" cy="40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7800389-B6A9-1742-B3A2-8D2D5FEF6AE1}"/>
              </a:ext>
            </a:extLst>
          </p:cNvPr>
          <p:cNvSpPr txBox="1"/>
          <p:nvPr/>
        </p:nvSpPr>
        <p:spPr>
          <a:xfrm>
            <a:off x="6094682" y="1963046"/>
            <a:ext cx="375824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Aceita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6F34E6C-0FF9-A547-A46C-5C9CE70FED77}"/>
              </a:ext>
            </a:extLst>
          </p:cNvPr>
          <p:cNvSpPr txBox="1"/>
          <p:nvPr/>
        </p:nvSpPr>
        <p:spPr>
          <a:xfrm>
            <a:off x="6763371" y="1962929"/>
            <a:ext cx="375824" cy="1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Rejeita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045AAA0-A7E7-764A-98D6-99BCE51C6864}"/>
              </a:ext>
            </a:extLst>
          </p:cNvPr>
          <p:cNvSpPr txBox="1"/>
          <p:nvPr/>
        </p:nvSpPr>
        <p:spPr>
          <a:xfrm>
            <a:off x="6613044" y="2194358"/>
            <a:ext cx="570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(0, 0)</a:t>
            </a:r>
          </a:p>
        </p:txBody>
      </p:sp>
      <p:pic>
        <p:nvPicPr>
          <p:cNvPr id="48" name="Gráfico 47" descr="Homem">
            <a:extLst>
              <a:ext uri="{FF2B5EF4-FFF2-40B4-BE49-F238E27FC236}">
                <a16:creationId xmlns:a16="http://schemas.microsoft.com/office/drawing/2014/main" id="{79CBF1F2-44F6-AB4D-988E-59F1F8694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3198" y="2226612"/>
            <a:ext cx="469557" cy="469557"/>
          </a:xfrm>
          <a:prstGeom prst="rect">
            <a:avLst/>
          </a:prstGeom>
        </p:spPr>
      </p:pic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1E9A827E-8219-FF4A-8BB1-20774F51C8C1}"/>
              </a:ext>
            </a:extLst>
          </p:cNvPr>
          <p:cNvCxnSpPr/>
          <p:nvPr/>
        </p:nvCxnSpPr>
        <p:spPr>
          <a:xfrm flipH="1">
            <a:off x="6042978" y="2794835"/>
            <a:ext cx="292705" cy="48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CF83581A-7BA9-C24C-B5A1-356484276FC5}"/>
              </a:ext>
            </a:extLst>
          </p:cNvPr>
          <p:cNvCxnSpPr/>
          <p:nvPr/>
        </p:nvCxnSpPr>
        <p:spPr>
          <a:xfrm>
            <a:off x="6335683" y="2794835"/>
            <a:ext cx="286469" cy="48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16E121C-5CD8-A543-90F6-CB49BFEC7AA2}"/>
              </a:ext>
            </a:extLst>
          </p:cNvPr>
          <p:cNvSpPr txBox="1"/>
          <p:nvPr/>
        </p:nvSpPr>
        <p:spPr>
          <a:xfrm>
            <a:off x="5823976" y="3286293"/>
            <a:ext cx="409895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Cumpre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C90C265C-F5C8-5241-A9AC-BED6EF262404}"/>
              </a:ext>
            </a:extLst>
          </p:cNvPr>
          <p:cNvSpPr txBox="1"/>
          <p:nvPr/>
        </p:nvSpPr>
        <p:spPr>
          <a:xfrm>
            <a:off x="5662138" y="3435817"/>
            <a:ext cx="76167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(V-P*, </a:t>
            </a:r>
            <a:r>
              <a:rPr lang="pt-BR" sz="1000" b="1" dirty="0" err="1"/>
              <a:t>P</a:t>
            </a:r>
            <a:r>
              <a:rPr lang="pt-BR" sz="1000" b="1" dirty="0"/>
              <a:t>*)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E621D25-530E-3C4B-B1E1-EA06E86A9659}"/>
              </a:ext>
            </a:extLst>
          </p:cNvPr>
          <p:cNvSpPr txBox="1"/>
          <p:nvPr/>
        </p:nvSpPr>
        <p:spPr>
          <a:xfrm>
            <a:off x="6367267" y="3284936"/>
            <a:ext cx="490022" cy="1692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b="1" dirty="0"/>
              <a:t>Descumpre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522F430-FCB4-1B4C-B228-871D38F884C2}"/>
              </a:ext>
            </a:extLst>
          </p:cNvPr>
          <p:cNvSpPr txBox="1"/>
          <p:nvPr/>
        </p:nvSpPr>
        <p:spPr>
          <a:xfrm>
            <a:off x="6330217" y="3427742"/>
            <a:ext cx="570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(C, </a:t>
            </a:r>
            <a:r>
              <a:rPr lang="pt-BR" sz="1000" b="1" dirty="0" err="1"/>
              <a:t>P</a:t>
            </a:r>
            <a:r>
              <a:rPr lang="pt-BR" sz="1000" b="1" dirty="0"/>
              <a:t>’)</a:t>
            </a:r>
          </a:p>
        </p:txBody>
      </p:sp>
      <p:sp>
        <p:nvSpPr>
          <p:cNvPr id="63" name="Balão Retangular 62">
            <a:extLst>
              <a:ext uri="{FF2B5EF4-FFF2-40B4-BE49-F238E27FC236}">
                <a16:creationId xmlns:a16="http://schemas.microsoft.com/office/drawing/2014/main" id="{FF5C97FA-F778-DB41-87E0-612F94A6D3EE}"/>
              </a:ext>
            </a:extLst>
          </p:cNvPr>
          <p:cNvSpPr/>
          <p:nvPr/>
        </p:nvSpPr>
        <p:spPr>
          <a:xfrm>
            <a:off x="6719293" y="3769771"/>
            <a:ext cx="1324396" cy="246222"/>
          </a:xfrm>
          <a:prstGeom prst="wedgeRectCallout">
            <a:avLst>
              <a:gd name="adj1" fmla="val -9018"/>
              <a:gd name="adj2" fmla="val -8920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Equilíbrio de Nash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5C3DFDF-2449-2E49-9183-A85F25A4FEE9}"/>
              </a:ext>
            </a:extLst>
          </p:cNvPr>
          <p:cNvSpPr txBox="1"/>
          <p:nvPr/>
        </p:nvSpPr>
        <p:spPr>
          <a:xfrm>
            <a:off x="6059541" y="2665710"/>
            <a:ext cx="570151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00" b="1" dirty="0"/>
              <a:t>COMPRADOR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DBE0024-4131-4947-B997-D4180CAE332F}"/>
              </a:ext>
            </a:extLst>
          </p:cNvPr>
          <p:cNvSpPr/>
          <p:nvPr/>
        </p:nvSpPr>
        <p:spPr>
          <a:xfrm>
            <a:off x="7848003" y="117129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9" name="Gráfico 68" descr="Banco">
            <a:extLst>
              <a:ext uri="{FF2B5EF4-FFF2-40B4-BE49-F238E27FC236}">
                <a16:creationId xmlns:a16="http://schemas.microsoft.com/office/drawing/2014/main" id="{8F296999-4F42-D340-BF7A-5D857BC2C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50003" y="1171298"/>
            <a:ext cx="468000" cy="468000"/>
          </a:xfrm>
          <a:prstGeom prst="rect">
            <a:avLst/>
          </a:prstGeom>
        </p:spPr>
      </p:pic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D4E2A8C-C57C-1F43-AE1D-9B6C4A89C2B3}"/>
              </a:ext>
            </a:extLst>
          </p:cNvPr>
          <p:cNvCxnSpPr>
            <a:stCxn id="5" idx="2"/>
            <a:endCxn id="69" idx="0"/>
          </p:cNvCxnSpPr>
          <p:nvPr/>
        </p:nvCxnSpPr>
        <p:spPr>
          <a:xfrm>
            <a:off x="6095222" y="772378"/>
            <a:ext cx="1788781" cy="398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1A0BEB4-0FA6-CA41-B36A-D70ACAAB5E54}"/>
              </a:ext>
            </a:extLst>
          </p:cNvPr>
          <p:cNvSpPr txBox="1"/>
          <p:nvPr/>
        </p:nvSpPr>
        <p:spPr>
          <a:xfrm>
            <a:off x="7077822" y="892606"/>
            <a:ext cx="815430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Financiamento Premium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F732A946-74FC-FC46-A585-F78DD5A7AA71}"/>
              </a:ext>
            </a:extLst>
          </p:cNvPr>
          <p:cNvSpPr txBox="1"/>
          <p:nvPr/>
        </p:nvSpPr>
        <p:spPr>
          <a:xfrm>
            <a:off x="7592834" y="1574951"/>
            <a:ext cx="570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00" b="1" dirty="0"/>
              <a:t>AGENTE FINANCEIRO</a:t>
            </a: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86D3D0D9-FE83-F943-A806-90F046BBDE6B}"/>
              </a:ext>
            </a:extLst>
          </p:cNvPr>
          <p:cNvCxnSpPr>
            <a:stCxn id="72" idx="2"/>
            <a:endCxn id="78" idx="0"/>
          </p:cNvCxnSpPr>
          <p:nvPr/>
        </p:nvCxnSpPr>
        <p:spPr>
          <a:xfrm flipH="1">
            <a:off x="7629077" y="1821172"/>
            <a:ext cx="248833" cy="400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F8C928D0-C3CE-354B-831D-D672D191B056}"/>
              </a:ext>
            </a:extLst>
          </p:cNvPr>
          <p:cNvCxnSpPr/>
          <p:nvPr/>
        </p:nvCxnSpPr>
        <p:spPr>
          <a:xfrm>
            <a:off x="7884144" y="1821173"/>
            <a:ext cx="285075" cy="40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7979FDF-BBC3-CA47-89F7-5DFF71DA149A}"/>
              </a:ext>
            </a:extLst>
          </p:cNvPr>
          <p:cNvSpPr txBox="1"/>
          <p:nvPr/>
        </p:nvSpPr>
        <p:spPr>
          <a:xfrm>
            <a:off x="7365782" y="1958313"/>
            <a:ext cx="375824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Aceita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929F8AC-0A0E-7441-8EFA-74AA35544E3B}"/>
              </a:ext>
            </a:extLst>
          </p:cNvPr>
          <p:cNvSpPr txBox="1"/>
          <p:nvPr/>
        </p:nvSpPr>
        <p:spPr>
          <a:xfrm>
            <a:off x="8034471" y="1958196"/>
            <a:ext cx="375824" cy="1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Rejeita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DB03A9B-359A-8F42-970A-A6C52C9E1413}"/>
              </a:ext>
            </a:extLst>
          </p:cNvPr>
          <p:cNvSpPr txBox="1"/>
          <p:nvPr/>
        </p:nvSpPr>
        <p:spPr>
          <a:xfrm>
            <a:off x="7884144" y="2189625"/>
            <a:ext cx="570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(0, 0)</a:t>
            </a:r>
          </a:p>
        </p:txBody>
      </p:sp>
      <p:pic>
        <p:nvPicPr>
          <p:cNvPr id="78" name="Gráfico 77" descr="Homem">
            <a:extLst>
              <a:ext uri="{FF2B5EF4-FFF2-40B4-BE49-F238E27FC236}">
                <a16:creationId xmlns:a16="http://schemas.microsoft.com/office/drawing/2014/main" id="{FDC5C5A0-5AB2-E144-89C1-0A224E5B5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4298" y="2221879"/>
            <a:ext cx="469557" cy="469557"/>
          </a:xfrm>
          <a:prstGeom prst="rect">
            <a:avLst/>
          </a:prstGeom>
        </p:spPr>
      </p:pic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E613FA71-08D8-C541-818C-3824D76591C0}"/>
              </a:ext>
            </a:extLst>
          </p:cNvPr>
          <p:cNvCxnSpPr/>
          <p:nvPr/>
        </p:nvCxnSpPr>
        <p:spPr>
          <a:xfrm flipH="1">
            <a:off x="7314078" y="2790102"/>
            <a:ext cx="292705" cy="48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0AB992F8-1F9E-B14D-A020-8A5E1F624F1D}"/>
              </a:ext>
            </a:extLst>
          </p:cNvPr>
          <p:cNvCxnSpPr/>
          <p:nvPr/>
        </p:nvCxnSpPr>
        <p:spPr>
          <a:xfrm>
            <a:off x="7606783" y="2790102"/>
            <a:ext cx="286469" cy="48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EEAC1ED-3845-0E4F-977D-A69AF277F4D7}"/>
              </a:ext>
            </a:extLst>
          </p:cNvPr>
          <p:cNvSpPr txBox="1"/>
          <p:nvPr/>
        </p:nvSpPr>
        <p:spPr>
          <a:xfrm>
            <a:off x="7095583" y="3274314"/>
            <a:ext cx="409895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Cumpre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17D4438C-59C0-E24E-9C49-D8E734CA863B}"/>
              </a:ext>
            </a:extLst>
          </p:cNvPr>
          <p:cNvSpPr txBox="1"/>
          <p:nvPr/>
        </p:nvSpPr>
        <p:spPr>
          <a:xfrm>
            <a:off x="6933745" y="3423838"/>
            <a:ext cx="76167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(V-P~, </a:t>
            </a:r>
            <a:r>
              <a:rPr lang="pt-BR" sz="1000" b="1" dirty="0" err="1"/>
              <a:t>P</a:t>
            </a:r>
            <a:r>
              <a:rPr lang="pt-BR" sz="1000" b="1" dirty="0"/>
              <a:t>~)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335823F-7863-EC47-B35F-B5575B353AB5}"/>
              </a:ext>
            </a:extLst>
          </p:cNvPr>
          <p:cNvSpPr txBox="1"/>
          <p:nvPr/>
        </p:nvSpPr>
        <p:spPr>
          <a:xfrm>
            <a:off x="7652345" y="3270185"/>
            <a:ext cx="490022" cy="1692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b="1" dirty="0"/>
              <a:t>Descumpre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1C344DED-2898-9543-8938-92785DC13A3A}"/>
              </a:ext>
            </a:extLst>
          </p:cNvPr>
          <p:cNvSpPr txBox="1"/>
          <p:nvPr/>
        </p:nvSpPr>
        <p:spPr>
          <a:xfrm>
            <a:off x="7330641" y="2660977"/>
            <a:ext cx="570151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00" b="1" dirty="0"/>
              <a:t>COMPRADOR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B465ED7-00FB-A844-B654-050FB7AD7E50}"/>
              </a:ext>
            </a:extLst>
          </p:cNvPr>
          <p:cNvSpPr txBox="1"/>
          <p:nvPr/>
        </p:nvSpPr>
        <p:spPr>
          <a:xfrm>
            <a:off x="7626261" y="3415514"/>
            <a:ext cx="570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(𝛅, ∈)</a:t>
            </a:r>
          </a:p>
        </p:txBody>
      </p:sp>
    </p:spTree>
    <p:extLst>
      <p:ext uri="{BB962C8B-B14F-4D97-AF65-F5344CB8AC3E}">
        <p14:creationId xmlns:p14="http://schemas.microsoft.com/office/powerpoint/2010/main" val="129610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Homem">
            <a:extLst>
              <a:ext uri="{FF2B5EF4-FFF2-40B4-BE49-F238E27FC236}">
                <a16:creationId xmlns:a16="http://schemas.microsoft.com/office/drawing/2014/main" id="{DB2EEF8D-E089-EB4C-A67B-279815042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0443" y="302821"/>
            <a:ext cx="469557" cy="469557"/>
          </a:xfrm>
          <a:prstGeom prst="rect">
            <a:avLst/>
          </a:prstGeom>
        </p:spPr>
      </p:pic>
      <p:pic>
        <p:nvPicPr>
          <p:cNvPr id="7" name="Gráfico 6" descr="Banco">
            <a:extLst>
              <a:ext uri="{FF2B5EF4-FFF2-40B4-BE49-F238E27FC236}">
                <a16:creationId xmlns:a16="http://schemas.microsoft.com/office/drawing/2014/main" id="{697595F5-5062-D04B-8897-7E431C62E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3123" y="1176032"/>
            <a:ext cx="468000" cy="46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48A0FCB-94F9-F44A-AB87-1AE7845D7BA1}"/>
              </a:ext>
            </a:extLst>
          </p:cNvPr>
          <p:cNvSpPr/>
          <p:nvPr/>
        </p:nvSpPr>
        <p:spPr>
          <a:xfrm>
            <a:off x="4611123" y="11760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C7F3F-EF59-1F4C-95CD-260D42B079BE}"/>
              </a:ext>
            </a:extLst>
          </p:cNvPr>
          <p:cNvSpPr/>
          <p:nvPr/>
        </p:nvSpPr>
        <p:spPr>
          <a:xfrm>
            <a:off x="6060499" y="11760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050182-889E-0A4D-889B-4C34E5DC25A5}"/>
              </a:ext>
            </a:extLst>
          </p:cNvPr>
          <p:cNvSpPr/>
          <p:nvPr/>
        </p:nvSpPr>
        <p:spPr>
          <a:xfrm>
            <a:off x="7563873" y="11760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Gráfico 10" descr="Banco">
            <a:extLst>
              <a:ext uri="{FF2B5EF4-FFF2-40B4-BE49-F238E27FC236}">
                <a16:creationId xmlns:a16="http://schemas.microsoft.com/office/drawing/2014/main" id="{D94AC31F-A6A0-8144-8B7D-57D776F1F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2000" y="1178980"/>
            <a:ext cx="468000" cy="468000"/>
          </a:xfrm>
          <a:prstGeom prst="rect">
            <a:avLst/>
          </a:prstGeom>
        </p:spPr>
      </p:pic>
      <p:pic>
        <p:nvPicPr>
          <p:cNvPr id="12" name="Gráfico 11" descr="Banco">
            <a:extLst>
              <a:ext uri="{FF2B5EF4-FFF2-40B4-BE49-F238E27FC236}">
                <a16:creationId xmlns:a16="http://schemas.microsoft.com/office/drawing/2014/main" id="{935A63D5-40F1-544F-84DF-AFC16C3531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5873" y="1176032"/>
            <a:ext cx="468000" cy="46800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F2231F7-2895-7242-9F3A-408AD2BAD30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4647123" y="772378"/>
            <a:ext cx="1448099" cy="403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F72473E-DEF4-4146-977B-E562463B95EC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6095222" y="772378"/>
            <a:ext cx="778" cy="406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FE6A757-066B-F243-B4F8-147B783598DC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6095222" y="772378"/>
            <a:ext cx="1504651" cy="403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3D734B3-91E8-A54E-B0BF-6A5F47460754}"/>
              </a:ext>
            </a:extLst>
          </p:cNvPr>
          <p:cNvSpPr txBox="1"/>
          <p:nvPr/>
        </p:nvSpPr>
        <p:spPr>
          <a:xfrm>
            <a:off x="5813805" y="889566"/>
            <a:ext cx="570151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À Vista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C08F9-2CA2-9B4D-AF12-A71DE75D951A}"/>
              </a:ext>
            </a:extLst>
          </p:cNvPr>
          <p:cNvSpPr txBox="1"/>
          <p:nvPr/>
        </p:nvSpPr>
        <p:spPr>
          <a:xfrm>
            <a:off x="6665373" y="889937"/>
            <a:ext cx="765215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Financiamento Padrão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E4D2C7F-2F51-5448-B244-FBCDC411F914}"/>
              </a:ext>
            </a:extLst>
          </p:cNvPr>
          <p:cNvSpPr txBox="1"/>
          <p:nvPr/>
        </p:nvSpPr>
        <p:spPr>
          <a:xfrm>
            <a:off x="4969525" y="889566"/>
            <a:ext cx="514813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Não Compra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A85241-56AD-6B46-87E0-09498B0B13E4}"/>
              </a:ext>
            </a:extLst>
          </p:cNvPr>
          <p:cNvSpPr txBox="1"/>
          <p:nvPr/>
        </p:nvSpPr>
        <p:spPr>
          <a:xfrm>
            <a:off x="5808752" y="124992"/>
            <a:ext cx="570151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00" b="1" dirty="0"/>
              <a:t>COMPRADOR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DD8A38A-69D9-E24E-A5E2-2E5E33E1CF8F}"/>
              </a:ext>
            </a:extLst>
          </p:cNvPr>
          <p:cNvSpPr txBox="1"/>
          <p:nvPr/>
        </p:nvSpPr>
        <p:spPr>
          <a:xfrm>
            <a:off x="4362047" y="1579686"/>
            <a:ext cx="570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00" b="1" dirty="0"/>
              <a:t>AGENTE FINANCEIRO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3D94B2A-348E-9F48-AD99-3136221F949B}"/>
              </a:ext>
            </a:extLst>
          </p:cNvPr>
          <p:cNvSpPr txBox="1"/>
          <p:nvPr/>
        </p:nvSpPr>
        <p:spPr>
          <a:xfrm>
            <a:off x="5808751" y="1579686"/>
            <a:ext cx="570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00" b="1" dirty="0"/>
              <a:t>AGENTE FINANCEIRO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3A2E568-7FB1-7E4F-841A-AC2BDE6081A3}"/>
              </a:ext>
            </a:extLst>
          </p:cNvPr>
          <p:cNvSpPr txBox="1"/>
          <p:nvPr/>
        </p:nvSpPr>
        <p:spPr>
          <a:xfrm>
            <a:off x="7308704" y="1579685"/>
            <a:ext cx="570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00" b="1" dirty="0"/>
              <a:t>AGENTE FINANCEIRO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BB84142-8A63-2547-B222-79FCB590D2C7}"/>
              </a:ext>
            </a:extLst>
          </p:cNvPr>
          <p:cNvSpPr txBox="1"/>
          <p:nvPr/>
        </p:nvSpPr>
        <p:spPr>
          <a:xfrm>
            <a:off x="4330053" y="1760638"/>
            <a:ext cx="570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(0, 0)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2CE2E40-0507-044C-9AB3-67A6D6A88607}"/>
              </a:ext>
            </a:extLst>
          </p:cNvPr>
          <p:cNvCxnSpPr>
            <a:stCxn id="24" idx="2"/>
          </p:cNvCxnSpPr>
          <p:nvPr/>
        </p:nvCxnSpPr>
        <p:spPr>
          <a:xfrm flipH="1">
            <a:off x="5808751" y="1825907"/>
            <a:ext cx="285076" cy="40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2EEC96F-FA39-4D49-9608-5FB3B81ABE30}"/>
              </a:ext>
            </a:extLst>
          </p:cNvPr>
          <p:cNvCxnSpPr>
            <a:stCxn id="24" idx="2"/>
          </p:cNvCxnSpPr>
          <p:nvPr/>
        </p:nvCxnSpPr>
        <p:spPr>
          <a:xfrm>
            <a:off x="6093827" y="1825907"/>
            <a:ext cx="285075" cy="40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580F55C-1593-0046-8998-7CEF1C4657CE}"/>
              </a:ext>
            </a:extLst>
          </p:cNvPr>
          <p:cNvSpPr txBox="1"/>
          <p:nvPr/>
        </p:nvSpPr>
        <p:spPr>
          <a:xfrm>
            <a:off x="5575465" y="1963047"/>
            <a:ext cx="375824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Aceita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4655279-C67D-1145-8321-87FEAA36043C}"/>
              </a:ext>
            </a:extLst>
          </p:cNvPr>
          <p:cNvSpPr txBox="1"/>
          <p:nvPr/>
        </p:nvSpPr>
        <p:spPr>
          <a:xfrm>
            <a:off x="6244154" y="1962930"/>
            <a:ext cx="375824" cy="1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Rejeita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DB3215F-5FDC-CF49-99D7-4C0D82344970}"/>
              </a:ext>
            </a:extLst>
          </p:cNvPr>
          <p:cNvSpPr txBox="1"/>
          <p:nvPr/>
        </p:nvSpPr>
        <p:spPr>
          <a:xfrm>
            <a:off x="5362562" y="2196666"/>
            <a:ext cx="70206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(V-P, P)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F4B825C-7B81-0E43-9B9A-2867F26C2468}"/>
              </a:ext>
            </a:extLst>
          </p:cNvPr>
          <p:cNvSpPr txBox="1"/>
          <p:nvPr/>
        </p:nvSpPr>
        <p:spPr>
          <a:xfrm>
            <a:off x="6093827" y="2194359"/>
            <a:ext cx="570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(0, 0)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2CD662C-6AC1-264C-8653-9191335075F0}"/>
              </a:ext>
            </a:extLst>
          </p:cNvPr>
          <p:cNvCxnSpPr>
            <a:stCxn id="25" idx="2"/>
            <a:endCxn id="48" idx="0"/>
          </p:cNvCxnSpPr>
          <p:nvPr/>
        </p:nvCxnSpPr>
        <p:spPr>
          <a:xfrm flipH="1">
            <a:off x="7344947" y="1825906"/>
            <a:ext cx="248833" cy="400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4E8A8AD-5857-A045-85AD-E1413F7701DD}"/>
              </a:ext>
            </a:extLst>
          </p:cNvPr>
          <p:cNvCxnSpPr/>
          <p:nvPr/>
        </p:nvCxnSpPr>
        <p:spPr>
          <a:xfrm>
            <a:off x="7600014" y="1825907"/>
            <a:ext cx="285075" cy="400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7800389-B6A9-1742-B3A2-8D2D5FEF6AE1}"/>
              </a:ext>
            </a:extLst>
          </p:cNvPr>
          <p:cNvSpPr txBox="1"/>
          <p:nvPr/>
        </p:nvSpPr>
        <p:spPr>
          <a:xfrm>
            <a:off x="7081652" y="1963047"/>
            <a:ext cx="375824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Aceita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6F34E6C-0FF9-A547-A46C-5C9CE70FED77}"/>
              </a:ext>
            </a:extLst>
          </p:cNvPr>
          <p:cNvSpPr txBox="1"/>
          <p:nvPr/>
        </p:nvSpPr>
        <p:spPr>
          <a:xfrm>
            <a:off x="7750341" y="1962930"/>
            <a:ext cx="375824" cy="1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Rejeita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045AAA0-A7E7-764A-98D6-99BCE51C6864}"/>
              </a:ext>
            </a:extLst>
          </p:cNvPr>
          <p:cNvSpPr txBox="1"/>
          <p:nvPr/>
        </p:nvSpPr>
        <p:spPr>
          <a:xfrm>
            <a:off x="7600014" y="2194359"/>
            <a:ext cx="570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(0, 0)</a:t>
            </a:r>
          </a:p>
        </p:txBody>
      </p:sp>
      <p:pic>
        <p:nvPicPr>
          <p:cNvPr id="48" name="Gráfico 47" descr="Homem">
            <a:extLst>
              <a:ext uri="{FF2B5EF4-FFF2-40B4-BE49-F238E27FC236}">
                <a16:creationId xmlns:a16="http://schemas.microsoft.com/office/drawing/2014/main" id="{79CBF1F2-44F6-AB4D-988E-59F1F8694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0168" y="2226613"/>
            <a:ext cx="469557" cy="469557"/>
          </a:xfrm>
          <a:prstGeom prst="rect">
            <a:avLst/>
          </a:prstGeom>
        </p:spPr>
      </p:pic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1E9A827E-8219-FF4A-8BB1-20774F51C8C1}"/>
              </a:ext>
            </a:extLst>
          </p:cNvPr>
          <p:cNvCxnSpPr/>
          <p:nvPr/>
        </p:nvCxnSpPr>
        <p:spPr>
          <a:xfrm flipH="1">
            <a:off x="7029948" y="2794836"/>
            <a:ext cx="292705" cy="48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CF83581A-7BA9-C24C-B5A1-356484276FC5}"/>
              </a:ext>
            </a:extLst>
          </p:cNvPr>
          <p:cNvCxnSpPr/>
          <p:nvPr/>
        </p:nvCxnSpPr>
        <p:spPr>
          <a:xfrm>
            <a:off x="7322653" y="2794836"/>
            <a:ext cx="286469" cy="48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16E121C-5CD8-A543-90F6-CB49BFEC7AA2}"/>
              </a:ext>
            </a:extLst>
          </p:cNvPr>
          <p:cNvSpPr txBox="1"/>
          <p:nvPr/>
        </p:nvSpPr>
        <p:spPr>
          <a:xfrm>
            <a:off x="6820738" y="3304392"/>
            <a:ext cx="409895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Cumpre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C90C265C-F5C8-5241-A9AC-BED6EF262404}"/>
              </a:ext>
            </a:extLst>
          </p:cNvPr>
          <p:cNvSpPr txBox="1"/>
          <p:nvPr/>
        </p:nvSpPr>
        <p:spPr>
          <a:xfrm>
            <a:off x="6644845" y="3497337"/>
            <a:ext cx="76167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(V-P*, </a:t>
            </a:r>
            <a:r>
              <a:rPr lang="pt-BR" sz="1000" b="1" dirty="0" err="1"/>
              <a:t>P</a:t>
            </a:r>
            <a:r>
              <a:rPr lang="pt-BR" sz="1000" b="1" dirty="0"/>
              <a:t>*)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E621D25-530E-3C4B-B1E1-EA06E86A9659}"/>
              </a:ext>
            </a:extLst>
          </p:cNvPr>
          <p:cNvSpPr txBox="1"/>
          <p:nvPr/>
        </p:nvSpPr>
        <p:spPr>
          <a:xfrm>
            <a:off x="7383643" y="3306155"/>
            <a:ext cx="490022" cy="1692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00" b="1" dirty="0"/>
              <a:t>Descumpre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522F430-FCB4-1B4C-B228-871D38F884C2}"/>
              </a:ext>
            </a:extLst>
          </p:cNvPr>
          <p:cNvSpPr txBox="1"/>
          <p:nvPr/>
        </p:nvSpPr>
        <p:spPr>
          <a:xfrm>
            <a:off x="7343579" y="3497338"/>
            <a:ext cx="570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(C, </a:t>
            </a:r>
            <a:r>
              <a:rPr lang="pt-BR" sz="1000" b="1" dirty="0" err="1"/>
              <a:t>P</a:t>
            </a:r>
            <a:r>
              <a:rPr lang="pt-BR" sz="1000" b="1" dirty="0"/>
              <a:t>’)</a:t>
            </a:r>
          </a:p>
        </p:txBody>
      </p:sp>
      <p:sp>
        <p:nvSpPr>
          <p:cNvPr id="63" name="Balão Retangular 62">
            <a:extLst>
              <a:ext uri="{FF2B5EF4-FFF2-40B4-BE49-F238E27FC236}">
                <a16:creationId xmlns:a16="http://schemas.microsoft.com/office/drawing/2014/main" id="{FF5C97FA-F778-DB41-87E0-612F94A6D3EE}"/>
              </a:ext>
            </a:extLst>
          </p:cNvPr>
          <p:cNvSpPr/>
          <p:nvPr/>
        </p:nvSpPr>
        <p:spPr>
          <a:xfrm>
            <a:off x="8066740" y="3222762"/>
            <a:ext cx="1324396" cy="486735"/>
          </a:xfrm>
          <a:prstGeom prst="wedgeRectCallout">
            <a:avLst>
              <a:gd name="adj1" fmla="val -58115"/>
              <a:gd name="adj2" fmla="val -1425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Equilíbrio de Nash</a:t>
            </a:r>
          </a:p>
          <a:p>
            <a:pPr algn="ctr"/>
            <a:r>
              <a:rPr lang="pt-BR" sz="800" dirty="0" err="1"/>
              <a:t>Subótimo</a:t>
            </a:r>
            <a:r>
              <a:rPr lang="pt-BR" sz="800" dirty="0"/>
              <a:t> para o banco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5C3DFDF-2449-2E49-9183-A85F25A4FEE9}"/>
              </a:ext>
            </a:extLst>
          </p:cNvPr>
          <p:cNvSpPr txBox="1"/>
          <p:nvPr/>
        </p:nvSpPr>
        <p:spPr>
          <a:xfrm>
            <a:off x="7046511" y="2665711"/>
            <a:ext cx="570151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00" b="1" dirty="0"/>
              <a:t>COMPRADOR</a:t>
            </a:r>
          </a:p>
        </p:txBody>
      </p:sp>
    </p:spTree>
    <p:extLst>
      <p:ext uri="{BB962C8B-B14F-4D97-AF65-F5344CB8AC3E}">
        <p14:creationId xmlns:p14="http://schemas.microsoft.com/office/powerpoint/2010/main" val="101162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154</Words>
  <Application>Microsoft Macintosh PowerPoint</Application>
  <PresentationFormat>Widescreen</PresentationFormat>
  <Paragraphs>60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Santos</dc:creator>
  <cp:lastModifiedBy>Rodrigo Santos</cp:lastModifiedBy>
  <cp:revision>14</cp:revision>
  <dcterms:created xsi:type="dcterms:W3CDTF">2019-11-21T02:31:23Z</dcterms:created>
  <dcterms:modified xsi:type="dcterms:W3CDTF">2019-11-23T03:46:47Z</dcterms:modified>
</cp:coreProperties>
</file>