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erriweather" panose="00000500000000000000" pitchFamily="2" charset="0"/>
      <p:regular r:id="rId15"/>
      <p:bold r:id="rId16"/>
      <p:italic r:id="rId17"/>
      <p:boldItalic r:id="rId18"/>
    </p:embeddedFont>
    <p:embeddedFont>
      <p:font typeface="Old Standard TT" panose="020B0604020202020204" charset="0"/>
      <p:regular r:id="rId19"/>
      <p:bold r:id="rId20"/>
      <p: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4">
          <p15:clr>
            <a:srgbClr val="A4A3A4"/>
          </p15:clr>
        </p15:guide>
        <p15:guide id="2" pos="19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2304"/>
        <p:guide pos="19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6794213ff_0_9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6794213ff_0_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68d91259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68d91259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69c7d9dd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69c7d9dd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67ee8fdf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067ee8fdf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50">
                <a:solidFill>
                  <a:srgbClr val="505050"/>
                </a:solidFill>
                <a:highlight>
                  <a:srgbClr val="FFFFFF"/>
                </a:highlight>
              </a:rPr>
              <a:t>A study done in 195 countries assessing the incidence, prevalence, and years lived with disability for 354 medical conditions found low back pain to be the leading cause of worldwide productivity loss as measured in years, and the top cause of years lived with disability in 126 countries.</a:t>
            </a:r>
            <a:endParaRPr sz="1250">
              <a:solidFill>
                <a:srgbClr val="505050"/>
              </a:solidFill>
              <a:highlight>
                <a:srgbClr val="FFFFFF"/>
              </a:highlight>
            </a:endParaRPr>
          </a:p>
          <a:p>
            <a:pPr marL="0" lvl="0" indent="0" algn="l" rtl="0">
              <a:lnSpc>
                <a:spcPct val="115000"/>
              </a:lnSpc>
              <a:spcBef>
                <a:spcPts val="0"/>
              </a:spcBef>
              <a:spcAft>
                <a:spcPts val="0"/>
              </a:spcAft>
              <a:buNone/>
            </a:pPr>
            <a:r>
              <a:rPr lang="en" sz="1250">
                <a:solidFill>
                  <a:srgbClr val="505050"/>
                </a:solidFill>
                <a:highlight>
                  <a:srgbClr val="FFFFFF"/>
                </a:highlight>
              </a:rPr>
              <a:t>3 Prevalence increases and peaks between the ages of 35 and 55. It is increasing in teenagers. </a:t>
            </a:r>
            <a:endParaRPr sz="1250">
              <a:solidFill>
                <a:srgbClr val="505050"/>
              </a:solidFill>
              <a:highlight>
                <a:srgbClr val="FFFFFF"/>
              </a:highlight>
            </a:endParaRPr>
          </a:p>
          <a:p>
            <a:pPr marL="0" lvl="0" indent="0" algn="l" rtl="0">
              <a:lnSpc>
                <a:spcPct val="115000"/>
              </a:lnSpc>
              <a:spcBef>
                <a:spcPts val="0"/>
              </a:spcBef>
              <a:spcAft>
                <a:spcPts val="0"/>
              </a:spcAft>
              <a:buNone/>
            </a:pPr>
            <a:r>
              <a:rPr lang="en" sz="1250">
                <a:solidFill>
                  <a:srgbClr val="505050"/>
                </a:solidFill>
                <a:highlight>
                  <a:srgbClr val="FFFFFF"/>
                </a:highlight>
              </a:rPr>
              <a:t>It is exacerbated by sedentary lifestyles, the workplace, low educational status, stress, anxiety, depression, job dissatisfaction and low levels of social support in the workplace</a:t>
            </a:r>
            <a:endParaRPr sz="1250">
              <a:solidFill>
                <a:srgbClr val="50505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250">
              <a:solidFill>
                <a:srgbClr val="505050"/>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69c7d9dd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69c7d9dd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not a specific consensus for ideal sitting angle, but researches generally suggest that 20-30 degrees backwards reduces the strain in the muscles, and that forwards inclination leads to lower back pain.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68d91214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68d9121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6794213ff_0_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6794213f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6794213ff_0_9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6794213ff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existence of “roll” within the IMU sensor inside the M5Stack device and how it can be used to monitor posture in a standard sitting position. Talk about existence of an acceptable range. (100-110 ideal)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6794213f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6794213f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extraction of required code from default examples within Arduino and consequent testing to correspond to individual features within program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6794213ff_0_9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6794213ff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various individual features (and thus, projects) being brought together to form a single project. Different features being called based on certain conditions being satisfied.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6794213ff_0_9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6794213ff_0_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16/j.berh.2010.10.002"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www.ccohs.ca/oshanswers/ergonomics/sitting/sitting_position.html" TargetMode="External"/><Relationship Id="rId4" Type="http://schemas.openxmlformats.org/officeDocument/2006/relationships/hyperlink" Target="https://doi.org/10.1016/0003-6870(77)90002-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900"/>
              <a:t>Correct Posture Electronic (CPE)</a:t>
            </a:r>
            <a:endParaRPr sz="3900"/>
          </a:p>
        </p:txBody>
      </p:sp>
      <p:sp>
        <p:nvSpPr>
          <p:cNvPr id="65" name="Google Shape;65;p13"/>
          <p:cNvSpPr txBox="1">
            <a:spLocks noGrp="1"/>
          </p:cNvSpPr>
          <p:nvPr>
            <p:ph type="subTitle" idx="1"/>
          </p:nvPr>
        </p:nvSpPr>
        <p:spPr>
          <a:xfrm>
            <a:off x="311700" y="12858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Rodrigo Valdivia &amp; Rayed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p:nvPr/>
        </p:nvSpPr>
        <p:spPr>
          <a:xfrm>
            <a:off x="2771625" y="1945475"/>
            <a:ext cx="337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42" name="Google Shape;142;p22"/>
          <p:cNvPicPr preferRelativeResize="0"/>
          <p:nvPr/>
        </p:nvPicPr>
        <p:blipFill>
          <a:blip r:embed="rId3">
            <a:alphaModFix/>
          </a:blip>
          <a:stretch>
            <a:fillRect/>
          </a:stretch>
        </p:blipFill>
        <p:spPr>
          <a:xfrm>
            <a:off x="2159863" y="916850"/>
            <a:ext cx="4824275" cy="504500"/>
          </a:xfrm>
          <a:prstGeom prst="rect">
            <a:avLst/>
          </a:prstGeom>
          <a:noFill/>
          <a:ln>
            <a:noFill/>
          </a:ln>
        </p:spPr>
      </p:pic>
      <p:pic>
        <p:nvPicPr>
          <p:cNvPr id="143" name="Google Shape;143;p22"/>
          <p:cNvPicPr preferRelativeResize="0"/>
          <p:nvPr/>
        </p:nvPicPr>
        <p:blipFill>
          <a:blip r:embed="rId4">
            <a:alphaModFix/>
          </a:blip>
          <a:stretch>
            <a:fillRect/>
          </a:stretch>
        </p:blipFill>
        <p:spPr>
          <a:xfrm>
            <a:off x="152400" y="2142725"/>
            <a:ext cx="8839202" cy="21207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p:nvPr/>
        </p:nvSpPr>
        <p:spPr>
          <a:xfrm>
            <a:off x="1178950" y="1144275"/>
            <a:ext cx="691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9" name="Google Shape;149;p23"/>
          <p:cNvSpPr txBox="1"/>
          <p:nvPr/>
        </p:nvSpPr>
        <p:spPr>
          <a:xfrm>
            <a:off x="1252750" y="1786800"/>
            <a:ext cx="67644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dk1"/>
                </a:solidFill>
                <a:latin typeface="Old Standard TT"/>
                <a:ea typeface="Old Standard TT"/>
                <a:cs typeface="Old Standard TT"/>
                <a:sym typeface="Old Standard TT"/>
              </a:rPr>
              <a:t>Limitations and future implementations</a:t>
            </a:r>
            <a:endParaRPr sz="4500" b="1">
              <a:solidFill>
                <a:schemeClr val="dk1"/>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Bibliography</a:t>
            </a:r>
            <a:endParaRPr/>
          </a:p>
        </p:txBody>
      </p:sp>
      <p:sp>
        <p:nvSpPr>
          <p:cNvPr id="155" name="Google Shape;155;p24"/>
          <p:cNvSpPr txBox="1"/>
          <p:nvPr/>
        </p:nvSpPr>
        <p:spPr>
          <a:xfrm>
            <a:off x="411875" y="1597300"/>
            <a:ext cx="82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6" name="Google Shape;156;p24"/>
          <p:cNvSpPr txBox="1"/>
          <p:nvPr/>
        </p:nvSpPr>
        <p:spPr>
          <a:xfrm>
            <a:off x="291325" y="1617400"/>
            <a:ext cx="8541000" cy="295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a:solidFill>
                  <a:srgbClr val="333333"/>
                </a:solidFill>
                <a:highlight>
                  <a:srgbClr val="FCFCFC"/>
                </a:highlight>
                <a:latin typeface="Times New Roman"/>
                <a:ea typeface="Times New Roman"/>
                <a:cs typeface="Times New Roman"/>
                <a:sym typeface="Times New Roman"/>
              </a:rPr>
              <a:t>Hoy, D, Brooks, P, Plinth, F, Buchbinder, R. (2010). </a:t>
            </a:r>
            <a:r>
              <a:rPr lang="en" sz="1200" i="1">
                <a:solidFill>
                  <a:srgbClr val="333333"/>
                </a:solidFill>
                <a:highlight>
                  <a:srgbClr val="FCFCFC"/>
                </a:highlight>
                <a:latin typeface="Times New Roman"/>
                <a:ea typeface="Times New Roman"/>
                <a:cs typeface="Times New Roman"/>
                <a:sym typeface="Times New Roman"/>
              </a:rPr>
              <a:t>The Epidemiology of low back pain.</a:t>
            </a:r>
            <a:r>
              <a:rPr lang="en" sz="1200">
                <a:solidFill>
                  <a:srgbClr val="333333"/>
                </a:solidFill>
                <a:highlight>
                  <a:srgbClr val="FCFCFC"/>
                </a:highlight>
                <a:latin typeface="Times New Roman"/>
                <a:ea typeface="Times New Roman"/>
                <a:cs typeface="Times New Roman"/>
                <a:sym typeface="Times New Roman"/>
              </a:rPr>
              <a:t> Best Practice &amp; Research Clinical Rheumatology. Volume 24, Issue 6, 769-781. </a:t>
            </a:r>
            <a:r>
              <a:rPr lang="en" sz="1200" u="sng">
                <a:solidFill>
                  <a:srgbClr val="1155CC"/>
                </a:solidFill>
                <a:highlight>
                  <a:srgbClr val="FCFCFC"/>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https://doi.org/10.1016/j.berh.2010.10.002</a:t>
            </a:r>
            <a:r>
              <a:rPr lang="en" sz="1200">
                <a:solidFill>
                  <a:srgbClr val="333333"/>
                </a:solidFill>
                <a:highlight>
                  <a:srgbClr val="FCFCFC"/>
                </a:highlight>
                <a:latin typeface="Times New Roman"/>
                <a:ea typeface="Times New Roman"/>
                <a:cs typeface="Times New Roman"/>
                <a:sym typeface="Times New Roman"/>
              </a:rPr>
              <a:t>.</a:t>
            </a:r>
            <a:endParaRPr sz="1200">
              <a:solidFill>
                <a:srgbClr val="333333"/>
              </a:solidFill>
              <a:highlight>
                <a:srgbClr val="FCFCFC"/>
              </a:highlight>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333333"/>
              </a:solidFill>
              <a:highlight>
                <a:srgbClr val="FCFCFC"/>
              </a:highlight>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333333"/>
                </a:solidFill>
                <a:highlight>
                  <a:srgbClr val="FCFCFC"/>
                </a:highlight>
                <a:latin typeface="Times New Roman"/>
                <a:ea typeface="Times New Roman"/>
                <a:cs typeface="Times New Roman"/>
                <a:sym typeface="Times New Roman"/>
              </a:rPr>
              <a:t>E. Grandjean, W. Hünting. (1977). Ergonomics of posture—Review of various problems of standing and sitting posture. </a:t>
            </a:r>
            <a:r>
              <a:rPr lang="en" sz="1200" i="1">
                <a:solidFill>
                  <a:srgbClr val="333333"/>
                </a:solidFill>
                <a:highlight>
                  <a:srgbClr val="FCFCFC"/>
                </a:highlight>
                <a:latin typeface="Times New Roman"/>
                <a:ea typeface="Times New Roman"/>
                <a:cs typeface="Times New Roman"/>
                <a:sym typeface="Times New Roman"/>
              </a:rPr>
              <a:t>Applied Ergonomics.8(3)</a:t>
            </a:r>
            <a:r>
              <a:rPr lang="en" sz="1200">
                <a:solidFill>
                  <a:srgbClr val="333333"/>
                </a:solidFill>
                <a:highlight>
                  <a:srgbClr val="FCFCFC"/>
                </a:highlight>
                <a:latin typeface="Times New Roman"/>
                <a:ea typeface="Times New Roman"/>
                <a:cs typeface="Times New Roman"/>
                <a:sym typeface="Times New Roman"/>
              </a:rPr>
              <a:t>.135-140.</a:t>
            </a:r>
            <a:r>
              <a:rPr lang="en" sz="1200" u="sng">
                <a:solidFill>
                  <a:schemeClr val="hlink"/>
                </a:solidFill>
                <a:highlight>
                  <a:srgbClr val="FCFCFC"/>
                </a:highlight>
                <a:latin typeface="Times New Roman"/>
                <a:ea typeface="Times New Roman"/>
                <a:cs typeface="Times New Roman"/>
                <a:sym typeface="Times New Roman"/>
                <a:hlinkClick r:id="rId4"/>
              </a:rPr>
              <a:t>https://doi.org/10.1016/0003-6870(77)90002-3</a:t>
            </a:r>
            <a:r>
              <a:rPr lang="en" sz="1200">
                <a:solidFill>
                  <a:srgbClr val="333333"/>
                </a:solidFill>
                <a:highlight>
                  <a:srgbClr val="FCFCFC"/>
                </a:highlight>
                <a:latin typeface="Times New Roman"/>
                <a:ea typeface="Times New Roman"/>
                <a:cs typeface="Times New Roman"/>
                <a:sym typeface="Times New Roman"/>
              </a:rPr>
              <a:t>.</a:t>
            </a:r>
            <a:endParaRPr sz="1200">
              <a:solidFill>
                <a:srgbClr val="333333"/>
              </a:solidFill>
              <a:highlight>
                <a:srgbClr val="FCFCFC"/>
              </a:highlight>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333333"/>
              </a:solidFill>
              <a:highlight>
                <a:srgbClr val="FCFCFC"/>
              </a:highlight>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333333"/>
                </a:solidFill>
                <a:highlight>
                  <a:srgbClr val="FCFCFC"/>
                </a:highlight>
                <a:latin typeface="Times New Roman"/>
                <a:ea typeface="Times New Roman"/>
                <a:cs typeface="Times New Roman"/>
                <a:sym typeface="Times New Roman"/>
              </a:rPr>
              <a:t>W. Dankaerts, P. O'Sullivan, A. Burnett, L. Straker, P. Davey, R. Gupta. (2009)Discriminating healthy controls and two clinical subgroups of nonspecific chronic low back pain patients using trunk muscle activation and lumbosacral kinematics of postures and movements: a statistical classification model. </a:t>
            </a:r>
            <a:r>
              <a:rPr lang="en" sz="1200" i="1">
                <a:solidFill>
                  <a:srgbClr val="333333"/>
                </a:solidFill>
                <a:highlight>
                  <a:srgbClr val="FCFCFC"/>
                </a:highlight>
                <a:latin typeface="Times New Roman"/>
                <a:ea typeface="Times New Roman"/>
                <a:cs typeface="Times New Roman"/>
                <a:sym typeface="Times New Roman"/>
              </a:rPr>
              <a:t>Spine</a:t>
            </a:r>
            <a:r>
              <a:rPr lang="en" sz="1200">
                <a:solidFill>
                  <a:srgbClr val="333333"/>
                </a:solidFill>
                <a:highlight>
                  <a:srgbClr val="FCFCFC"/>
                </a:highlight>
                <a:latin typeface="Times New Roman"/>
                <a:ea typeface="Times New Roman"/>
                <a:cs typeface="Times New Roman"/>
                <a:sym typeface="Times New Roman"/>
              </a:rPr>
              <a:t>, 34 (15) , pp. 1610-1618</a:t>
            </a:r>
            <a:endParaRPr sz="1200">
              <a:solidFill>
                <a:srgbClr val="333333"/>
              </a:solidFill>
              <a:highlight>
                <a:srgbClr val="FCFCFC"/>
              </a:highlight>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333333"/>
              </a:solidFill>
              <a:highlight>
                <a:srgbClr val="FCFCFC"/>
              </a:highlight>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333333"/>
                </a:solidFill>
                <a:highlight>
                  <a:srgbClr val="FCFCFC"/>
                </a:highlight>
                <a:latin typeface="Times New Roman"/>
                <a:ea typeface="Times New Roman"/>
                <a:cs typeface="Times New Roman"/>
                <a:sym typeface="Times New Roman"/>
              </a:rPr>
              <a:t>Canadian Centre for Occupational Health and Safety. (2010). </a:t>
            </a:r>
            <a:r>
              <a:rPr lang="en" sz="1200" i="1">
                <a:solidFill>
                  <a:srgbClr val="333333"/>
                </a:solidFill>
                <a:highlight>
                  <a:srgbClr val="FCFCFC"/>
                </a:highlight>
                <a:latin typeface="Times New Roman"/>
                <a:ea typeface="Times New Roman"/>
                <a:cs typeface="Times New Roman"/>
                <a:sym typeface="Times New Roman"/>
              </a:rPr>
              <a:t>Working in a Sitting Position - Good Body Position.</a:t>
            </a:r>
            <a:r>
              <a:rPr lang="en" sz="1200">
                <a:solidFill>
                  <a:srgbClr val="333333"/>
                </a:solidFill>
                <a:highlight>
                  <a:srgbClr val="FCFCFC"/>
                </a:highlight>
                <a:latin typeface="Times New Roman"/>
                <a:ea typeface="Times New Roman"/>
                <a:cs typeface="Times New Roman"/>
                <a:sym typeface="Times New Roman"/>
              </a:rPr>
              <a:t> </a:t>
            </a:r>
            <a:r>
              <a:rPr lang="en" sz="1200" u="sng">
                <a:solidFill>
                  <a:schemeClr val="hlink"/>
                </a:solidFill>
                <a:highlight>
                  <a:srgbClr val="FCFCFC"/>
                </a:highlight>
                <a:latin typeface="Times New Roman"/>
                <a:ea typeface="Times New Roman"/>
                <a:cs typeface="Times New Roman"/>
                <a:sym typeface="Times New Roman"/>
                <a:hlinkClick r:id="rId5"/>
              </a:rPr>
              <a:t>https://www.ccohs.ca/oshanswers/ergonomics/sitting/sitting_position.html</a:t>
            </a:r>
            <a:endParaRPr sz="1200">
              <a:solidFill>
                <a:srgbClr val="333333"/>
              </a:solidFill>
              <a:highlight>
                <a:srgbClr val="FCFCFC"/>
              </a:highlight>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333333"/>
              </a:solidFill>
              <a:highlight>
                <a:srgbClr val="FCFCFC"/>
              </a:highlight>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333333"/>
              </a:solidFill>
              <a:highlight>
                <a:srgbClr val="FCFCFC"/>
              </a:highlight>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333333"/>
              </a:solidFill>
              <a:highlight>
                <a:srgbClr val="FCFCFC"/>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00" y="28615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00" b="1"/>
              <a:t>Lower back pain</a:t>
            </a:r>
            <a:endParaRPr sz="3400" b="1"/>
          </a:p>
        </p:txBody>
      </p:sp>
      <p:sp>
        <p:nvSpPr>
          <p:cNvPr id="71" name="Google Shape;71;p14"/>
          <p:cNvSpPr txBox="1">
            <a:spLocks noGrp="1"/>
          </p:cNvSpPr>
          <p:nvPr>
            <p:ph type="body" idx="1"/>
          </p:nvPr>
        </p:nvSpPr>
        <p:spPr>
          <a:xfrm>
            <a:off x="311700" y="1223675"/>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Lifetime prevalence - 60% to 70%</a:t>
            </a:r>
            <a:endParaRPr>
              <a:solidFill>
                <a:schemeClr val="lt1"/>
              </a:solidFill>
            </a:endParaRPr>
          </a:p>
          <a:p>
            <a:pPr marL="0" lvl="0" indent="0" algn="l" rtl="0">
              <a:spcBef>
                <a:spcPts val="1200"/>
              </a:spcBef>
              <a:spcAft>
                <a:spcPts val="0"/>
              </a:spcAft>
              <a:buNone/>
            </a:pPr>
            <a:r>
              <a:rPr lang="en">
                <a:solidFill>
                  <a:schemeClr val="lt1"/>
                </a:solidFill>
              </a:rPr>
              <a:t>Leading cause of worldwide productivity loss. </a:t>
            </a:r>
            <a:endParaRPr>
              <a:solidFill>
                <a:schemeClr val="lt1"/>
              </a:solidFill>
            </a:endParaRPr>
          </a:p>
          <a:p>
            <a:pPr marL="0" lvl="0" indent="0" algn="l" rtl="0">
              <a:spcBef>
                <a:spcPts val="1200"/>
              </a:spcBef>
              <a:spcAft>
                <a:spcPts val="1200"/>
              </a:spcAft>
              <a:buNone/>
            </a:pPr>
            <a:r>
              <a:rPr lang="en">
                <a:solidFill>
                  <a:schemeClr val="lt1"/>
                </a:solidFill>
              </a:rPr>
              <a:t>Higher prevalence - 35-55yrs.</a:t>
            </a:r>
            <a:endParaRPr>
              <a:solidFill>
                <a:schemeClr val="lt1"/>
              </a:solidFill>
            </a:endParaRPr>
          </a:p>
        </p:txBody>
      </p:sp>
      <p:pic>
        <p:nvPicPr>
          <p:cNvPr id="72" name="Google Shape;72;p14"/>
          <p:cNvPicPr preferRelativeResize="0"/>
          <p:nvPr/>
        </p:nvPicPr>
        <p:blipFill>
          <a:blip r:embed="rId3">
            <a:alphaModFix/>
          </a:blip>
          <a:stretch>
            <a:fillRect/>
          </a:stretch>
        </p:blipFill>
        <p:spPr>
          <a:xfrm>
            <a:off x="5138250" y="351475"/>
            <a:ext cx="3210025" cy="2181275"/>
          </a:xfrm>
          <a:prstGeom prst="rect">
            <a:avLst/>
          </a:prstGeom>
          <a:noFill/>
          <a:ln>
            <a:noFill/>
          </a:ln>
        </p:spPr>
      </p:pic>
      <p:pic>
        <p:nvPicPr>
          <p:cNvPr id="73" name="Google Shape;73;p14"/>
          <p:cNvPicPr preferRelativeResize="0"/>
          <p:nvPr/>
        </p:nvPicPr>
        <p:blipFill rotWithShape="1">
          <a:blip r:embed="rId4">
            <a:alphaModFix/>
          </a:blip>
          <a:srcRect t="5781" b="12559"/>
          <a:stretch/>
        </p:blipFill>
        <p:spPr>
          <a:xfrm>
            <a:off x="5138250" y="2608950"/>
            <a:ext cx="3205363" cy="218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3369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00" b="1"/>
              <a:t>Sitting Posture</a:t>
            </a:r>
            <a:endParaRPr sz="3400" b="1"/>
          </a:p>
        </p:txBody>
      </p:sp>
      <p:sp>
        <p:nvSpPr>
          <p:cNvPr id="79" name="Google Shape;79;p15"/>
          <p:cNvSpPr txBox="1">
            <a:spLocks noGrp="1"/>
          </p:cNvSpPr>
          <p:nvPr>
            <p:ph type="body" idx="1"/>
          </p:nvPr>
        </p:nvSpPr>
        <p:spPr>
          <a:xfrm>
            <a:off x="401650" y="1477550"/>
            <a:ext cx="4861500" cy="19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Evidence that addressing sitting posture reduces lower back pain. (Dankaerts et al., 2009)</a:t>
            </a:r>
            <a:endParaRPr/>
          </a:p>
          <a:p>
            <a:pPr marL="0" lvl="0" indent="0" algn="l" rtl="0">
              <a:spcBef>
                <a:spcPts val="1200"/>
              </a:spcBef>
              <a:spcAft>
                <a:spcPts val="1200"/>
              </a:spcAft>
              <a:buNone/>
            </a:pPr>
            <a:endParaRPr/>
          </a:p>
        </p:txBody>
      </p:sp>
      <p:sp>
        <p:nvSpPr>
          <p:cNvPr id="80" name="Google Shape;80;p15"/>
          <p:cNvSpPr txBox="1"/>
          <p:nvPr/>
        </p:nvSpPr>
        <p:spPr>
          <a:xfrm>
            <a:off x="311700" y="2805350"/>
            <a:ext cx="4057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a:solidFill>
                  <a:schemeClr val="dk1"/>
                </a:solidFill>
                <a:latin typeface="Old Standard TT"/>
                <a:ea typeface="Old Standard TT"/>
                <a:cs typeface="Old Standard TT"/>
                <a:sym typeface="Old Standard TT"/>
              </a:rPr>
              <a:t>Ideal sitting angle</a:t>
            </a:r>
            <a:endParaRPr sz="3400" b="1">
              <a:solidFill>
                <a:schemeClr val="dk1"/>
              </a:solidFill>
              <a:latin typeface="Old Standard TT"/>
              <a:ea typeface="Old Standard TT"/>
              <a:cs typeface="Old Standard TT"/>
              <a:sym typeface="Old Standard TT"/>
            </a:endParaRPr>
          </a:p>
        </p:txBody>
      </p:sp>
      <p:pic>
        <p:nvPicPr>
          <p:cNvPr id="81" name="Google Shape;81;p15"/>
          <p:cNvPicPr preferRelativeResize="0"/>
          <p:nvPr/>
        </p:nvPicPr>
        <p:blipFill>
          <a:blip r:embed="rId3">
            <a:alphaModFix/>
          </a:blip>
          <a:stretch>
            <a:fillRect/>
          </a:stretch>
        </p:blipFill>
        <p:spPr>
          <a:xfrm>
            <a:off x="5960414" y="1685039"/>
            <a:ext cx="2648911" cy="2948625"/>
          </a:xfrm>
          <a:prstGeom prst="rect">
            <a:avLst/>
          </a:prstGeom>
          <a:noFill/>
          <a:ln>
            <a:noFill/>
          </a:ln>
        </p:spPr>
      </p:pic>
      <p:sp>
        <p:nvSpPr>
          <p:cNvPr id="82" name="Google Shape;82;p15"/>
          <p:cNvSpPr txBox="1">
            <a:spLocks noGrp="1"/>
          </p:cNvSpPr>
          <p:nvPr>
            <p:ph type="body" idx="1"/>
          </p:nvPr>
        </p:nvSpPr>
        <p:spPr>
          <a:xfrm>
            <a:off x="361450" y="3598975"/>
            <a:ext cx="4861500" cy="19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Body within 30° of trunk inclination (Canadian Centre for Occupational Health and Safety).</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p:nvPr/>
        </p:nvSpPr>
        <p:spPr>
          <a:xfrm>
            <a:off x="1178950" y="1144275"/>
            <a:ext cx="691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8" name="Google Shape;88;p16"/>
          <p:cNvSpPr txBox="1"/>
          <p:nvPr/>
        </p:nvSpPr>
        <p:spPr>
          <a:xfrm>
            <a:off x="2606050" y="2133150"/>
            <a:ext cx="40578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dk1"/>
                </a:solidFill>
                <a:latin typeface="Old Standard TT"/>
                <a:ea typeface="Old Standard TT"/>
                <a:cs typeface="Old Standard TT"/>
                <a:sym typeface="Old Standard TT"/>
              </a:rPr>
              <a:t>Objective</a:t>
            </a:r>
            <a:endParaRPr sz="4500" b="1">
              <a:solidFill>
                <a:schemeClr val="dk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1770000" y="526350"/>
            <a:ext cx="56040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cxnSp>
        <p:nvCxnSpPr>
          <p:cNvPr id="98" name="Google Shape;98;p18"/>
          <p:cNvCxnSpPr/>
          <p:nvPr/>
        </p:nvCxnSpPr>
        <p:spPr>
          <a:xfrm>
            <a:off x="450650" y="3240550"/>
            <a:ext cx="4146000" cy="8100"/>
          </a:xfrm>
          <a:prstGeom prst="straightConnector1">
            <a:avLst/>
          </a:prstGeom>
          <a:noFill/>
          <a:ln w="9525" cap="flat" cmpd="sng">
            <a:solidFill>
              <a:schemeClr val="dk2"/>
            </a:solidFill>
            <a:prstDash val="solid"/>
            <a:round/>
            <a:headEnd type="none" w="med" len="med"/>
            <a:tailEnd type="triangle" w="med" len="med"/>
          </a:ln>
        </p:spPr>
      </p:cxnSp>
      <p:cxnSp>
        <p:nvCxnSpPr>
          <p:cNvPr id="99" name="Google Shape;99;p18"/>
          <p:cNvCxnSpPr/>
          <p:nvPr/>
        </p:nvCxnSpPr>
        <p:spPr>
          <a:xfrm rot="10800000">
            <a:off x="442400" y="3240425"/>
            <a:ext cx="4121400" cy="16500"/>
          </a:xfrm>
          <a:prstGeom prst="straightConnector1">
            <a:avLst/>
          </a:prstGeom>
          <a:noFill/>
          <a:ln w="9525" cap="flat" cmpd="sng">
            <a:solidFill>
              <a:schemeClr val="dk2"/>
            </a:solidFill>
            <a:prstDash val="solid"/>
            <a:round/>
            <a:headEnd type="none" w="med" len="med"/>
            <a:tailEnd type="triangle" w="med" len="med"/>
          </a:ln>
        </p:spPr>
      </p:cxnSp>
      <p:cxnSp>
        <p:nvCxnSpPr>
          <p:cNvPr id="100" name="Google Shape;100;p18"/>
          <p:cNvCxnSpPr/>
          <p:nvPr/>
        </p:nvCxnSpPr>
        <p:spPr>
          <a:xfrm rot="10800000">
            <a:off x="2523625" y="1306850"/>
            <a:ext cx="0" cy="1941900"/>
          </a:xfrm>
          <a:prstGeom prst="straightConnector1">
            <a:avLst/>
          </a:prstGeom>
          <a:noFill/>
          <a:ln w="9525" cap="flat" cmpd="sng">
            <a:solidFill>
              <a:schemeClr val="dk2"/>
            </a:solidFill>
            <a:prstDash val="solid"/>
            <a:round/>
            <a:headEnd type="none" w="med" len="med"/>
            <a:tailEnd type="triangle" w="med" len="med"/>
          </a:ln>
        </p:spPr>
      </p:cxnSp>
      <p:sp>
        <p:nvSpPr>
          <p:cNvPr id="101" name="Google Shape;101;p18"/>
          <p:cNvSpPr/>
          <p:nvPr/>
        </p:nvSpPr>
        <p:spPr>
          <a:xfrm>
            <a:off x="2193800" y="2011000"/>
            <a:ext cx="659700" cy="15495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txBox="1"/>
          <p:nvPr/>
        </p:nvSpPr>
        <p:spPr>
          <a:xfrm>
            <a:off x="1991025" y="3674800"/>
            <a:ext cx="105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(side view)</a:t>
            </a:r>
            <a:endParaRPr>
              <a:latin typeface="Old Standard TT"/>
              <a:ea typeface="Old Standard TT"/>
              <a:cs typeface="Old Standard TT"/>
              <a:sym typeface="Old Standard TT"/>
            </a:endParaRPr>
          </a:p>
        </p:txBody>
      </p:sp>
      <p:sp>
        <p:nvSpPr>
          <p:cNvPr id="103" name="Google Shape;103;p18"/>
          <p:cNvSpPr txBox="1"/>
          <p:nvPr/>
        </p:nvSpPr>
        <p:spPr>
          <a:xfrm>
            <a:off x="2154950" y="954575"/>
            <a:ext cx="737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90</a:t>
            </a:r>
            <a:endParaRPr>
              <a:latin typeface="Old Standard TT"/>
              <a:ea typeface="Old Standard TT"/>
              <a:cs typeface="Old Standard TT"/>
              <a:sym typeface="Old Standard TT"/>
            </a:endParaRPr>
          </a:p>
        </p:txBody>
      </p:sp>
      <p:sp>
        <p:nvSpPr>
          <p:cNvPr id="104" name="Google Shape;104;p18"/>
          <p:cNvSpPr txBox="1"/>
          <p:nvPr/>
        </p:nvSpPr>
        <p:spPr>
          <a:xfrm>
            <a:off x="106600" y="3248750"/>
            <a:ext cx="737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0</a:t>
            </a:r>
            <a:endParaRPr>
              <a:latin typeface="Old Standard TT"/>
              <a:ea typeface="Old Standard TT"/>
              <a:cs typeface="Old Standard TT"/>
              <a:sym typeface="Old Standard TT"/>
            </a:endParaRPr>
          </a:p>
        </p:txBody>
      </p:sp>
      <p:sp>
        <p:nvSpPr>
          <p:cNvPr id="105" name="Google Shape;105;p18"/>
          <p:cNvSpPr txBox="1"/>
          <p:nvPr/>
        </p:nvSpPr>
        <p:spPr>
          <a:xfrm>
            <a:off x="4203300" y="3248750"/>
            <a:ext cx="737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180</a:t>
            </a:r>
            <a:endParaRPr>
              <a:latin typeface="Old Standard TT"/>
              <a:ea typeface="Old Standard TT"/>
              <a:cs typeface="Old Standard TT"/>
              <a:sym typeface="Old Standard TT"/>
            </a:endParaRPr>
          </a:p>
        </p:txBody>
      </p:sp>
      <p:pic>
        <p:nvPicPr>
          <p:cNvPr id="106" name="Google Shape;106;p18"/>
          <p:cNvPicPr preferRelativeResize="0"/>
          <p:nvPr/>
        </p:nvPicPr>
        <p:blipFill>
          <a:blip r:embed="rId3">
            <a:alphaModFix/>
          </a:blip>
          <a:stretch>
            <a:fillRect/>
          </a:stretch>
        </p:blipFill>
        <p:spPr>
          <a:xfrm flipH="1">
            <a:off x="5689550" y="450863"/>
            <a:ext cx="2619300" cy="417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154375" y="216175"/>
            <a:ext cx="2103120" cy="2743201"/>
          </a:xfrm>
          <a:prstGeom prst="rect">
            <a:avLst/>
          </a:prstGeom>
          <a:noFill/>
          <a:ln>
            <a:noFill/>
          </a:ln>
        </p:spPr>
      </p:pic>
      <p:pic>
        <p:nvPicPr>
          <p:cNvPr id="112" name="Google Shape;112;p19"/>
          <p:cNvPicPr preferRelativeResize="0"/>
          <p:nvPr/>
        </p:nvPicPr>
        <p:blipFill>
          <a:blip r:embed="rId4">
            <a:alphaModFix/>
          </a:blip>
          <a:stretch>
            <a:fillRect/>
          </a:stretch>
        </p:blipFill>
        <p:spPr>
          <a:xfrm>
            <a:off x="2390113" y="2167900"/>
            <a:ext cx="2103120" cy="2743200"/>
          </a:xfrm>
          <a:prstGeom prst="rect">
            <a:avLst/>
          </a:prstGeom>
          <a:noFill/>
          <a:ln>
            <a:noFill/>
          </a:ln>
        </p:spPr>
      </p:pic>
      <p:pic>
        <p:nvPicPr>
          <p:cNvPr id="113" name="Google Shape;113;p19"/>
          <p:cNvPicPr preferRelativeResize="0"/>
          <p:nvPr/>
        </p:nvPicPr>
        <p:blipFill>
          <a:blip r:embed="rId5">
            <a:alphaModFix/>
          </a:blip>
          <a:stretch>
            <a:fillRect/>
          </a:stretch>
        </p:blipFill>
        <p:spPr>
          <a:xfrm>
            <a:off x="4625862" y="216175"/>
            <a:ext cx="2103120" cy="2743201"/>
          </a:xfrm>
          <a:prstGeom prst="rect">
            <a:avLst/>
          </a:prstGeom>
          <a:noFill/>
          <a:ln>
            <a:noFill/>
          </a:ln>
        </p:spPr>
      </p:pic>
      <p:pic>
        <p:nvPicPr>
          <p:cNvPr id="114" name="Google Shape;114;p19"/>
          <p:cNvPicPr preferRelativeResize="0"/>
          <p:nvPr/>
        </p:nvPicPr>
        <p:blipFill>
          <a:blip r:embed="rId5">
            <a:alphaModFix/>
          </a:blip>
          <a:stretch>
            <a:fillRect/>
          </a:stretch>
        </p:blipFill>
        <p:spPr>
          <a:xfrm>
            <a:off x="6861600" y="2167900"/>
            <a:ext cx="2103120" cy="2743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2563250" y="152400"/>
            <a:ext cx="4017489"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p:nvPr/>
        </p:nvSpPr>
        <p:spPr>
          <a:xfrm>
            <a:off x="3093000" y="293350"/>
            <a:ext cx="29580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Check roll value</a:t>
            </a:r>
            <a:endParaRPr>
              <a:latin typeface="Old Standard TT"/>
              <a:ea typeface="Old Standard TT"/>
              <a:cs typeface="Old Standard TT"/>
              <a:sym typeface="Old Standard TT"/>
            </a:endParaRPr>
          </a:p>
        </p:txBody>
      </p:sp>
      <p:sp>
        <p:nvSpPr>
          <p:cNvPr id="125" name="Google Shape;125;p21"/>
          <p:cNvSpPr txBox="1"/>
          <p:nvPr/>
        </p:nvSpPr>
        <p:spPr>
          <a:xfrm>
            <a:off x="1921200" y="1417500"/>
            <a:ext cx="23436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If within range,</a:t>
            </a:r>
            <a:endParaRPr>
              <a:latin typeface="Old Standard TT"/>
              <a:ea typeface="Old Standard TT"/>
              <a:cs typeface="Old Standard TT"/>
              <a:sym typeface="Old Standard TT"/>
            </a:endParaRPr>
          </a:p>
        </p:txBody>
      </p:sp>
      <p:sp>
        <p:nvSpPr>
          <p:cNvPr id="126" name="Google Shape;126;p21"/>
          <p:cNvSpPr txBox="1"/>
          <p:nvPr/>
        </p:nvSpPr>
        <p:spPr>
          <a:xfrm>
            <a:off x="4888150" y="1417500"/>
            <a:ext cx="23436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If outside range,</a:t>
            </a:r>
            <a:endParaRPr>
              <a:latin typeface="Old Standard TT"/>
              <a:ea typeface="Old Standard TT"/>
              <a:cs typeface="Old Standard TT"/>
              <a:sym typeface="Old Standard TT"/>
            </a:endParaRPr>
          </a:p>
        </p:txBody>
      </p:sp>
      <p:cxnSp>
        <p:nvCxnSpPr>
          <p:cNvPr id="127" name="Google Shape;127;p21"/>
          <p:cNvCxnSpPr>
            <a:stCxn id="124" idx="2"/>
            <a:endCxn id="125" idx="0"/>
          </p:cNvCxnSpPr>
          <p:nvPr/>
        </p:nvCxnSpPr>
        <p:spPr>
          <a:xfrm flipH="1">
            <a:off x="3093000" y="693550"/>
            <a:ext cx="1479000" cy="723900"/>
          </a:xfrm>
          <a:prstGeom prst="straightConnector1">
            <a:avLst/>
          </a:prstGeom>
          <a:noFill/>
          <a:ln w="9525" cap="flat" cmpd="sng">
            <a:solidFill>
              <a:schemeClr val="dk2"/>
            </a:solidFill>
            <a:prstDash val="solid"/>
            <a:round/>
            <a:headEnd type="none" w="med" len="med"/>
            <a:tailEnd type="triangle" w="med" len="med"/>
          </a:ln>
        </p:spPr>
      </p:cxnSp>
      <p:cxnSp>
        <p:nvCxnSpPr>
          <p:cNvPr id="128" name="Google Shape;128;p21"/>
          <p:cNvCxnSpPr>
            <a:stCxn id="124" idx="2"/>
            <a:endCxn id="126" idx="0"/>
          </p:cNvCxnSpPr>
          <p:nvPr/>
        </p:nvCxnSpPr>
        <p:spPr>
          <a:xfrm>
            <a:off x="4572000" y="693550"/>
            <a:ext cx="1488000" cy="723900"/>
          </a:xfrm>
          <a:prstGeom prst="straightConnector1">
            <a:avLst/>
          </a:prstGeom>
          <a:noFill/>
          <a:ln w="9525" cap="flat" cmpd="sng">
            <a:solidFill>
              <a:schemeClr val="dk2"/>
            </a:solidFill>
            <a:prstDash val="solid"/>
            <a:round/>
            <a:headEnd type="none" w="med" len="med"/>
            <a:tailEnd type="triangle" w="med" len="med"/>
          </a:ln>
        </p:spPr>
      </p:cxnSp>
      <p:sp>
        <p:nvSpPr>
          <p:cNvPr id="129" name="Google Shape;129;p21"/>
          <p:cNvSpPr txBox="1"/>
          <p:nvPr/>
        </p:nvSpPr>
        <p:spPr>
          <a:xfrm>
            <a:off x="1921200" y="2266950"/>
            <a:ext cx="23436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Green display</a:t>
            </a:r>
            <a:endParaRPr>
              <a:latin typeface="Old Standard TT"/>
              <a:ea typeface="Old Standard TT"/>
              <a:cs typeface="Old Standard TT"/>
              <a:sym typeface="Old Standard TT"/>
            </a:endParaRPr>
          </a:p>
        </p:txBody>
      </p:sp>
      <p:sp>
        <p:nvSpPr>
          <p:cNvPr id="130" name="Google Shape;130;p21"/>
          <p:cNvSpPr txBox="1"/>
          <p:nvPr/>
        </p:nvSpPr>
        <p:spPr>
          <a:xfrm>
            <a:off x="4888150" y="2266950"/>
            <a:ext cx="23436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Red display</a:t>
            </a:r>
            <a:endParaRPr>
              <a:latin typeface="Old Standard TT"/>
              <a:ea typeface="Old Standard TT"/>
              <a:cs typeface="Old Standard TT"/>
              <a:sym typeface="Old Standard TT"/>
            </a:endParaRPr>
          </a:p>
        </p:txBody>
      </p:sp>
      <p:sp>
        <p:nvSpPr>
          <p:cNvPr id="131" name="Google Shape;131;p21"/>
          <p:cNvSpPr txBox="1"/>
          <p:nvPr/>
        </p:nvSpPr>
        <p:spPr>
          <a:xfrm>
            <a:off x="4888150" y="3116400"/>
            <a:ext cx="23436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Check time since red,</a:t>
            </a:r>
            <a:endParaRPr>
              <a:latin typeface="Old Standard TT"/>
              <a:ea typeface="Old Standard TT"/>
              <a:cs typeface="Old Standard TT"/>
              <a:sym typeface="Old Standard TT"/>
            </a:endParaRPr>
          </a:p>
        </p:txBody>
      </p:sp>
      <p:sp>
        <p:nvSpPr>
          <p:cNvPr id="132" name="Google Shape;132;p21"/>
          <p:cNvSpPr txBox="1"/>
          <p:nvPr/>
        </p:nvSpPr>
        <p:spPr>
          <a:xfrm>
            <a:off x="4888150" y="3965850"/>
            <a:ext cx="2343600" cy="831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When equal to 5 seconds (continuously,) beep &amp; vibrate</a:t>
            </a:r>
            <a:endParaRPr>
              <a:latin typeface="Old Standard TT"/>
              <a:ea typeface="Old Standard TT"/>
              <a:cs typeface="Old Standard TT"/>
              <a:sym typeface="Old Standard TT"/>
            </a:endParaRPr>
          </a:p>
        </p:txBody>
      </p:sp>
      <p:cxnSp>
        <p:nvCxnSpPr>
          <p:cNvPr id="133" name="Google Shape;133;p21"/>
          <p:cNvCxnSpPr>
            <a:stCxn id="125" idx="2"/>
            <a:endCxn id="129" idx="0"/>
          </p:cNvCxnSpPr>
          <p:nvPr/>
        </p:nvCxnSpPr>
        <p:spPr>
          <a:xfrm>
            <a:off x="3093000" y="1817700"/>
            <a:ext cx="0" cy="449400"/>
          </a:xfrm>
          <a:prstGeom prst="straightConnector1">
            <a:avLst/>
          </a:prstGeom>
          <a:noFill/>
          <a:ln w="9525" cap="flat" cmpd="sng">
            <a:solidFill>
              <a:schemeClr val="dk2"/>
            </a:solidFill>
            <a:prstDash val="solid"/>
            <a:round/>
            <a:headEnd type="none" w="med" len="med"/>
            <a:tailEnd type="triangle" w="med" len="med"/>
          </a:ln>
        </p:spPr>
      </p:cxnSp>
      <p:cxnSp>
        <p:nvCxnSpPr>
          <p:cNvPr id="134" name="Google Shape;134;p21"/>
          <p:cNvCxnSpPr>
            <a:stCxn id="126" idx="2"/>
            <a:endCxn id="130" idx="0"/>
          </p:cNvCxnSpPr>
          <p:nvPr/>
        </p:nvCxnSpPr>
        <p:spPr>
          <a:xfrm>
            <a:off x="6059950" y="1817700"/>
            <a:ext cx="0" cy="449400"/>
          </a:xfrm>
          <a:prstGeom prst="straightConnector1">
            <a:avLst/>
          </a:prstGeom>
          <a:noFill/>
          <a:ln w="9525" cap="flat" cmpd="sng">
            <a:solidFill>
              <a:schemeClr val="dk2"/>
            </a:solidFill>
            <a:prstDash val="solid"/>
            <a:round/>
            <a:headEnd type="none" w="med" len="med"/>
            <a:tailEnd type="triangle" w="med" len="med"/>
          </a:ln>
        </p:spPr>
      </p:cxnSp>
      <p:cxnSp>
        <p:nvCxnSpPr>
          <p:cNvPr id="135" name="Google Shape;135;p21"/>
          <p:cNvCxnSpPr>
            <a:stCxn id="130" idx="2"/>
            <a:endCxn id="131" idx="0"/>
          </p:cNvCxnSpPr>
          <p:nvPr/>
        </p:nvCxnSpPr>
        <p:spPr>
          <a:xfrm>
            <a:off x="6059950" y="2667150"/>
            <a:ext cx="0" cy="449400"/>
          </a:xfrm>
          <a:prstGeom prst="straightConnector1">
            <a:avLst/>
          </a:prstGeom>
          <a:noFill/>
          <a:ln w="9525" cap="flat" cmpd="sng">
            <a:solidFill>
              <a:schemeClr val="dk2"/>
            </a:solidFill>
            <a:prstDash val="solid"/>
            <a:round/>
            <a:headEnd type="none" w="med" len="med"/>
            <a:tailEnd type="triangle" w="med" len="med"/>
          </a:ln>
        </p:spPr>
      </p:cxnSp>
      <p:cxnSp>
        <p:nvCxnSpPr>
          <p:cNvPr id="136" name="Google Shape;136;p21"/>
          <p:cNvCxnSpPr>
            <a:stCxn id="131" idx="2"/>
            <a:endCxn id="132" idx="0"/>
          </p:cNvCxnSpPr>
          <p:nvPr/>
        </p:nvCxnSpPr>
        <p:spPr>
          <a:xfrm>
            <a:off x="6059950" y="3516600"/>
            <a:ext cx="0" cy="449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554</Words>
  <Application>Microsoft Office PowerPoint</Application>
  <PresentationFormat>Presentación en pantalla (16:9)</PresentationFormat>
  <Paragraphs>41</Paragraphs>
  <Slides>12</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Times New Roman</vt:lpstr>
      <vt:lpstr>Old Standard TT</vt:lpstr>
      <vt:lpstr>Merriweather</vt:lpstr>
      <vt:lpstr>Roboto</vt:lpstr>
      <vt:lpstr>Paradigm</vt:lpstr>
      <vt:lpstr>Correct Posture Electronic (CPE)</vt:lpstr>
      <vt:lpstr>Lower back pain</vt:lpstr>
      <vt:lpstr>Sitting Posture</vt:lpstr>
      <vt:lpstr>Presentación de PowerPoint</vt:lpstr>
      <vt:lpstr>*demo*</vt:lpstr>
      <vt:lpstr>Presentación de PowerPoint</vt:lpstr>
      <vt:lpstr>Presentación de PowerPoint</vt:lpstr>
      <vt:lpstr>Presentación de PowerPoint</vt:lpstr>
      <vt:lpstr>Presentación de PowerPoint</vt:lpstr>
      <vt:lpstr>Presentación de PowerPoint</vt:lpstr>
      <vt:lpstr>Presentación de PowerPoint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Correct Posture Electronic (CPE)</dc:title>
  <dc:creator>Rodrigo Valdivia</dc:creator>
  <cp:lastModifiedBy>Rodrigo Valdivia</cp:lastModifiedBy>
  <cp:revision>1</cp:revision>
  <dcterms:modified xsi:type="dcterms:W3CDTF">2021-12-16T19:35:44Z</dcterms:modified>
</cp:coreProperties>
</file>