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sldIdLst>
    <p:sldId id="258" r:id="rId2"/>
    <p:sldId id="257" r:id="rId3"/>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744">
          <p15:clr>
            <a:srgbClr val="A4A3A4"/>
          </p15:clr>
        </p15:guide>
        <p15:guide id="2" pos="288">
          <p15:clr>
            <a:srgbClr val="A4A3A4"/>
          </p15:clr>
        </p15:guide>
        <p15:guide id="3" orient="horz" pos="12096">
          <p15:clr>
            <a:srgbClr val="A4A3A4"/>
          </p15:clr>
        </p15:guide>
        <p15:guide id="4" orient="horz" pos="20448">
          <p15:clr>
            <a:srgbClr val="A4A3A4"/>
          </p15:clr>
        </p15:guide>
        <p15:guide id="5" pos="27360">
          <p15:clr>
            <a:srgbClr val="A4A3A4"/>
          </p15:clr>
        </p15:guide>
        <p15:guide id="6" pos="20736">
          <p15:clr>
            <a:srgbClr val="A4A3A4"/>
          </p15:clr>
        </p15:guide>
        <p15:guide id="8" pos="27216">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h4t8ef80AKPBwkoeIFzBJSZZTu8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37"/>
  </p:normalViewPr>
  <p:slideViewPr>
    <p:cSldViewPr snapToGrid="0">
      <p:cViewPr>
        <p:scale>
          <a:sx n="10" d="100"/>
          <a:sy n="10" d="100"/>
        </p:scale>
        <p:origin x="1836" y="304"/>
      </p:cViewPr>
      <p:guideLst>
        <p:guide orient="horz" pos="3744"/>
        <p:guide pos="288"/>
        <p:guide orient="horz" pos="12096"/>
        <p:guide orient="horz" pos="20448"/>
        <p:guide pos="27360"/>
        <p:guide pos="20736"/>
        <p:guide pos="272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9" name="Google Shape;11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1033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9" name="Google Shape;11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4"/>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4"/>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14" name="Google Shape;14;p4"/>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 name="Google Shape;15;p4"/>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 name="Google Shape;16;p4"/>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11502389" y="278131"/>
            <a:ext cx="20886422" cy="3785616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1" name="Google Shape;71;p13"/>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2" name="Google Shape;72;p13"/>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3" name="Google Shape;73;p13"/>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22193251" y="10968991"/>
            <a:ext cx="27896822" cy="94640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2990851" y="1779271"/>
            <a:ext cx="27896822" cy="278434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8" name="Google Shape;78;p14"/>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14"/>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5"/>
          <p:cNvSpPr txBox="1">
            <a:spLocks noGrp="1"/>
          </p:cNvSpPr>
          <p:nvPr>
            <p:ph type="ctrTitle"/>
          </p:nvPr>
        </p:nvSpPr>
        <p:spPr>
          <a:xfrm>
            <a:off x="3291840" y="5387342"/>
            <a:ext cx="37307520" cy="1146048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
          <p:cNvSpPr txBox="1">
            <a:spLocks noGrp="1"/>
          </p:cNvSpPr>
          <p:nvPr>
            <p:ph type="subTitle" idx="1"/>
          </p:nvPr>
        </p:nvSpPr>
        <p:spPr>
          <a:xfrm>
            <a:off x="5486400" y="17289782"/>
            <a:ext cx="32918400" cy="794765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a:endParaRPr/>
          </a:p>
        </p:txBody>
      </p:sp>
      <p:sp>
        <p:nvSpPr>
          <p:cNvPr id="20" name="Google Shape;20;p5"/>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1" name="Google Shape;21;p5"/>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 name="Google Shape;22;p5"/>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994662" y="8206749"/>
            <a:ext cx="37856160" cy="1369313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2994662" y="22029429"/>
            <a:ext cx="37856160" cy="720089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11520"/>
              <a:buNone/>
              <a:defRPr sz="11520">
                <a:solidFill>
                  <a:schemeClr val="dk1"/>
                </a:solidFill>
              </a:defRPr>
            </a:lvl1pPr>
            <a:lvl2pPr marL="914400" lvl="1" indent="-228600" algn="l">
              <a:lnSpc>
                <a:spcPct val="90000"/>
              </a:lnSpc>
              <a:spcBef>
                <a:spcPts val="2400"/>
              </a:spcBef>
              <a:spcAft>
                <a:spcPts val="0"/>
              </a:spcAft>
              <a:buClr>
                <a:srgbClr val="888888"/>
              </a:buClr>
              <a:buSzPts val="9600"/>
              <a:buNone/>
              <a:defRPr sz="9600">
                <a:solidFill>
                  <a:srgbClr val="888888"/>
                </a:solidFill>
              </a:defRPr>
            </a:lvl2pPr>
            <a:lvl3pPr marL="1371600" lvl="2" indent="-228600" algn="l">
              <a:lnSpc>
                <a:spcPct val="90000"/>
              </a:lnSpc>
              <a:spcBef>
                <a:spcPts val="2400"/>
              </a:spcBef>
              <a:spcAft>
                <a:spcPts val="0"/>
              </a:spcAft>
              <a:buClr>
                <a:srgbClr val="888888"/>
              </a:buClr>
              <a:buSzPts val="8640"/>
              <a:buNone/>
              <a:defRPr sz="8640">
                <a:solidFill>
                  <a:srgbClr val="888888"/>
                </a:solidFill>
              </a:defRPr>
            </a:lvl3pPr>
            <a:lvl4pPr marL="1828800" lvl="3" indent="-228600" algn="l">
              <a:lnSpc>
                <a:spcPct val="90000"/>
              </a:lnSpc>
              <a:spcBef>
                <a:spcPts val="2400"/>
              </a:spcBef>
              <a:spcAft>
                <a:spcPts val="0"/>
              </a:spcAft>
              <a:buClr>
                <a:srgbClr val="888888"/>
              </a:buClr>
              <a:buSzPts val="7680"/>
              <a:buNone/>
              <a:defRPr sz="7680">
                <a:solidFill>
                  <a:srgbClr val="888888"/>
                </a:solidFill>
              </a:defRPr>
            </a:lvl4pPr>
            <a:lvl5pPr marL="2286000" lvl="4" indent="-228600" algn="l">
              <a:lnSpc>
                <a:spcPct val="90000"/>
              </a:lnSpc>
              <a:spcBef>
                <a:spcPts val="2400"/>
              </a:spcBef>
              <a:spcAft>
                <a:spcPts val="0"/>
              </a:spcAft>
              <a:buClr>
                <a:srgbClr val="888888"/>
              </a:buClr>
              <a:buSzPts val="7680"/>
              <a:buNone/>
              <a:defRPr sz="7680">
                <a:solidFill>
                  <a:srgbClr val="888888"/>
                </a:solidFill>
              </a:defRPr>
            </a:lvl5pPr>
            <a:lvl6pPr marL="2743200" lvl="5" indent="-228600" algn="l">
              <a:lnSpc>
                <a:spcPct val="90000"/>
              </a:lnSpc>
              <a:spcBef>
                <a:spcPts val="2400"/>
              </a:spcBef>
              <a:spcAft>
                <a:spcPts val="0"/>
              </a:spcAft>
              <a:buClr>
                <a:srgbClr val="888888"/>
              </a:buClr>
              <a:buSzPts val="7680"/>
              <a:buNone/>
              <a:defRPr sz="7680">
                <a:solidFill>
                  <a:srgbClr val="888888"/>
                </a:solidFill>
              </a:defRPr>
            </a:lvl6pPr>
            <a:lvl7pPr marL="3200400" lvl="6" indent="-228600" algn="l">
              <a:lnSpc>
                <a:spcPct val="90000"/>
              </a:lnSpc>
              <a:spcBef>
                <a:spcPts val="2400"/>
              </a:spcBef>
              <a:spcAft>
                <a:spcPts val="0"/>
              </a:spcAft>
              <a:buClr>
                <a:srgbClr val="888888"/>
              </a:buClr>
              <a:buSzPts val="7680"/>
              <a:buNone/>
              <a:defRPr sz="7680">
                <a:solidFill>
                  <a:srgbClr val="888888"/>
                </a:solidFill>
              </a:defRPr>
            </a:lvl7pPr>
            <a:lvl8pPr marL="3657600" lvl="7" indent="-228600" algn="l">
              <a:lnSpc>
                <a:spcPct val="90000"/>
              </a:lnSpc>
              <a:spcBef>
                <a:spcPts val="2400"/>
              </a:spcBef>
              <a:spcAft>
                <a:spcPts val="0"/>
              </a:spcAft>
              <a:buClr>
                <a:srgbClr val="888888"/>
              </a:buClr>
              <a:buSzPts val="7680"/>
              <a:buNone/>
              <a:defRPr sz="7680">
                <a:solidFill>
                  <a:srgbClr val="888888"/>
                </a:solidFill>
              </a:defRPr>
            </a:lvl8pPr>
            <a:lvl9pPr marL="4114800" lvl="8" indent="-228600" algn="l">
              <a:lnSpc>
                <a:spcPct val="90000"/>
              </a:lnSpc>
              <a:spcBef>
                <a:spcPts val="2400"/>
              </a:spcBef>
              <a:spcAft>
                <a:spcPts val="0"/>
              </a:spcAft>
              <a:buClr>
                <a:srgbClr val="888888"/>
              </a:buClr>
              <a:buSzPts val="7680"/>
              <a:buNone/>
              <a:defRPr sz="7680">
                <a:solidFill>
                  <a:srgbClr val="888888"/>
                </a:solidFill>
              </a:defRPr>
            </a:lvl9pPr>
          </a:lstStyle>
          <a:p>
            <a:endParaRPr/>
          </a:p>
        </p:txBody>
      </p:sp>
      <p:sp>
        <p:nvSpPr>
          <p:cNvPr id="26" name="Google Shape;26;p6"/>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7" name="Google Shape;27;p6"/>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8" name="Google Shape;28;p6"/>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7"/>
          <p:cNvSpPr txBox="1">
            <a:spLocks noGrp="1"/>
          </p:cNvSpPr>
          <p:nvPr>
            <p:ph type="body" idx="1"/>
          </p:nvPr>
        </p:nvSpPr>
        <p:spPr>
          <a:xfrm>
            <a:off x="3017520" y="8763000"/>
            <a:ext cx="18653760" cy="208864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2" name="Google Shape;32;p7"/>
          <p:cNvSpPr txBox="1">
            <a:spLocks noGrp="1"/>
          </p:cNvSpPr>
          <p:nvPr>
            <p:ph type="body" idx="2"/>
          </p:nvPr>
        </p:nvSpPr>
        <p:spPr>
          <a:xfrm>
            <a:off x="22219920" y="8763000"/>
            <a:ext cx="18653760" cy="208864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3" name="Google Shape;33;p7"/>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4" name="Google Shape;34;p7"/>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5" name="Google Shape;35;p7"/>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3023237"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3023242" y="8069582"/>
            <a:ext cx="18568032" cy="395477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39" name="Google Shape;39;p8"/>
          <p:cNvSpPr txBox="1">
            <a:spLocks noGrp="1"/>
          </p:cNvSpPr>
          <p:nvPr>
            <p:ph type="body" idx="2"/>
          </p:nvPr>
        </p:nvSpPr>
        <p:spPr>
          <a:xfrm>
            <a:off x="3023242" y="12024360"/>
            <a:ext cx="18568032" cy="176860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0" name="Google Shape;40;p8"/>
          <p:cNvSpPr txBox="1">
            <a:spLocks noGrp="1"/>
          </p:cNvSpPr>
          <p:nvPr>
            <p:ph type="body" idx="3"/>
          </p:nvPr>
        </p:nvSpPr>
        <p:spPr>
          <a:xfrm>
            <a:off x="22219922" y="8069582"/>
            <a:ext cx="18659477" cy="395477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1" name="Google Shape;41;p8"/>
          <p:cNvSpPr txBox="1">
            <a:spLocks noGrp="1"/>
          </p:cNvSpPr>
          <p:nvPr>
            <p:ph type="body" idx="4"/>
          </p:nvPr>
        </p:nvSpPr>
        <p:spPr>
          <a:xfrm>
            <a:off x="22219922" y="12024360"/>
            <a:ext cx="18659477" cy="176860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2" name="Google Shape;42;p8"/>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3" name="Google Shape;43;p8"/>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4" name="Google Shape;44;p8"/>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9"/>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8" name="Google Shape;48;p9"/>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9" name="Google Shape;49;p9"/>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2" name="Google Shape;52;p10"/>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10"/>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18659477" y="4739647"/>
            <a:ext cx="22219920" cy="23393400"/>
          </a:xfrm>
          <a:prstGeom prst="rect">
            <a:avLst/>
          </a:prstGeom>
          <a:noFill/>
          <a:ln>
            <a:noFill/>
          </a:ln>
        </p:spPr>
        <p:txBody>
          <a:bodyPr spcFirstLastPara="1" wrap="square" lIns="91425" tIns="45700" rIns="91425" bIns="45700" anchor="t" anchorCtr="0">
            <a:normAutofit/>
          </a:bodyPr>
          <a:lstStyle>
            <a:lvl1pPr marL="457200" lvl="0" indent="-1203960" algn="l">
              <a:lnSpc>
                <a:spcPct val="90000"/>
              </a:lnSpc>
              <a:spcBef>
                <a:spcPts val="4800"/>
              </a:spcBef>
              <a:spcAft>
                <a:spcPts val="0"/>
              </a:spcAft>
              <a:buClr>
                <a:schemeClr val="dk1"/>
              </a:buClr>
              <a:buSzPts val="15360"/>
              <a:buChar char="•"/>
              <a:defRPr sz="15360"/>
            </a:lvl1pPr>
            <a:lvl2pPr marL="914400" lvl="1" indent="-1082040" algn="l">
              <a:lnSpc>
                <a:spcPct val="90000"/>
              </a:lnSpc>
              <a:spcBef>
                <a:spcPts val="2400"/>
              </a:spcBef>
              <a:spcAft>
                <a:spcPts val="0"/>
              </a:spcAft>
              <a:buClr>
                <a:schemeClr val="dk1"/>
              </a:buClr>
              <a:buSzPts val="13440"/>
              <a:buChar char="•"/>
              <a:defRPr sz="13439"/>
            </a:lvl2pPr>
            <a:lvl3pPr marL="1371600" lvl="2" indent="-960120" algn="l">
              <a:lnSpc>
                <a:spcPct val="90000"/>
              </a:lnSpc>
              <a:spcBef>
                <a:spcPts val="2400"/>
              </a:spcBef>
              <a:spcAft>
                <a:spcPts val="0"/>
              </a:spcAft>
              <a:buClr>
                <a:schemeClr val="dk1"/>
              </a:buClr>
              <a:buSzPts val="11520"/>
              <a:buChar char="•"/>
              <a:defRPr sz="11520"/>
            </a:lvl3pPr>
            <a:lvl4pPr marL="1828800" lvl="3" indent="-838200" algn="l">
              <a:lnSpc>
                <a:spcPct val="90000"/>
              </a:lnSpc>
              <a:spcBef>
                <a:spcPts val="2400"/>
              </a:spcBef>
              <a:spcAft>
                <a:spcPts val="0"/>
              </a:spcAft>
              <a:buClr>
                <a:schemeClr val="dk1"/>
              </a:buClr>
              <a:buSzPts val="9600"/>
              <a:buChar char="•"/>
              <a:defRPr sz="9600"/>
            </a:lvl4pPr>
            <a:lvl5pPr marL="2286000" lvl="4" indent="-838200" algn="l">
              <a:lnSpc>
                <a:spcPct val="90000"/>
              </a:lnSpc>
              <a:spcBef>
                <a:spcPts val="2400"/>
              </a:spcBef>
              <a:spcAft>
                <a:spcPts val="0"/>
              </a:spcAft>
              <a:buClr>
                <a:schemeClr val="dk1"/>
              </a:buClr>
              <a:buSzPts val="9600"/>
              <a:buChar char="•"/>
              <a:defRPr sz="9600"/>
            </a:lvl5pPr>
            <a:lvl6pPr marL="2743200" lvl="5" indent="-838200" algn="l">
              <a:lnSpc>
                <a:spcPct val="90000"/>
              </a:lnSpc>
              <a:spcBef>
                <a:spcPts val="2400"/>
              </a:spcBef>
              <a:spcAft>
                <a:spcPts val="0"/>
              </a:spcAft>
              <a:buClr>
                <a:schemeClr val="dk1"/>
              </a:buClr>
              <a:buSzPts val="9600"/>
              <a:buChar char="•"/>
              <a:defRPr sz="9600"/>
            </a:lvl6pPr>
            <a:lvl7pPr marL="3200400" lvl="6" indent="-838200" algn="l">
              <a:lnSpc>
                <a:spcPct val="90000"/>
              </a:lnSpc>
              <a:spcBef>
                <a:spcPts val="2400"/>
              </a:spcBef>
              <a:spcAft>
                <a:spcPts val="0"/>
              </a:spcAft>
              <a:buClr>
                <a:schemeClr val="dk1"/>
              </a:buClr>
              <a:buSzPts val="9600"/>
              <a:buChar char="•"/>
              <a:defRPr sz="9600"/>
            </a:lvl7pPr>
            <a:lvl8pPr marL="3657600" lvl="7" indent="-838200" algn="l">
              <a:lnSpc>
                <a:spcPct val="90000"/>
              </a:lnSpc>
              <a:spcBef>
                <a:spcPts val="2400"/>
              </a:spcBef>
              <a:spcAft>
                <a:spcPts val="0"/>
              </a:spcAft>
              <a:buClr>
                <a:schemeClr val="dk1"/>
              </a:buClr>
              <a:buSzPts val="9600"/>
              <a:buChar char="•"/>
              <a:defRPr sz="9600"/>
            </a:lvl8pPr>
            <a:lvl9pPr marL="4114800" lvl="8" indent="-838200" algn="l">
              <a:lnSpc>
                <a:spcPct val="90000"/>
              </a:lnSpc>
              <a:spcBef>
                <a:spcPts val="2400"/>
              </a:spcBef>
              <a:spcAft>
                <a:spcPts val="0"/>
              </a:spcAft>
              <a:buClr>
                <a:schemeClr val="dk1"/>
              </a:buClr>
              <a:buSzPts val="9600"/>
              <a:buChar char="•"/>
              <a:defRPr sz="9600"/>
            </a:lvl9pPr>
          </a:lstStyle>
          <a:p>
            <a:endParaRPr/>
          </a:p>
        </p:txBody>
      </p:sp>
      <p:sp>
        <p:nvSpPr>
          <p:cNvPr id="57" name="Google Shape;57;p11"/>
          <p:cNvSpPr txBox="1">
            <a:spLocks noGrp="1"/>
          </p:cNvSpPr>
          <p:nvPr>
            <p:ph type="body" idx="2"/>
          </p:nvPr>
        </p:nvSpPr>
        <p:spPr>
          <a:xfrm>
            <a:off x="3023237" y="9875520"/>
            <a:ext cx="14156054" cy="182956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58" name="Google Shape;58;p11"/>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9" name="Google Shape;59;p11"/>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0" name="Google Shape;60;p11"/>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2"/>
          <p:cNvSpPr>
            <a:spLocks noGrp="1"/>
          </p:cNvSpPr>
          <p:nvPr>
            <p:ph type="pic" idx="2"/>
          </p:nvPr>
        </p:nvSpPr>
        <p:spPr>
          <a:xfrm>
            <a:off x="18659477" y="4739647"/>
            <a:ext cx="22219920" cy="23393400"/>
          </a:xfrm>
          <a:prstGeom prst="rect">
            <a:avLst/>
          </a:prstGeom>
          <a:noFill/>
          <a:ln>
            <a:noFill/>
          </a:ln>
        </p:spPr>
      </p:sp>
      <p:sp>
        <p:nvSpPr>
          <p:cNvPr id="64" name="Google Shape;64;p12"/>
          <p:cNvSpPr txBox="1">
            <a:spLocks noGrp="1"/>
          </p:cNvSpPr>
          <p:nvPr>
            <p:ph type="body" idx="1"/>
          </p:nvPr>
        </p:nvSpPr>
        <p:spPr>
          <a:xfrm>
            <a:off x="3023237" y="9875520"/>
            <a:ext cx="14156054" cy="182956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65" name="Google Shape;65;p12"/>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6" name="Google Shape;66;p12"/>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7" name="Google Shape;67;p12"/>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normAutofit/>
          </a:bodyPr>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3017520" y="30510487"/>
            <a:ext cx="9875520" cy="1752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9" name="Google Shape;9;p3"/>
          <p:cNvSpPr txBox="1">
            <a:spLocks noGrp="1"/>
          </p:cNvSpPr>
          <p:nvPr>
            <p:ph type="ftr" idx="11"/>
          </p:nvPr>
        </p:nvSpPr>
        <p:spPr>
          <a:xfrm>
            <a:off x="14538960" y="30510487"/>
            <a:ext cx="14813280" cy="1752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0" name="Google Shape;10;p3"/>
          <p:cNvSpPr txBox="1">
            <a:spLocks noGrp="1"/>
          </p:cNvSpPr>
          <p:nvPr>
            <p:ph type="sldNum" idx="12"/>
          </p:nvPr>
        </p:nvSpPr>
        <p:spPr>
          <a:xfrm>
            <a:off x="30998160" y="30510487"/>
            <a:ext cx="9875520" cy="17526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760" b="0" i="0" u="none" strike="noStrike" cap="none">
                <a:solidFill>
                  <a:srgbClr val="888888"/>
                </a:solidFill>
                <a:latin typeface="Calibri"/>
                <a:ea typeface="Calibri"/>
                <a:cs typeface="Calibri"/>
                <a:sym typeface="Calibri"/>
              </a:defRPr>
            </a:lvl1pPr>
            <a:lvl2pPr marL="0" marR="0" lvl="1" indent="0" algn="r" rtl="0">
              <a:spcBef>
                <a:spcPts val="0"/>
              </a:spcBef>
              <a:buNone/>
              <a:defRPr sz="5760" b="0" i="0" u="none" strike="noStrike" cap="none">
                <a:solidFill>
                  <a:srgbClr val="888888"/>
                </a:solidFill>
                <a:latin typeface="Calibri"/>
                <a:ea typeface="Calibri"/>
                <a:cs typeface="Calibri"/>
                <a:sym typeface="Calibri"/>
              </a:defRPr>
            </a:lvl2pPr>
            <a:lvl3pPr marL="0" marR="0" lvl="2" indent="0" algn="r" rtl="0">
              <a:spcBef>
                <a:spcPts val="0"/>
              </a:spcBef>
              <a:buNone/>
              <a:defRPr sz="5760" b="0" i="0" u="none" strike="noStrike" cap="none">
                <a:solidFill>
                  <a:srgbClr val="888888"/>
                </a:solidFill>
                <a:latin typeface="Calibri"/>
                <a:ea typeface="Calibri"/>
                <a:cs typeface="Calibri"/>
                <a:sym typeface="Calibri"/>
              </a:defRPr>
            </a:lvl3pPr>
            <a:lvl4pPr marL="0" marR="0" lvl="3" indent="0" algn="r" rtl="0">
              <a:spcBef>
                <a:spcPts val="0"/>
              </a:spcBef>
              <a:buNone/>
              <a:defRPr sz="5760" b="0" i="0" u="none" strike="noStrike" cap="none">
                <a:solidFill>
                  <a:srgbClr val="888888"/>
                </a:solidFill>
                <a:latin typeface="Calibri"/>
                <a:ea typeface="Calibri"/>
                <a:cs typeface="Calibri"/>
                <a:sym typeface="Calibri"/>
              </a:defRPr>
            </a:lvl4pPr>
            <a:lvl5pPr marL="0" marR="0" lvl="4" indent="0" algn="r" rtl="0">
              <a:spcBef>
                <a:spcPts val="0"/>
              </a:spcBef>
              <a:buNone/>
              <a:defRPr sz="5760" b="0" i="0" u="none" strike="noStrike" cap="none">
                <a:solidFill>
                  <a:srgbClr val="888888"/>
                </a:solidFill>
                <a:latin typeface="Calibri"/>
                <a:ea typeface="Calibri"/>
                <a:cs typeface="Calibri"/>
                <a:sym typeface="Calibri"/>
              </a:defRPr>
            </a:lvl5pPr>
            <a:lvl6pPr marL="0" marR="0" lvl="5" indent="0" algn="r" rtl="0">
              <a:spcBef>
                <a:spcPts val="0"/>
              </a:spcBef>
              <a:buNone/>
              <a:defRPr sz="5760" b="0" i="0" u="none" strike="noStrike" cap="none">
                <a:solidFill>
                  <a:srgbClr val="888888"/>
                </a:solidFill>
                <a:latin typeface="Calibri"/>
                <a:ea typeface="Calibri"/>
                <a:cs typeface="Calibri"/>
                <a:sym typeface="Calibri"/>
              </a:defRPr>
            </a:lvl6pPr>
            <a:lvl7pPr marL="0" marR="0" lvl="6" indent="0" algn="r" rtl="0">
              <a:spcBef>
                <a:spcPts val="0"/>
              </a:spcBef>
              <a:buNone/>
              <a:defRPr sz="5760" b="0" i="0" u="none" strike="noStrike" cap="none">
                <a:solidFill>
                  <a:srgbClr val="888888"/>
                </a:solidFill>
                <a:latin typeface="Calibri"/>
                <a:ea typeface="Calibri"/>
                <a:cs typeface="Calibri"/>
                <a:sym typeface="Calibri"/>
              </a:defRPr>
            </a:lvl7pPr>
            <a:lvl8pPr marL="0" marR="0" lvl="7" indent="0" algn="r" rtl="0">
              <a:spcBef>
                <a:spcPts val="0"/>
              </a:spcBef>
              <a:buNone/>
              <a:defRPr sz="5760" b="0" i="0" u="none" strike="noStrike" cap="none">
                <a:solidFill>
                  <a:srgbClr val="888888"/>
                </a:solidFill>
                <a:latin typeface="Calibri"/>
                <a:ea typeface="Calibri"/>
                <a:cs typeface="Calibri"/>
                <a:sym typeface="Calibri"/>
              </a:defRPr>
            </a:lvl8pPr>
            <a:lvl9pPr marL="0" marR="0" lvl="8" indent="0" algn="r" rtl="0">
              <a:spcBef>
                <a:spcPts val="0"/>
              </a:spcBef>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31A93BC9-A755-C791-939D-4EF579CC58A4}"/>
              </a:ext>
            </a:extLst>
          </p:cNvPr>
          <p:cNvSpPr/>
          <p:nvPr/>
        </p:nvSpPr>
        <p:spPr>
          <a:xfrm>
            <a:off x="7360032" y="302017"/>
            <a:ext cx="28301568" cy="4203508"/>
          </a:xfrm>
          <a:prstGeom prst="round2DiagRect">
            <a:avLst/>
          </a:prstGeom>
          <a:noFill/>
          <a:ln w="28575">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latin typeface="Garamond" panose="02020404030301010803" pitchFamily="18" charset="0"/>
            </a:endParaRPr>
          </a:p>
        </p:txBody>
      </p:sp>
      <p:sp>
        <p:nvSpPr>
          <p:cNvPr id="121" name="Google Shape;121;p2"/>
          <p:cNvSpPr/>
          <p:nvPr/>
        </p:nvSpPr>
        <p:spPr>
          <a:xfrm>
            <a:off x="738682" y="5322704"/>
            <a:ext cx="12244661" cy="4322523"/>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rtl="0">
              <a:spcBef>
                <a:spcPts val="0"/>
              </a:spcBef>
              <a:spcAft>
                <a:spcPts val="0"/>
              </a:spcAft>
            </a:pPr>
            <a:endParaRPr lang="en-US" sz="3800" b="0" i="0" u="none" strike="noStrike" dirty="0">
              <a:solidFill>
                <a:schemeClr val="tx1"/>
              </a:solidFill>
              <a:effectLst/>
              <a:latin typeface="Garamond" panose="02020404030301010803" pitchFamily="18" charset="0"/>
            </a:endParaRPr>
          </a:p>
          <a:p>
            <a:pPr rtl="0">
              <a:spcBef>
                <a:spcPts val="0"/>
              </a:spcBef>
              <a:spcAft>
                <a:spcPts val="0"/>
              </a:spcAft>
            </a:pPr>
            <a:r>
              <a:rPr lang="en-US" sz="3800" dirty="0">
                <a:solidFill>
                  <a:schemeClr val="tx1"/>
                </a:solidFill>
                <a:latin typeface="Garamond" panose="02020404030301010803" pitchFamily="18" charset="0"/>
              </a:rPr>
              <a:t>	T</a:t>
            </a:r>
            <a:r>
              <a:rPr lang="en-US" sz="3800" b="0" i="0" u="none" strike="noStrike" dirty="0">
                <a:solidFill>
                  <a:schemeClr val="tx1"/>
                </a:solidFill>
                <a:effectLst/>
                <a:latin typeface="Garamond" panose="02020404030301010803" pitchFamily="18" charset="0"/>
              </a:rPr>
              <a:t>he Women’s Political Empowerment Index combines information from three calculated indices about women’s political and civil society progress and combines them into one index that measures overall political empowerment. With data spanning over 100 years (1900-2012), an index of three varieties, and over 170 countries, this index provides the most comprehensive and best-covering measure of empowerment by considering newly formed countries, shifting central concepts of women’s rights, and providing a better representation of the Global South.</a:t>
            </a:r>
            <a:endParaRPr lang="en-US" sz="3800" b="0" dirty="0">
              <a:solidFill>
                <a:schemeClr val="tx1"/>
              </a:solidFill>
              <a:effectLst/>
              <a:latin typeface="Garamond" panose="02020404030301010803" pitchFamily="18" charset="0"/>
            </a:endParaRPr>
          </a:p>
          <a:p>
            <a:br>
              <a:rPr lang="en-US" sz="3800" dirty="0">
                <a:solidFill>
                  <a:schemeClr val="tx1"/>
                </a:solidFill>
                <a:latin typeface="Garamond" panose="02020404030301010803" pitchFamily="18" charset="0"/>
              </a:rPr>
            </a:br>
            <a:endParaRPr sz="3800" dirty="0">
              <a:solidFill>
                <a:schemeClr val="tx1"/>
              </a:solidFill>
              <a:latin typeface="Garamond" panose="02020404030301010803" pitchFamily="18" charset="0"/>
            </a:endParaRPr>
          </a:p>
        </p:txBody>
      </p:sp>
      <p:sp>
        <p:nvSpPr>
          <p:cNvPr id="122" name="Google Shape;122;p2"/>
          <p:cNvSpPr/>
          <p:nvPr/>
        </p:nvSpPr>
        <p:spPr>
          <a:xfrm>
            <a:off x="1890698" y="22155941"/>
            <a:ext cx="9789049" cy="2180173"/>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0" i="0" u="none" strike="noStrike" dirty="0">
                <a:solidFill>
                  <a:srgbClr val="000000"/>
                </a:solidFill>
                <a:effectLst/>
                <a:latin typeface="EB Garamond" panose="00000500000000000000" pitchFamily="2" charset="0"/>
              </a:rPr>
              <a:t>Can women's political empowerment be categorized and reflect the changes in nation-state building, modernization, and gender equality over the 20th Century?</a:t>
            </a:r>
            <a:endParaRPr sz="4000" dirty="0">
              <a:solidFill>
                <a:schemeClr val="tx1"/>
              </a:solidFill>
              <a:latin typeface="Garamond" panose="02020404030301010803" pitchFamily="18" charset="0"/>
              <a:ea typeface="Calibri"/>
              <a:cs typeface="Calibri"/>
              <a:sym typeface="Calibri"/>
            </a:endParaRPr>
          </a:p>
        </p:txBody>
      </p:sp>
      <p:sp>
        <p:nvSpPr>
          <p:cNvPr id="125" name="Google Shape;125;p2"/>
          <p:cNvSpPr/>
          <p:nvPr/>
        </p:nvSpPr>
        <p:spPr>
          <a:xfrm>
            <a:off x="32287243" y="6863761"/>
            <a:ext cx="10854222" cy="2599063"/>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3800" b="0" i="0" u="none" strike="noStrike" dirty="0">
                <a:solidFill>
                  <a:schemeClr val="tx1"/>
                </a:solidFill>
                <a:effectLst/>
                <a:latin typeface="Garamond" panose="02020404030301010803" pitchFamily="18" charset="0"/>
              </a:rPr>
              <a:t>	The split points are the points in the WPEI where the data can be broken into similar groups. The Quantile Method was used to split the data into four categories providing a broader understanding of empowerment preventing the deflation of newly formed and inflation of existing countries.</a:t>
            </a:r>
            <a:endParaRPr sz="3800" dirty="0">
              <a:solidFill>
                <a:schemeClr val="tx1"/>
              </a:solidFill>
              <a:latin typeface="Garamond" panose="02020404030301010803" pitchFamily="18" charset="0"/>
              <a:ea typeface="Calibri"/>
              <a:cs typeface="Calibri"/>
              <a:sym typeface="Calibri"/>
            </a:endParaRPr>
          </a:p>
        </p:txBody>
      </p:sp>
      <p:sp>
        <p:nvSpPr>
          <p:cNvPr id="138" name="Google Shape;138;p2"/>
          <p:cNvSpPr txBox="1"/>
          <p:nvPr/>
        </p:nvSpPr>
        <p:spPr>
          <a:xfrm>
            <a:off x="16916398" y="2676982"/>
            <a:ext cx="1005840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tx1"/>
                </a:solidFill>
                <a:latin typeface="Garamond" panose="02020404030301010803" pitchFamily="18" charset="0"/>
                <a:ea typeface="Calibri"/>
                <a:cs typeface="Calibri"/>
                <a:sym typeface="Calibri"/>
              </a:rPr>
              <a:t>Athena B. Rodrigues</a:t>
            </a:r>
            <a:endParaRPr sz="5400" dirty="0">
              <a:solidFill>
                <a:schemeClr val="tx1"/>
              </a:solidFill>
              <a:latin typeface="Garamond" panose="02020404030301010803" pitchFamily="18" charset="0"/>
              <a:ea typeface="Calibri"/>
              <a:cs typeface="Calibri"/>
              <a:sym typeface="Calibri"/>
            </a:endParaRPr>
          </a:p>
        </p:txBody>
      </p:sp>
      <p:sp>
        <p:nvSpPr>
          <p:cNvPr id="139" name="Google Shape;139;p2"/>
          <p:cNvSpPr txBox="1"/>
          <p:nvPr/>
        </p:nvSpPr>
        <p:spPr>
          <a:xfrm>
            <a:off x="9272015" y="3600312"/>
            <a:ext cx="24579072" cy="11182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aseline="30000" dirty="0">
                <a:solidFill>
                  <a:schemeClr val="tx1"/>
                </a:solidFill>
                <a:latin typeface="Garamond" panose="02020404030301010803" pitchFamily="18" charset="0"/>
                <a:ea typeface="Calibri"/>
                <a:cs typeface="Calibri"/>
                <a:sym typeface="Calibri"/>
              </a:rPr>
              <a:t>The George Washington University Department of Data Science</a:t>
            </a:r>
          </a:p>
          <a:p>
            <a:pPr marL="0" marR="0" lvl="0" indent="0" algn="ctr" rtl="0">
              <a:spcBef>
                <a:spcPts val="0"/>
              </a:spcBef>
              <a:spcAft>
                <a:spcPts val="0"/>
              </a:spcAft>
              <a:buNone/>
            </a:pPr>
            <a:r>
              <a:rPr lang="en-US" sz="4000" baseline="30000" dirty="0">
                <a:solidFill>
                  <a:schemeClr val="tx1"/>
                </a:solidFill>
                <a:latin typeface="Garamond" panose="02020404030301010803" pitchFamily="18" charset="0"/>
                <a:ea typeface="Calibri"/>
                <a:cs typeface="Calibri"/>
                <a:sym typeface="Calibri"/>
              </a:rPr>
              <a:t>Undergraduate Capstone, Spring 2024</a:t>
            </a:r>
            <a:endParaRPr dirty="0">
              <a:solidFill>
                <a:schemeClr val="tx1"/>
              </a:solidFill>
              <a:latin typeface="Garamond" panose="02020404030301010803" pitchFamily="18" charset="0"/>
            </a:endParaRPr>
          </a:p>
        </p:txBody>
      </p:sp>
      <p:sp>
        <p:nvSpPr>
          <p:cNvPr id="142" name="Google Shape;142;p2"/>
          <p:cNvSpPr/>
          <p:nvPr/>
        </p:nvSpPr>
        <p:spPr>
          <a:xfrm>
            <a:off x="32168666" y="5939150"/>
            <a:ext cx="10972799" cy="914400"/>
          </a:xfrm>
          <a:prstGeom prst="rect">
            <a:avLst/>
          </a:prstGeom>
          <a:no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tx1"/>
                </a:solidFill>
                <a:latin typeface="Garamond" panose="02020404030301010803" pitchFamily="18" charset="0"/>
                <a:ea typeface="Calibri"/>
                <a:cs typeface="Calibri"/>
                <a:sym typeface="Calibri"/>
              </a:rPr>
              <a:t>Empowerment Categories</a:t>
            </a:r>
            <a:endParaRPr dirty="0">
              <a:solidFill>
                <a:schemeClr val="tx1"/>
              </a:solidFill>
              <a:latin typeface="Garamond" panose="02020404030301010803" pitchFamily="18" charset="0"/>
            </a:endParaRPr>
          </a:p>
        </p:txBody>
      </p:sp>
      <p:pic>
        <p:nvPicPr>
          <p:cNvPr id="145" name="Google Shape;145;p2" descr="A black and blue sign with white text&#10;&#10;Description automatically generated"/>
          <p:cNvPicPr preferRelativeResize="0"/>
          <p:nvPr/>
        </p:nvPicPr>
        <p:blipFill rotWithShape="1">
          <a:blip r:embed="rId3">
            <a:alphaModFix/>
          </a:blip>
          <a:srcRect/>
          <a:stretch/>
        </p:blipFill>
        <p:spPr>
          <a:xfrm>
            <a:off x="1932952" y="896255"/>
            <a:ext cx="3474676" cy="2687013"/>
          </a:xfrm>
          <a:prstGeom prst="rect">
            <a:avLst/>
          </a:prstGeom>
          <a:noFill/>
          <a:ln>
            <a:noFill/>
          </a:ln>
        </p:spPr>
      </p:pic>
      <p:sp>
        <p:nvSpPr>
          <p:cNvPr id="146" name="Google Shape;146;p2"/>
          <p:cNvSpPr txBox="1"/>
          <p:nvPr/>
        </p:nvSpPr>
        <p:spPr>
          <a:xfrm>
            <a:off x="4393946" y="10587139"/>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tx1"/>
              </a:solidFill>
              <a:latin typeface="Garamond" panose="02020404030301010803" pitchFamily="18" charset="0"/>
              <a:ea typeface="Calibri"/>
              <a:cs typeface="Calibri"/>
              <a:sym typeface="Calibri"/>
            </a:endParaRPr>
          </a:p>
        </p:txBody>
      </p:sp>
      <p:sp>
        <p:nvSpPr>
          <p:cNvPr id="147" name="Google Shape;147;p2"/>
          <p:cNvSpPr txBox="1"/>
          <p:nvPr/>
        </p:nvSpPr>
        <p:spPr>
          <a:xfrm>
            <a:off x="10651327" y="558846"/>
            <a:ext cx="22588542" cy="230828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dirty="0">
                <a:solidFill>
                  <a:schemeClr val="tx1"/>
                </a:solidFill>
                <a:latin typeface="Garamond" panose="02020404030301010803" pitchFamily="18" charset="0"/>
                <a:ea typeface="Calibri"/>
                <a:cs typeface="Calibri"/>
                <a:sym typeface="Calibri"/>
              </a:rPr>
              <a:t>Tracking Women’s Political Empowerment and Suffrage (1900 -2000)</a:t>
            </a:r>
            <a:endParaRPr dirty="0">
              <a:solidFill>
                <a:schemeClr val="tx1"/>
              </a:solidFill>
              <a:latin typeface="Garamond" panose="02020404030301010803" pitchFamily="18" charset="0"/>
            </a:endParaRPr>
          </a:p>
        </p:txBody>
      </p:sp>
      <p:sp>
        <p:nvSpPr>
          <p:cNvPr id="8" name="Google Shape;133;p2">
            <a:extLst>
              <a:ext uri="{FF2B5EF4-FFF2-40B4-BE49-F238E27FC236}">
                <a16:creationId xmlns:a16="http://schemas.microsoft.com/office/drawing/2014/main" id="{2870BE41-EDE9-6C22-28C7-7554748D342E}"/>
              </a:ext>
            </a:extLst>
          </p:cNvPr>
          <p:cNvSpPr/>
          <p:nvPr/>
        </p:nvSpPr>
        <p:spPr>
          <a:xfrm>
            <a:off x="390684" y="20733367"/>
            <a:ext cx="11896663" cy="818396"/>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dirty="0">
                <a:solidFill>
                  <a:schemeClr val="bg1"/>
                </a:solidFill>
                <a:latin typeface="Garamond" panose="02020404030301010803" pitchFamily="18" charset="0"/>
                <a:ea typeface="Calibri"/>
                <a:cs typeface="Calibri"/>
                <a:sym typeface="Calibri"/>
              </a:rPr>
              <a:t>Research</a:t>
            </a:r>
            <a:r>
              <a:rPr lang="en-US" sz="4800" b="1" dirty="0">
                <a:solidFill>
                  <a:schemeClr val="tx1"/>
                </a:solidFill>
                <a:latin typeface="Garamond" panose="02020404030301010803" pitchFamily="18" charset="0"/>
                <a:ea typeface="Calibri"/>
                <a:cs typeface="Calibri"/>
                <a:sym typeface="Calibri"/>
              </a:rPr>
              <a:t> </a:t>
            </a:r>
            <a:r>
              <a:rPr lang="en-US" sz="4800" b="1" dirty="0">
                <a:solidFill>
                  <a:schemeClr val="bg1"/>
                </a:solidFill>
                <a:latin typeface="Garamond" panose="02020404030301010803" pitchFamily="18" charset="0"/>
                <a:ea typeface="Calibri"/>
                <a:cs typeface="Calibri"/>
                <a:sym typeface="Calibri"/>
              </a:rPr>
              <a:t>Questions</a:t>
            </a:r>
            <a:endParaRPr dirty="0">
              <a:solidFill>
                <a:schemeClr val="bg1"/>
              </a:solidFill>
              <a:latin typeface="Garamond" panose="02020404030301010803" pitchFamily="18" charset="0"/>
            </a:endParaRPr>
          </a:p>
        </p:txBody>
      </p:sp>
      <p:sp>
        <p:nvSpPr>
          <p:cNvPr id="9" name="Google Shape;141;p2">
            <a:extLst>
              <a:ext uri="{FF2B5EF4-FFF2-40B4-BE49-F238E27FC236}">
                <a16:creationId xmlns:a16="http://schemas.microsoft.com/office/drawing/2014/main" id="{309DE061-00A6-3F42-39A7-FC107ECF0F9F}"/>
              </a:ext>
            </a:extLst>
          </p:cNvPr>
          <p:cNvSpPr/>
          <p:nvPr/>
        </p:nvSpPr>
        <p:spPr>
          <a:xfrm>
            <a:off x="743883" y="22155941"/>
            <a:ext cx="894740" cy="784231"/>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1.</a:t>
            </a:r>
            <a:endParaRPr lang="en-US" dirty="0">
              <a:solidFill>
                <a:schemeClr val="bg1"/>
              </a:solidFill>
              <a:latin typeface="Garamond" panose="02020404030301010803" pitchFamily="18" charset="0"/>
            </a:endParaRPr>
          </a:p>
        </p:txBody>
      </p:sp>
      <p:sp>
        <p:nvSpPr>
          <p:cNvPr id="14" name="Google Shape;141;p2">
            <a:extLst>
              <a:ext uri="{FF2B5EF4-FFF2-40B4-BE49-F238E27FC236}">
                <a16:creationId xmlns:a16="http://schemas.microsoft.com/office/drawing/2014/main" id="{58DCE4BE-1B48-90E1-E72B-EAF88E9C928C}"/>
              </a:ext>
            </a:extLst>
          </p:cNvPr>
          <p:cNvSpPr/>
          <p:nvPr/>
        </p:nvSpPr>
        <p:spPr>
          <a:xfrm>
            <a:off x="743883" y="27011321"/>
            <a:ext cx="894740" cy="784231"/>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3.</a:t>
            </a:r>
            <a:endParaRPr lang="en-US" dirty="0">
              <a:solidFill>
                <a:schemeClr val="bg1"/>
              </a:solidFill>
              <a:latin typeface="Garamond" panose="02020404030301010803" pitchFamily="18" charset="0"/>
            </a:endParaRPr>
          </a:p>
        </p:txBody>
      </p:sp>
      <p:sp>
        <p:nvSpPr>
          <p:cNvPr id="15" name="Google Shape;141;p2">
            <a:extLst>
              <a:ext uri="{FF2B5EF4-FFF2-40B4-BE49-F238E27FC236}">
                <a16:creationId xmlns:a16="http://schemas.microsoft.com/office/drawing/2014/main" id="{E7E97492-0959-6216-0C7B-2A7383150B55}"/>
              </a:ext>
            </a:extLst>
          </p:cNvPr>
          <p:cNvSpPr/>
          <p:nvPr/>
        </p:nvSpPr>
        <p:spPr>
          <a:xfrm>
            <a:off x="752431" y="24583631"/>
            <a:ext cx="894740" cy="784231"/>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2.</a:t>
            </a:r>
            <a:endParaRPr lang="en-US" dirty="0">
              <a:solidFill>
                <a:schemeClr val="bg1"/>
              </a:solidFill>
              <a:latin typeface="Garamond" panose="02020404030301010803" pitchFamily="18" charset="0"/>
            </a:endParaRPr>
          </a:p>
        </p:txBody>
      </p:sp>
      <p:sp>
        <p:nvSpPr>
          <p:cNvPr id="16" name="Google Shape;122;p2">
            <a:extLst>
              <a:ext uri="{FF2B5EF4-FFF2-40B4-BE49-F238E27FC236}">
                <a16:creationId xmlns:a16="http://schemas.microsoft.com/office/drawing/2014/main" id="{C54820BE-1396-643C-B015-10B70DD235C2}"/>
              </a:ext>
            </a:extLst>
          </p:cNvPr>
          <p:cNvSpPr/>
          <p:nvPr/>
        </p:nvSpPr>
        <p:spPr>
          <a:xfrm>
            <a:off x="1890698" y="27176100"/>
            <a:ext cx="9789049" cy="2238024"/>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rtl="0" fontAlgn="base">
              <a:spcBef>
                <a:spcPts val="0"/>
              </a:spcBef>
              <a:spcAft>
                <a:spcPts val="0"/>
              </a:spcAft>
            </a:pPr>
            <a:r>
              <a:rPr lang="en-US" sz="4000" b="0" i="0" u="none" strike="noStrike" dirty="0">
                <a:solidFill>
                  <a:srgbClr val="000000"/>
                </a:solidFill>
                <a:effectLst/>
                <a:latin typeface="EB Garamond" panose="00000500000000000000" pitchFamily="2" charset="0"/>
              </a:rPr>
              <a:t>Does this mapping method showcase regional patterns in women's political empowerment or suffrage?</a:t>
            </a:r>
          </a:p>
        </p:txBody>
      </p:sp>
      <p:sp>
        <p:nvSpPr>
          <p:cNvPr id="17" name="Google Shape;122;p2">
            <a:extLst>
              <a:ext uri="{FF2B5EF4-FFF2-40B4-BE49-F238E27FC236}">
                <a16:creationId xmlns:a16="http://schemas.microsoft.com/office/drawing/2014/main" id="{D6D4CA0F-19BB-0958-A9C0-47FAC6F4FDF6}"/>
              </a:ext>
            </a:extLst>
          </p:cNvPr>
          <p:cNvSpPr/>
          <p:nvPr/>
        </p:nvSpPr>
        <p:spPr>
          <a:xfrm>
            <a:off x="1895773" y="24850551"/>
            <a:ext cx="9783974" cy="2421546"/>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rtl="0" fontAlgn="base">
              <a:spcBef>
                <a:spcPts val="0"/>
              </a:spcBef>
              <a:spcAft>
                <a:spcPts val="0"/>
              </a:spcAft>
            </a:pPr>
            <a:r>
              <a:rPr lang="en-US" sz="4000" b="0" i="0" u="none" strike="noStrike" dirty="0">
                <a:solidFill>
                  <a:srgbClr val="000000"/>
                </a:solidFill>
                <a:effectLst/>
                <a:latin typeface="EB Garamond" panose="00000500000000000000" pitchFamily="2" charset="0"/>
              </a:rPr>
              <a:t>What trends emerge from the mapping of these categories and how do changes in women's suffrage influence these categorizations? </a:t>
            </a:r>
          </a:p>
        </p:txBody>
      </p:sp>
      <p:sp>
        <p:nvSpPr>
          <p:cNvPr id="18" name="Google Shape;144;p2">
            <a:extLst>
              <a:ext uri="{FF2B5EF4-FFF2-40B4-BE49-F238E27FC236}">
                <a16:creationId xmlns:a16="http://schemas.microsoft.com/office/drawing/2014/main" id="{6D7F276D-ABF4-F23A-F606-A01F22044E3D}"/>
              </a:ext>
            </a:extLst>
          </p:cNvPr>
          <p:cNvSpPr/>
          <p:nvPr/>
        </p:nvSpPr>
        <p:spPr>
          <a:xfrm>
            <a:off x="264751" y="29387228"/>
            <a:ext cx="12022596" cy="957212"/>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dirty="0">
                <a:solidFill>
                  <a:schemeClr val="bg1"/>
                </a:solidFill>
                <a:latin typeface="Garamond" panose="02020404030301010803" pitchFamily="18" charset="0"/>
                <a:ea typeface="Calibri"/>
                <a:cs typeface="Calibri"/>
                <a:sym typeface="Calibri"/>
              </a:rPr>
              <a:t>Data Source</a:t>
            </a:r>
            <a:endParaRPr dirty="0">
              <a:solidFill>
                <a:schemeClr val="bg1"/>
              </a:solidFill>
              <a:latin typeface="Garamond" panose="02020404030301010803" pitchFamily="18" charset="0"/>
            </a:endParaRPr>
          </a:p>
        </p:txBody>
      </p:sp>
      <p:sp>
        <p:nvSpPr>
          <p:cNvPr id="19" name="Google Shape;121;p2">
            <a:extLst>
              <a:ext uri="{FF2B5EF4-FFF2-40B4-BE49-F238E27FC236}">
                <a16:creationId xmlns:a16="http://schemas.microsoft.com/office/drawing/2014/main" id="{D5AB0E39-F4BA-BD7A-1964-FD4B89296395}"/>
              </a:ext>
            </a:extLst>
          </p:cNvPr>
          <p:cNvSpPr/>
          <p:nvPr/>
        </p:nvSpPr>
        <p:spPr>
          <a:xfrm>
            <a:off x="390685" y="30759546"/>
            <a:ext cx="10801382" cy="1540041"/>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rtl="0">
              <a:spcBef>
                <a:spcPts val="0"/>
              </a:spcBef>
              <a:spcAft>
                <a:spcPts val="0"/>
              </a:spcAft>
            </a:pPr>
            <a:r>
              <a:rPr lang="en-US" sz="3800" b="0" i="0" u="none" strike="noStrike" dirty="0">
                <a:solidFill>
                  <a:schemeClr val="tx1"/>
                </a:solidFill>
                <a:effectLst/>
                <a:latin typeface="Garamond" panose="02020404030301010803" pitchFamily="18" charset="0"/>
              </a:rPr>
              <a:t>Sundström, A., Paxton, P., Wang, Y. T., &amp; Lindberg, S. I. (2017). Women’s political empowerment: A new global index, 1900–2012. </a:t>
            </a:r>
            <a:r>
              <a:rPr lang="en-US" sz="3800" b="0" i="1" u="none" strike="noStrike" dirty="0">
                <a:solidFill>
                  <a:schemeClr val="tx1"/>
                </a:solidFill>
                <a:effectLst/>
                <a:latin typeface="Garamond" panose="02020404030301010803" pitchFamily="18" charset="0"/>
              </a:rPr>
              <a:t>World Development</a:t>
            </a:r>
            <a:r>
              <a:rPr lang="en-US" sz="3800" b="0" i="0" u="none" strike="noStrike" dirty="0">
                <a:solidFill>
                  <a:schemeClr val="tx1"/>
                </a:solidFill>
                <a:effectLst/>
                <a:latin typeface="Garamond" panose="02020404030301010803" pitchFamily="18" charset="0"/>
              </a:rPr>
              <a:t>, </a:t>
            </a:r>
            <a:r>
              <a:rPr lang="en-US" sz="3800" b="0" i="1" u="none" strike="noStrike" dirty="0">
                <a:solidFill>
                  <a:schemeClr val="tx1"/>
                </a:solidFill>
                <a:effectLst/>
                <a:latin typeface="Garamond" panose="02020404030301010803" pitchFamily="18" charset="0"/>
              </a:rPr>
              <a:t>94</a:t>
            </a:r>
            <a:r>
              <a:rPr lang="en-US" sz="3800" b="0" i="0" u="none" strike="noStrike" dirty="0">
                <a:solidFill>
                  <a:schemeClr val="tx1"/>
                </a:solidFill>
                <a:effectLst/>
                <a:latin typeface="Garamond" panose="02020404030301010803" pitchFamily="18" charset="0"/>
              </a:rPr>
              <a:t>, 321-335.</a:t>
            </a:r>
            <a:endParaRPr sz="3800" dirty="0">
              <a:solidFill>
                <a:schemeClr val="tx1"/>
              </a:solidFill>
              <a:latin typeface="Garamond" panose="02020404030301010803" pitchFamily="18" charset="0"/>
            </a:endParaRPr>
          </a:p>
        </p:txBody>
      </p:sp>
      <p:sp>
        <p:nvSpPr>
          <p:cNvPr id="40" name="Google Shape;152;p2">
            <a:extLst>
              <a:ext uri="{FF2B5EF4-FFF2-40B4-BE49-F238E27FC236}">
                <a16:creationId xmlns:a16="http://schemas.microsoft.com/office/drawing/2014/main" id="{72B9807F-8E00-8FF5-6DA4-8E27D6EF7975}"/>
              </a:ext>
            </a:extLst>
          </p:cNvPr>
          <p:cNvSpPr/>
          <p:nvPr/>
        </p:nvSpPr>
        <p:spPr>
          <a:xfrm>
            <a:off x="14666188" y="16223208"/>
            <a:ext cx="5345837" cy="5433189"/>
          </a:xfrm>
          <a:prstGeom prst="rect">
            <a:avLst/>
          </a:prstGeom>
          <a:solidFill>
            <a:srgbClr val="F2F2F2"/>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solidFill>
                  <a:schemeClr val="tx1"/>
                </a:solidFill>
                <a:latin typeface="Garamond" panose="02020404030301010803" pitchFamily="18" charset="0"/>
              </a:rPr>
              <a:t>QR CODE</a:t>
            </a:r>
            <a:endParaRPr dirty="0">
              <a:solidFill>
                <a:schemeClr val="tx1"/>
              </a:solidFill>
              <a:latin typeface="Garamond" panose="02020404030301010803" pitchFamily="18" charset="0"/>
            </a:endParaRPr>
          </a:p>
        </p:txBody>
      </p:sp>
      <p:graphicFrame>
        <p:nvGraphicFramePr>
          <p:cNvPr id="41" name="Table 40">
            <a:extLst>
              <a:ext uri="{FF2B5EF4-FFF2-40B4-BE49-F238E27FC236}">
                <a16:creationId xmlns:a16="http://schemas.microsoft.com/office/drawing/2014/main" id="{5574B636-6D46-8836-93CD-813C52442D61}"/>
              </a:ext>
            </a:extLst>
          </p:cNvPr>
          <p:cNvGraphicFramePr>
            <a:graphicFrameLocks noGrp="1"/>
          </p:cNvGraphicFramePr>
          <p:nvPr/>
        </p:nvGraphicFramePr>
        <p:xfrm>
          <a:off x="33506230" y="10441364"/>
          <a:ext cx="8809016" cy="4344235"/>
        </p:xfrm>
        <a:graphic>
          <a:graphicData uri="http://schemas.openxmlformats.org/drawingml/2006/table">
            <a:tbl>
              <a:tblPr firstRow="1" bandRow="1">
                <a:tableStyleId>{5940675A-B579-460E-94D1-54222C63F5DA}</a:tableStyleId>
              </a:tblPr>
              <a:tblGrid>
                <a:gridCol w="3416649">
                  <a:extLst>
                    <a:ext uri="{9D8B030D-6E8A-4147-A177-3AD203B41FA5}">
                      <a16:colId xmlns:a16="http://schemas.microsoft.com/office/drawing/2014/main" val="2091145196"/>
                    </a:ext>
                  </a:extLst>
                </a:gridCol>
                <a:gridCol w="5392367">
                  <a:extLst>
                    <a:ext uri="{9D8B030D-6E8A-4147-A177-3AD203B41FA5}">
                      <a16:colId xmlns:a16="http://schemas.microsoft.com/office/drawing/2014/main" val="3639124215"/>
                    </a:ext>
                  </a:extLst>
                </a:gridCol>
              </a:tblGrid>
              <a:tr h="775317">
                <a:tc>
                  <a:txBody>
                    <a:bodyPr/>
                    <a:lstStyle/>
                    <a:p>
                      <a:pPr algn="ctr"/>
                      <a:r>
                        <a:rPr lang="en-US" sz="3800" dirty="0">
                          <a:solidFill>
                            <a:schemeClr val="bg1"/>
                          </a:solidFill>
                          <a:latin typeface="Garamond" panose="02020404030301010803" pitchFamily="18" charset="0"/>
                        </a:rPr>
                        <a:t>Category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pPr algn="ctr"/>
                      <a:r>
                        <a:rPr lang="en-US" sz="3800" dirty="0">
                          <a:solidFill>
                            <a:schemeClr val="bg1"/>
                          </a:solidFill>
                          <a:latin typeface="Garamond" panose="02020404030301010803" pitchFamily="18" charset="0"/>
                        </a:rPr>
                        <a:t>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extLst>
                  <a:ext uri="{0D108BD9-81ED-4DB2-BD59-A6C34878D82A}">
                    <a16:rowId xmlns:a16="http://schemas.microsoft.com/office/drawing/2014/main" val="2878476683"/>
                  </a:ext>
                </a:extLst>
              </a:tr>
              <a:tr h="775317">
                <a:tc>
                  <a:txBody>
                    <a:bodyPr/>
                    <a:lstStyle/>
                    <a:p>
                      <a:pPr algn="ctr"/>
                      <a:r>
                        <a:rPr lang="en-US" sz="3800" dirty="0">
                          <a:solidFill>
                            <a:schemeClr val="tx1"/>
                          </a:solidFill>
                          <a:latin typeface="Garamond" panose="02020404030301010803" pitchFamily="18" charset="0"/>
                        </a:rPr>
                        <a:t>Nascent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800" dirty="0">
                          <a:solidFill>
                            <a:schemeClr val="tx1"/>
                          </a:solidFill>
                          <a:latin typeface="Garamond" panose="02020404030301010803" pitchFamily="18" charset="0"/>
                        </a:rPr>
                        <a:t>WPEI &lt; 0.188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9451885"/>
                  </a:ext>
                </a:extLst>
              </a:tr>
              <a:tr h="1009142">
                <a:tc>
                  <a:txBody>
                    <a:bodyPr/>
                    <a:lstStyle/>
                    <a:p>
                      <a:pPr algn="ctr"/>
                      <a:r>
                        <a:rPr lang="en-US" sz="3800" dirty="0">
                          <a:solidFill>
                            <a:schemeClr val="tx1"/>
                          </a:solidFill>
                          <a:latin typeface="Garamond" panose="02020404030301010803" pitchFamily="18" charset="0"/>
                        </a:rPr>
                        <a:t>Emerging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800" dirty="0">
                          <a:solidFill>
                            <a:schemeClr val="tx1"/>
                          </a:solidFill>
                          <a:latin typeface="Garamond" panose="02020404030301010803" pitchFamily="18" charset="0"/>
                        </a:rPr>
                        <a:t>0.188 &lt; WPEI &lt; 0.336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6558474"/>
                  </a:ext>
                </a:extLst>
              </a:tr>
              <a:tr h="1009142">
                <a:tc>
                  <a:txBody>
                    <a:bodyPr/>
                    <a:lstStyle/>
                    <a:p>
                      <a:pPr algn="ctr"/>
                      <a:r>
                        <a:rPr lang="en-US" sz="3800" dirty="0">
                          <a:solidFill>
                            <a:schemeClr val="tx1"/>
                          </a:solidFill>
                          <a:latin typeface="Garamond" panose="02020404030301010803" pitchFamily="18" charset="0"/>
                        </a:rPr>
                        <a:t>Developing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800" dirty="0">
                          <a:solidFill>
                            <a:schemeClr val="tx1"/>
                          </a:solidFill>
                          <a:latin typeface="Garamond" panose="02020404030301010803" pitchFamily="18" charset="0"/>
                        </a:rPr>
                        <a:t>0.335 &lt; WPEI &lt; 0.546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3823378"/>
                  </a:ext>
                </a:extLst>
              </a:tr>
              <a:tr h="775317">
                <a:tc>
                  <a:txBody>
                    <a:bodyPr/>
                    <a:lstStyle/>
                    <a:p>
                      <a:pPr algn="ctr"/>
                      <a:r>
                        <a:rPr lang="en-US" sz="3800" dirty="0">
                          <a:solidFill>
                            <a:schemeClr val="tx1"/>
                          </a:solidFill>
                          <a:latin typeface="Garamond" panose="02020404030301010803" pitchFamily="18" charset="0"/>
                        </a:rPr>
                        <a:t>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800" dirty="0">
                          <a:solidFill>
                            <a:schemeClr val="tx1"/>
                          </a:solidFill>
                          <a:latin typeface="Garamond" panose="02020404030301010803" pitchFamily="18" charset="0"/>
                        </a:rPr>
                        <a:t>WPEI &gt; 0.546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69482422"/>
                  </a:ext>
                </a:extLst>
              </a:tr>
            </a:tbl>
          </a:graphicData>
        </a:graphic>
      </p:graphicFrame>
      <p:sp>
        <p:nvSpPr>
          <p:cNvPr id="42" name="Google Shape;142;p2">
            <a:extLst>
              <a:ext uri="{FF2B5EF4-FFF2-40B4-BE49-F238E27FC236}">
                <a16:creationId xmlns:a16="http://schemas.microsoft.com/office/drawing/2014/main" id="{E40CD157-6FFA-3123-7511-4DAA902D7FCE}"/>
              </a:ext>
            </a:extLst>
          </p:cNvPr>
          <p:cNvSpPr/>
          <p:nvPr/>
        </p:nvSpPr>
        <p:spPr>
          <a:xfrm>
            <a:off x="32227954" y="15001111"/>
            <a:ext cx="10972799" cy="914400"/>
          </a:xfrm>
          <a:prstGeom prst="rect">
            <a:avLst/>
          </a:prstGeom>
          <a:no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tx1"/>
                </a:solidFill>
                <a:latin typeface="Garamond" panose="02020404030301010803" pitchFamily="18" charset="0"/>
                <a:ea typeface="Calibri"/>
                <a:cs typeface="Calibri"/>
                <a:sym typeface="Calibri"/>
              </a:rPr>
              <a:t>Empowerment Periods</a:t>
            </a:r>
            <a:endParaRPr dirty="0">
              <a:solidFill>
                <a:schemeClr val="tx1"/>
              </a:solidFill>
              <a:latin typeface="Garamond" panose="02020404030301010803" pitchFamily="18" charset="0"/>
            </a:endParaRPr>
          </a:p>
        </p:txBody>
      </p:sp>
      <p:graphicFrame>
        <p:nvGraphicFramePr>
          <p:cNvPr id="44" name="Table 43">
            <a:extLst>
              <a:ext uri="{FF2B5EF4-FFF2-40B4-BE49-F238E27FC236}">
                <a16:creationId xmlns:a16="http://schemas.microsoft.com/office/drawing/2014/main" id="{7697F4EA-E7CC-77A8-5464-DFE8CB2911AD}"/>
              </a:ext>
            </a:extLst>
          </p:cNvPr>
          <p:cNvGraphicFramePr>
            <a:graphicFrameLocks noGrp="1"/>
          </p:cNvGraphicFramePr>
          <p:nvPr/>
        </p:nvGraphicFramePr>
        <p:xfrm>
          <a:off x="32424338" y="19684279"/>
          <a:ext cx="10972800" cy="2682240"/>
        </p:xfrm>
        <a:graphic>
          <a:graphicData uri="http://schemas.openxmlformats.org/drawingml/2006/table">
            <a:tbl>
              <a:tblPr firstRow="1" bandRow="1">
                <a:tableStyleId>{5940675A-B579-460E-94D1-54222C63F5DA}</a:tableStyleId>
              </a:tblPr>
              <a:tblGrid>
                <a:gridCol w="5486400">
                  <a:extLst>
                    <a:ext uri="{9D8B030D-6E8A-4147-A177-3AD203B41FA5}">
                      <a16:colId xmlns:a16="http://schemas.microsoft.com/office/drawing/2014/main" val="2281213454"/>
                    </a:ext>
                  </a:extLst>
                </a:gridCol>
                <a:gridCol w="5486400">
                  <a:extLst>
                    <a:ext uri="{9D8B030D-6E8A-4147-A177-3AD203B41FA5}">
                      <a16:colId xmlns:a16="http://schemas.microsoft.com/office/drawing/2014/main" val="2045418393"/>
                    </a:ext>
                  </a:extLst>
                </a:gridCol>
              </a:tblGrid>
              <a:tr h="413422">
                <a:tc>
                  <a:txBody>
                    <a:bodyPr/>
                    <a:lstStyle/>
                    <a:p>
                      <a:pPr algn="ctr"/>
                      <a:r>
                        <a:rPr lang="en-US" sz="3800" dirty="0">
                          <a:solidFill>
                            <a:schemeClr val="bg1"/>
                          </a:solidFill>
                          <a:latin typeface="Garamond" panose="02020404030301010803" pitchFamily="18" charset="0"/>
                        </a:rPr>
                        <a:t>Period</a:t>
                      </a:r>
                    </a:p>
                  </a:txBody>
                  <a:tcPr>
                    <a:solidFill>
                      <a:schemeClr val="accent4">
                        <a:lumMod val="75000"/>
                      </a:schemeClr>
                    </a:solidFill>
                  </a:tcPr>
                </a:tc>
                <a:tc>
                  <a:txBody>
                    <a:bodyPr/>
                    <a:lstStyle/>
                    <a:p>
                      <a:pPr algn="ctr"/>
                      <a:r>
                        <a:rPr lang="en-US" sz="3800" dirty="0">
                          <a:solidFill>
                            <a:schemeClr val="bg1"/>
                          </a:solidFill>
                          <a:latin typeface="Garamond" panose="02020404030301010803" pitchFamily="18" charset="0"/>
                        </a:rPr>
                        <a:t>Years</a:t>
                      </a:r>
                    </a:p>
                  </a:txBody>
                  <a:tcPr>
                    <a:solidFill>
                      <a:schemeClr val="accent4">
                        <a:lumMod val="75000"/>
                      </a:schemeClr>
                    </a:solidFill>
                  </a:tcPr>
                </a:tc>
                <a:extLst>
                  <a:ext uri="{0D108BD9-81ED-4DB2-BD59-A6C34878D82A}">
                    <a16:rowId xmlns:a16="http://schemas.microsoft.com/office/drawing/2014/main" val="919567501"/>
                  </a:ext>
                </a:extLst>
              </a:tr>
              <a:tr h="413422">
                <a:tc>
                  <a:txBody>
                    <a:bodyPr/>
                    <a:lstStyle/>
                    <a:p>
                      <a:pPr algn="ctr"/>
                      <a:r>
                        <a:rPr lang="en-US" sz="3800" dirty="0">
                          <a:latin typeface="Garamond" panose="02020404030301010803" pitchFamily="18" charset="0"/>
                        </a:rPr>
                        <a:t>Nascent</a:t>
                      </a:r>
                    </a:p>
                  </a:txBody>
                  <a:tcPr/>
                </a:tc>
                <a:tc>
                  <a:txBody>
                    <a:bodyPr/>
                    <a:lstStyle/>
                    <a:p>
                      <a:pPr algn="ctr"/>
                      <a:r>
                        <a:rPr lang="en-US" sz="3800" dirty="0">
                          <a:latin typeface="Garamond" panose="02020404030301010803" pitchFamily="18" charset="0"/>
                        </a:rPr>
                        <a:t>1900 – 1955</a:t>
                      </a:r>
                    </a:p>
                  </a:txBody>
                  <a:tcPr/>
                </a:tc>
                <a:extLst>
                  <a:ext uri="{0D108BD9-81ED-4DB2-BD59-A6C34878D82A}">
                    <a16:rowId xmlns:a16="http://schemas.microsoft.com/office/drawing/2014/main" val="3429635491"/>
                  </a:ext>
                </a:extLst>
              </a:tr>
              <a:tr h="413422">
                <a:tc>
                  <a:txBody>
                    <a:bodyPr/>
                    <a:lstStyle/>
                    <a:p>
                      <a:pPr algn="ctr"/>
                      <a:r>
                        <a:rPr lang="en-US" sz="3800" dirty="0">
                          <a:latin typeface="Garamond" panose="02020404030301010803" pitchFamily="18" charset="0"/>
                        </a:rPr>
                        <a:t>Developing</a:t>
                      </a:r>
                    </a:p>
                  </a:txBody>
                  <a:tcPr/>
                </a:tc>
                <a:tc>
                  <a:txBody>
                    <a:bodyPr/>
                    <a:lstStyle/>
                    <a:p>
                      <a:pPr algn="ctr"/>
                      <a:r>
                        <a:rPr lang="en-US" sz="3800" dirty="0">
                          <a:latin typeface="Garamond" panose="02020404030301010803" pitchFamily="18" charset="0"/>
                        </a:rPr>
                        <a:t>1956 – 1978</a:t>
                      </a:r>
                    </a:p>
                  </a:txBody>
                  <a:tcPr/>
                </a:tc>
                <a:extLst>
                  <a:ext uri="{0D108BD9-81ED-4DB2-BD59-A6C34878D82A}">
                    <a16:rowId xmlns:a16="http://schemas.microsoft.com/office/drawing/2014/main" val="3690601320"/>
                  </a:ext>
                </a:extLst>
              </a:tr>
              <a:tr h="413422">
                <a:tc>
                  <a:txBody>
                    <a:bodyPr/>
                    <a:lstStyle/>
                    <a:p>
                      <a:pPr algn="ctr"/>
                      <a:r>
                        <a:rPr lang="en-US" sz="3800" dirty="0">
                          <a:latin typeface="Garamond" panose="02020404030301010803" pitchFamily="18" charset="0"/>
                        </a:rPr>
                        <a:t>Established</a:t>
                      </a:r>
                    </a:p>
                  </a:txBody>
                  <a:tcPr/>
                </a:tc>
                <a:tc>
                  <a:txBody>
                    <a:bodyPr/>
                    <a:lstStyle/>
                    <a:p>
                      <a:pPr algn="ctr"/>
                      <a:r>
                        <a:rPr lang="en-US" sz="3800" dirty="0">
                          <a:latin typeface="Garamond" panose="02020404030301010803" pitchFamily="18" charset="0"/>
                        </a:rPr>
                        <a:t>1979 - 2000</a:t>
                      </a:r>
                    </a:p>
                  </a:txBody>
                  <a:tcPr/>
                </a:tc>
                <a:extLst>
                  <a:ext uri="{0D108BD9-81ED-4DB2-BD59-A6C34878D82A}">
                    <a16:rowId xmlns:a16="http://schemas.microsoft.com/office/drawing/2014/main" val="3956124310"/>
                  </a:ext>
                </a:extLst>
              </a:tr>
            </a:tbl>
          </a:graphicData>
        </a:graphic>
      </p:graphicFrame>
      <p:pic>
        <p:nvPicPr>
          <p:cNvPr id="1026" name="Picture 2" descr="GW Data Science (@gw_data_science) / X">
            <a:extLst>
              <a:ext uri="{FF2B5EF4-FFF2-40B4-BE49-F238E27FC236}">
                <a16:creationId xmlns:a16="http://schemas.microsoft.com/office/drawing/2014/main" id="{12552F76-43B7-C493-3D79-3A7F6385EA1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364" b="22149"/>
          <a:stretch/>
        </p:blipFill>
        <p:spPr bwMode="auto">
          <a:xfrm>
            <a:off x="37573583" y="1000968"/>
            <a:ext cx="5180834" cy="2868351"/>
          </a:xfrm>
          <a:prstGeom prst="rect">
            <a:avLst/>
          </a:prstGeom>
          <a:noFill/>
          <a:extLst>
            <a:ext uri="{909E8E84-426E-40DD-AFC4-6F175D3DCCD1}">
              <a14:hiddenFill xmlns:a14="http://schemas.microsoft.com/office/drawing/2010/main">
                <a:solidFill>
                  <a:srgbClr val="FFFFFF"/>
                </a:solidFill>
              </a14:hiddenFill>
            </a:ext>
          </a:extLst>
        </p:spPr>
      </p:pic>
      <p:sp>
        <p:nvSpPr>
          <p:cNvPr id="57" name="Google Shape;135;p2">
            <a:extLst>
              <a:ext uri="{FF2B5EF4-FFF2-40B4-BE49-F238E27FC236}">
                <a16:creationId xmlns:a16="http://schemas.microsoft.com/office/drawing/2014/main" id="{D698C777-F2E5-3C86-9DBB-72933326AFBE}"/>
              </a:ext>
            </a:extLst>
          </p:cNvPr>
          <p:cNvSpPr/>
          <p:nvPr/>
        </p:nvSpPr>
        <p:spPr>
          <a:xfrm>
            <a:off x="527059" y="4822267"/>
            <a:ext cx="11896663" cy="842627"/>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dirty="0">
                <a:solidFill>
                  <a:schemeClr val="bg1"/>
                </a:solidFill>
                <a:latin typeface="Garamond" panose="02020404030301010803" pitchFamily="18" charset="0"/>
                <a:ea typeface="Calibri"/>
                <a:cs typeface="Calibri"/>
                <a:sym typeface="Calibri"/>
              </a:rPr>
              <a:t>Introduction</a:t>
            </a:r>
            <a:endParaRPr dirty="0">
              <a:solidFill>
                <a:schemeClr val="bg1"/>
              </a:solidFill>
              <a:latin typeface="Garamond" panose="02020404030301010803" pitchFamily="18" charset="0"/>
            </a:endParaRPr>
          </a:p>
        </p:txBody>
      </p:sp>
      <p:sp>
        <p:nvSpPr>
          <p:cNvPr id="62" name="TextBox 61">
            <a:extLst>
              <a:ext uri="{FF2B5EF4-FFF2-40B4-BE49-F238E27FC236}">
                <a16:creationId xmlns:a16="http://schemas.microsoft.com/office/drawing/2014/main" id="{A450CBDE-9BDB-877B-E079-D0D68D35AA3C}"/>
              </a:ext>
            </a:extLst>
          </p:cNvPr>
          <p:cNvSpPr txBox="1"/>
          <p:nvPr/>
        </p:nvSpPr>
        <p:spPr>
          <a:xfrm>
            <a:off x="32568839" y="15951936"/>
            <a:ext cx="10839772" cy="3600986"/>
          </a:xfrm>
          <a:prstGeom prst="rect">
            <a:avLst/>
          </a:prstGeom>
          <a:noFill/>
        </p:spPr>
        <p:txBody>
          <a:bodyPr wrap="square">
            <a:spAutoFit/>
          </a:bodyPr>
          <a:lstStyle/>
          <a:p>
            <a:r>
              <a:rPr lang="en-US" sz="3800" dirty="0">
                <a:latin typeface="Garamond" panose="02020404030301010803" pitchFamily="18" charset="0"/>
              </a:rPr>
              <a:t>	An </a:t>
            </a:r>
            <a:r>
              <a:rPr lang="en-US" sz="3800" b="0" i="0" u="none" strike="noStrike" dirty="0">
                <a:solidFill>
                  <a:srgbClr val="000000"/>
                </a:solidFill>
                <a:effectLst/>
                <a:latin typeface="Garamond" panose="02020404030301010803" pitchFamily="18" charset="0"/>
              </a:rPr>
              <a:t>Empowerment Period contains each category’s dominant years for the 20th century. This was found using two methods: graph visuals and threshold calculations. The emergent category was dropped for finding Empowerment Periods due to large overlaps, it was kept in for all other parts.</a:t>
            </a:r>
            <a:endParaRPr lang="en-US" sz="3800" dirty="0">
              <a:latin typeface="Garamond" panose="02020404030301010803" pitchFamily="18" charset="0"/>
            </a:endParaRPr>
          </a:p>
        </p:txBody>
      </p:sp>
      <p:graphicFrame>
        <p:nvGraphicFramePr>
          <p:cNvPr id="67" name="Table 66">
            <a:extLst>
              <a:ext uri="{FF2B5EF4-FFF2-40B4-BE49-F238E27FC236}">
                <a16:creationId xmlns:a16="http://schemas.microsoft.com/office/drawing/2014/main" id="{9DF16388-076E-0053-57CB-57C55EBD2B49}"/>
              </a:ext>
            </a:extLst>
          </p:cNvPr>
          <p:cNvGraphicFramePr>
            <a:graphicFrameLocks noGrp="1"/>
          </p:cNvGraphicFramePr>
          <p:nvPr>
            <p:extLst>
              <p:ext uri="{D42A27DB-BD31-4B8C-83A1-F6EECF244321}">
                <p14:modId xmlns:p14="http://schemas.microsoft.com/office/powerpoint/2010/main" val="3884289070"/>
              </p:ext>
            </p:extLst>
          </p:nvPr>
        </p:nvGraphicFramePr>
        <p:xfrm>
          <a:off x="32168666" y="28355403"/>
          <a:ext cx="11503186" cy="4113830"/>
        </p:xfrm>
        <a:graphic>
          <a:graphicData uri="http://schemas.openxmlformats.org/drawingml/2006/table">
            <a:tbl>
              <a:tblPr firstRow="1" bandRow="1">
                <a:tableStyleId>{5940675A-B579-460E-94D1-54222C63F5DA}</a:tableStyleId>
              </a:tblPr>
              <a:tblGrid>
                <a:gridCol w="2377440">
                  <a:extLst>
                    <a:ext uri="{9D8B030D-6E8A-4147-A177-3AD203B41FA5}">
                      <a16:colId xmlns:a16="http://schemas.microsoft.com/office/drawing/2014/main" val="2426677641"/>
                    </a:ext>
                  </a:extLst>
                </a:gridCol>
                <a:gridCol w="1446028">
                  <a:extLst>
                    <a:ext uri="{9D8B030D-6E8A-4147-A177-3AD203B41FA5}">
                      <a16:colId xmlns:a16="http://schemas.microsoft.com/office/drawing/2014/main" val="3997089282"/>
                    </a:ext>
                  </a:extLst>
                </a:gridCol>
                <a:gridCol w="1301514">
                  <a:extLst>
                    <a:ext uri="{9D8B030D-6E8A-4147-A177-3AD203B41FA5}">
                      <a16:colId xmlns:a16="http://schemas.microsoft.com/office/drawing/2014/main" val="2624566702"/>
                    </a:ext>
                  </a:extLst>
                </a:gridCol>
                <a:gridCol w="1594551">
                  <a:extLst>
                    <a:ext uri="{9D8B030D-6E8A-4147-A177-3AD203B41FA5}">
                      <a16:colId xmlns:a16="http://schemas.microsoft.com/office/drawing/2014/main" val="2758336224"/>
                    </a:ext>
                  </a:extLst>
                </a:gridCol>
                <a:gridCol w="1594551">
                  <a:extLst>
                    <a:ext uri="{9D8B030D-6E8A-4147-A177-3AD203B41FA5}">
                      <a16:colId xmlns:a16="http://schemas.microsoft.com/office/drawing/2014/main" val="633971977"/>
                    </a:ext>
                  </a:extLst>
                </a:gridCol>
                <a:gridCol w="1594551">
                  <a:extLst>
                    <a:ext uri="{9D8B030D-6E8A-4147-A177-3AD203B41FA5}">
                      <a16:colId xmlns:a16="http://schemas.microsoft.com/office/drawing/2014/main" val="66326360"/>
                    </a:ext>
                  </a:extLst>
                </a:gridCol>
                <a:gridCol w="1594551">
                  <a:extLst>
                    <a:ext uri="{9D8B030D-6E8A-4147-A177-3AD203B41FA5}">
                      <a16:colId xmlns:a16="http://schemas.microsoft.com/office/drawing/2014/main" val="1309271312"/>
                    </a:ext>
                  </a:extLst>
                </a:gridCol>
              </a:tblGrid>
              <a:tr h="956096">
                <a:tc>
                  <a:txBody>
                    <a:bodyPr/>
                    <a:lstStyle/>
                    <a:p>
                      <a:pPr algn="ctr"/>
                      <a:r>
                        <a:rPr lang="en-US" sz="3800" dirty="0">
                          <a:solidFill>
                            <a:schemeClr val="bg1"/>
                          </a:solidFill>
                          <a:latin typeface="Garamond" panose="02020404030301010803" pitchFamily="18" charset="0"/>
                        </a:rPr>
                        <a:t>Nascent</a:t>
                      </a:r>
                    </a:p>
                  </a:txBody>
                  <a:tcPr>
                    <a:solidFill>
                      <a:schemeClr val="accent4">
                        <a:lumMod val="75000"/>
                      </a:schemeClr>
                    </a:solidFill>
                  </a:tcPr>
                </a:tc>
                <a:tc>
                  <a:txBody>
                    <a:bodyPr/>
                    <a:lstStyle/>
                    <a:p>
                      <a:pPr algn="ctr"/>
                      <a:r>
                        <a:rPr lang="en-US" sz="3800" dirty="0">
                          <a:latin typeface="Garamond" panose="02020404030301010803" pitchFamily="18" charset="0"/>
                        </a:rPr>
                        <a:t>1900</a:t>
                      </a:r>
                    </a:p>
                  </a:txBody>
                  <a:tcPr>
                    <a:noFill/>
                  </a:tcPr>
                </a:tc>
                <a:tc>
                  <a:txBody>
                    <a:bodyPr/>
                    <a:lstStyle/>
                    <a:p>
                      <a:pPr algn="ctr"/>
                      <a:r>
                        <a:rPr lang="en-US" sz="3800" dirty="0">
                          <a:latin typeface="Garamond" panose="02020404030301010803" pitchFamily="18" charset="0"/>
                        </a:rPr>
                        <a:t>1944</a:t>
                      </a:r>
                    </a:p>
                  </a:txBody>
                  <a:tcPr>
                    <a:noFill/>
                  </a:tcPr>
                </a:tc>
                <a:tc>
                  <a:txBody>
                    <a:bodyPr/>
                    <a:lstStyle/>
                    <a:p>
                      <a:pPr algn="ctr"/>
                      <a:r>
                        <a:rPr lang="en-US" sz="3800" dirty="0">
                          <a:latin typeface="Garamond" panose="02020404030301010803" pitchFamily="18" charset="0"/>
                        </a:rPr>
                        <a:t>1900</a:t>
                      </a:r>
                    </a:p>
                  </a:txBody>
                  <a:tcPr>
                    <a:noFill/>
                  </a:tcPr>
                </a:tc>
                <a:tc>
                  <a:txBody>
                    <a:bodyPr/>
                    <a:lstStyle/>
                    <a:p>
                      <a:pPr algn="ctr"/>
                      <a:r>
                        <a:rPr lang="en-US" sz="3800" dirty="0">
                          <a:latin typeface="Garamond" panose="02020404030301010803" pitchFamily="18" charset="0"/>
                        </a:rPr>
                        <a:t>1946</a:t>
                      </a:r>
                    </a:p>
                  </a:txBody>
                  <a:tcPr>
                    <a:noFill/>
                  </a:tcPr>
                </a:tc>
                <a:tc>
                  <a:txBody>
                    <a:bodyPr/>
                    <a:lstStyle/>
                    <a:p>
                      <a:pPr algn="ctr"/>
                      <a:r>
                        <a:rPr lang="en-US" sz="3800" dirty="0">
                          <a:latin typeface="Garamond" panose="02020404030301010803" pitchFamily="18" charset="0"/>
                        </a:rPr>
                        <a:t>1900</a:t>
                      </a:r>
                    </a:p>
                  </a:txBody>
                  <a:tcPr>
                    <a:noFill/>
                  </a:tcPr>
                </a:tc>
                <a:tc>
                  <a:txBody>
                    <a:bodyPr/>
                    <a:lstStyle/>
                    <a:p>
                      <a:pPr algn="ctr"/>
                      <a:r>
                        <a:rPr lang="en-US" sz="3800" dirty="0">
                          <a:latin typeface="Garamond" panose="02020404030301010803" pitchFamily="18" charset="0"/>
                        </a:rPr>
                        <a:t>1948</a:t>
                      </a:r>
                    </a:p>
                  </a:txBody>
                  <a:tcPr>
                    <a:noFill/>
                  </a:tcPr>
                </a:tc>
                <a:extLst>
                  <a:ext uri="{0D108BD9-81ED-4DB2-BD59-A6C34878D82A}">
                    <a16:rowId xmlns:a16="http://schemas.microsoft.com/office/drawing/2014/main" val="746504726"/>
                  </a:ext>
                </a:extLst>
              </a:tr>
              <a:tr h="1052578">
                <a:tc>
                  <a:txBody>
                    <a:bodyPr/>
                    <a:lstStyle/>
                    <a:p>
                      <a:pPr algn="ctr"/>
                      <a:r>
                        <a:rPr lang="en-US" sz="3800" dirty="0">
                          <a:solidFill>
                            <a:schemeClr val="bg1"/>
                          </a:solidFill>
                          <a:latin typeface="Garamond" panose="02020404030301010803" pitchFamily="18" charset="0"/>
                        </a:rPr>
                        <a:t>Emerging</a:t>
                      </a:r>
                    </a:p>
                  </a:txBody>
                  <a:tcPr>
                    <a:solidFill>
                      <a:schemeClr val="accent4">
                        <a:lumMod val="75000"/>
                      </a:schemeClr>
                    </a:solidFill>
                  </a:tcPr>
                </a:tc>
                <a:tc>
                  <a:txBody>
                    <a:bodyPr/>
                    <a:lstStyle/>
                    <a:p>
                      <a:pPr algn="ctr"/>
                      <a:r>
                        <a:rPr lang="en-US" sz="3800" dirty="0">
                          <a:latin typeface="Garamond" panose="02020404030301010803" pitchFamily="18" charset="0"/>
                        </a:rPr>
                        <a:t>1918</a:t>
                      </a:r>
                    </a:p>
                  </a:txBody>
                  <a:tcPr>
                    <a:noFill/>
                  </a:tcPr>
                </a:tc>
                <a:tc>
                  <a:txBody>
                    <a:bodyPr/>
                    <a:lstStyle/>
                    <a:p>
                      <a:pPr algn="ctr"/>
                      <a:r>
                        <a:rPr lang="en-US" sz="3800" dirty="0">
                          <a:latin typeface="Garamond" panose="02020404030301010803" pitchFamily="18" charset="0"/>
                        </a:rPr>
                        <a:t>1944</a:t>
                      </a:r>
                    </a:p>
                  </a:txBody>
                  <a:tcPr>
                    <a:noFill/>
                  </a:tcPr>
                </a:tc>
                <a:tc>
                  <a:txBody>
                    <a:bodyPr/>
                    <a:lstStyle/>
                    <a:p>
                      <a:pPr algn="ctr"/>
                      <a:r>
                        <a:rPr lang="en-US" sz="3800" dirty="0">
                          <a:latin typeface="Garamond" panose="02020404030301010803" pitchFamily="18" charset="0"/>
                        </a:rPr>
                        <a:t>1914</a:t>
                      </a:r>
                    </a:p>
                  </a:txBody>
                  <a:tcPr>
                    <a:noFill/>
                  </a:tcPr>
                </a:tc>
                <a:tc>
                  <a:txBody>
                    <a:bodyPr/>
                    <a:lstStyle/>
                    <a:p>
                      <a:pPr algn="ctr"/>
                      <a:r>
                        <a:rPr lang="en-US" sz="3800" dirty="0">
                          <a:latin typeface="Garamond" panose="02020404030301010803" pitchFamily="18" charset="0"/>
                        </a:rPr>
                        <a:t>1969</a:t>
                      </a:r>
                    </a:p>
                  </a:txBody>
                  <a:tcPr>
                    <a:noFill/>
                  </a:tcPr>
                </a:tc>
                <a:tc>
                  <a:txBody>
                    <a:bodyPr/>
                    <a:lstStyle/>
                    <a:p>
                      <a:pPr algn="ctr"/>
                      <a:r>
                        <a:rPr lang="en-US" sz="3800" dirty="0">
                          <a:latin typeface="Garamond" panose="02020404030301010803" pitchFamily="18" charset="0"/>
                        </a:rPr>
                        <a:t>1905</a:t>
                      </a:r>
                    </a:p>
                  </a:txBody>
                  <a:tcPr>
                    <a:noFill/>
                  </a:tcPr>
                </a:tc>
                <a:tc>
                  <a:txBody>
                    <a:bodyPr/>
                    <a:lstStyle/>
                    <a:p>
                      <a:pPr algn="ctr"/>
                      <a:r>
                        <a:rPr lang="en-US" sz="3800" dirty="0">
                          <a:latin typeface="Garamond" panose="02020404030301010803" pitchFamily="18" charset="0"/>
                        </a:rPr>
                        <a:t>1972</a:t>
                      </a:r>
                    </a:p>
                  </a:txBody>
                  <a:tcPr>
                    <a:noFill/>
                  </a:tcPr>
                </a:tc>
                <a:extLst>
                  <a:ext uri="{0D108BD9-81ED-4DB2-BD59-A6C34878D82A}">
                    <a16:rowId xmlns:a16="http://schemas.microsoft.com/office/drawing/2014/main" val="1880588388"/>
                  </a:ext>
                </a:extLst>
              </a:tr>
              <a:tr h="1052578">
                <a:tc>
                  <a:txBody>
                    <a:bodyPr/>
                    <a:lstStyle/>
                    <a:p>
                      <a:pPr algn="ctr"/>
                      <a:r>
                        <a:rPr lang="en-US" sz="3800" dirty="0">
                          <a:solidFill>
                            <a:schemeClr val="bg1"/>
                          </a:solidFill>
                          <a:latin typeface="Garamond" panose="02020404030301010803" pitchFamily="18" charset="0"/>
                        </a:rPr>
                        <a:t>Developing</a:t>
                      </a:r>
                    </a:p>
                  </a:txBody>
                  <a:tcPr>
                    <a:solidFill>
                      <a:schemeClr val="accent4">
                        <a:lumMod val="75000"/>
                      </a:schemeClr>
                    </a:solidFill>
                  </a:tcPr>
                </a:tc>
                <a:tc>
                  <a:txBody>
                    <a:bodyPr/>
                    <a:lstStyle/>
                    <a:p>
                      <a:pPr algn="ctr"/>
                      <a:r>
                        <a:rPr lang="en-US" sz="3800" dirty="0">
                          <a:latin typeface="Garamond" panose="02020404030301010803" pitchFamily="18" charset="0"/>
                        </a:rPr>
                        <a:t>1974</a:t>
                      </a:r>
                    </a:p>
                  </a:txBody>
                  <a:tcPr/>
                </a:tc>
                <a:tc>
                  <a:txBody>
                    <a:bodyPr/>
                    <a:lstStyle/>
                    <a:p>
                      <a:pPr algn="ctr"/>
                      <a:r>
                        <a:rPr lang="en-US" sz="3800" dirty="0">
                          <a:latin typeface="Garamond" panose="02020404030301010803" pitchFamily="18" charset="0"/>
                        </a:rPr>
                        <a:t>1978</a:t>
                      </a:r>
                    </a:p>
                  </a:txBody>
                  <a:tcPr/>
                </a:tc>
                <a:tc>
                  <a:txBody>
                    <a:bodyPr/>
                    <a:lstStyle/>
                    <a:p>
                      <a:pPr algn="ctr"/>
                      <a:r>
                        <a:rPr lang="en-US" sz="3800" dirty="0">
                          <a:latin typeface="Garamond" panose="02020404030301010803" pitchFamily="18" charset="0"/>
                        </a:rPr>
                        <a:t>1867</a:t>
                      </a:r>
                    </a:p>
                  </a:txBody>
                  <a:tcPr/>
                </a:tc>
                <a:tc>
                  <a:txBody>
                    <a:bodyPr/>
                    <a:lstStyle/>
                    <a:p>
                      <a:pPr algn="ctr"/>
                      <a:r>
                        <a:rPr lang="en-US" sz="3800" dirty="0">
                          <a:latin typeface="Garamond" panose="02020404030301010803" pitchFamily="18" charset="0"/>
                        </a:rPr>
                        <a:t>1987</a:t>
                      </a:r>
                    </a:p>
                  </a:txBody>
                  <a:tcPr/>
                </a:tc>
                <a:tc>
                  <a:txBody>
                    <a:bodyPr/>
                    <a:lstStyle/>
                    <a:p>
                      <a:pPr algn="ctr"/>
                      <a:r>
                        <a:rPr lang="en-US" sz="3800" dirty="0">
                          <a:latin typeface="Garamond" panose="02020404030301010803" pitchFamily="18" charset="0"/>
                        </a:rPr>
                        <a:t>1966</a:t>
                      </a:r>
                    </a:p>
                  </a:txBody>
                  <a:tcPr/>
                </a:tc>
                <a:tc>
                  <a:txBody>
                    <a:bodyPr/>
                    <a:lstStyle/>
                    <a:p>
                      <a:pPr algn="ctr"/>
                      <a:r>
                        <a:rPr lang="en-US" sz="3800" dirty="0">
                          <a:latin typeface="Garamond" panose="02020404030301010803" pitchFamily="18" charset="0"/>
                        </a:rPr>
                        <a:t>1987</a:t>
                      </a:r>
                    </a:p>
                  </a:txBody>
                  <a:tcPr/>
                </a:tc>
                <a:extLst>
                  <a:ext uri="{0D108BD9-81ED-4DB2-BD59-A6C34878D82A}">
                    <a16:rowId xmlns:a16="http://schemas.microsoft.com/office/drawing/2014/main" val="2859167272"/>
                  </a:ext>
                </a:extLst>
              </a:tr>
              <a:tr h="1052578">
                <a:tc>
                  <a:txBody>
                    <a:bodyPr/>
                    <a:lstStyle/>
                    <a:p>
                      <a:pPr algn="ctr"/>
                      <a:r>
                        <a:rPr lang="en-US" sz="3800" dirty="0">
                          <a:solidFill>
                            <a:schemeClr val="bg1"/>
                          </a:solidFill>
                          <a:latin typeface="Garamond" panose="02020404030301010803" pitchFamily="18" charset="0"/>
                        </a:rPr>
                        <a:t>Established</a:t>
                      </a:r>
                    </a:p>
                  </a:txBody>
                  <a:tcPr>
                    <a:solidFill>
                      <a:schemeClr val="accent4">
                        <a:lumMod val="75000"/>
                      </a:schemeClr>
                    </a:solidFill>
                  </a:tcPr>
                </a:tc>
                <a:tc>
                  <a:txBody>
                    <a:bodyPr/>
                    <a:lstStyle/>
                    <a:p>
                      <a:pPr algn="ctr"/>
                      <a:r>
                        <a:rPr lang="en-US" sz="3800" dirty="0">
                          <a:latin typeface="Garamond" panose="02020404030301010803" pitchFamily="18" charset="0"/>
                        </a:rPr>
                        <a:t>1994</a:t>
                      </a:r>
                    </a:p>
                  </a:txBody>
                  <a:tcPr/>
                </a:tc>
                <a:tc>
                  <a:txBody>
                    <a:bodyPr/>
                    <a:lstStyle/>
                    <a:p>
                      <a:pPr algn="ctr"/>
                      <a:r>
                        <a:rPr lang="en-US" sz="3800" dirty="0">
                          <a:latin typeface="Garamond" panose="02020404030301010803" pitchFamily="18" charset="0"/>
                        </a:rPr>
                        <a:t>2000</a:t>
                      </a:r>
                    </a:p>
                  </a:txBody>
                  <a:tcPr/>
                </a:tc>
                <a:tc>
                  <a:txBody>
                    <a:bodyPr/>
                    <a:lstStyle/>
                    <a:p>
                      <a:pPr algn="ctr"/>
                      <a:r>
                        <a:rPr lang="en-US" sz="3800" dirty="0">
                          <a:latin typeface="Garamond" panose="02020404030301010803" pitchFamily="18" charset="0"/>
                        </a:rPr>
                        <a:t>1991</a:t>
                      </a:r>
                    </a:p>
                  </a:txBody>
                  <a:tcPr/>
                </a:tc>
                <a:tc>
                  <a:txBody>
                    <a:bodyPr/>
                    <a:lstStyle/>
                    <a:p>
                      <a:pPr algn="ctr"/>
                      <a:r>
                        <a:rPr lang="en-US" sz="3800" dirty="0">
                          <a:latin typeface="Garamond" panose="02020404030301010803" pitchFamily="18" charset="0"/>
                        </a:rPr>
                        <a:t>2000</a:t>
                      </a:r>
                    </a:p>
                  </a:txBody>
                  <a:tcPr/>
                </a:tc>
                <a:tc>
                  <a:txBody>
                    <a:bodyPr/>
                    <a:lstStyle/>
                    <a:p>
                      <a:pPr algn="ctr"/>
                      <a:r>
                        <a:rPr lang="en-US" sz="3800" dirty="0">
                          <a:latin typeface="Garamond" panose="02020404030301010803" pitchFamily="18" charset="0"/>
                        </a:rPr>
                        <a:t>1990</a:t>
                      </a:r>
                    </a:p>
                  </a:txBody>
                  <a:tcPr/>
                </a:tc>
                <a:tc>
                  <a:txBody>
                    <a:bodyPr/>
                    <a:lstStyle/>
                    <a:p>
                      <a:pPr algn="ctr"/>
                      <a:r>
                        <a:rPr lang="en-US" sz="3800" dirty="0">
                          <a:latin typeface="Garamond" panose="02020404030301010803" pitchFamily="18" charset="0"/>
                        </a:rPr>
                        <a:t>2000</a:t>
                      </a:r>
                    </a:p>
                  </a:txBody>
                  <a:tcPr/>
                </a:tc>
                <a:extLst>
                  <a:ext uri="{0D108BD9-81ED-4DB2-BD59-A6C34878D82A}">
                    <a16:rowId xmlns:a16="http://schemas.microsoft.com/office/drawing/2014/main" val="1469877422"/>
                  </a:ext>
                </a:extLst>
              </a:tr>
            </a:tbl>
          </a:graphicData>
        </a:graphic>
      </p:graphicFrame>
      <p:sp>
        <p:nvSpPr>
          <p:cNvPr id="68" name="TextBox 67">
            <a:extLst>
              <a:ext uri="{FF2B5EF4-FFF2-40B4-BE49-F238E27FC236}">
                <a16:creationId xmlns:a16="http://schemas.microsoft.com/office/drawing/2014/main" id="{0F80FC02-5CAE-AF3B-E270-289D47D27C85}"/>
              </a:ext>
            </a:extLst>
          </p:cNvPr>
          <p:cNvSpPr txBox="1"/>
          <p:nvPr/>
        </p:nvSpPr>
        <p:spPr>
          <a:xfrm>
            <a:off x="35670247" y="27945221"/>
            <a:ext cx="1220093" cy="553998"/>
          </a:xfrm>
          <a:prstGeom prst="rect">
            <a:avLst/>
          </a:prstGeom>
          <a:noFill/>
        </p:spPr>
        <p:txBody>
          <a:bodyPr wrap="square" rtlCol="0">
            <a:spAutoFit/>
          </a:bodyPr>
          <a:lstStyle/>
          <a:p>
            <a:r>
              <a:rPr lang="en-US" sz="3000" dirty="0">
                <a:latin typeface="Garamond" panose="02020404030301010803" pitchFamily="18" charset="0"/>
              </a:rPr>
              <a:t>90%</a:t>
            </a:r>
          </a:p>
        </p:txBody>
      </p:sp>
      <p:sp>
        <p:nvSpPr>
          <p:cNvPr id="69" name="TextBox 68">
            <a:extLst>
              <a:ext uri="{FF2B5EF4-FFF2-40B4-BE49-F238E27FC236}">
                <a16:creationId xmlns:a16="http://schemas.microsoft.com/office/drawing/2014/main" id="{798F6B8B-6EC3-D844-8D5C-B4E590FBD9E6}"/>
              </a:ext>
            </a:extLst>
          </p:cNvPr>
          <p:cNvSpPr txBox="1"/>
          <p:nvPr/>
        </p:nvSpPr>
        <p:spPr>
          <a:xfrm>
            <a:off x="38670592" y="27945221"/>
            <a:ext cx="947620" cy="553998"/>
          </a:xfrm>
          <a:prstGeom prst="rect">
            <a:avLst/>
          </a:prstGeom>
          <a:noFill/>
        </p:spPr>
        <p:txBody>
          <a:bodyPr wrap="square" rtlCol="0">
            <a:spAutoFit/>
          </a:bodyPr>
          <a:lstStyle/>
          <a:p>
            <a:r>
              <a:rPr lang="en-US" sz="3000" dirty="0">
                <a:latin typeface="Garamond" panose="02020404030301010803" pitchFamily="18" charset="0"/>
              </a:rPr>
              <a:t>80%</a:t>
            </a:r>
          </a:p>
        </p:txBody>
      </p:sp>
      <p:sp>
        <p:nvSpPr>
          <p:cNvPr id="70" name="TextBox 69">
            <a:extLst>
              <a:ext uri="{FF2B5EF4-FFF2-40B4-BE49-F238E27FC236}">
                <a16:creationId xmlns:a16="http://schemas.microsoft.com/office/drawing/2014/main" id="{C31C954D-58E3-B97A-C3FB-F24885F49EA2}"/>
              </a:ext>
            </a:extLst>
          </p:cNvPr>
          <p:cNvSpPr txBox="1"/>
          <p:nvPr/>
        </p:nvSpPr>
        <p:spPr>
          <a:xfrm>
            <a:off x="41772703" y="27945221"/>
            <a:ext cx="1021230" cy="553998"/>
          </a:xfrm>
          <a:prstGeom prst="rect">
            <a:avLst/>
          </a:prstGeom>
          <a:noFill/>
        </p:spPr>
        <p:txBody>
          <a:bodyPr wrap="square" rtlCol="0">
            <a:spAutoFit/>
          </a:bodyPr>
          <a:lstStyle/>
          <a:p>
            <a:r>
              <a:rPr lang="en-US" sz="3000" dirty="0">
                <a:latin typeface="Garamond" panose="02020404030301010803" pitchFamily="18" charset="0"/>
              </a:rPr>
              <a:t>75%</a:t>
            </a:r>
          </a:p>
        </p:txBody>
      </p:sp>
      <p:sp>
        <p:nvSpPr>
          <p:cNvPr id="72" name="Google Shape;141;p2">
            <a:extLst>
              <a:ext uri="{FF2B5EF4-FFF2-40B4-BE49-F238E27FC236}">
                <a16:creationId xmlns:a16="http://schemas.microsoft.com/office/drawing/2014/main" id="{661C83C3-87D0-885E-7F55-7EF7B424BD0A}"/>
              </a:ext>
            </a:extLst>
          </p:cNvPr>
          <p:cNvSpPr/>
          <p:nvPr/>
        </p:nvSpPr>
        <p:spPr>
          <a:xfrm>
            <a:off x="669522" y="11701326"/>
            <a:ext cx="4662085" cy="1824313"/>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Women’s</a:t>
            </a:r>
          </a:p>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Civil Liberties</a:t>
            </a:r>
          </a:p>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Index</a:t>
            </a:r>
            <a:endParaRPr lang="en-US" sz="3200" dirty="0">
              <a:solidFill>
                <a:schemeClr val="bg1"/>
              </a:solidFill>
              <a:latin typeface="Garamond" panose="02020404030301010803" pitchFamily="18" charset="0"/>
            </a:endParaRPr>
          </a:p>
        </p:txBody>
      </p:sp>
      <p:sp>
        <p:nvSpPr>
          <p:cNvPr id="73" name="Google Shape;141;p2">
            <a:extLst>
              <a:ext uri="{FF2B5EF4-FFF2-40B4-BE49-F238E27FC236}">
                <a16:creationId xmlns:a16="http://schemas.microsoft.com/office/drawing/2014/main" id="{042E8B1D-B8C9-0955-ABA1-C765E2A79AF6}"/>
              </a:ext>
            </a:extLst>
          </p:cNvPr>
          <p:cNvSpPr/>
          <p:nvPr/>
        </p:nvSpPr>
        <p:spPr>
          <a:xfrm>
            <a:off x="5620597" y="18884812"/>
            <a:ext cx="6260194" cy="1643472"/>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Women’s</a:t>
            </a:r>
          </a:p>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Political Empowerment </a:t>
            </a:r>
          </a:p>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Index</a:t>
            </a:r>
            <a:endParaRPr lang="en-US" sz="3200" dirty="0">
              <a:solidFill>
                <a:schemeClr val="bg1"/>
              </a:solidFill>
              <a:latin typeface="Garamond" panose="02020404030301010803" pitchFamily="18" charset="0"/>
            </a:endParaRPr>
          </a:p>
        </p:txBody>
      </p:sp>
      <p:sp>
        <p:nvSpPr>
          <p:cNvPr id="74" name="Equals 73">
            <a:extLst>
              <a:ext uri="{FF2B5EF4-FFF2-40B4-BE49-F238E27FC236}">
                <a16:creationId xmlns:a16="http://schemas.microsoft.com/office/drawing/2014/main" id="{AC726BA3-54C8-7634-38A7-8BABFD10CF25}"/>
              </a:ext>
            </a:extLst>
          </p:cNvPr>
          <p:cNvSpPr/>
          <p:nvPr/>
        </p:nvSpPr>
        <p:spPr>
          <a:xfrm>
            <a:off x="2332463" y="19189652"/>
            <a:ext cx="1152188" cy="991890"/>
          </a:xfrm>
          <a:prstGeom prst="mathEqual">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Garamond" panose="02020404030301010803" pitchFamily="18" charset="0"/>
            </a:endParaRPr>
          </a:p>
        </p:txBody>
      </p:sp>
      <p:sp>
        <p:nvSpPr>
          <p:cNvPr id="75" name="Plus Sign 74">
            <a:extLst>
              <a:ext uri="{FF2B5EF4-FFF2-40B4-BE49-F238E27FC236}">
                <a16:creationId xmlns:a16="http://schemas.microsoft.com/office/drawing/2014/main" id="{D973D02D-EF35-7810-FEAD-74E89D1E423F}"/>
              </a:ext>
            </a:extLst>
          </p:cNvPr>
          <p:cNvSpPr/>
          <p:nvPr/>
        </p:nvSpPr>
        <p:spPr>
          <a:xfrm>
            <a:off x="2575357" y="16223208"/>
            <a:ext cx="666400" cy="535918"/>
          </a:xfrm>
          <a:prstGeom prst="mathPlus">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Garamond" panose="02020404030301010803" pitchFamily="18" charset="0"/>
            </a:endParaRPr>
          </a:p>
        </p:txBody>
      </p:sp>
      <p:sp>
        <p:nvSpPr>
          <p:cNvPr id="77" name="Google Shape;141;p2">
            <a:extLst>
              <a:ext uri="{FF2B5EF4-FFF2-40B4-BE49-F238E27FC236}">
                <a16:creationId xmlns:a16="http://schemas.microsoft.com/office/drawing/2014/main" id="{9D9AABBF-257D-EA45-4198-A087E2035021}"/>
              </a:ext>
            </a:extLst>
          </p:cNvPr>
          <p:cNvSpPr/>
          <p:nvPr/>
        </p:nvSpPr>
        <p:spPr>
          <a:xfrm>
            <a:off x="720231" y="14214993"/>
            <a:ext cx="4662085" cy="1824313"/>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Women’s</a:t>
            </a:r>
          </a:p>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Civil Society</a:t>
            </a:r>
          </a:p>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Participation</a:t>
            </a:r>
          </a:p>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Index</a:t>
            </a:r>
            <a:endParaRPr lang="en-US" sz="3200" dirty="0">
              <a:solidFill>
                <a:schemeClr val="bg1"/>
              </a:solidFill>
              <a:latin typeface="Garamond" panose="02020404030301010803" pitchFamily="18" charset="0"/>
            </a:endParaRPr>
          </a:p>
        </p:txBody>
      </p:sp>
      <p:sp>
        <p:nvSpPr>
          <p:cNvPr id="78" name="Google Shape;141;p2">
            <a:extLst>
              <a:ext uri="{FF2B5EF4-FFF2-40B4-BE49-F238E27FC236}">
                <a16:creationId xmlns:a16="http://schemas.microsoft.com/office/drawing/2014/main" id="{774E12F9-F9DA-FE4B-E459-B5B16716D29C}"/>
              </a:ext>
            </a:extLst>
          </p:cNvPr>
          <p:cNvSpPr/>
          <p:nvPr/>
        </p:nvSpPr>
        <p:spPr>
          <a:xfrm>
            <a:off x="720231" y="16855416"/>
            <a:ext cx="4662085" cy="1824313"/>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Women’s</a:t>
            </a:r>
          </a:p>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Political Participation </a:t>
            </a:r>
          </a:p>
          <a:p>
            <a:pPr marL="0" marR="0" lvl="0" indent="0" algn="ctr" rtl="0">
              <a:spcBef>
                <a:spcPts val="0"/>
              </a:spcBef>
              <a:spcAft>
                <a:spcPts val="0"/>
              </a:spcAft>
              <a:buNone/>
            </a:pPr>
            <a:r>
              <a:rPr lang="en-US" sz="3200" b="1" dirty="0">
                <a:solidFill>
                  <a:schemeClr val="bg1"/>
                </a:solidFill>
                <a:latin typeface="Garamond" panose="02020404030301010803" pitchFamily="18" charset="0"/>
                <a:ea typeface="Calibri"/>
                <a:cs typeface="Calibri"/>
                <a:sym typeface="Calibri"/>
              </a:rPr>
              <a:t>Index</a:t>
            </a:r>
            <a:endParaRPr lang="en-US" sz="3200" dirty="0">
              <a:solidFill>
                <a:schemeClr val="bg1"/>
              </a:solidFill>
              <a:latin typeface="Garamond" panose="02020404030301010803" pitchFamily="18" charset="0"/>
            </a:endParaRPr>
          </a:p>
        </p:txBody>
      </p:sp>
      <p:sp>
        <p:nvSpPr>
          <p:cNvPr id="79" name="Plus Sign 78">
            <a:extLst>
              <a:ext uri="{FF2B5EF4-FFF2-40B4-BE49-F238E27FC236}">
                <a16:creationId xmlns:a16="http://schemas.microsoft.com/office/drawing/2014/main" id="{CC8D91B9-142A-2518-6A50-61CA109E6124}"/>
              </a:ext>
            </a:extLst>
          </p:cNvPr>
          <p:cNvSpPr/>
          <p:nvPr/>
        </p:nvSpPr>
        <p:spPr>
          <a:xfrm>
            <a:off x="2575357" y="13629380"/>
            <a:ext cx="666400" cy="535918"/>
          </a:xfrm>
          <a:prstGeom prst="mathPlus">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Garamond" panose="02020404030301010803" pitchFamily="18" charset="0"/>
            </a:endParaRPr>
          </a:p>
        </p:txBody>
      </p:sp>
      <p:sp>
        <p:nvSpPr>
          <p:cNvPr id="3" name="Google Shape;135;p2">
            <a:extLst>
              <a:ext uri="{FF2B5EF4-FFF2-40B4-BE49-F238E27FC236}">
                <a16:creationId xmlns:a16="http://schemas.microsoft.com/office/drawing/2014/main" id="{1DE16756-6CE7-9729-F316-B87DFF63E28B}"/>
              </a:ext>
            </a:extLst>
          </p:cNvPr>
          <p:cNvSpPr/>
          <p:nvPr/>
        </p:nvSpPr>
        <p:spPr>
          <a:xfrm>
            <a:off x="31706733" y="4899488"/>
            <a:ext cx="11896663" cy="842627"/>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800" b="1" dirty="0">
                <a:solidFill>
                  <a:schemeClr val="bg1"/>
                </a:solidFill>
                <a:latin typeface="Garamond" panose="02020404030301010803" pitchFamily="18" charset="0"/>
                <a:ea typeface="Calibri"/>
                <a:cs typeface="Calibri"/>
                <a:sym typeface="Calibri"/>
              </a:rPr>
              <a:t>Methodology</a:t>
            </a:r>
            <a:endParaRPr dirty="0">
              <a:solidFill>
                <a:schemeClr val="bg1"/>
              </a:solidFill>
              <a:latin typeface="Garamond" panose="02020404030301010803" pitchFamily="18" charset="0"/>
            </a:endParaRPr>
          </a:p>
        </p:txBody>
      </p:sp>
      <p:sp>
        <p:nvSpPr>
          <p:cNvPr id="4" name="Google Shape;122;p2">
            <a:extLst>
              <a:ext uri="{FF2B5EF4-FFF2-40B4-BE49-F238E27FC236}">
                <a16:creationId xmlns:a16="http://schemas.microsoft.com/office/drawing/2014/main" id="{1C94303A-DD8A-00ED-73D2-66990F6CEF64}"/>
              </a:ext>
            </a:extLst>
          </p:cNvPr>
          <p:cNvSpPr/>
          <p:nvPr/>
        </p:nvSpPr>
        <p:spPr>
          <a:xfrm>
            <a:off x="5637686" y="11662999"/>
            <a:ext cx="7345657" cy="2082112"/>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EB Garamond" panose="00000500000000000000" pitchFamily="2" charset="0"/>
              </a:rPr>
              <a:t>Freedom of domestic movement for women</a:t>
            </a:r>
          </a:p>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EB Garamond" panose="00000500000000000000" pitchFamily="2" charset="0"/>
              </a:rPr>
              <a:t>Freedom from forced labor for women </a:t>
            </a:r>
          </a:p>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EB Garamond" panose="00000500000000000000" pitchFamily="2" charset="0"/>
              </a:rPr>
              <a:t>Property rights for women</a:t>
            </a:r>
          </a:p>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EB Garamond" panose="00000500000000000000" pitchFamily="2" charset="0"/>
              </a:rPr>
              <a:t>Access to justice for women</a:t>
            </a:r>
          </a:p>
        </p:txBody>
      </p:sp>
      <p:sp>
        <p:nvSpPr>
          <p:cNvPr id="5" name="Google Shape;122;p2">
            <a:extLst>
              <a:ext uri="{FF2B5EF4-FFF2-40B4-BE49-F238E27FC236}">
                <a16:creationId xmlns:a16="http://schemas.microsoft.com/office/drawing/2014/main" id="{20371C9C-5708-3366-4940-11894708B537}"/>
              </a:ext>
            </a:extLst>
          </p:cNvPr>
          <p:cNvSpPr/>
          <p:nvPr/>
        </p:nvSpPr>
        <p:spPr>
          <a:xfrm>
            <a:off x="5620598" y="14044135"/>
            <a:ext cx="5571470" cy="2341473"/>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EB Garamond" panose="00000500000000000000" pitchFamily="2" charset="0"/>
              </a:rPr>
              <a:t>Freedom of discussion for women </a:t>
            </a:r>
          </a:p>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EB Garamond" panose="00000500000000000000" pitchFamily="2" charset="0"/>
              </a:rPr>
              <a:t>Women’s Participation in Civil Service Organizations</a:t>
            </a:r>
          </a:p>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EB Garamond" panose="00000500000000000000" pitchFamily="2" charset="0"/>
              </a:rPr>
              <a:t>Percentage of female journalists</a:t>
            </a:r>
          </a:p>
        </p:txBody>
      </p:sp>
      <p:sp>
        <p:nvSpPr>
          <p:cNvPr id="7" name="TextBox 6">
            <a:extLst>
              <a:ext uri="{FF2B5EF4-FFF2-40B4-BE49-F238E27FC236}">
                <a16:creationId xmlns:a16="http://schemas.microsoft.com/office/drawing/2014/main" id="{2D890C94-C95E-175A-6DCC-F86852C9049C}"/>
              </a:ext>
            </a:extLst>
          </p:cNvPr>
          <p:cNvSpPr txBox="1"/>
          <p:nvPr/>
        </p:nvSpPr>
        <p:spPr>
          <a:xfrm>
            <a:off x="5637686" y="16900045"/>
            <a:ext cx="6260194" cy="1569660"/>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EB Garamond" panose="00000500000000000000" pitchFamily="2" charset="0"/>
              </a:rPr>
              <a:t>Power distribution by gender</a:t>
            </a:r>
          </a:p>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EB Garamond" panose="00000500000000000000" pitchFamily="2" charset="0"/>
              </a:rPr>
              <a:t>Political position representation </a:t>
            </a:r>
          </a:p>
          <a:p>
            <a:pPr rtl="0" fontAlgn="base">
              <a:spcBef>
                <a:spcPts val="0"/>
              </a:spcBef>
              <a:spcAft>
                <a:spcPts val="0"/>
              </a:spcAft>
              <a:buFont typeface="Arial" panose="020B0604020202020204" pitchFamily="34" charset="0"/>
              <a:buChar char="•"/>
            </a:pPr>
            <a:r>
              <a:rPr lang="en-US" sz="3200" b="0" i="0" u="none" strike="noStrike" dirty="0">
                <a:solidFill>
                  <a:srgbClr val="000000"/>
                </a:solidFill>
                <a:effectLst/>
                <a:latin typeface="EB Garamond" panose="00000500000000000000" pitchFamily="2" charset="0"/>
              </a:rPr>
              <a:t>Presence of women in legislature</a:t>
            </a:r>
          </a:p>
        </p:txBody>
      </p:sp>
      <p:sp>
        <p:nvSpPr>
          <p:cNvPr id="11" name="Google Shape;152;p2">
            <a:extLst>
              <a:ext uri="{FF2B5EF4-FFF2-40B4-BE49-F238E27FC236}">
                <a16:creationId xmlns:a16="http://schemas.microsoft.com/office/drawing/2014/main" id="{E19E4A9F-8F17-9FDA-3504-FC515137A318}"/>
              </a:ext>
            </a:extLst>
          </p:cNvPr>
          <p:cNvSpPr/>
          <p:nvPr/>
        </p:nvSpPr>
        <p:spPr>
          <a:xfrm>
            <a:off x="13455040" y="4944555"/>
            <a:ext cx="18460251" cy="10619225"/>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solidFill>
                <a:schemeClr val="tx1"/>
              </a:solidFill>
              <a:latin typeface="Garamond" panose="02020404030301010803" pitchFamily="18" charset="0"/>
            </a:endParaRPr>
          </a:p>
        </p:txBody>
      </p:sp>
      <p:sp>
        <p:nvSpPr>
          <p:cNvPr id="12" name="Google Shape;152;p2">
            <a:extLst>
              <a:ext uri="{FF2B5EF4-FFF2-40B4-BE49-F238E27FC236}">
                <a16:creationId xmlns:a16="http://schemas.microsoft.com/office/drawing/2014/main" id="{61EAF460-5426-3689-E020-580E54CF0725}"/>
              </a:ext>
            </a:extLst>
          </p:cNvPr>
          <p:cNvSpPr/>
          <p:nvPr/>
        </p:nvSpPr>
        <p:spPr>
          <a:xfrm>
            <a:off x="21163710" y="14912163"/>
            <a:ext cx="10972800" cy="8326998"/>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solidFill>
                <a:schemeClr val="tx1"/>
              </a:solidFill>
              <a:latin typeface="Garamond" panose="02020404030301010803" pitchFamily="18" charset="0"/>
            </a:endParaRPr>
          </a:p>
        </p:txBody>
      </p:sp>
      <p:sp>
        <p:nvSpPr>
          <p:cNvPr id="6" name="Google Shape;152;p2">
            <a:extLst>
              <a:ext uri="{FF2B5EF4-FFF2-40B4-BE49-F238E27FC236}">
                <a16:creationId xmlns:a16="http://schemas.microsoft.com/office/drawing/2014/main" id="{FF9CE7C7-C68C-6686-1BD3-2AF252B8571C}"/>
              </a:ext>
            </a:extLst>
          </p:cNvPr>
          <p:cNvSpPr/>
          <p:nvPr/>
        </p:nvSpPr>
        <p:spPr>
          <a:xfrm>
            <a:off x="33210582" y="22550003"/>
            <a:ext cx="9990171" cy="5860830"/>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solidFill>
                <a:schemeClr val="tx1"/>
              </a:solidFill>
              <a:latin typeface="Garamond" panose="02020404030301010803" pitchFamily="18" charset="0"/>
            </a:endParaRPr>
          </a:p>
        </p:txBody>
      </p:sp>
      <p:sp>
        <p:nvSpPr>
          <p:cNvPr id="13" name="TextBox 12">
            <a:extLst>
              <a:ext uri="{FF2B5EF4-FFF2-40B4-BE49-F238E27FC236}">
                <a16:creationId xmlns:a16="http://schemas.microsoft.com/office/drawing/2014/main" id="{031B4C31-A3D7-FF37-44D5-C0F35B84058D}"/>
              </a:ext>
            </a:extLst>
          </p:cNvPr>
          <p:cNvSpPr txBox="1"/>
          <p:nvPr/>
        </p:nvSpPr>
        <p:spPr>
          <a:xfrm>
            <a:off x="15241892" y="15326384"/>
            <a:ext cx="4194428" cy="584775"/>
          </a:xfrm>
          <a:prstGeom prst="rect">
            <a:avLst/>
          </a:prstGeom>
          <a:noFill/>
          <a:ln>
            <a:solidFill>
              <a:schemeClr val="accent4">
                <a:lumMod val="75000"/>
              </a:schemeClr>
            </a:solidFill>
          </a:ln>
        </p:spPr>
        <p:txBody>
          <a:bodyPr wrap="square" rtlCol="0">
            <a:spAutoFit/>
          </a:bodyPr>
          <a:lstStyle/>
          <a:p>
            <a:pPr algn="ctr"/>
            <a:r>
              <a:rPr lang="en-US" sz="3200" b="1" dirty="0">
                <a:latin typeface="Garamond" panose="02020404030301010803" pitchFamily="18" charset="0"/>
              </a:rPr>
              <a:t>Shiny App QR Code</a:t>
            </a:r>
          </a:p>
        </p:txBody>
      </p:sp>
      <p:sp>
        <p:nvSpPr>
          <p:cNvPr id="20" name="Google Shape;152;p2">
            <a:extLst>
              <a:ext uri="{FF2B5EF4-FFF2-40B4-BE49-F238E27FC236}">
                <a16:creationId xmlns:a16="http://schemas.microsoft.com/office/drawing/2014/main" id="{3F953346-5ED2-FCCF-C8EB-15BAB42E9918}"/>
              </a:ext>
            </a:extLst>
          </p:cNvPr>
          <p:cNvSpPr/>
          <p:nvPr/>
        </p:nvSpPr>
        <p:spPr>
          <a:xfrm>
            <a:off x="13545521" y="22635608"/>
            <a:ext cx="18460251" cy="10619225"/>
          </a:xfrm>
          <a:prstGeom prst="rect">
            <a:avLst/>
          </a:prstGeom>
          <a:blipFill dpi="0" rotWithShape="1">
            <a:blip r:embed="rId8">
              <a:extLst>
                <a:ext uri="{28A0092B-C50C-407E-A947-70E740481C1C}">
                  <a14:useLocalDpi xmlns:a14="http://schemas.microsoft.com/office/drawing/2010/main" val="0"/>
                </a:ext>
              </a:extLst>
            </a:blip>
            <a:srcRect/>
            <a:stretch>
              <a:fillRect/>
            </a:stretch>
          </a:blip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solidFill>
                <a:schemeClr val="tx1"/>
              </a:solidFill>
              <a:latin typeface="Garamond" panose="02020404030301010803" pitchFamily="18" charset="0"/>
            </a:endParaRPr>
          </a:p>
        </p:txBody>
      </p:sp>
    </p:spTree>
    <p:extLst>
      <p:ext uri="{BB962C8B-B14F-4D97-AF65-F5344CB8AC3E}">
        <p14:creationId xmlns:p14="http://schemas.microsoft.com/office/powerpoint/2010/main" val="1998200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20" name="Rectangle: Diagonal Corners Rounded 19">
            <a:extLst>
              <a:ext uri="{FF2B5EF4-FFF2-40B4-BE49-F238E27FC236}">
                <a16:creationId xmlns:a16="http://schemas.microsoft.com/office/drawing/2014/main" id="{82A0FD3F-2168-3350-8896-010A3E7BEC74}"/>
              </a:ext>
            </a:extLst>
          </p:cNvPr>
          <p:cNvSpPr/>
          <p:nvPr/>
        </p:nvSpPr>
        <p:spPr>
          <a:xfrm>
            <a:off x="7327374" y="302017"/>
            <a:ext cx="28657200" cy="4270085"/>
          </a:xfrm>
          <a:prstGeom prst="round2DiagRect">
            <a:avLst/>
          </a:prstGeom>
          <a:solidFill>
            <a:schemeClr val="accent4">
              <a:lumMod val="75000"/>
            </a:schemeClr>
          </a:solidFill>
          <a:ln w="28575">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latin typeface="Garamond" panose="02020404030301010803" pitchFamily="18" charset="0"/>
            </a:endParaRPr>
          </a:p>
        </p:txBody>
      </p:sp>
      <p:sp>
        <p:nvSpPr>
          <p:cNvPr id="21" name="Google Shape;121;p2">
            <a:extLst>
              <a:ext uri="{FF2B5EF4-FFF2-40B4-BE49-F238E27FC236}">
                <a16:creationId xmlns:a16="http://schemas.microsoft.com/office/drawing/2014/main" id="{17954062-3530-ABD0-5BA6-EDC98228E5DE}"/>
              </a:ext>
            </a:extLst>
          </p:cNvPr>
          <p:cNvSpPr/>
          <p:nvPr/>
        </p:nvSpPr>
        <p:spPr>
          <a:xfrm>
            <a:off x="5697646" y="17517241"/>
            <a:ext cx="7510559" cy="3825350"/>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rtl="0">
              <a:spcBef>
                <a:spcPts val="0"/>
              </a:spcBef>
              <a:spcAft>
                <a:spcPts val="0"/>
              </a:spcAft>
            </a:pPr>
            <a:r>
              <a:rPr lang="en-US" sz="3800" b="0" i="0" u="none" strike="noStrike" dirty="0">
                <a:solidFill>
                  <a:schemeClr val="tx1"/>
                </a:solidFill>
                <a:effectLst/>
                <a:latin typeface="Garamond" panose="02020404030301010803" pitchFamily="18" charset="0"/>
              </a:rPr>
              <a:t>A measurement which…</a:t>
            </a:r>
          </a:p>
          <a:p>
            <a:pPr marL="571500" indent="-571500" rtl="0">
              <a:spcBef>
                <a:spcPts val="0"/>
              </a:spcBef>
              <a:spcAft>
                <a:spcPts val="0"/>
              </a:spcAft>
              <a:buFont typeface="Arial" panose="020B0604020202020204" pitchFamily="34" charset="0"/>
              <a:buChar char="•"/>
            </a:pPr>
            <a:r>
              <a:rPr lang="en-US" sz="3800" b="0" i="0" u="none" strike="noStrike" dirty="0">
                <a:solidFill>
                  <a:schemeClr val="tx1"/>
                </a:solidFill>
                <a:effectLst/>
                <a:latin typeface="Garamond" panose="02020404030301010803" pitchFamily="18" charset="0"/>
              </a:rPr>
              <a:t>considers </a:t>
            </a:r>
            <a:r>
              <a:rPr lang="en-US" sz="3800" b="1" i="0" u="none" strike="noStrike" dirty="0">
                <a:solidFill>
                  <a:schemeClr val="tx1"/>
                </a:solidFill>
                <a:effectLst/>
                <a:latin typeface="Garamond" panose="02020404030301010803" pitchFamily="18" charset="0"/>
              </a:rPr>
              <a:t>new countries</a:t>
            </a:r>
          </a:p>
          <a:p>
            <a:pPr marL="571500" indent="-571500" rtl="0">
              <a:spcBef>
                <a:spcPts val="0"/>
              </a:spcBef>
              <a:spcAft>
                <a:spcPts val="0"/>
              </a:spcAft>
              <a:buFont typeface="Arial" panose="020B0604020202020204" pitchFamily="34" charset="0"/>
              <a:buChar char="•"/>
            </a:pPr>
            <a:r>
              <a:rPr lang="en-US" sz="3800" dirty="0">
                <a:solidFill>
                  <a:schemeClr val="tx1"/>
                </a:solidFill>
                <a:latin typeface="Garamond" panose="02020404030301010803" pitchFamily="18" charset="0"/>
              </a:rPr>
              <a:t>a</a:t>
            </a:r>
            <a:r>
              <a:rPr lang="en-US" sz="3800" i="0" u="none" strike="noStrike" dirty="0">
                <a:solidFill>
                  <a:schemeClr val="tx1"/>
                </a:solidFill>
                <a:effectLst/>
                <a:latin typeface="Garamond" panose="02020404030301010803" pitchFamily="18" charset="0"/>
              </a:rPr>
              <a:t>djusts with </a:t>
            </a:r>
            <a:r>
              <a:rPr lang="en-US" sz="3800" b="1" i="0" u="none" strike="noStrike" dirty="0">
                <a:solidFill>
                  <a:schemeClr val="tx1"/>
                </a:solidFill>
                <a:effectLst/>
                <a:latin typeface="Garamond" panose="02020404030301010803" pitchFamily="18" charset="0"/>
              </a:rPr>
              <a:t>central concepts </a:t>
            </a:r>
            <a:r>
              <a:rPr lang="en-US" sz="3800" b="0" i="0" u="none" strike="noStrike" dirty="0">
                <a:solidFill>
                  <a:schemeClr val="tx1"/>
                </a:solidFill>
                <a:effectLst/>
                <a:latin typeface="Garamond" panose="02020404030301010803" pitchFamily="18" charset="0"/>
              </a:rPr>
              <a:t>of women’s rights</a:t>
            </a:r>
            <a:endParaRPr lang="en-US" sz="3800" dirty="0">
              <a:solidFill>
                <a:schemeClr val="tx1"/>
              </a:solidFill>
              <a:latin typeface="Garamond" panose="02020404030301010803" pitchFamily="18" charset="0"/>
            </a:endParaRPr>
          </a:p>
          <a:p>
            <a:pPr marL="571500" indent="-571500" rtl="0">
              <a:spcBef>
                <a:spcPts val="0"/>
              </a:spcBef>
              <a:spcAft>
                <a:spcPts val="0"/>
              </a:spcAft>
              <a:buFont typeface="Arial" panose="020B0604020202020204" pitchFamily="34" charset="0"/>
              <a:buChar char="•"/>
            </a:pPr>
            <a:r>
              <a:rPr lang="en-US" sz="3800" b="0" i="0" u="none" strike="noStrike" dirty="0">
                <a:solidFill>
                  <a:schemeClr val="tx1"/>
                </a:solidFill>
                <a:effectLst/>
                <a:latin typeface="Garamond" panose="02020404030301010803" pitchFamily="18" charset="0"/>
              </a:rPr>
              <a:t>gives a </a:t>
            </a:r>
            <a:r>
              <a:rPr lang="en-US" sz="3800" b="1" i="0" u="none" strike="noStrike" dirty="0">
                <a:solidFill>
                  <a:schemeClr val="tx1"/>
                </a:solidFill>
                <a:effectLst/>
                <a:latin typeface="Garamond" panose="02020404030301010803" pitchFamily="18" charset="0"/>
              </a:rPr>
              <a:t>better representation of the Global South.</a:t>
            </a:r>
            <a:endParaRPr lang="en-US" sz="3800" b="1" dirty="0">
              <a:solidFill>
                <a:schemeClr val="tx1"/>
              </a:solidFill>
              <a:effectLst/>
              <a:latin typeface="Garamond" panose="02020404030301010803" pitchFamily="18" charset="0"/>
            </a:endParaRPr>
          </a:p>
          <a:p>
            <a:br>
              <a:rPr lang="en-US" sz="3800" dirty="0">
                <a:solidFill>
                  <a:schemeClr val="tx1"/>
                </a:solidFill>
                <a:latin typeface="Garamond" panose="02020404030301010803" pitchFamily="18" charset="0"/>
              </a:rPr>
            </a:br>
            <a:endParaRPr sz="3800" dirty="0">
              <a:solidFill>
                <a:schemeClr val="tx1"/>
              </a:solidFill>
              <a:latin typeface="Garamond" panose="02020404030301010803" pitchFamily="18" charset="0"/>
            </a:endParaRPr>
          </a:p>
        </p:txBody>
      </p:sp>
      <p:sp>
        <p:nvSpPr>
          <p:cNvPr id="22" name="Google Shape;122;p2">
            <a:extLst>
              <a:ext uri="{FF2B5EF4-FFF2-40B4-BE49-F238E27FC236}">
                <a16:creationId xmlns:a16="http://schemas.microsoft.com/office/drawing/2014/main" id="{D7E7855F-621A-25C7-3B39-04D091F64C04}"/>
              </a:ext>
            </a:extLst>
          </p:cNvPr>
          <p:cNvSpPr/>
          <p:nvPr/>
        </p:nvSpPr>
        <p:spPr>
          <a:xfrm>
            <a:off x="1922581" y="22763563"/>
            <a:ext cx="9789049" cy="1510953"/>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0" i="0" u="none" strike="noStrike" dirty="0">
                <a:solidFill>
                  <a:srgbClr val="000000"/>
                </a:solidFill>
                <a:effectLst/>
                <a:latin typeface="Garamond" panose="02020404030301010803" pitchFamily="18" charset="0"/>
              </a:rPr>
              <a:t>Can Empowerment be Categorized and Reflect the Development of the 20</a:t>
            </a:r>
            <a:r>
              <a:rPr lang="en-US" sz="4000" b="0" i="0" u="none" strike="noStrike" baseline="30000" dirty="0">
                <a:solidFill>
                  <a:srgbClr val="000000"/>
                </a:solidFill>
                <a:effectLst/>
                <a:latin typeface="Garamond" panose="02020404030301010803" pitchFamily="18" charset="0"/>
              </a:rPr>
              <a:t>th</a:t>
            </a:r>
            <a:r>
              <a:rPr lang="en-US" sz="4000" b="0" i="0" u="none" strike="noStrike" dirty="0">
                <a:solidFill>
                  <a:srgbClr val="000000"/>
                </a:solidFill>
                <a:effectLst/>
                <a:latin typeface="Garamond" panose="02020404030301010803" pitchFamily="18" charset="0"/>
              </a:rPr>
              <a:t> Century?</a:t>
            </a:r>
            <a:endParaRPr sz="4000" dirty="0">
              <a:solidFill>
                <a:schemeClr val="tx1"/>
              </a:solidFill>
              <a:latin typeface="Garamond" panose="02020404030301010803" pitchFamily="18" charset="0"/>
              <a:ea typeface="Calibri"/>
              <a:cs typeface="Calibri"/>
              <a:sym typeface="Calibri"/>
            </a:endParaRPr>
          </a:p>
        </p:txBody>
      </p:sp>
      <p:sp>
        <p:nvSpPr>
          <p:cNvPr id="24" name="Google Shape;138;p2">
            <a:extLst>
              <a:ext uri="{FF2B5EF4-FFF2-40B4-BE49-F238E27FC236}">
                <a16:creationId xmlns:a16="http://schemas.microsoft.com/office/drawing/2014/main" id="{4865A1D5-AD70-5F22-C71A-26ABFA73097C}"/>
              </a:ext>
            </a:extLst>
          </p:cNvPr>
          <p:cNvSpPr txBox="1"/>
          <p:nvPr/>
        </p:nvSpPr>
        <p:spPr>
          <a:xfrm>
            <a:off x="16587910" y="2943293"/>
            <a:ext cx="1005840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bg1"/>
                </a:solidFill>
                <a:latin typeface="Garamond" panose="02020404030301010803" pitchFamily="18" charset="0"/>
                <a:ea typeface="Calibri"/>
                <a:cs typeface="Calibri"/>
                <a:sym typeface="Calibri"/>
              </a:rPr>
              <a:t>Athena B. Rodrigues</a:t>
            </a:r>
            <a:endParaRPr sz="5400" dirty="0">
              <a:solidFill>
                <a:schemeClr val="bg1"/>
              </a:solidFill>
              <a:latin typeface="Garamond" panose="02020404030301010803" pitchFamily="18" charset="0"/>
              <a:ea typeface="Calibri"/>
              <a:cs typeface="Calibri"/>
              <a:sym typeface="Calibri"/>
            </a:endParaRPr>
          </a:p>
        </p:txBody>
      </p:sp>
      <p:sp>
        <p:nvSpPr>
          <p:cNvPr id="25" name="Google Shape;139;p2">
            <a:extLst>
              <a:ext uri="{FF2B5EF4-FFF2-40B4-BE49-F238E27FC236}">
                <a16:creationId xmlns:a16="http://schemas.microsoft.com/office/drawing/2014/main" id="{1966639B-5072-C2A4-203D-BFA6C19528D1}"/>
              </a:ext>
            </a:extLst>
          </p:cNvPr>
          <p:cNvSpPr txBox="1"/>
          <p:nvPr/>
        </p:nvSpPr>
        <p:spPr>
          <a:xfrm>
            <a:off x="8737600" y="3866515"/>
            <a:ext cx="25030095"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aseline="30000" dirty="0">
                <a:solidFill>
                  <a:schemeClr val="bg1"/>
                </a:solidFill>
                <a:latin typeface="Garamond" panose="02020404030301010803" pitchFamily="18" charset="0"/>
                <a:ea typeface="Calibri"/>
                <a:cs typeface="Calibri"/>
                <a:sym typeface="Calibri"/>
              </a:rPr>
              <a:t>Undergraduate Capstone Spring 2024</a:t>
            </a:r>
            <a:endParaRPr dirty="0">
              <a:solidFill>
                <a:schemeClr val="bg1"/>
              </a:solidFill>
              <a:latin typeface="Garamond" panose="02020404030301010803" pitchFamily="18" charset="0"/>
            </a:endParaRPr>
          </a:p>
        </p:txBody>
      </p:sp>
      <p:sp>
        <p:nvSpPr>
          <p:cNvPr id="26" name="Google Shape;142;p2">
            <a:extLst>
              <a:ext uri="{FF2B5EF4-FFF2-40B4-BE49-F238E27FC236}">
                <a16:creationId xmlns:a16="http://schemas.microsoft.com/office/drawing/2014/main" id="{783227CB-0923-6AA3-BCC1-E757370684F2}"/>
              </a:ext>
            </a:extLst>
          </p:cNvPr>
          <p:cNvSpPr/>
          <p:nvPr/>
        </p:nvSpPr>
        <p:spPr>
          <a:xfrm>
            <a:off x="31072166" y="6763844"/>
            <a:ext cx="10972799" cy="914400"/>
          </a:xfrm>
          <a:prstGeom prst="rect">
            <a:avLst/>
          </a:prstGeom>
          <a:no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tx1"/>
                </a:solidFill>
                <a:latin typeface="Garamond" panose="02020404030301010803" pitchFamily="18" charset="0"/>
                <a:ea typeface="Calibri"/>
                <a:cs typeface="Calibri"/>
                <a:sym typeface="Calibri"/>
              </a:rPr>
              <a:t>Empowerment Categories</a:t>
            </a:r>
            <a:endParaRPr sz="4000" dirty="0">
              <a:solidFill>
                <a:schemeClr val="tx1"/>
              </a:solidFill>
              <a:latin typeface="Garamond" panose="02020404030301010803" pitchFamily="18" charset="0"/>
            </a:endParaRPr>
          </a:p>
        </p:txBody>
      </p:sp>
      <p:pic>
        <p:nvPicPr>
          <p:cNvPr id="27" name="Google Shape;145;p2" descr="A black and blue sign with white text&#10;&#10;Description automatically generated">
            <a:extLst>
              <a:ext uri="{FF2B5EF4-FFF2-40B4-BE49-F238E27FC236}">
                <a16:creationId xmlns:a16="http://schemas.microsoft.com/office/drawing/2014/main" id="{84899F9D-0CEE-55E7-6526-4F1C534AF6FC}"/>
              </a:ext>
            </a:extLst>
          </p:cNvPr>
          <p:cNvPicPr preferRelativeResize="0"/>
          <p:nvPr/>
        </p:nvPicPr>
        <p:blipFill rotWithShape="1">
          <a:blip r:embed="rId3">
            <a:alphaModFix/>
          </a:blip>
          <a:srcRect/>
          <a:stretch/>
        </p:blipFill>
        <p:spPr>
          <a:xfrm>
            <a:off x="1306286" y="896255"/>
            <a:ext cx="3938057" cy="2797065"/>
          </a:xfrm>
          <a:prstGeom prst="rect">
            <a:avLst/>
          </a:prstGeom>
          <a:noFill/>
          <a:ln>
            <a:noFill/>
          </a:ln>
        </p:spPr>
      </p:pic>
      <p:sp>
        <p:nvSpPr>
          <p:cNvPr id="28" name="Google Shape;146;p2">
            <a:extLst>
              <a:ext uri="{FF2B5EF4-FFF2-40B4-BE49-F238E27FC236}">
                <a16:creationId xmlns:a16="http://schemas.microsoft.com/office/drawing/2014/main" id="{A0CE6ADB-E87F-CE76-6125-45D40E360506}"/>
              </a:ext>
            </a:extLst>
          </p:cNvPr>
          <p:cNvSpPr txBox="1"/>
          <p:nvPr/>
        </p:nvSpPr>
        <p:spPr>
          <a:xfrm>
            <a:off x="4320395" y="8384141"/>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tx1"/>
              </a:solidFill>
              <a:latin typeface="Garamond" panose="02020404030301010803" pitchFamily="18" charset="0"/>
              <a:ea typeface="Calibri"/>
              <a:cs typeface="Calibri"/>
              <a:sym typeface="Calibri"/>
            </a:endParaRPr>
          </a:p>
        </p:txBody>
      </p:sp>
      <p:sp>
        <p:nvSpPr>
          <p:cNvPr id="29" name="Google Shape;147;p2">
            <a:extLst>
              <a:ext uri="{FF2B5EF4-FFF2-40B4-BE49-F238E27FC236}">
                <a16:creationId xmlns:a16="http://schemas.microsoft.com/office/drawing/2014/main" id="{8712402E-E276-B366-F753-20824444642B}"/>
              </a:ext>
            </a:extLst>
          </p:cNvPr>
          <p:cNvSpPr txBox="1"/>
          <p:nvPr/>
        </p:nvSpPr>
        <p:spPr>
          <a:xfrm>
            <a:off x="10651327" y="558846"/>
            <a:ext cx="22588542" cy="230828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dirty="0">
                <a:solidFill>
                  <a:schemeClr val="bg1"/>
                </a:solidFill>
                <a:latin typeface="Garamond" panose="02020404030301010803" pitchFamily="18" charset="0"/>
                <a:ea typeface="Calibri"/>
                <a:cs typeface="Calibri"/>
                <a:sym typeface="Calibri"/>
              </a:rPr>
              <a:t>Tracking Women’s Political Empowerment and Suffrage (1900 -2000)</a:t>
            </a:r>
            <a:endParaRPr dirty="0">
              <a:solidFill>
                <a:schemeClr val="bg1"/>
              </a:solidFill>
              <a:latin typeface="Garamond" panose="02020404030301010803" pitchFamily="18" charset="0"/>
            </a:endParaRPr>
          </a:p>
        </p:txBody>
      </p:sp>
      <p:sp>
        <p:nvSpPr>
          <p:cNvPr id="30" name="Google Shape;133;p2">
            <a:extLst>
              <a:ext uri="{FF2B5EF4-FFF2-40B4-BE49-F238E27FC236}">
                <a16:creationId xmlns:a16="http://schemas.microsoft.com/office/drawing/2014/main" id="{667EDF5F-32C9-2FA3-64A1-BABC622E4AD8}"/>
              </a:ext>
            </a:extLst>
          </p:cNvPr>
          <p:cNvSpPr/>
          <p:nvPr/>
        </p:nvSpPr>
        <p:spPr>
          <a:xfrm>
            <a:off x="572778" y="21153071"/>
            <a:ext cx="12317077" cy="830320"/>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bg1"/>
                </a:solidFill>
                <a:latin typeface="Garamond" panose="02020404030301010803" pitchFamily="18" charset="0"/>
                <a:ea typeface="Calibri"/>
                <a:cs typeface="Calibri"/>
                <a:sym typeface="Calibri"/>
              </a:rPr>
              <a:t>Research</a:t>
            </a:r>
            <a:r>
              <a:rPr lang="en-US" sz="5200" b="1" dirty="0">
                <a:solidFill>
                  <a:schemeClr val="tx1"/>
                </a:solidFill>
                <a:latin typeface="Garamond" panose="02020404030301010803" pitchFamily="18" charset="0"/>
                <a:ea typeface="Calibri"/>
                <a:cs typeface="Calibri"/>
                <a:sym typeface="Calibri"/>
              </a:rPr>
              <a:t> </a:t>
            </a:r>
            <a:r>
              <a:rPr lang="en-US" sz="5200" b="1" dirty="0">
                <a:solidFill>
                  <a:schemeClr val="bg1"/>
                </a:solidFill>
                <a:latin typeface="Garamond" panose="02020404030301010803" pitchFamily="18" charset="0"/>
                <a:ea typeface="Calibri"/>
                <a:cs typeface="Calibri"/>
                <a:sym typeface="Calibri"/>
              </a:rPr>
              <a:t>Questions</a:t>
            </a:r>
            <a:endParaRPr sz="5200" dirty="0">
              <a:solidFill>
                <a:schemeClr val="bg1"/>
              </a:solidFill>
              <a:latin typeface="Garamond" panose="02020404030301010803" pitchFamily="18" charset="0"/>
            </a:endParaRPr>
          </a:p>
        </p:txBody>
      </p:sp>
      <p:sp>
        <p:nvSpPr>
          <p:cNvPr id="31" name="Google Shape;141;p2">
            <a:extLst>
              <a:ext uri="{FF2B5EF4-FFF2-40B4-BE49-F238E27FC236}">
                <a16:creationId xmlns:a16="http://schemas.microsoft.com/office/drawing/2014/main" id="{291694C9-DB8C-C7D9-B203-F5018AA394B1}"/>
              </a:ext>
            </a:extLst>
          </p:cNvPr>
          <p:cNvSpPr/>
          <p:nvPr/>
        </p:nvSpPr>
        <p:spPr>
          <a:xfrm>
            <a:off x="789603" y="22763563"/>
            <a:ext cx="894740" cy="784231"/>
          </a:xfrm>
          <a:prstGeom prst="rect">
            <a:avLst/>
          </a:prstGeom>
          <a:no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500" b="1" dirty="0">
                <a:solidFill>
                  <a:schemeClr val="tx1"/>
                </a:solidFill>
                <a:latin typeface="Garamond" panose="02020404030301010803" pitchFamily="18" charset="0"/>
                <a:ea typeface="Calibri"/>
                <a:cs typeface="Calibri"/>
                <a:sym typeface="Calibri"/>
              </a:rPr>
              <a:t>1.</a:t>
            </a:r>
            <a:endParaRPr lang="en-US" sz="4500" dirty="0">
              <a:solidFill>
                <a:schemeClr val="tx1"/>
              </a:solidFill>
              <a:latin typeface="Garamond" panose="02020404030301010803" pitchFamily="18" charset="0"/>
            </a:endParaRPr>
          </a:p>
        </p:txBody>
      </p:sp>
      <p:sp>
        <p:nvSpPr>
          <p:cNvPr id="32" name="Google Shape;141;p2">
            <a:extLst>
              <a:ext uri="{FF2B5EF4-FFF2-40B4-BE49-F238E27FC236}">
                <a16:creationId xmlns:a16="http://schemas.microsoft.com/office/drawing/2014/main" id="{1DB94400-27B6-D527-B788-1FB19B32C3D1}"/>
              </a:ext>
            </a:extLst>
          </p:cNvPr>
          <p:cNvSpPr/>
          <p:nvPr/>
        </p:nvSpPr>
        <p:spPr>
          <a:xfrm>
            <a:off x="789603" y="26640538"/>
            <a:ext cx="894740" cy="784231"/>
          </a:xfrm>
          <a:prstGeom prst="rect">
            <a:avLst/>
          </a:prstGeom>
          <a:no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500" b="1" dirty="0">
                <a:solidFill>
                  <a:schemeClr val="tx1"/>
                </a:solidFill>
                <a:latin typeface="Garamond" panose="02020404030301010803" pitchFamily="18" charset="0"/>
                <a:ea typeface="Calibri"/>
                <a:cs typeface="Calibri"/>
                <a:sym typeface="Calibri"/>
              </a:rPr>
              <a:t>3.</a:t>
            </a:r>
            <a:endParaRPr lang="en-US" sz="4500" dirty="0">
              <a:solidFill>
                <a:schemeClr val="tx1"/>
              </a:solidFill>
              <a:latin typeface="Garamond" panose="02020404030301010803" pitchFamily="18" charset="0"/>
            </a:endParaRPr>
          </a:p>
        </p:txBody>
      </p:sp>
      <p:sp>
        <p:nvSpPr>
          <p:cNvPr id="33" name="Google Shape;141;p2">
            <a:extLst>
              <a:ext uri="{FF2B5EF4-FFF2-40B4-BE49-F238E27FC236}">
                <a16:creationId xmlns:a16="http://schemas.microsoft.com/office/drawing/2014/main" id="{46F53941-E9CE-3B95-7B78-28FA3C186D1D}"/>
              </a:ext>
            </a:extLst>
          </p:cNvPr>
          <p:cNvSpPr/>
          <p:nvPr/>
        </p:nvSpPr>
        <p:spPr>
          <a:xfrm>
            <a:off x="772145" y="24840310"/>
            <a:ext cx="894740" cy="784231"/>
          </a:xfrm>
          <a:prstGeom prst="rect">
            <a:avLst/>
          </a:prstGeom>
          <a:no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500" b="1" dirty="0">
                <a:solidFill>
                  <a:schemeClr val="tx1"/>
                </a:solidFill>
                <a:latin typeface="Garamond" panose="02020404030301010803" pitchFamily="18" charset="0"/>
                <a:ea typeface="Calibri"/>
                <a:cs typeface="Calibri"/>
                <a:sym typeface="Calibri"/>
              </a:rPr>
              <a:t>2.</a:t>
            </a:r>
            <a:endParaRPr lang="en-US" sz="4500" b="1" dirty="0">
              <a:solidFill>
                <a:schemeClr val="tx1"/>
              </a:solidFill>
              <a:latin typeface="Garamond" panose="02020404030301010803" pitchFamily="18" charset="0"/>
            </a:endParaRPr>
          </a:p>
        </p:txBody>
      </p:sp>
      <p:sp>
        <p:nvSpPr>
          <p:cNvPr id="34" name="Google Shape;122;p2">
            <a:extLst>
              <a:ext uri="{FF2B5EF4-FFF2-40B4-BE49-F238E27FC236}">
                <a16:creationId xmlns:a16="http://schemas.microsoft.com/office/drawing/2014/main" id="{36C9672E-5258-3AD5-58D5-94BDA7B48AC0}"/>
              </a:ext>
            </a:extLst>
          </p:cNvPr>
          <p:cNvSpPr/>
          <p:nvPr/>
        </p:nvSpPr>
        <p:spPr>
          <a:xfrm>
            <a:off x="1922580" y="26644732"/>
            <a:ext cx="9789049" cy="2238024"/>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rtl="0" fontAlgn="base">
              <a:spcBef>
                <a:spcPts val="0"/>
              </a:spcBef>
              <a:spcAft>
                <a:spcPts val="0"/>
              </a:spcAft>
            </a:pPr>
            <a:r>
              <a:rPr lang="en-US" sz="4000" b="0" i="0" u="none" strike="noStrike" dirty="0">
                <a:solidFill>
                  <a:srgbClr val="000000"/>
                </a:solidFill>
                <a:effectLst/>
                <a:latin typeface="Garamond" panose="02020404030301010803" pitchFamily="18" charset="0"/>
              </a:rPr>
              <a:t>Are there Regional Patterns in Empowerment or Suffrage? </a:t>
            </a:r>
          </a:p>
        </p:txBody>
      </p:sp>
      <p:sp>
        <p:nvSpPr>
          <p:cNvPr id="35" name="Google Shape;122;p2">
            <a:extLst>
              <a:ext uri="{FF2B5EF4-FFF2-40B4-BE49-F238E27FC236}">
                <a16:creationId xmlns:a16="http://schemas.microsoft.com/office/drawing/2014/main" id="{E7925779-5FD0-A369-EABF-EB87E42B813E}"/>
              </a:ext>
            </a:extLst>
          </p:cNvPr>
          <p:cNvSpPr/>
          <p:nvPr/>
        </p:nvSpPr>
        <p:spPr>
          <a:xfrm>
            <a:off x="1941493" y="24900066"/>
            <a:ext cx="9783974" cy="2421546"/>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rtl="0" fontAlgn="base">
              <a:spcBef>
                <a:spcPts val="0"/>
              </a:spcBef>
              <a:spcAft>
                <a:spcPts val="0"/>
              </a:spcAft>
            </a:pPr>
            <a:r>
              <a:rPr lang="en-US" sz="4000" dirty="0">
                <a:latin typeface="Garamond" panose="02020404030301010803" pitchFamily="18" charset="0"/>
              </a:rPr>
              <a:t>How does Suffrage Impact Empowerment?</a:t>
            </a:r>
            <a:endParaRPr lang="en-US" sz="4000" b="0" i="0" u="none" strike="noStrike" dirty="0">
              <a:solidFill>
                <a:srgbClr val="000000"/>
              </a:solidFill>
              <a:effectLst/>
              <a:latin typeface="Garamond" panose="02020404030301010803" pitchFamily="18" charset="0"/>
            </a:endParaRPr>
          </a:p>
        </p:txBody>
      </p:sp>
      <p:sp>
        <p:nvSpPr>
          <p:cNvPr id="37" name="Google Shape;121;p2">
            <a:extLst>
              <a:ext uri="{FF2B5EF4-FFF2-40B4-BE49-F238E27FC236}">
                <a16:creationId xmlns:a16="http://schemas.microsoft.com/office/drawing/2014/main" id="{9F09DBC6-E302-70BD-65C9-5D8100B2BB68}"/>
              </a:ext>
            </a:extLst>
          </p:cNvPr>
          <p:cNvSpPr/>
          <p:nvPr/>
        </p:nvSpPr>
        <p:spPr>
          <a:xfrm>
            <a:off x="676184" y="29433427"/>
            <a:ext cx="10801382" cy="1540041"/>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rtl="0">
              <a:spcBef>
                <a:spcPts val="0"/>
              </a:spcBef>
              <a:spcAft>
                <a:spcPts val="0"/>
              </a:spcAft>
            </a:pPr>
            <a:r>
              <a:rPr lang="en-US" sz="3800" b="0" i="0" u="none" strike="noStrike" dirty="0">
                <a:solidFill>
                  <a:schemeClr val="tx1"/>
                </a:solidFill>
                <a:effectLst/>
                <a:latin typeface="Garamond" panose="02020404030301010803" pitchFamily="18" charset="0"/>
              </a:rPr>
              <a:t>Sundström, A., Paxton, P., Wang, Y. T., &amp; Lindberg, S. I. (2017). Women’s political empowerment: A new global index, 1900–2012. </a:t>
            </a:r>
            <a:r>
              <a:rPr lang="en-US" sz="3800" b="0" i="1" u="none" strike="noStrike" dirty="0">
                <a:solidFill>
                  <a:schemeClr val="tx1"/>
                </a:solidFill>
                <a:effectLst/>
                <a:latin typeface="Garamond" panose="02020404030301010803" pitchFamily="18" charset="0"/>
              </a:rPr>
              <a:t>World Development</a:t>
            </a:r>
            <a:r>
              <a:rPr lang="en-US" sz="3800" b="0" i="0" u="none" strike="noStrike" dirty="0">
                <a:solidFill>
                  <a:schemeClr val="tx1"/>
                </a:solidFill>
                <a:effectLst/>
                <a:latin typeface="Garamond" panose="02020404030301010803" pitchFamily="18" charset="0"/>
              </a:rPr>
              <a:t>, </a:t>
            </a:r>
            <a:r>
              <a:rPr lang="en-US" sz="3800" b="0" i="1" u="none" strike="noStrike" dirty="0">
                <a:solidFill>
                  <a:schemeClr val="tx1"/>
                </a:solidFill>
                <a:effectLst/>
                <a:latin typeface="Garamond" panose="02020404030301010803" pitchFamily="18" charset="0"/>
              </a:rPr>
              <a:t>94</a:t>
            </a:r>
            <a:r>
              <a:rPr lang="en-US" sz="3800" b="0" i="0" u="none" strike="noStrike" dirty="0">
                <a:solidFill>
                  <a:schemeClr val="tx1"/>
                </a:solidFill>
                <a:effectLst/>
                <a:latin typeface="Garamond" panose="02020404030301010803" pitchFamily="18" charset="0"/>
              </a:rPr>
              <a:t>, 321-335.</a:t>
            </a:r>
            <a:endParaRPr sz="3800" dirty="0">
              <a:solidFill>
                <a:schemeClr val="tx1"/>
              </a:solidFill>
              <a:latin typeface="Garamond" panose="02020404030301010803" pitchFamily="18" charset="0"/>
            </a:endParaRPr>
          </a:p>
        </p:txBody>
      </p:sp>
      <p:sp>
        <p:nvSpPr>
          <p:cNvPr id="38" name="Google Shape;152;p2">
            <a:extLst>
              <a:ext uri="{FF2B5EF4-FFF2-40B4-BE49-F238E27FC236}">
                <a16:creationId xmlns:a16="http://schemas.microsoft.com/office/drawing/2014/main" id="{FCAD91A0-A1BB-CF9E-B19D-369006A2D98C}"/>
              </a:ext>
            </a:extLst>
          </p:cNvPr>
          <p:cNvSpPr/>
          <p:nvPr/>
        </p:nvSpPr>
        <p:spPr>
          <a:xfrm>
            <a:off x="14157766" y="16599003"/>
            <a:ext cx="5880421" cy="5433189"/>
          </a:xfrm>
          <a:prstGeom prst="rect">
            <a:avLst/>
          </a:prstGeom>
          <a:solidFill>
            <a:srgbClr val="F2F2F2"/>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tx1"/>
                </a:solidFill>
                <a:latin typeface="Garamond" panose="02020404030301010803" pitchFamily="18" charset="0"/>
              </a:rPr>
              <a:t>QR Code</a:t>
            </a:r>
            <a:endParaRPr sz="3200" dirty="0">
              <a:solidFill>
                <a:schemeClr val="tx1"/>
              </a:solidFill>
              <a:latin typeface="Garamond" panose="02020404030301010803" pitchFamily="18" charset="0"/>
            </a:endParaRPr>
          </a:p>
        </p:txBody>
      </p:sp>
      <p:graphicFrame>
        <p:nvGraphicFramePr>
          <p:cNvPr id="39" name="Table 38">
            <a:extLst>
              <a:ext uri="{FF2B5EF4-FFF2-40B4-BE49-F238E27FC236}">
                <a16:creationId xmlns:a16="http://schemas.microsoft.com/office/drawing/2014/main" id="{D44DB04E-8EFC-2B27-7AEE-582B0E26D34B}"/>
              </a:ext>
            </a:extLst>
          </p:cNvPr>
          <p:cNvGraphicFramePr>
            <a:graphicFrameLocks noGrp="1"/>
          </p:cNvGraphicFramePr>
          <p:nvPr>
            <p:extLst>
              <p:ext uri="{D42A27DB-BD31-4B8C-83A1-F6EECF244321}">
                <p14:modId xmlns:p14="http://schemas.microsoft.com/office/powerpoint/2010/main" val="590221845"/>
              </p:ext>
            </p:extLst>
          </p:nvPr>
        </p:nvGraphicFramePr>
        <p:xfrm>
          <a:off x="32556524" y="8049715"/>
          <a:ext cx="8809016" cy="4344235"/>
        </p:xfrm>
        <a:graphic>
          <a:graphicData uri="http://schemas.openxmlformats.org/drawingml/2006/table">
            <a:tbl>
              <a:tblPr firstRow="1" bandRow="1">
                <a:tableStyleId>{5940675A-B579-460E-94D1-54222C63F5DA}</a:tableStyleId>
              </a:tblPr>
              <a:tblGrid>
                <a:gridCol w="3416649">
                  <a:extLst>
                    <a:ext uri="{9D8B030D-6E8A-4147-A177-3AD203B41FA5}">
                      <a16:colId xmlns:a16="http://schemas.microsoft.com/office/drawing/2014/main" val="2091145196"/>
                    </a:ext>
                  </a:extLst>
                </a:gridCol>
                <a:gridCol w="5392367">
                  <a:extLst>
                    <a:ext uri="{9D8B030D-6E8A-4147-A177-3AD203B41FA5}">
                      <a16:colId xmlns:a16="http://schemas.microsoft.com/office/drawing/2014/main" val="3639124215"/>
                    </a:ext>
                  </a:extLst>
                </a:gridCol>
              </a:tblGrid>
              <a:tr h="775317">
                <a:tc>
                  <a:txBody>
                    <a:bodyPr/>
                    <a:lstStyle/>
                    <a:p>
                      <a:pPr algn="ctr"/>
                      <a:r>
                        <a:rPr lang="en-US" sz="3800" dirty="0">
                          <a:solidFill>
                            <a:schemeClr val="bg1"/>
                          </a:solidFill>
                          <a:latin typeface="Garamond" panose="02020404030301010803" pitchFamily="18" charset="0"/>
                        </a:rPr>
                        <a:t>Category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tc>
                  <a:txBody>
                    <a:bodyPr/>
                    <a:lstStyle/>
                    <a:p>
                      <a:pPr algn="ctr"/>
                      <a:r>
                        <a:rPr lang="en-US" sz="3800" dirty="0">
                          <a:solidFill>
                            <a:schemeClr val="bg1"/>
                          </a:solidFill>
                          <a:latin typeface="Garamond" panose="02020404030301010803" pitchFamily="18" charset="0"/>
                        </a:rPr>
                        <a:t>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75000"/>
                      </a:schemeClr>
                    </a:solidFill>
                  </a:tcPr>
                </a:tc>
                <a:extLst>
                  <a:ext uri="{0D108BD9-81ED-4DB2-BD59-A6C34878D82A}">
                    <a16:rowId xmlns:a16="http://schemas.microsoft.com/office/drawing/2014/main" val="2878476683"/>
                  </a:ext>
                </a:extLst>
              </a:tr>
              <a:tr h="775317">
                <a:tc>
                  <a:txBody>
                    <a:bodyPr/>
                    <a:lstStyle/>
                    <a:p>
                      <a:pPr algn="ctr"/>
                      <a:r>
                        <a:rPr lang="en-US" sz="3800" dirty="0">
                          <a:solidFill>
                            <a:schemeClr val="tx1"/>
                          </a:solidFill>
                          <a:latin typeface="Garamond" panose="02020404030301010803" pitchFamily="18" charset="0"/>
                        </a:rPr>
                        <a:t>Nascent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800" dirty="0">
                          <a:solidFill>
                            <a:schemeClr val="tx1"/>
                          </a:solidFill>
                          <a:latin typeface="Garamond" panose="02020404030301010803" pitchFamily="18" charset="0"/>
                        </a:rPr>
                        <a:t>WPEI &lt; 0.188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9451885"/>
                  </a:ext>
                </a:extLst>
              </a:tr>
              <a:tr h="1009142">
                <a:tc>
                  <a:txBody>
                    <a:bodyPr/>
                    <a:lstStyle/>
                    <a:p>
                      <a:pPr algn="ctr"/>
                      <a:r>
                        <a:rPr lang="en-US" sz="3800" dirty="0">
                          <a:solidFill>
                            <a:schemeClr val="tx1"/>
                          </a:solidFill>
                          <a:latin typeface="Garamond" panose="02020404030301010803" pitchFamily="18" charset="0"/>
                        </a:rPr>
                        <a:t>Emerging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800" dirty="0">
                          <a:solidFill>
                            <a:schemeClr val="tx1"/>
                          </a:solidFill>
                          <a:latin typeface="Garamond" panose="02020404030301010803" pitchFamily="18" charset="0"/>
                        </a:rPr>
                        <a:t>0.188 &lt; WPEI &lt; 0.336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6558474"/>
                  </a:ext>
                </a:extLst>
              </a:tr>
              <a:tr h="1009142">
                <a:tc>
                  <a:txBody>
                    <a:bodyPr/>
                    <a:lstStyle/>
                    <a:p>
                      <a:pPr algn="ctr"/>
                      <a:r>
                        <a:rPr lang="en-US" sz="3800" dirty="0">
                          <a:solidFill>
                            <a:schemeClr val="tx1"/>
                          </a:solidFill>
                          <a:latin typeface="Garamond" panose="02020404030301010803" pitchFamily="18" charset="0"/>
                        </a:rPr>
                        <a:t>Developing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800" dirty="0">
                          <a:solidFill>
                            <a:schemeClr val="tx1"/>
                          </a:solidFill>
                          <a:latin typeface="Garamond" panose="02020404030301010803" pitchFamily="18" charset="0"/>
                        </a:rPr>
                        <a:t>0.335 &lt; WPEI &lt; 0.546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13823378"/>
                  </a:ext>
                </a:extLst>
              </a:tr>
              <a:tr h="775317">
                <a:tc>
                  <a:txBody>
                    <a:bodyPr/>
                    <a:lstStyle/>
                    <a:p>
                      <a:pPr algn="ctr"/>
                      <a:r>
                        <a:rPr lang="en-US" sz="3800" dirty="0">
                          <a:solidFill>
                            <a:schemeClr val="tx1"/>
                          </a:solidFill>
                          <a:latin typeface="Garamond" panose="02020404030301010803" pitchFamily="18" charset="0"/>
                        </a:rPr>
                        <a:t>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800" dirty="0">
                          <a:solidFill>
                            <a:schemeClr val="tx1"/>
                          </a:solidFill>
                          <a:latin typeface="Garamond" panose="02020404030301010803" pitchFamily="18" charset="0"/>
                        </a:rPr>
                        <a:t>WPEI &gt; 0.546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69482422"/>
                  </a:ext>
                </a:extLst>
              </a:tr>
            </a:tbl>
          </a:graphicData>
        </a:graphic>
      </p:graphicFrame>
      <p:sp>
        <p:nvSpPr>
          <p:cNvPr id="43" name="Google Shape;142;p2">
            <a:extLst>
              <a:ext uri="{FF2B5EF4-FFF2-40B4-BE49-F238E27FC236}">
                <a16:creationId xmlns:a16="http://schemas.microsoft.com/office/drawing/2014/main" id="{9119BFFA-C425-6E9A-B851-1A3E5305D07A}"/>
              </a:ext>
            </a:extLst>
          </p:cNvPr>
          <p:cNvSpPr/>
          <p:nvPr/>
        </p:nvSpPr>
        <p:spPr>
          <a:xfrm>
            <a:off x="31072165" y="12754236"/>
            <a:ext cx="10972799" cy="914400"/>
          </a:xfrm>
          <a:prstGeom prst="rect">
            <a:avLst/>
          </a:prstGeom>
          <a:no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tx1"/>
                </a:solidFill>
                <a:latin typeface="Garamond" panose="02020404030301010803" pitchFamily="18" charset="0"/>
                <a:ea typeface="Calibri"/>
                <a:cs typeface="Calibri"/>
                <a:sym typeface="Calibri"/>
              </a:rPr>
              <a:t>Empowerment Periods</a:t>
            </a:r>
            <a:endParaRPr sz="4000" dirty="0">
              <a:solidFill>
                <a:schemeClr val="tx1"/>
              </a:solidFill>
              <a:latin typeface="Garamond" panose="02020404030301010803" pitchFamily="18" charset="0"/>
            </a:endParaRPr>
          </a:p>
        </p:txBody>
      </p:sp>
      <p:graphicFrame>
        <p:nvGraphicFramePr>
          <p:cNvPr id="45" name="Table 44">
            <a:extLst>
              <a:ext uri="{FF2B5EF4-FFF2-40B4-BE49-F238E27FC236}">
                <a16:creationId xmlns:a16="http://schemas.microsoft.com/office/drawing/2014/main" id="{ADDDC578-C063-ACB8-99EE-AFF42D22927F}"/>
              </a:ext>
            </a:extLst>
          </p:cNvPr>
          <p:cNvGraphicFramePr>
            <a:graphicFrameLocks noGrp="1"/>
          </p:cNvGraphicFramePr>
          <p:nvPr>
            <p:extLst>
              <p:ext uri="{D42A27DB-BD31-4B8C-83A1-F6EECF244321}">
                <p14:modId xmlns:p14="http://schemas.microsoft.com/office/powerpoint/2010/main" val="456993486"/>
              </p:ext>
            </p:extLst>
          </p:nvPr>
        </p:nvGraphicFramePr>
        <p:xfrm>
          <a:off x="31048037" y="14200530"/>
          <a:ext cx="10972800" cy="2682240"/>
        </p:xfrm>
        <a:graphic>
          <a:graphicData uri="http://schemas.openxmlformats.org/drawingml/2006/table">
            <a:tbl>
              <a:tblPr firstRow="1" bandRow="1">
                <a:tableStyleId>{5940675A-B579-460E-94D1-54222C63F5DA}</a:tableStyleId>
              </a:tblPr>
              <a:tblGrid>
                <a:gridCol w="5486400">
                  <a:extLst>
                    <a:ext uri="{9D8B030D-6E8A-4147-A177-3AD203B41FA5}">
                      <a16:colId xmlns:a16="http://schemas.microsoft.com/office/drawing/2014/main" val="2281213454"/>
                    </a:ext>
                  </a:extLst>
                </a:gridCol>
                <a:gridCol w="5486400">
                  <a:extLst>
                    <a:ext uri="{9D8B030D-6E8A-4147-A177-3AD203B41FA5}">
                      <a16:colId xmlns:a16="http://schemas.microsoft.com/office/drawing/2014/main" val="2045418393"/>
                    </a:ext>
                  </a:extLst>
                </a:gridCol>
              </a:tblGrid>
              <a:tr h="413422">
                <a:tc>
                  <a:txBody>
                    <a:bodyPr/>
                    <a:lstStyle/>
                    <a:p>
                      <a:pPr algn="ctr"/>
                      <a:r>
                        <a:rPr lang="en-US" sz="3800" dirty="0">
                          <a:solidFill>
                            <a:schemeClr val="bg1"/>
                          </a:solidFill>
                          <a:latin typeface="Garamond" panose="02020404030301010803" pitchFamily="18" charset="0"/>
                        </a:rPr>
                        <a:t>Period</a:t>
                      </a:r>
                    </a:p>
                  </a:txBody>
                  <a:tcPr>
                    <a:solidFill>
                      <a:schemeClr val="accent4">
                        <a:lumMod val="75000"/>
                      </a:schemeClr>
                    </a:solidFill>
                  </a:tcPr>
                </a:tc>
                <a:tc>
                  <a:txBody>
                    <a:bodyPr/>
                    <a:lstStyle/>
                    <a:p>
                      <a:pPr algn="ctr"/>
                      <a:r>
                        <a:rPr lang="en-US" sz="3800" dirty="0">
                          <a:solidFill>
                            <a:schemeClr val="bg1"/>
                          </a:solidFill>
                          <a:latin typeface="Garamond" panose="02020404030301010803" pitchFamily="18" charset="0"/>
                        </a:rPr>
                        <a:t>Years</a:t>
                      </a:r>
                    </a:p>
                  </a:txBody>
                  <a:tcPr>
                    <a:solidFill>
                      <a:schemeClr val="accent4">
                        <a:lumMod val="75000"/>
                      </a:schemeClr>
                    </a:solidFill>
                  </a:tcPr>
                </a:tc>
                <a:extLst>
                  <a:ext uri="{0D108BD9-81ED-4DB2-BD59-A6C34878D82A}">
                    <a16:rowId xmlns:a16="http://schemas.microsoft.com/office/drawing/2014/main" val="919567501"/>
                  </a:ext>
                </a:extLst>
              </a:tr>
              <a:tr h="413422">
                <a:tc>
                  <a:txBody>
                    <a:bodyPr/>
                    <a:lstStyle/>
                    <a:p>
                      <a:pPr algn="ctr"/>
                      <a:r>
                        <a:rPr lang="en-US" sz="3800" dirty="0">
                          <a:latin typeface="Garamond" panose="02020404030301010803" pitchFamily="18" charset="0"/>
                        </a:rPr>
                        <a:t>Nascent</a:t>
                      </a:r>
                    </a:p>
                  </a:txBody>
                  <a:tcPr/>
                </a:tc>
                <a:tc>
                  <a:txBody>
                    <a:bodyPr/>
                    <a:lstStyle/>
                    <a:p>
                      <a:pPr algn="ctr"/>
                      <a:r>
                        <a:rPr lang="en-US" sz="3800" dirty="0">
                          <a:latin typeface="Garamond" panose="02020404030301010803" pitchFamily="18" charset="0"/>
                        </a:rPr>
                        <a:t>1900 – 1955</a:t>
                      </a:r>
                    </a:p>
                  </a:txBody>
                  <a:tcPr/>
                </a:tc>
                <a:extLst>
                  <a:ext uri="{0D108BD9-81ED-4DB2-BD59-A6C34878D82A}">
                    <a16:rowId xmlns:a16="http://schemas.microsoft.com/office/drawing/2014/main" val="3429635491"/>
                  </a:ext>
                </a:extLst>
              </a:tr>
              <a:tr h="413422">
                <a:tc>
                  <a:txBody>
                    <a:bodyPr/>
                    <a:lstStyle/>
                    <a:p>
                      <a:pPr algn="ctr"/>
                      <a:r>
                        <a:rPr lang="en-US" sz="3800" dirty="0">
                          <a:latin typeface="Garamond" panose="02020404030301010803" pitchFamily="18" charset="0"/>
                        </a:rPr>
                        <a:t>Developing</a:t>
                      </a:r>
                    </a:p>
                  </a:txBody>
                  <a:tcPr/>
                </a:tc>
                <a:tc>
                  <a:txBody>
                    <a:bodyPr/>
                    <a:lstStyle/>
                    <a:p>
                      <a:pPr algn="ctr"/>
                      <a:r>
                        <a:rPr lang="en-US" sz="3800" dirty="0">
                          <a:latin typeface="Garamond" panose="02020404030301010803" pitchFamily="18" charset="0"/>
                        </a:rPr>
                        <a:t>1956 – 1978</a:t>
                      </a:r>
                    </a:p>
                  </a:txBody>
                  <a:tcPr/>
                </a:tc>
                <a:extLst>
                  <a:ext uri="{0D108BD9-81ED-4DB2-BD59-A6C34878D82A}">
                    <a16:rowId xmlns:a16="http://schemas.microsoft.com/office/drawing/2014/main" val="3690601320"/>
                  </a:ext>
                </a:extLst>
              </a:tr>
              <a:tr h="413422">
                <a:tc>
                  <a:txBody>
                    <a:bodyPr/>
                    <a:lstStyle/>
                    <a:p>
                      <a:pPr algn="ctr"/>
                      <a:r>
                        <a:rPr lang="en-US" sz="3800" dirty="0">
                          <a:latin typeface="Garamond" panose="02020404030301010803" pitchFamily="18" charset="0"/>
                        </a:rPr>
                        <a:t>Established</a:t>
                      </a:r>
                    </a:p>
                  </a:txBody>
                  <a:tcPr/>
                </a:tc>
                <a:tc>
                  <a:txBody>
                    <a:bodyPr/>
                    <a:lstStyle/>
                    <a:p>
                      <a:pPr algn="ctr"/>
                      <a:r>
                        <a:rPr lang="en-US" sz="3800" dirty="0">
                          <a:latin typeface="Garamond" panose="02020404030301010803" pitchFamily="18" charset="0"/>
                        </a:rPr>
                        <a:t>1979 - 2000</a:t>
                      </a:r>
                    </a:p>
                  </a:txBody>
                  <a:tcPr/>
                </a:tc>
                <a:extLst>
                  <a:ext uri="{0D108BD9-81ED-4DB2-BD59-A6C34878D82A}">
                    <a16:rowId xmlns:a16="http://schemas.microsoft.com/office/drawing/2014/main" val="3956124310"/>
                  </a:ext>
                </a:extLst>
              </a:tr>
            </a:tbl>
          </a:graphicData>
        </a:graphic>
      </p:graphicFrame>
      <p:pic>
        <p:nvPicPr>
          <p:cNvPr id="46" name="Picture 2" descr="GW Data Science (@gw_data_science) / X">
            <a:extLst>
              <a:ext uri="{FF2B5EF4-FFF2-40B4-BE49-F238E27FC236}">
                <a16:creationId xmlns:a16="http://schemas.microsoft.com/office/drawing/2014/main" id="{8280F7E0-40A6-2265-8CB1-DBC9BE1B6BD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4364" b="22149"/>
          <a:stretch/>
        </p:blipFill>
        <p:spPr bwMode="auto">
          <a:xfrm>
            <a:off x="37022579" y="797330"/>
            <a:ext cx="6451031" cy="3571591"/>
          </a:xfrm>
          <a:prstGeom prst="rect">
            <a:avLst/>
          </a:prstGeom>
          <a:noFill/>
          <a:extLst>
            <a:ext uri="{909E8E84-426E-40DD-AFC4-6F175D3DCCD1}">
              <a14:hiddenFill xmlns:a14="http://schemas.microsoft.com/office/drawing/2010/main">
                <a:solidFill>
                  <a:srgbClr val="FFFFFF"/>
                </a:solidFill>
              </a14:hiddenFill>
            </a:ext>
          </a:extLst>
        </p:spPr>
      </p:pic>
      <p:sp>
        <p:nvSpPr>
          <p:cNvPr id="47" name="Google Shape;135;p2">
            <a:extLst>
              <a:ext uri="{FF2B5EF4-FFF2-40B4-BE49-F238E27FC236}">
                <a16:creationId xmlns:a16="http://schemas.microsoft.com/office/drawing/2014/main" id="{15947464-5F68-9AA8-7564-DDC9F68E1A62}"/>
              </a:ext>
            </a:extLst>
          </p:cNvPr>
          <p:cNvSpPr/>
          <p:nvPr/>
        </p:nvSpPr>
        <p:spPr>
          <a:xfrm>
            <a:off x="543605" y="5538561"/>
            <a:ext cx="12346250" cy="818396"/>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bg1"/>
                </a:solidFill>
                <a:latin typeface="Garamond" panose="02020404030301010803" pitchFamily="18" charset="0"/>
                <a:ea typeface="Calibri"/>
                <a:cs typeface="Calibri"/>
                <a:sym typeface="Calibri"/>
              </a:rPr>
              <a:t>Background</a:t>
            </a:r>
            <a:endParaRPr sz="5200" dirty="0">
              <a:solidFill>
                <a:schemeClr val="bg1"/>
              </a:solidFill>
              <a:latin typeface="Garamond" panose="02020404030301010803" pitchFamily="18" charset="0"/>
            </a:endParaRPr>
          </a:p>
        </p:txBody>
      </p:sp>
      <p:graphicFrame>
        <p:nvGraphicFramePr>
          <p:cNvPr id="49" name="Table 48">
            <a:extLst>
              <a:ext uri="{FF2B5EF4-FFF2-40B4-BE49-F238E27FC236}">
                <a16:creationId xmlns:a16="http://schemas.microsoft.com/office/drawing/2014/main" id="{40C6C4F8-C800-50AD-09EA-F2D654CDF54C}"/>
              </a:ext>
            </a:extLst>
          </p:cNvPr>
          <p:cNvGraphicFramePr>
            <a:graphicFrameLocks noGrp="1"/>
          </p:cNvGraphicFramePr>
          <p:nvPr>
            <p:extLst>
              <p:ext uri="{D42A27DB-BD31-4B8C-83A1-F6EECF244321}">
                <p14:modId xmlns:p14="http://schemas.microsoft.com/office/powerpoint/2010/main" val="3480834045"/>
              </p:ext>
            </p:extLst>
          </p:nvPr>
        </p:nvGraphicFramePr>
        <p:xfrm>
          <a:off x="31072165" y="26980583"/>
          <a:ext cx="11155680" cy="4023360"/>
        </p:xfrm>
        <a:graphic>
          <a:graphicData uri="http://schemas.openxmlformats.org/drawingml/2006/table">
            <a:tbl>
              <a:tblPr firstRow="1" bandRow="1">
                <a:tableStyleId>{5940675A-B579-460E-94D1-54222C63F5DA}</a:tableStyleId>
              </a:tblPr>
              <a:tblGrid>
                <a:gridCol w="2926080">
                  <a:extLst>
                    <a:ext uri="{9D8B030D-6E8A-4147-A177-3AD203B41FA5}">
                      <a16:colId xmlns:a16="http://schemas.microsoft.com/office/drawing/2014/main" val="2426677641"/>
                    </a:ext>
                  </a:extLst>
                </a:gridCol>
                <a:gridCol w="1371600">
                  <a:extLst>
                    <a:ext uri="{9D8B030D-6E8A-4147-A177-3AD203B41FA5}">
                      <a16:colId xmlns:a16="http://schemas.microsoft.com/office/drawing/2014/main" val="3997089282"/>
                    </a:ext>
                  </a:extLst>
                </a:gridCol>
                <a:gridCol w="1371600">
                  <a:extLst>
                    <a:ext uri="{9D8B030D-6E8A-4147-A177-3AD203B41FA5}">
                      <a16:colId xmlns:a16="http://schemas.microsoft.com/office/drawing/2014/main" val="2624566702"/>
                    </a:ext>
                  </a:extLst>
                </a:gridCol>
                <a:gridCol w="1371600">
                  <a:extLst>
                    <a:ext uri="{9D8B030D-6E8A-4147-A177-3AD203B41FA5}">
                      <a16:colId xmlns:a16="http://schemas.microsoft.com/office/drawing/2014/main" val="2758336224"/>
                    </a:ext>
                  </a:extLst>
                </a:gridCol>
                <a:gridCol w="1371600">
                  <a:extLst>
                    <a:ext uri="{9D8B030D-6E8A-4147-A177-3AD203B41FA5}">
                      <a16:colId xmlns:a16="http://schemas.microsoft.com/office/drawing/2014/main" val="633971977"/>
                    </a:ext>
                  </a:extLst>
                </a:gridCol>
                <a:gridCol w="1371600">
                  <a:extLst>
                    <a:ext uri="{9D8B030D-6E8A-4147-A177-3AD203B41FA5}">
                      <a16:colId xmlns:a16="http://schemas.microsoft.com/office/drawing/2014/main" val="66326360"/>
                    </a:ext>
                  </a:extLst>
                </a:gridCol>
                <a:gridCol w="1371600">
                  <a:extLst>
                    <a:ext uri="{9D8B030D-6E8A-4147-A177-3AD203B41FA5}">
                      <a16:colId xmlns:a16="http://schemas.microsoft.com/office/drawing/2014/main" val="1309271312"/>
                    </a:ext>
                  </a:extLst>
                </a:gridCol>
              </a:tblGrid>
              <a:tr h="1005840">
                <a:tc>
                  <a:txBody>
                    <a:bodyPr/>
                    <a:lstStyle/>
                    <a:p>
                      <a:pPr algn="ctr"/>
                      <a:r>
                        <a:rPr lang="en-US" sz="3800" b="1" dirty="0">
                          <a:solidFill>
                            <a:schemeClr val="bg1"/>
                          </a:solidFill>
                          <a:latin typeface="Garamond" panose="02020404030301010803" pitchFamily="18" charset="0"/>
                        </a:rPr>
                        <a:t>Nascent</a:t>
                      </a:r>
                    </a:p>
                  </a:txBody>
                  <a:tcPr>
                    <a:solidFill>
                      <a:schemeClr val="accent4">
                        <a:lumMod val="75000"/>
                      </a:schemeClr>
                    </a:solidFill>
                  </a:tcPr>
                </a:tc>
                <a:tc>
                  <a:txBody>
                    <a:bodyPr/>
                    <a:lstStyle/>
                    <a:p>
                      <a:pPr algn="ctr"/>
                      <a:r>
                        <a:rPr lang="en-US" sz="3800" dirty="0">
                          <a:latin typeface="Garamond" panose="02020404030301010803" pitchFamily="18" charset="0"/>
                        </a:rPr>
                        <a:t>1900</a:t>
                      </a:r>
                    </a:p>
                  </a:txBody>
                  <a:tcPr>
                    <a:noFill/>
                  </a:tcPr>
                </a:tc>
                <a:tc>
                  <a:txBody>
                    <a:bodyPr/>
                    <a:lstStyle/>
                    <a:p>
                      <a:pPr algn="ctr"/>
                      <a:r>
                        <a:rPr lang="en-US" sz="3800" dirty="0">
                          <a:latin typeface="Garamond" panose="02020404030301010803" pitchFamily="18" charset="0"/>
                        </a:rPr>
                        <a:t>1944</a:t>
                      </a:r>
                    </a:p>
                  </a:txBody>
                  <a:tcPr>
                    <a:noFill/>
                  </a:tcPr>
                </a:tc>
                <a:tc>
                  <a:txBody>
                    <a:bodyPr/>
                    <a:lstStyle/>
                    <a:p>
                      <a:pPr algn="ctr"/>
                      <a:r>
                        <a:rPr lang="en-US" sz="3800" dirty="0">
                          <a:latin typeface="Garamond" panose="02020404030301010803" pitchFamily="18" charset="0"/>
                        </a:rPr>
                        <a:t>1900</a:t>
                      </a:r>
                    </a:p>
                  </a:txBody>
                  <a:tcPr>
                    <a:noFill/>
                  </a:tcPr>
                </a:tc>
                <a:tc>
                  <a:txBody>
                    <a:bodyPr/>
                    <a:lstStyle/>
                    <a:p>
                      <a:pPr algn="ctr"/>
                      <a:r>
                        <a:rPr lang="en-US" sz="3800" dirty="0">
                          <a:latin typeface="Garamond" panose="02020404030301010803" pitchFamily="18" charset="0"/>
                        </a:rPr>
                        <a:t>1946</a:t>
                      </a:r>
                    </a:p>
                  </a:txBody>
                  <a:tcPr>
                    <a:noFill/>
                  </a:tcPr>
                </a:tc>
                <a:tc>
                  <a:txBody>
                    <a:bodyPr/>
                    <a:lstStyle/>
                    <a:p>
                      <a:pPr algn="ctr"/>
                      <a:r>
                        <a:rPr lang="en-US" sz="3800" dirty="0">
                          <a:latin typeface="Garamond" panose="02020404030301010803" pitchFamily="18" charset="0"/>
                        </a:rPr>
                        <a:t>1900</a:t>
                      </a:r>
                    </a:p>
                  </a:txBody>
                  <a:tcPr>
                    <a:noFill/>
                  </a:tcPr>
                </a:tc>
                <a:tc>
                  <a:txBody>
                    <a:bodyPr/>
                    <a:lstStyle/>
                    <a:p>
                      <a:pPr algn="ctr"/>
                      <a:r>
                        <a:rPr lang="en-US" sz="3800" dirty="0">
                          <a:latin typeface="Garamond" panose="02020404030301010803" pitchFamily="18" charset="0"/>
                        </a:rPr>
                        <a:t>1948</a:t>
                      </a:r>
                    </a:p>
                  </a:txBody>
                  <a:tcPr>
                    <a:noFill/>
                  </a:tcPr>
                </a:tc>
                <a:extLst>
                  <a:ext uri="{0D108BD9-81ED-4DB2-BD59-A6C34878D82A}">
                    <a16:rowId xmlns:a16="http://schemas.microsoft.com/office/drawing/2014/main" val="746504726"/>
                  </a:ext>
                </a:extLst>
              </a:tr>
              <a:tr h="1005840">
                <a:tc>
                  <a:txBody>
                    <a:bodyPr/>
                    <a:lstStyle/>
                    <a:p>
                      <a:pPr algn="ctr"/>
                      <a:r>
                        <a:rPr lang="en-US" sz="3800" b="1" dirty="0">
                          <a:solidFill>
                            <a:schemeClr val="bg1"/>
                          </a:solidFill>
                          <a:latin typeface="Garamond" panose="02020404030301010803" pitchFamily="18" charset="0"/>
                        </a:rPr>
                        <a:t>Emerging</a:t>
                      </a:r>
                    </a:p>
                  </a:txBody>
                  <a:tcPr>
                    <a:solidFill>
                      <a:schemeClr val="accent4">
                        <a:lumMod val="75000"/>
                      </a:schemeClr>
                    </a:solidFill>
                  </a:tcPr>
                </a:tc>
                <a:tc>
                  <a:txBody>
                    <a:bodyPr/>
                    <a:lstStyle/>
                    <a:p>
                      <a:pPr algn="ctr"/>
                      <a:r>
                        <a:rPr lang="en-US" sz="3800" dirty="0">
                          <a:latin typeface="Garamond" panose="02020404030301010803" pitchFamily="18" charset="0"/>
                        </a:rPr>
                        <a:t>1918</a:t>
                      </a:r>
                    </a:p>
                  </a:txBody>
                  <a:tcPr>
                    <a:noFill/>
                  </a:tcPr>
                </a:tc>
                <a:tc>
                  <a:txBody>
                    <a:bodyPr/>
                    <a:lstStyle/>
                    <a:p>
                      <a:pPr algn="ctr"/>
                      <a:r>
                        <a:rPr lang="en-US" sz="3800" dirty="0">
                          <a:latin typeface="Garamond" panose="02020404030301010803" pitchFamily="18" charset="0"/>
                        </a:rPr>
                        <a:t>1944</a:t>
                      </a:r>
                    </a:p>
                  </a:txBody>
                  <a:tcPr>
                    <a:noFill/>
                  </a:tcPr>
                </a:tc>
                <a:tc>
                  <a:txBody>
                    <a:bodyPr/>
                    <a:lstStyle/>
                    <a:p>
                      <a:pPr algn="ctr"/>
                      <a:r>
                        <a:rPr lang="en-US" sz="3800" dirty="0">
                          <a:latin typeface="Garamond" panose="02020404030301010803" pitchFamily="18" charset="0"/>
                        </a:rPr>
                        <a:t>1914</a:t>
                      </a:r>
                    </a:p>
                  </a:txBody>
                  <a:tcPr>
                    <a:noFill/>
                  </a:tcPr>
                </a:tc>
                <a:tc>
                  <a:txBody>
                    <a:bodyPr/>
                    <a:lstStyle/>
                    <a:p>
                      <a:pPr algn="ctr"/>
                      <a:r>
                        <a:rPr lang="en-US" sz="3800" dirty="0">
                          <a:latin typeface="Garamond" panose="02020404030301010803" pitchFamily="18" charset="0"/>
                        </a:rPr>
                        <a:t>1969</a:t>
                      </a:r>
                    </a:p>
                  </a:txBody>
                  <a:tcPr>
                    <a:noFill/>
                  </a:tcPr>
                </a:tc>
                <a:tc>
                  <a:txBody>
                    <a:bodyPr/>
                    <a:lstStyle/>
                    <a:p>
                      <a:pPr algn="ctr"/>
                      <a:r>
                        <a:rPr lang="en-US" sz="3800" dirty="0">
                          <a:latin typeface="Garamond" panose="02020404030301010803" pitchFamily="18" charset="0"/>
                        </a:rPr>
                        <a:t>1905</a:t>
                      </a:r>
                    </a:p>
                  </a:txBody>
                  <a:tcPr>
                    <a:noFill/>
                  </a:tcPr>
                </a:tc>
                <a:tc>
                  <a:txBody>
                    <a:bodyPr/>
                    <a:lstStyle/>
                    <a:p>
                      <a:pPr algn="ctr"/>
                      <a:r>
                        <a:rPr lang="en-US" sz="3800" dirty="0">
                          <a:latin typeface="Garamond" panose="02020404030301010803" pitchFamily="18" charset="0"/>
                        </a:rPr>
                        <a:t>1972</a:t>
                      </a:r>
                    </a:p>
                  </a:txBody>
                  <a:tcPr>
                    <a:noFill/>
                  </a:tcPr>
                </a:tc>
                <a:extLst>
                  <a:ext uri="{0D108BD9-81ED-4DB2-BD59-A6C34878D82A}">
                    <a16:rowId xmlns:a16="http://schemas.microsoft.com/office/drawing/2014/main" val="1880588388"/>
                  </a:ext>
                </a:extLst>
              </a:tr>
              <a:tr h="1005840">
                <a:tc>
                  <a:txBody>
                    <a:bodyPr/>
                    <a:lstStyle/>
                    <a:p>
                      <a:pPr algn="ctr"/>
                      <a:r>
                        <a:rPr lang="en-US" sz="3800" b="1" dirty="0">
                          <a:solidFill>
                            <a:schemeClr val="bg1"/>
                          </a:solidFill>
                          <a:latin typeface="Garamond" panose="02020404030301010803" pitchFamily="18" charset="0"/>
                        </a:rPr>
                        <a:t>Developing</a:t>
                      </a:r>
                    </a:p>
                  </a:txBody>
                  <a:tcPr>
                    <a:solidFill>
                      <a:schemeClr val="accent4">
                        <a:lumMod val="75000"/>
                      </a:schemeClr>
                    </a:solidFill>
                  </a:tcPr>
                </a:tc>
                <a:tc>
                  <a:txBody>
                    <a:bodyPr/>
                    <a:lstStyle/>
                    <a:p>
                      <a:pPr algn="ctr"/>
                      <a:r>
                        <a:rPr lang="en-US" sz="3800" dirty="0">
                          <a:latin typeface="Garamond" panose="02020404030301010803" pitchFamily="18" charset="0"/>
                        </a:rPr>
                        <a:t>1974</a:t>
                      </a:r>
                    </a:p>
                  </a:txBody>
                  <a:tcPr/>
                </a:tc>
                <a:tc>
                  <a:txBody>
                    <a:bodyPr/>
                    <a:lstStyle/>
                    <a:p>
                      <a:pPr algn="ctr"/>
                      <a:r>
                        <a:rPr lang="en-US" sz="3800" dirty="0">
                          <a:latin typeface="Garamond" panose="02020404030301010803" pitchFamily="18" charset="0"/>
                        </a:rPr>
                        <a:t>1978</a:t>
                      </a:r>
                    </a:p>
                  </a:txBody>
                  <a:tcPr/>
                </a:tc>
                <a:tc>
                  <a:txBody>
                    <a:bodyPr/>
                    <a:lstStyle/>
                    <a:p>
                      <a:pPr algn="ctr"/>
                      <a:r>
                        <a:rPr lang="en-US" sz="3800" dirty="0">
                          <a:latin typeface="Garamond" panose="02020404030301010803" pitchFamily="18" charset="0"/>
                        </a:rPr>
                        <a:t>1867</a:t>
                      </a:r>
                    </a:p>
                  </a:txBody>
                  <a:tcPr/>
                </a:tc>
                <a:tc>
                  <a:txBody>
                    <a:bodyPr/>
                    <a:lstStyle/>
                    <a:p>
                      <a:pPr algn="ctr"/>
                      <a:r>
                        <a:rPr lang="en-US" sz="3800" dirty="0">
                          <a:latin typeface="Garamond" panose="02020404030301010803" pitchFamily="18" charset="0"/>
                        </a:rPr>
                        <a:t>1987</a:t>
                      </a:r>
                    </a:p>
                  </a:txBody>
                  <a:tcPr/>
                </a:tc>
                <a:tc>
                  <a:txBody>
                    <a:bodyPr/>
                    <a:lstStyle/>
                    <a:p>
                      <a:pPr algn="ctr"/>
                      <a:r>
                        <a:rPr lang="en-US" sz="3800" dirty="0">
                          <a:latin typeface="Garamond" panose="02020404030301010803" pitchFamily="18" charset="0"/>
                        </a:rPr>
                        <a:t>1966</a:t>
                      </a:r>
                    </a:p>
                  </a:txBody>
                  <a:tcPr/>
                </a:tc>
                <a:tc>
                  <a:txBody>
                    <a:bodyPr/>
                    <a:lstStyle/>
                    <a:p>
                      <a:pPr algn="ctr"/>
                      <a:r>
                        <a:rPr lang="en-US" sz="3800" dirty="0">
                          <a:latin typeface="Garamond" panose="02020404030301010803" pitchFamily="18" charset="0"/>
                        </a:rPr>
                        <a:t>1987</a:t>
                      </a:r>
                    </a:p>
                  </a:txBody>
                  <a:tcPr/>
                </a:tc>
                <a:extLst>
                  <a:ext uri="{0D108BD9-81ED-4DB2-BD59-A6C34878D82A}">
                    <a16:rowId xmlns:a16="http://schemas.microsoft.com/office/drawing/2014/main" val="2859167272"/>
                  </a:ext>
                </a:extLst>
              </a:tr>
              <a:tr h="1005840">
                <a:tc>
                  <a:txBody>
                    <a:bodyPr/>
                    <a:lstStyle/>
                    <a:p>
                      <a:pPr algn="ctr"/>
                      <a:r>
                        <a:rPr lang="en-US" sz="3800" b="1" dirty="0">
                          <a:solidFill>
                            <a:schemeClr val="bg1"/>
                          </a:solidFill>
                          <a:latin typeface="Garamond" panose="02020404030301010803" pitchFamily="18" charset="0"/>
                        </a:rPr>
                        <a:t>Established</a:t>
                      </a:r>
                    </a:p>
                  </a:txBody>
                  <a:tcPr>
                    <a:solidFill>
                      <a:schemeClr val="accent4">
                        <a:lumMod val="75000"/>
                      </a:schemeClr>
                    </a:solidFill>
                  </a:tcPr>
                </a:tc>
                <a:tc>
                  <a:txBody>
                    <a:bodyPr/>
                    <a:lstStyle/>
                    <a:p>
                      <a:pPr algn="ctr"/>
                      <a:r>
                        <a:rPr lang="en-US" sz="3800" dirty="0">
                          <a:latin typeface="Garamond" panose="02020404030301010803" pitchFamily="18" charset="0"/>
                        </a:rPr>
                        <a:t>1994</a:t>
                      </a:r>
                    </a:p>
                  </a:txBody>
                  <a:tcPr/>
                </a:tc>
                <a:tc>
                  <a:txBody>
                    <a:bodyPr/>
                    <a:lstStyle/>
                    <a:p>
                      <a:pPr algn="ctr"/>
                      <a:r>
                        <a:rPr lang="en-US" sz="3800" dirty="0">
                          <a:latin typeface="Garamond" panose="02020404030301010803" pitchFamily="18" charset="0"/>
                        </a:rPr>
                        <a:t>2000</a:t>
                      </a:r>
                    </a:p>
                  </a:txBody>
                  <a:tcPr/>
                </a:tc>
                <a:tc>
                  <a:txBody>
                    <a:bodyPr/>
                    <a:lstStyle/>
                    <a:p>
                      <a:pPr algn="ctr"/>
                      <a:r>
                        <a:rPr lang="en-US" sz="3800" dirty="0">
                          <a:latin typeface="Garamond" panose="02020404030301010803" pitchFamily="18" charset="0"/>
                        </a:rPr>
                        <a:t>1991</a:t>
                      </a:r>
                    </a:p>
                  </a:txBody>
                  <a:tcPr/>
                </a:tc>
                <a:tc>
                  <a:txBody>
                    <a:bodyPr/>
                    <a:lstStyle/>
                    <a:p>
                      <a:pPr algn="ctr"/>
                      <a:r>
                        <a:rPr lang="en-US" sz="3800" dirty="0">
                          <a:latin typeface="Garamond" panose="02020404030301010803" pitchFamily="18" charset="0"/>
                        </a:rPr>
                        <a:t>2000</a:t>
                      </a:r>
                    </a:p>
                  </a:txBody>
                  <a:tcPr/>
                </a:tc>
                <a:tc>
                  <a:txBody>
                    <a:bodyPr/>
                    <a:lstStyle/>
                    <a:p>
                      <a:pPr algn="ctr"/>
                      <a:r>
                        <a:rPr lang="en-US" sz="3800" dirty="0">
                          <a:latin typeface="Garamond" panose="02020404030301010803" pitchFamily="18" charset="0"/>
                        </a:rPr>
                        <a:t>1990</a:t>
                      </a:r>
                    </a:p>
                  </a:txBody>
                  <a:tcPr/>
                </a:tc>
                <a:tc>
                  <a:txBody>
                    <a:bodyPr/>
                    <a:lstStyle/>
                    <a:p>
                      <a:pPr algn="ctr"/>
                      <a:r>
                        <a:rPr lang="en-US" sz="3800" dirty="0">
                          <a:latin typeface="Garamond" panose="02020404030301010803" pitchFamily="18" charset="0"/>
                        </a:rPr>
                        <a:t>2000</a:t>
                      </a:r>
                    </a:p>
                  </a:txBody>
                  <a:tcPr/>
                </a:tc>
                <a:extLst>
                  <a:ext uri="{0D108BD9-81ED-4DB2-BD59-A6C34878D82A}">
                    <a16:rowId xmlns:a16="http://schemas.microsoft.com/office/drawing/2014/main" val="1469877422"/>
                  </a:ext>
                </a:extLst>
              </a:tr>
            </a:tbl>
          </a:graphicData>
        </a:graphic>
      </p:graphicFrame>
      <p:sp>
        <p:nvSpPr>
          <p:cNvPr id="59" name="Google Shape;141;p2">
            <a:extLst>
              <a:ext uri="{FF2B5EF4-FFF2-40B4-BE49-F238E27FC236}">
                <a16:creationId xmlns:a16="http://schemas.microsoft.com/office/drawing/2014/main" id="{D32164A4-E137-1DB3-EE8E-AD596F5D0901}"/>
              </a:ext>
            </a:extLst>
          </p:cNvPr>
          <p:cNvSpPr/>
          <p:nvPr/>
        </p:nvSpPr>
        <p:spPr>
          <a:xfrm>
            <a:off x="676184" y="6733205"/>
            <a:ext cx="4662085" cy="2642202"/>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Women’s</a:t>
            </a:r>
          </a:p>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Civil Liberties</a:t>
            </a:r>
          </a:p>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Index</a:t>
            </a:r>
            <a:endParaRPr lang="en-US" sz="4000" dirty="0">
              <a:solidFill>
                <a:schemeClr val="bg1"/>
              </a:solidFill>
              <a:latin typeface="Garamond" panose="02020404030301010803" pitchFamily="18" charset="0"/>
            </a:endParaRPr>
          </a:p>
        </p:txBody>
      </p:sp>
      <p:sp>
        <p:nvSpPr>
          <p:cNvPr id="60" name="Plus Sign 59">
            <a:extLst>
              <a:ext uri="{FF2B5EF4-FFF2-40B4-BE49-F238E27FC236}">
                <a16:creationId xmlns:a16="http://schemas.microsoft.com/office/drawing/2014/main" id="{B74DCF9F-180F-6FCF-FED2-503DA36CF94D}"/>
              </a:ext>
            </a:extLst>
          </p:cNvPr>
          <p:cNvSpPr/>
          <p:nvPr/>
        </p:nvSpPr>
        <p:spPr>
          <a:xfrm>
            <a:off x="2674026" y="9435963"/>
            <a:ext cx="826094" cy="767249"/>
          </a:xfrm>
          <a:prstGeom prst="mathPlus">
            <a:avLst/>
          </a:prstGeom>
          <a:no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Garamond" panose="02020404030301010803" pitchFamily="18" charset="0"/>
            </a:endParaRPr>
          </a:p>
        </p:txBody>
      </p:sp>
      <p:sp>
        <p:nvSpPr>
          <p:cNvPr id="63" name="Google Shape;122;p2">
            <a:extLst>
              <a:ext uri="{FF2B5EF4-FFF2-40B4-BE49-F238E27FC236}">
                <a16:creationId xmlns:a16="http://schemas.microsoft.com/office/drawing/2014/main" id="{61663AB1-57AE-775F-6DA5-1333F27C99E1}"/>
              </a:ext>
            </a:extLst>
          </p:cNvPr>
          <p:cNvSpPr/>
          <p:nvPr/>
        </p:nvSpPr>
        <p:spPr>
          <a:xfrm>
            <a:off x="5712408" y="6867839"/>
            <a:ext cx="7345657" cy="2082112"/>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marL="571500" indent="-571500" rtl="0" fontAlgn="base">
              <a:spcBef>
                <a:spcPts val="0"/>
              </a:spcBef>
              <a:spcAft>
                <a:spcPts val="0"/>
              </a:spcAft>
              <a:buFont typeface="Arial" panose="020B0604020202020204" pitchFamily="34" charset="0"/>
              <a:buChar char="•"/>
            </a:pPr>
            <a:r>
              <a:rPr lang="en-US" sz="3800" b="0" i="0" u="none" strike="noStrike" dirty="0">
                <a:solidFill>
                  <a:srgbClr val="000000"/>
                </a:solidFill>
                <a:effectLst/>
                <a:latin typeface="Garamond" panose="02020404030301010803" pitchFamily="18" charset="0"/>
              </a:rPr>
              <a:t>Freedom of domestic movement</a:t>
            </a:r>
          </a:p>
          <a:p>
            <a:pPr marL="571500" indent="-571500" rtl="0" fontAlgn="base">
              <a:spcBef>
                <a:spcPts val="0"/>
              </a:spcBef>
              <a:spcAft>
                <a:spcPts val="0"/>
              </a:spcAft>
              <a:buFont typeface="Arial" panose="020B0604020202020204" pitchFamily="34" charset="0"/>
              <a:buChar char="•"/>
            </a:pPr>
            <a:r>
              <a:rPr lang="en-US" sz="3800" b="0" i="0" u="none" strike="noStrike" dirty="0">
                <a:solidFill>
                  <a:srgbClr val="000000"/>
                </a:solidFill>
                <a:effectLst/>
                <a:latin typeface="Garamond" panose="02020404030301010803" pitchFamily="18" charset="0"/>
              </a:rPr>
              <a:t>Freedom from forced labor</a:t>
            </a:r>
          </a:p>
          <a:p>
            <a:pPr marL="571500" indent="-571500" rtl="0" fontAlgn="base">
              <a:spcBef>
                <a:spcPts val="0"/>
              </a:spcBef>
              <a:spcAft>
                <a:spcPts val="0"/>
              </a:spcAft>
              <a:buFont typeface="Arial" panose="020B0604020202020204" pitchFamily="34" charset="0"/>
              <a:buChar char="•"/>
            </a:pPr>
            <a:r>
              <a:rPr lang="en-US" sz="3800" b="0" i="0" u="none" strike="noStrike" dirty="0">
                <a:solidFill>
                  <a:srgbClr val="000000"/>
                </a:solidFill>
                <a:effectLst/>
                <a:latin typeface="Garamond" panose="02020404030301010803" pitchFamily="18" charset="0"/>
              </a:rPr>
              <a:t>Property rights </a:t>
            </a:r>
          </a:p>
          <a:p>
            <a:pPr marL="571500" indent="-571500" rtl="0" fontAlgn="base">
              <a:spcBef>
                <a:spcPts val="0"/>
              </a:spcBef>
              <a:spcAft>
                <a:spcPts val="0"/>
              </a:spcAft>
              <a:buFont typeface="Arial" panose="020B0604020202020204" pitchFamily="34" charset="0"/>
              <a:buChar char="•"/>
            </a:pPr>
            <a:r>
              <a:rPr lang="en-US" sz="3800" b="0" i="0" u="none" strike="noStrike" dirty="0">
                <a:solidFill>
                  <a:srgbClr val="000000"/>
                </a:solidFill>
                <a:effectLst/>
                <a:latin typeface="Garamond" panose="02020404030301010803" pitchFamily="18" charset="0"/>
              </a:rPr>
              <a:t>Access to justice </a:t>
            </a:r>
          </a:p>
        </p:txBody>
      </p:sp>
      <p:sp>
        <p:nvSpPr>
          <p:cNvPr id="64" name="Google Shape;122;p2">
            <a:extLst>
              <a:ext uri="{FF2B5EF4-FFF2-40B4-BE49-F238E27FC236}">
                <a16:creationId xmlns:a16="http://schemas.microsoft.com/office/drawing/2014/main" id="{576CB9A7-039D-8609-F043-A0E3D88C5844}"/>
              </a:ext>
            </a:extLst>
          </p:cNvPr>
          <p:cNvSpPr/>
          <p:nvPr/>
        </p:nvSpPr>
        <p:spPr>
          <a:xfrm>
            <a:off x="5712408" y="10258128"/>
            <a:ext cx="6052132" cy="2232537"/>
          </a:xfrm>
          <a:prstGeom prst="rect">
            <a:avLst/>
          </a:prstGeom>
          <a:noFill/>
          <a:ln w="12700" cap="flat" cmpd="sng">
            <a:noFill/>
            <a:prstDash val="solid"/>
            <a:miter lim="800000"/>
            <a:headEnd type="none" w="sm" len="sm"/>
            <a:tailEnd type="none" w="sm" len="sm"/>
          </a:ln>
        </p:spPr>
        <p:txBody>
          <a:bodyPr spcFirstLastPara="1" wrap="square" lIns="91425" tIns="45700" rIns="91425" bIns="45700" anchor="t" anchorCtr="0">
            <a:noAutofit/>
          </a:bodyPr>
          <a:lstStyle/>
          <a:p>
            <a:pPr marL="457200" indent="-457200" rtl="0" fontAlgn="base">
              <a:spcBef>
                <a:spcPts val="0"/>
              </a:spcBef>
              <a:spcAft>
                <a:spcPts val="0"/>
              </a:spcAft>
              <a:buFont typeface="Arial" panose="020B0604020202020204" pitchFamily="34" charset="0"/>
              <a:buChar char="•"/>
            </a:pPr>
            <a:r>
              <a:rPr lang="en-US" sz="3800" b="0" i="0" u="none" strike="noStrike" dirty="0">
                <a:solidFill>
                  <a:srgbClr val="000000"/>
                </a:solidFill>
                <a:effectLst/>
                <a:latin typeface="Garamond" panose="02020404030301010803" pitchFamily="18" charset="0"/>
              </a:rPr>
              <a:t>Freedom of discussion</a:t>
            </a:r>
          </a:p>
          <a:p>
            <a:pPr marL="457200" indent="-457200" rtl="0" fontAlgn="base">
              <a:spcBef>
                <a:spcPts val="0"/>
              </a:spcBef>
              <a:spcAft>
                <a:spcPts val="0"/>
              </a:spcAft>
              <a:buFont typeface="Arial" panose="020B0604020202020204" pitchFamily="34" charset="0"/>
              <a:buChar char="•"/>
            </a:pPr>
            <a:r>
              <a:rPr lang="en-US" sz="3800" b="0" i="0" u="none" strike="noStrike" dirty="0">
                <a:solidFill>
                  <a:srgbClr val="000000"/>
                </a:solidFill>
                <a:effectLst/>
                <a:latin typeface="Garamond" panose="02020404030301010803" pitchFamily="18" charset="0"/>
              </a:rPr>
              <a:t>Participation in Civil Service Organizations</a:t>
            </a:r>
          </a:p>
          <a:p>
            <a:pPr marL="457200" indent="-457200" rtl="0" fontAlgn="base">
              <a:spcBef>
                <a:spcPts val="0"/>
              </a:spcBef>
              <a:spcAft>
                <a:spcPts val="0"/>
              </a:spcAft>
              <a:buFont typeface="Arial" panose="020B0604020202020204" pitchFamily="34" charset="0"/>
              <a:buChar char="•"/>
            </a:pPr>
            <a:r>
              <a:rPr lang="en-US" sz="3800" b="0" i="0" u="none" strike="noStrike" dirty="0">
                <a:solidFill>
                  <a:srgbClr val="000000"/>
                </a:solidFill>
                <a:effectLst/>
                <a:latin typeface="Garamond" panose="02020404030301010803" pitchFamily="18" charset="0"/>
              </a:rPr>
              <a:t>Percentage of female journalists</a:t>
            </a:r>
          </a:p>
        </p:txBody>
      </p:sp>
      <p:sp>
        <p:nvSpPr>
          <p:cNvPr id="65" name="TextBox 64">
            <a:extLst>
              <a:ext uri="{FF2B5EF4-FFF2-40B4-BE49-F238E27FC236}">
                <a16:creationId xmlns:a16="http://schemas.microsoft.com/office/drawing/2014/main" id="{55C80B62-2A7A-68D1-4E20-85E9450480C7}"/>
              </a:ext>
            </a:extLst>
          </p:cNvPr>
          <p:cNvSpPr txBox="1"/>
          <p:nvPr/>
        </p:nvSpPr>
        <p:spPr>
          <a:xfrm>
            <a:off x="5730487" y="13739419"/>
            <a:ext cx="6260194" cy="2431435"/>
          </a:xfrm>
          <a:prstGeom prst="rect">
            <a:avLst/>
          </a:prstGeom>
          <a:noFill/>
        </p:spPr>
        <p:txBody>
          <a:bodyPr wrap="square">
            <a:spAutoFit/>
          </a:bodyPr>
          <a:lstStyle/>
          <a:p>
            <a:pPr marL="457200" indent="-457200" rtl="0" fontAlgn="base">
              <a:spcBef>
                <a:spcPts val="0"/>
              </a:spcBef>
              <a:spcAft>
                <a:spcPts val="0"/>
              </a:spcAft>
              <a:buFont typeface="Arial" panose="020B0604020202020204" pitchFamily="34" charset="0"/>
              <a:buChar char="•"/>
            </a:pPr>
            <a:r>
              <a:rPr lang="en-US" sz="3800" b="0" i="0" u="none" strike="noStrike" dirty="0">
                <a:solidFill>
                  <a:srgbClr val="000000"/>
                </a:solidFill>
                <a:effectLst/>
                <a:latin typeface="Garamond" panose="02020404030301010803" pitchFamily="18" charset="0"/>
              </a:rPr>
              <a:t>Power distribution by gender</a:t>
            </a:r>
          </a:p>
          <a:p>
            <a:pPr marL="457200" indent="-457200" rtl="0" fontAlgn="base">
              <a:spcBef>
                <a:spcPts val="0"/>
              </a:spcBef>
              <a:spcAft>
                <a:spcPts val="0"/>
              </a:spcAft>
              <a:buFont typeface="Arial" panose="020B0604020202020204" pitchFamily="34" charset="0"/>
              <a:buChar char="•"/>
            </a:pPr>
            <a:r>
              <a:rPr lang="en-US" sz="3800" b="0" i="0" u="none" strike="noStrike" dirty="0">
                <a:solidFill>
                  <a:srgbClr val="000000"/>
                </a:solidFill>
                <a:effectLst/>
                <a:latin typeface="Garamond" panose="02020404030301010803" pitchFamily="18" charset="0"/>
              </a:rPr>
              <a:t>Political position representation </a:t>
            </a:r>
          </a:p>
          <a:p>
            <a:pPr marL="457200" indent="-457200" rtl="0" fontAlgn="base">
              <a:spcBef>
                <a:spcPts val="0"/>
              </a:spcBef>
              <a:spcAft>
                <a:spcPts val="0"/>
              </a:spcAft>
              <a:buFont typeface="Arial" panose="020B0604020202020204" pitchFamily="34" charset="0"/>
              <a:buChar char="•"/>
            </a:pPr>
            <a:r>
              <a:rPr lang="en-US" sz="3800" b="0" i="0" u="none" strike="noStrike" dirty="0">
                <a:solidFill>
                  <a:srgbClr val="000000"/>
                </a:solidFill>
                <a:effectLst/>
                <a:latin typeface="Garamond" panose="02020404030301010803" pitchFamily="18" charset="0"/>
              </a:rPr>
              <a:t>Presence in Legislature</a:t>
            </a:r>
          </a:p>
        </p:txBody>
      </p:sp>
      <p:sp>
        <p:nvSpPr>
          <p:cNvPr id="71" name="Google Shape;152;p2">
            <a:extLst>
              <a:ext uri="{FF2B5EF4-FFF2-40B4-BE49-F238E27FC236}">
                <a16:creationId xmlns:a16="http://schemas.microsoft.com/office/drawing/2014/main" id="{6F0CF264-189D-3D79-695B-CA89AB2BCF41}"/>
              </a:ext>
            </a:extLst>
          </p:cNvPr>
          <p:cNvSpPr/>
          <p:nvPr/>
        </p:nvSpPr>
        <p:spPr>
          <a:xfrm>
            <a:off x="12930406" y="5213010"/>
            <a:ext cx="18460251" cy="10619225"/>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solidFill>
                <a:schemeClr val="tx1"/>
              </a:solidFill>
              <a:latin typeface="Garamond" panose="02020404030301010803" pitchFamily="18" charset="0"/>
            </a:endParaRPr>
          </a:p>
        </p:txBody>
      </p:sp>
      <p:sp>
        <p:nvSpPr>
          <p:cNvPr id="76" name="Google Shape;152;p2">
            <a:extLst>
              <a:ext uri="{FF2B5EF4-FFF2-40B4-BE49-F238E27FC236}">
                <a16:creationId xmlns:a16="http://schemas.microsoft.com/office/drawing/2014/main" id="{28C80C0B-CC67-CE98-046A-20B2801B91A3}"/>
              </a:ext>
            </a:extLst>
          </p:cNvPr>
          <p:cNvSpPr/>
          <p:nvPr/>
        </p:nvSpPr>
        <p:spPr>
          <a:xfrm>
            <a:off x="20723116" y="14700574"/>
            <a:ext cx="11036121" cy="8498093"/>
          </a:xfrm>
          <a:prstGeom prst="rect">
            <a:avLst/>
          </a:prstGeom>
          <a:blipFill dpi="0" rotWithShape="1">
            <a:blip r:embed="rId6">
              <a:extLst>
                <a:ext uri="{28A0092B-C50C-407E-A947-70E740481C1C}">
                  <a14:useLocalDpi xmlns:a14="http://schemas.microsoft.com/office/drawing/2010/main" val="0"/>
                </a:ext>
              </a:extLst>
            </a:blip>
            <a:srcRect/>
            <a:stretch>
              <a:fillRect/>
            </a:stretch>
          </a:blip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solidFill>
                <a:schemeClr val="tx1"/>
              </a:solidFill>
              <a:latin typeface="Garamond" panose="02020404030301010803" pitchFamily="18" charset="0"/>
            </a:endParaRPr>
          </a:p>
        </p:txBody>
      </p:sp>
      <p:sp>
        <p:nvSpPr>
          <p:cNvPr id="80" name="Google Shape;152;p2">
            <a:extLst>
              <a:ext uri="{FF2B5EF4-FFF2-40B4-BE49-F238E27FC236}">
                <a16:creationId xmlns:a16="http://schemas.microsoft.com/office/drawing/2014/main" id="{B6DC4604-8899-CCDF-17DA-FBF24E5A3C52}"/>
              </a:ext>
            </a:extLst>
          </p:cNvPr>
          <p:cNvSpPr/>
          <p:nvPr/>
        </p:nvSpPr>
        <p:spPr>
          <a:xfrm>
            <a:off x="31458106" y="17061827"/>
            <a:ext cx="12022939" cy="7908262"/>
          </a:xfrm>
          <a:prstGeom prst="rect">
            <a:avLst/>
          </a:prstGeom>
          <a:blipFill dpi="0" rotWithShape="1">
            <a:blip r:embed="rId7">
              <a:extLst>
                <a:ext uri="{28A0092B-C50C-407E-A947-70E740481C1C}">
                  <a14:useLocalDpi xmlns:a14="http://schemas.microsoft.com/office/drawing/2010/main" val="0"/>
                </a:ext>
              </a:extLst>
            </a:blip>
            <a:srcRect/>
            <a:stretch>
              <a:fillRect/>
            </a:stretch>
          </a:blip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solidFill>
                <a:schemeClr val="tx1"/>
              </a:solidFill>
              <a:latin typeface="Garamond" panose="02020404030301010803" pitchFamily="18" charset="0"/>
            </a:endParaRPr>
          </a:p>
        </p:txBody>
      </p:sp>
      <p:sp>
        <p:nvSpPr>
          <p:cNvPr id="81" name="TextBox 80">
            <a:extLst>
              <a:ext uri="{FF2B5EF4-FFF2-40B4-BE49-F238E27FC236}">
                <a16:creationId xmlns:a16="http://schemas.microsoft.com/office/drawing/2014/main" id="{FAC3E830-4532-B7D1-4FD1-AE9BCCBEA1DD}"/>
              </a:ext>
            </a:extLst>
          </p:cNvPr>
          <p:cNvSpPr txBox="1"/>
          <p:nvPr/>
        </p:nvSpPr>
        <p:spPr>
          <a:xfrm>
            <a:off x="14677221" y="15513538"/>
            <a:ext cx="4613871" cy="584775"/>
          </a:xfrm>
          <a:prstGeom prst="rect">
            <a:avLst/>
          </a:prstGeom>
          <a:solidFill>
            <a:schemeClr val="accent4">
              <a:lumMod val="75000"/>
            </a:schemeClr>
          </a:solidFill>
          <a:ln>
            <a:solidFill>
              <a:schemeClr val="accent4">
                <a:lumMod val="75000"/>
              </a:schemeClr>
            </a:solidFill>
          </a:ln>
        </p:spPr>
        <p:txBody>
          <a:bodyPr wrap="square" rtlCol="0">
            <a:spAutoFit/>
          </a:bodyPr>
          <a:lstStyle/>
          <a:p>
            <a:pPr algn="ctr"/>
            <a:r>
              <a:rPr lang="en-US" sz="3200" b="1" dirty="0">
                <a:solidFill>
                  <a:schemeClr val="bg1"/>
                </a:solidFill>
                <a:latin typeface="Garamond" panose="02020404030301010803" pitchFamily="18" charset="0"/>
              </a:rPr>
              <a:t>Shiny App QR Code</a:t>
            </a:r>
          </a:p>
        </p:txBody>
      </p:sp>
      <p:sp>
        <p:nvSpPr>
          <p:cNvPr id="82" name="Google Shape;141;p2">
            <a:extLst>
              <a:ext uri="{FF2B5EF4-FFF2-40B4-BE49-F238E27FC236}">
                <a16:creationId xmlns:a16="http://schemas.microsoft.com/office/drawing/2014/main" id="{4EE51B5C-36FF-5D86-55EE-495EE88BBCF0}"/>
              </a:ext>
            </a:extLst>
          </p:cNvPr>
          <p:cNvSpPr/>
          <p:nvPr/>
        </p:nvSpPr>
        <p:spPr>
          <a:xfrm>
            <a:off x="676184" y="10225707"/>
            <a:ext cx="4662085" cy="2642202"/>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Women’s</a:t>
            </a:r>
          </a:p>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Civil Society</a:t>
            </a:r>
          </a:p>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 Participation </a:t>
            </a:r>
          </a:p>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Index</a:t>
            </a:r>
            <a:endParaRPr lang="en-US" sz="4000" dirty="0">
              <a:solidFill>
                <a:schemeClr val="bg1"/>
              </a:solidFill>
              <a:latin typeface="Garamond" panose="02020404030301010803" pitchFamily="18" charset="0"/>
            </a:endParaRPr>
          </a:p>
        </p:txBody>
      </p:sp>
      <p:sp>
        <p:nvSpPr>
          <p:cNvPr id="83" name="Google Shape;141;p2">
            <a:extLst>
              <a:ext uri="{FF2B5EF4-FFF2-40B4-BE49-F238E27FC236}">
                <a16:creationId xmlns:a16="http://schemas.microsoft.com/office/drawing/2014/main" id="{2DE65CA5-B2EA-6DD9-FD02-46FDB3DF1562}"/>
              </a:ext>
            </a:extLst>
          </p:cNvPr>
          <p:cNvSpPr/>
          <p:nvPr/>
        </p:nvSpPr>
        <p:spPr>
          <a:xfrm>
            <a:off x="647987" y="13731332"/>
            <a:ext cx="4662085" cy="2642202"/>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Women’s</a:t>
            </a:r>
          </a:p>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Political Participation </a:t>
            </a:r>
          </a:p>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Index</a:t>
            </a:r>
            <a:endParaRPr lang="en-US" sz="4000" dirty="0">
              <a:solidFill>
                <a:schemeClr val="bg1"/>
              </a:solidFill>
              <a:latin typeface="Garamond" panose="02020404030301010803" pitchFamily="18" charset="0"/>
            </a:endParaRPr>
          </a:p>
        </p:txBody>
      </p:sp>
      <p:sp>
        <p:nvSpPr>
          <p:cNvPr id="85" name="Google Shape;142;p2">
            <a:extLst>
              <a:ext uri="{FF2B5EF4-FFF2-40B4-BE49-F238E27FC236}">
                <a16:creationId xmlns:a16="http://schemas.microsoft.com/office/drawing/2014/main" id="{36E7495F-44AD-D7B9-EDDA-21D1D7E5A2F4}"/>
              </a:ext>
            </a:extLst>
          </p:cNvPr>
          <p:cNvSpPr/>
          <p:nvPr/>
        </p:nvSpPr>
        <p:spPr>
          <a:xfrm>
            <a:off x="31255046" y="24936593"/>
            <a:ext cx="10972799" cy="914400"/>
          </a:xfrm>
          <a:prstGeom prst="rect">
            <a:avLst/>
          </a:prstGeom>
          <a:no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tx1"/>
                </a:solidFill>
                <a:latin typeface="Garamond" panose="02020404030301010803" pitchFamily="18" charset="0"/>
                <a:ea typeface="Calibri"/>
                <a:cs typeface="Calibri"/>
                <a:sym typeface="Calibri"/>
              </a:rPr>
              <a:t>Empowerment Period Thresholds</a:t>
            </a:r>
            <a:endParaRPr sz="4000" dirty="0">
              <a:solidFill>
                <a:schemeClr val="tx1"/>
              </a:solidFill>
              <a:latin typeface="Garamond" panose="02020404030301010803" pitchFamily="18" charset="0"/>
            </a:endParaRPr>
          </a:p>
        </p:txBody>
      </p:sp>
      <p:sp>
        <p:nvSpPr>
          <p:cNvPr id="86" name="TextBox 85">
            <a:extLst>
              <a:ext uri="{FF2B5EF4-FFF2-40B4-BE49-F238E27FC236}">
                <a16:creationId xmlns:a16="http://schemas.microsoft.com/office/drawing/2014/main" id="{20D2CFFE-1EE6-921C-DBEC-8BE13599C808}"/>
              </a:ext>
            </a:extLst>
          </p:cNvPr>
          <p:cNvSpPr txBox="1"/>
          <p:nvPr/>
        </p:nvSpPr>
        <p:spPr>
          <a:xfrm>
            <a:off x="34221242" y="26395771"/>
            <a:ext cx="976056" cy="584775"/>
          </a:xfrm>
          <a:prstGeom prst="rect">
            <a:avLst/>
          </a:prstGeom>
          <a:noFill/>
        </p:spPr>
        <p:txBody>
          <a:bodyPr wrap="square" rtlCol="0">
            <a:spAutoFit/>
          </a:bodyPr>
          <a:lstStyle/>
          <a:p>
            <a:r>
              <a:rPr lang="en-US" sz="3200" dirty="0">
                <a:latin typeface="Garamond" panose="02020404030301010803" pitchFamily="18" charset="0"/>
              </a:rPr>
              <a:t>Start</a:t>
            </a:r>
          </a:p>
        </p:txBody>
      </p:sp>
      <p:sp>
        <p:nvSpPr>
          <p:cNvPr id="87" name="TextBox 86">
            <a:extLst>
              <a:ext uri="{FF2B5EF4-FFF2-40B4-BE49-F238E27FC236}">
                <a16:creationId xmlns:a16="http://schemas.microsoft.com/office/drawing/2014/main" id="{D18A2CB6-4F07-265E-3A16-DE83CC6B6603}"/>
              </a:ext>
            </a:extLst>
          </p:cNvPr>
          <p:cNvSpPr txBox="1"/>
          <p:nvPr/>
        </p:nvSpPr>
        <p:spPr>
          <a:xfrm>
            <a:off x="35647155" y="26395771"/>
            <a:ext cx="1021230" cy="584775"/>
          </a:xfrm>
          <a:prstGeom prst="rect">
            <a:avLst/>
          </a:prstGeom>
          <a:noFill/>
        </p:spPr>
        <p:txBody>
          <a:bodyPr wrap="square" rtlCol="0">
            <a:spAutoFit/>
          </a:bodyPr>
          <a:lstStyle/>
          <a:p>
            <a:r>
              <a:rPr lang="en-US" sz="3200" dirty="0">
                <a:latin typeface="Garamond" panose="02020404030301010803" pitchFamily="18" charset="0"/>
              </a:rPr>
              <a:t>End</a:t>
            </a:r>
          </a:p>
        </p:txBody>
      </p:sp>
      <p:sp>
        <p:nvSpPr>
          <p:cNvPr id="91" name="TextBox 90">
            <a:extLst>
              <a:ext uri="{FF2B5EF4-FFF2-40B4-BE49-F238E27FC236}">
                <a16:creationId xmlns:a16="http://schemas.microsoft.com/office/drawing/2014/main" id="{C14B7BD6-8999-9FA5-7711-86AFEE338EA0}"/>
              </a:ext>
            </a:extLst>
          </p:cNvPr>
          <p:cNvSpPr txBox="1"/>
          <p:nvPr/>
        </p:nvSpPr>
        <p:spPr>
          <a:xfrm>
            <a:off x="34764481" y="25889759"/>
            <a:ext cx="1220093" cy="584775"/>
          </a:xfrm>
          <a:prstGeom prst="rect">
            <a:avLst/>
          </a:prstGeom>
          <a:noFill/>
        </p:spPr>
        <p:txBody>
          <a:bodyPr wrap="square" rtlCol="0">
            <a:spAutoFit/>
          </a:bodyPr>
          <a:lstStyle/>
          <a:p>
            <a:pPr algn="ctr"/>
            <a:r>
              <a:rPr lang="en-US" sz="3200" dirty="0">
                <a:latin typeface="Garamond" panose="02020404030301010803" pitchFamily="18" charset="0"/>
              </a:rPr>
              <a:t>90%</a:t>
            </a:r>
          </a:p>
        </p:txBody>
      </p:sp>
      <p:sp>
        <p:nvSpPr>
          <p:cNvPr id="100" name="Arrow: Down 99">
            <a:extLst>
              <a:ext uri="{FF2B5EF4-FFF2-40B4-BE49-F238E27FC236}">
                <a16:creationId xmlns:a16="http://schemas.microsoft.com/office/drawing/2014/main" id="{B639CA2F-D56D-FFC7-C928-AD530893C83D}"/>
              </a:ext>
            </a:extLst>
          </p:cNvPr>
          <p:cNvSpPr/>
          <p:nvPr/>
        </p:nvSpPr>
        <p:spPr>
          <a:xfrm>
            <a:off x="2883903" y="16497179"/>
            <a:ext cx="406340" cy="818397"/>
          </a:xfrm>
          <a:prstGeom prst="downArrow">
            <a:avLst/>
          </a:prstGeom>
          <a:no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Garamond" panose="02020404030301010803" pitchFamily="18" charset="0"/>
            </a:endParaRPr>
          </a:p>
        </p:txBody>
      </p:sp>
      <p:sp>
        <p:nvSpPr>
          <p:cNvPr id="101" name="Plus Sign 100">
            <a:extLst>
              <a:ext uri="{FF2B5EF4-FFF2-40B4-BE49-F238E27FC236}">
                <a16:creationId xmlns:a16="http://schemas.microsoft.com/office/drawing/2014/main" id="{F006ECDF-8DA2-B5E9-75AB-CBF0D831DAAD}"/>
              </a:ext>
            </a:extLst>
          </p:cNvPr>
          <p:cNvSpPr/>
          <p:nvPr/>
        </p:nvSpPr>
        <p:spPr>
          <a:xfrm>
            <a:off x="2674026" y="12949442"/>
            <a:ext cx="826094" cy="767249"/>
          </a:xfrm>
          <a:prstGeom prst="mathPlus">
            <a:avLst/>
          </a:prstGeom>
          <a:no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Garamond" panose="02020404030301010803" pitchFamily="18" charset="0"/>
            </a:endParaRPr>
          </a:p>
        </p:txBody>
      </p:sp>
      <p:sp>
        <p:nvSpPr>
          <p:cNvPr id="102" name="Google Shape;141;p2">
            <a:extLst>
              <a:ext uri="{FF2B5EF4-FFF2-40B4-BE49-F238E27FC236}">
                <a16:creationId xmlns:a16="http://schemas.microsoft.com/office/drawing/2014/main" id="{63CA6DCE-05EC-9248-A3E4-0322E7892B66}"/>
              </a:ext>
            </a:extLst>
          </p:cNvPr>
          <p:cNvSpPr/>
          <p:nvPr/>
        </p:nvSpPr>
        <p:spPr>
          <a:xfrm>
            <a:off x="647986" y="17558730"/>
            <a:ext cx="4662085" cy="2642202"/>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Women’s</a:t>
            </a:r>
          </a:p>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Political Empowerment </a:t>
            </a:r>
          </a:p>
          <a:p>
            <a:pPr marL="0" marR="0" lvl="0" indent="0" algn="ctr" rtl="0">
              <a:spcBef>
                <a:spcPts val="0"/>
              </a:spcBef>
              <a:spcAft>
                <a:spcPts val="0"/>
              </a:spcAft>
              <a:buNone/>
            </a:pPr>
            <a:r>
              <a:rPr lang="en-US" sz="4000" b="1" dirty="0">
                <a:solidFill>
                  <a:schemeClr val="bg1"/>
                </a:solidFill>
                <a:latin typeface="Garamond" panose="02020404030301010803" pitchFamily="18" charset="0"/>
                <a:ea typeface="Calibri"/>
                <a:cs typeface="Calibri"/>
                <a:sym typeface="Calibri"/>
              </a:rPr>
              <a:t>Index</a:t>
            </a:r>
            <a:endParaRPr lang="en-US" sz="4000" dirty="0">
              <a:solidFill>
                <a:schemeClr val="bg1"/>
              </a:solidFill>
              <a:latin typeface="Garamond" panose="02020404030301010803" pitchFamily="18" charset="0"/>
            </a:endParaRPr>
          </a:p>
        </p:txBody>
      </p:sp>
      <p:sp>
        <p:nvSpPr>
          <p:cNvPr id="103" name="Google Shape;133;p2">
            <a:extLst>
              <a:ext uri="{FF2B5EF4-FFF2-40B4-BE49-F238E27FC236}">
                <a16:creationId xmlns:a16="http://schemas.microsoft.com/office/drawing/2014/main" id="{EA2E3988-79A9-3AC9-4389-FA26619528E4}"/>
              </a:ext>
            </a:extLst>
          </p:cNvPr>
          <p:cNvSpPr/>
          <p:nvPr/>
        </p:nvSpPr>
        <p:spPr>
          <a:xfrm>
            <a:off x="572778" y="28239032"/>
            <a:ext cx="12317077" cy="853156"/>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bg1"/>
                </a:solidFill>
                <a:latin typeface="Garamond" panose="02020404030301010803" pitchFamily="18" charset="0"/>
                <a:ea typeface="Calibri"/>
                <a:cs typeface="Calibri"/>
                <a:sym typeface="Calibri"/>
              </a:rPr>
              <a:t>Reference</a:t>
            </a:r>
            <a:endParaRPr sz="5200" dirty="0">
              <a:solidFill>
                <a:schemeClr val="bg1"/>
              </a:solidFill>
              <a:latin typeface="Garamond" panose="02020404030301010803" pitchFamily="18" charset="0"/>
            </a:endParaRPr>
          </a:p>
        </p:txBody>
      </p:sp>
      <p:sp>
        <p:nvSpPr>
          <p:cNvPr id="104" name="Google Shape;152;p2">
            <a:extLst>
              <a:ext uri="{FF2B5EF4-FFF2-40B4-BE49-F238E27FC236}">
                <a16:creationId xmlns:a16="http://schemas.microsoft.com/office/drawing/2014/main" id="{B0D26C30-FD19-3747-C58C-19BBF01AF4E6}"/>
              </a:ext>
            </a:extLst>
          </p:cNvPr>
          <p:cNvSpPr/>
          <p:nvPr/>
        </p:nvSpPr>
        <p:spPr>
          <a:xfrm>
            <a:off x="12410396" y="22294730"/>
            <a:ext cx="18436840" cy="10974017"/>
          </a:xfrm>
          <a:prstGeom prst="rect">
            <a:avLst/>
          </a:prstGeom>
          <a:blipFill dpi="0" rotWithShape="1">
            <a:blip r:embed="rId8">
              <a:extLst>
                <a:ext uri="{28A0092B-C50C-407E-A947-70E740481C1C}">
                  <a14:useLocalDpi xmlns:a14="http://schemas.microsoft.com/office/drawing/2010/main" val="0"/>
                </a:ext>
              </a:extLst>
            </a:blip>
            <a:srcRect/>
            <a:stretch>
              <a:fillRect/>
            </a:stretch>
          </a:blip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solidFill>
                <a:schemeClr val="tx1"/>
              </a:solidFill>
              <a:latin typeface="Garamond" panose="02020404030301010803" pitchFamily="18" charset="0"/>
            </a:endParaRPr>
          </a:p>
        </p:txBody>
      </p:sp>
      <p:sp>
        <p:nvSpPr>
          <p:cNvPr id="105" name="TextBox 104">
            <a:extLst>
              <a:ext uri="{FF2B5EF4-FFF2-40B4-BE49-F238E27FC236}">
                <a16:creationId xmlns:a16="http://schemas.microsoft.com/office/drawing/2014/main" id="{EB69F818-FB47-8A46-33B7-B3355ADECF84}"/>
              </a:ext>
            </a:extLst>
          </p:cNvPr>
          <p:cNvSpPr txBox="1"/>
          <p:nvPr/>
        </p:nvSpPr>
        <p:spPr>
          <a:xfrm>
            <a:off x="36981548" y="26395771"/>
            <a:ext cx="976056" cy="584775"/>
          </a:xfrm>
          <a:prstGeom prst="rect">
            <a:avLst/>
          </a:prstGeom>
          <a:noFill/>
        </p:spPr>
        <p:txBody>
          <a:bodyPr wrap="square" rtlCol="0">
            <a:spAutoFit/>
          </a:bodyPr>
          <a:lstStyle/>
          <a:p>
            <a:r>
              <a:rPr lang="en-US" sz="3200" dirty="0">
                <a:latin typeface="Garamond" panose="02020404030301010803" pitchFamily="18" charset="0"/>
              </a:rPr>
              <a:t>Start</a:t>
            </a:r>
          </a:p>
        </p:txBody>
      </p:sp>
      <p:sp>
        <p:nvSpPr>
          <p:cNvPr id="106" name="TextBox 105">
            <a:extLst>
              <a:ext uri="{FF2B5EF4-FFF2-40B4-BE49-F238E27FC236}">
                <a16:creationId xmlns:a16="http://schemas.microsoft.com/office/drawing/2014/main" id="{44E5FE8A-F3BE-7E68-ACE3-340D1E977590}"/>
              </a:ext>
            </a:extLst>
          </p:cNvPr>
          <p:cNvSpPr txBox="1"/>
          <p:nvPr/>
        </p:nvSpPr>
        <p:spPr>
          <a:xfrm>
            <a:off x="38407461" y="26395771"/>
            <a:ext cx="1021230" cy="584775"/>
          </a:xfrm>
          <a:prstGeom prst="rect">
            <a:avLst/>
          </a:prstGeom>
          <a:noFill/>
        </p:spPr>
        <p:txBody>
          <a:bodyPr wrap="square" rtlCol="0">
            <a:spAutoFit/>
          </a:bodyPr>
          <a:lstStyle/>
          <a:p>
            <a:r>
              <a:rPr lang="en-US" sz="3200" dirty="0">
                <a:latin typeface="Garamond" panose="02020404030301010803" pitchFamily="18" charset="0"/>
              </a:rPr>
              <a:t>End</a:t>
            </a:r>
          </a:p>
        </p:txBody>
      </p:sp>
      <p:sp>
        <p:nvSpPr>
          <p:cNvPr id="107" name="TextBox 106">
            <a:extLst>
              <a:ext uri="{FF2B5EF4-FFF2-40B4-BE49-F238E27FC236}">
                <a16:creationId xmlns:a16="http://schemas.microsoft.com/office/drawing/2014/main" id="{1FFBCFF6-4DFB-0577-3341-E19E3999E11B}"/>
              </a:ext>
            </a:extLst>
          </p:cNvPr>
          <p:cNvSpPr txBox="1"/>
          <p:nvPr/>
        </p:nvSpPr>
        <p:spPr>
          <a:xfrm>
            <a:off x="37524787" y="25889759"/>
            <a:ext cx="1220093" cy="584775"/>
          </a:xfrm>
          <a:prstGeom prst="rect">
            <a:avLst/>
          </a:prstGeom>
          <a:noFill/>
        </p:spPr>
        <p:txBody>
          <a:bodyPr wrap="square" rtlCol="0">
            <a:spAutoFit/>
          </a:bodyPr>
          <a:lstStyle/>
          <a:p>
            <a:pPr algn="ctr"/>
            <a:r>
              <a:rPr lang="en-US" sz="3200" dirty="0">
                <a:latin typeface="Garamond" panose="02020404030301010803" pitchFamily="18" charset="0"/>
              </a:rPr>
              <a:t>80%</a:t>
            </a:r>
          </a:p>
        </p:txBody>
      </p:sp>
      <p:sp>
        <p:nvSpPr>
          <p:cNvPr id="111" name="TextBox 110">
            <a:extLst>
              <a:ext uri="{FF2B5EF4-FFF2-40B4-BE49-F238E27FC236}">
                <a16:creationId xmlns:a16="http://schemas.microsoft.com/office/drawing/2014/main" id="{79A41287-7157-AB94-3BA2-E3049AB6BB78}"/>
              </a:ext>
            </a:extLst>
          </p:cNvPr>
          <p:cNvSpPr txBox="1"/>
          <p:nvPr/>
        </p:nvSpPr>
        <p:spPr>
          <a:xfrm>
            <a:off x="39739429" y="26395771"/>
            <a:ext cx="976056" cy="584775"/>
          </a:xfrm>
          <a:prstGeom prst="rect">
            <a:avLst/>
          </a:prstGeom>
          <a:noFill/>
        </p:spPr>
        <p:txBody>
          <a:bodyPr wrap="square" rtlCol="0">
            <a:spAutoFit/>
          </a:bodyPr>
          <a:lstStyle/>
          <a:p>
            <a:r>
              <a:rPr lang="en-US" sz="3200" dirty="0">
                <a:latin typeface="Garamond" panose="02020404030301010803" pitchFamily="18" charset="0"/>
              </a:rPr>
              <a:t>Start</a:t>
            </a:r>
          </a:p>
        </p:txBody>
      </p:sp>
      <p:sp>
        <p:nvSpPr>
          <p:cNvPr id="112" name="TextBox 111">
            <a:extLst>
              <a:ext uri="{FF2B5EF4-FFF2-40B4-BE49-F238E27FC236}">
                <a16:creationId xmlns:a16="http://schemas.microsoft.com/office/drawing/2014/main" id="{8C413919-B865-6147-7BA3-27C8EDD4DE2F}"/>
              </a:ext>
            </a:extLst>
          </p:cNvPr>
          <p:cNvSpPr txBox="1"/>
          <p:nvPr/>
        </p:nvSpPr>
        <p:spPr>
          <a:xfrm>
            <a:off x="41165342" y="26395771"/>
            <a:ext cx="1021230" cy="584775"/>
          </a:xfrm>
          <a:prstGeom prst="rect">
            <a:avLst/>
          </a:prstGeom>
          <a:noFill/>
        </p:spPr>
        <p:txBody>
          <a:bodyPr wrap="square" rtlCol="0">
            <a:spAutoFit/>
          </a:bodyPr>
          <a:lstStyle/>
          <a:p>
            <a:r>
              <a:rPr lang="en-US" sz="3200" dirty="0">
                <a:latin typeface="Garamond" panose="02020404030301010803" pitchFamily="18" charset="0"/>
              </a:rPr>
              <a:t>End</a:t>
            </a:r>
          </a:p>
        </p:txBody>
      </p:sp>
      <p:sp>
        <p:nvSpPr>
          <p:cNvPr id="113" name="TextBox 112">
            <a:extLst>
              <a:ext uri="{FF2B5EF4-FFF2-40B4-BE49-F238E27FC236}">
                <a16:creationId xmlns:a16="http://schemas.microsoft.com/office/drawing/2014/main" id="{2A4DADE0-229F-BCBF-6A69-3A73644455FF}"/>
              </a:ext>
            </a:extLst>
          </p:cNvPr>
          <p:cNvSpPr txBox="1"/>
          <p:nvPr/>
        </p:nvSpPr>
        <p:spPr>
          <a:xfrm>
            <a:off x="40282668" y="25889759"/>
            <a:ext cx="1220093" cy="584775"/>
          </a:xfrm>
          <a:prstGeom prst="rect">
            <a:avLst/>
          </a:prstGeom>
          <a:noFill/>
        </p:spPr>
        <p:txBody>
          <a:bodyPr wrap="square" rtlCol="0">
            <a:spAutoFit/>
          </a:bodyPr>
          <a:lstStyle/>
          <a:p>
            <a:pPr algn="ctr"/>
            <a:r>
              <a:rPr lang="en-US" sz="3200" dirty="0">
                <a:latin typeface="Garamond" panose="02020404030301010803" pitchFamily="18" charset="0"/>
              </a:rPr>
              <a:t>75%</a:t>
            </a:r>
          </a:p>
        </p:txBody>
      </p:sp>
      <p:sp>
        <p:nvSpPr>
          <p:cNvPr id="114" name="Google Shape;135;p2">
            <a:extLst>
              <a:ext uri="{FF2B5EF4-FFF2-40B4-BE49-F238E27FC236}">
                <a16:creationId xmlns:a16="http://schemas.microsoft.com/office/drawing/2014/main" id="{2E07B908-F1CF-60F5-36F8-1BC0C60E2E77}"/>
              </a:ext>
            </a:extLst>
          </p:cNvPr>
          <p:cNvSpPr/>
          <p:nvPr/>
        </p:nvSpPr>
        <p:spPr>
          <a:xfrm>
            <a:off x="30213300" y="5573746"/>
            <a:ext cx="12530599" cy="833131"/>
          </a:xfrm>
          <a:prstGeom prst="rect">
            <a:avLst/>
          </a:prstGeom>
          <a:solidFill>
            <a:schemeClr val="accent4">
              <a:lumMod val="75000"/>
            </a:schemeClr>
          </a:solidFill>
          <a:ln w="12700" cap="flat" cmpd="sng">
            <a:solidFill>
              <a:schemeClr val="accent4">
                <a:lumMod val="75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200" b="1" dirty="0">
                <a:solidFill>
                  <a:schemeClr val="bg1"/>
                </a:solidFill>
                <a:latin typeface="Garamond" panose="02020404030301010803" pitchFamily="18" charset="0"/>
                <a:ea typeface="Calibri"/>
                <a:cs typeface="Calibri"/>
                <a:sym typeface="Calibri"/>
              </a:rPr>
              <a:t>Methodology</a:t>
            </a:r>
            <a:endParaRPr sz="5200" dirty="0">
              <a:solidFill>
                <a:schemeClr val="bg1"/>
              </a:solidFill>
              <a:latin typeface="Garamond" panose="02020404030301010803" pitchFamily="18" charset="0"/>
            </a:endParaRPr>
          </a:p>
        </p:txBody>
      </p:sp>
      <p:sp>
        <p:nvSpPr>
          <p:cNvPr id="115" name="TextBox 114">
            <a:extLst>
              <a:ext uri="{FF2B5EF4-FFF2-40B4-BE49-F238E27FC236}">
                <a16:creationId xmlns:a16="http://schemas.microsoft.com/office/drawing/2014/main" id="{4EC2E6E8-4957-8420-B81F-D7BF0AF46FE0}"/>
              </a:ext>
            </a:extLst>
          </p:cNvPr>
          <p:cNvSpPr txBox="1"/>
          <p:nvPr/>
        </p:nvSpPr>
        <p:spPr>
          <a:xfrm>
            <a:off x="31031819" y="31171438"/>
            <a:ext cx="9375193" cy="677108"/>
          </a:xfrm>
          <a:prstGeom prst="rect">
            <a:avLst/>
          </a:prstGeom>
          <a:noFill/>
        </p:spPr>
        <p:txBody>
          <a:bodyPr wrap="square" rtlCol="0">
            <a:spAutoFit/>
          </a:bodyPr>
          <a:lstStyle/>
          <a:p>
            <a:r>
              <a:rPr lang="en-US" sz="3800" dirty="0">
                <a:latin typeface="Garamond" panose="02020404030301010803" pitchFamily="18" charset="0"/>
              </a:rPr>
              <a:t>*Emerging Period condensed due to overlap</a:t>
            </a: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481</TotalTime>
  <Words>744</Words>
  <Application>Microsoft Office PowerPoint</Application>
  <PresentationFormat>Custom</PresentationFormat>
  <Paragraphs>199</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EB Garamond</vt:lpstr>
      <vt:lpstr>Garamond</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Athena Rodrigues</cp:lastModifiedBy>
  <cp:revision>12</cp:revision>
  <dcterms:created xsi:type="dcterms:W3CDTF">2023-09-19T16:24:14Z</dcterms:created>
  <dcterms:modified xsi:type="dcterms:W3CDTF">2024-04-17T15:09:13Z</dcterms:modified>
</cp:coreProperties>
</file>