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57" r:id="rId3"/>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44">
          <p15:clr>
            <a:srgbClr val="A4A3A4"/>
          </p15:clr>
        </p15:guide>
        <p15:guide id="2" pos="288">
          <p15:clr>
            <a:srgbClr val="A4A3A4"/>
          </p15:clr>
        </p15:guide>
        <p15:guide id="3" orient="horz" pos="12096">
          <p15:clr>
            <a:srgbClr val="A4A3A4"/>
          </p15:clr>
        </p15:guide>
        <p15:guide id="4" orient="horz" pos="20448">
          <p15:clr>
            <a:srgbClr val="A4A3A4"/>
          </p15:clr>
        </p15:guide>
        <p15:guide id="5" pos="27360">
          <p15:clr>
            <a:srgbClr val="A4A3A4"/>
          </p15:clr>
        </p15:guide>
        <p15:guide id="6" pos="20736">
          <p15:clr>
            <a:srgbClr val="A4A3A4"/>
          </p15:clr>
        </p15:guide>
        <p15:guide id="8" pos="27216">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4t8ef80AKPBwkoeIFzBJSZZTu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7"/>
  </p:normalViewPr>
  <p:slideViewPr>
    <p:cSldViewPr snapToGrid="0">
      <p:cViewPr>
        <p:scale>
          <a:sx n="12" d="100"/>
          <a:sy n="12" d="100"/>
        </p:scale>
        <p:origin x="1548" y="92"/>
      </p:cViewPr>
      <p:guideLst>
        <p:guide orient="horz" pos="3744"/>
        <p:guide pos="288"/>
        <p:guide orient="horz" pos="12096"/>
        <p:guide orient="horz" pos="20448"/>
        <p:guide pos="27360"/>
        <p:guide pos="20736"/>
        <p:guide pos="27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03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4" name="Google Shape;14;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22193251"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2990851"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8"/>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8"/>
          <p:cNvSpPr txBox="1">
            <a:spLocks noGrp="1"/>
          </p:cNvSpPr>
          <p:nvPr>
            <p:ph type="body" idx="4"/>
          </p:nvPr>
        </p:nvSpPr>
        <p:spPr>
          <a:xfrm>
            <a:off x="22219922"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1"/>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18659477" y="4739647"/>
            <a:ext cx="22219920" cy="23393400"/>
          </a:xfrm>
          <a:prstGeom prst="rect">
            <a:avLst/>
          </a:prstGeom>
          <a:noFill/>
          <a:ln>
            <a:noFill/>
          </a:ln>
        </p:spPr>
      </p:sp>
      <p:sp>
        <p:nvSpPr>
          <p:cNvPr id="64" name="Google Shape;64;p12"/>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11502389"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1A93BC9-A755-C791-939D-4EF579CC58A4}"/>
              </a:ext>
            </a:extLst>
          </p:cNvPr>
          <p:cNvSpPr/>
          <p:nvPr/>
        </p:nvSpPr>
        <p:spPr>
          <a:xfrm>
            <a:off x="7360032" y="302017"/>
            <a:ext cx="28301568" cy="4203508"/>
          </a:xfrm>
          <a:prstGeom prst="round2Diag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latin typeface="Garamond" panose="02020404030301010803" pitchFamily="18" charset="0"/>
            </a:endParaRPr>
          </a:p>
        </p:txBody>
      </p:sp>
      <p:sp>
        <p:nvSpPr>
          <p:cNvPr id="121" name="Google Shape;121;p2"/>
          <p:cNvSpPr/>
          <p:nvPr/>
        </p:nvSpPr>
        <p:spPr>
          <a:xfrm>
            <a:off x="738682" y="5322704"/>
            <a:ext cx="12244661" cy="432252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endParaRPr lang="en-US" sz="3800" b="0" i="0" u="none" strike="noStrike" dirty="0">
              <a:solidFill>
                <a:schemeClr val="tx1"/>
              </a:solidFill>
              <a:effectLst/>
              <a:latin typeface="Garamond" panose="02020404030301010803" pitchFamily="18" charset="0"/>
            </a:endParaRPr>
          </a:p>
          <a:p>
            <a:pPr rtl="0">
              <a:spcBef>
                <a:spcPts val="0"/>
              </a:spcBef>
              <a:spcAft>
                <a:spcPts val="0"/>
              </a:spcAft>
            </a:pPr>
            <a:r>
              <a:rPr lang="en-US" sz="3800" dirty="0">
                <a:solidFill>
                  <a:schemeClr val="tx1"/>
                </a:solidFill>
                <a:latin typeface="Garamond" panose="02020404030301010803" pitchFamily="18" charset="0"/>
              </a:rPr>
              <a:t>	T</a:t>
            </a:r>
            <a:r>
              <a:rPr lang="en-US" sz="3800" b="0" i="0" u="none" strike="noStrike" dirty="0">
                <a:solidFill>
                  <a:schemeClr val="tx1"/>
                </a:solidFill>
                <a:effectLst/>
                <a:latin typeface="Garamond" panose="02020404030301010803" pitchFamily="18" charset="0"/>
              </a:rPr>
              <a:t>he Women’s Political Empowerment Index combines information from three calculated indices about women’s political and civil society progress and combines them into one index that measures overall political empowerment. With data spanning over 100 years (1900-2012), an index of three varieties, and over 170 countries, this index provides the most comprehensive and best-covering measure of empowerment by considering newly formed countries, shifting central concepts of women’s rights, and providing a better representation of the Global South.</a:t>
            </a:r>
            <a:endParaRPr lang="en-US" sz="3800" b="0" dirty="0">
              <a:solidFill>
                <a:schemeClr val="tx1"/>
              </a:solidFill>
              <a:effectLst/>
              <a:latin typeface="Garamond" panose="02020404030301010803" pitchFamily="18" charset="0"/>
            </a:endParaRPr>
          </a:p>
          <a:p>
            <a:br>
              <a:rPr lang="en-US" sz="3800" dirty="0">
                <a:solidFill>
                  <a:schemeClr val="tx1"/>
                </a:solidFill>
                <a:latin typeface="Garamond" panose="02020404030301010803" pitchFamily="18" charset="0"/>
              </a:rPr>
            </a:br>
            <a:endParaRPr sz="3800" dirty="0">
              <a:solidFill>
                <a:schemeClr val="tx1"/>
              </a:solidFill>
              <a:latin typeface="Garamond" panose="02020404030301010803" pitchFamily="18" charset="0"/>
            </a:endParaRPr>
          </a:p>
        </p:txBody>
      </p:sp>
      <p:sp>
        <p:nvSpPr>
          <p:cNvPr id="122" name="Google Shape;122;p2"/>
          <p:cNvSpPr/>
          <p:nvPr/>
        </p:nvSpPr>
        <p:spPr>
          <a:xfrm>
            <a:off x="1890698" y="22155941"/>
            <a:ext cx="9789049" cy="218017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dirty="0">
                <a:solidFill>
                  <a:srgbClr val="000000"/>
                </a:solidFill>
                <a:effectLst/>
                <a:latin typeface="EB Garamond" panose="00000500000000000000" pitchFamily="2" charset="0"/>
              </a:rPr>
              <a:t>Can women's political empowerment be categorized and reflect the changes in nation-state building, modernization, and gender equality over the 20th Century?</a:t>
            </a:r>
            <a:endParaRPr sz="4000" dirty="0">
              <a:solidFill>
                <a:schemeClr val="tx1"/>
              </a:solidFill>
              <a:latin typeface="Garamond" panose="02020404030301010803" pitchFamily="18" charset="0"/>
              <a:ea typeface="Calibri"/>
              <a:cs typeface="Calibri"/>
              <a:sym typeface="Calibri"/>
            </a:endParaRPr>
          </a:p>
        </p:txBody>
      </p:sp>
      <p:sp>
        <p:nvSpPr>
          <p:cNvPr id="125" name="Google Shape;125;p2"/>
          <p:cNvSpPr/>
          <p:nvPr/>
        </p:nvSpPr>
        <p:spPr>
          <a:xfrm>
            <a:off x="32287243" y="6863761"/>
            <a:ext cx="10854222" cy="259906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b="0" i="0" u="none" strike="noStrike" dirty="0">
                <a:solidFill>
                  <a:schemeClr val="tx1"/>
                </a:solidFill>
                <a:effectLst/>
                <a:latin typeface="Garamond" panose="02020404030301010803" pitchFamily="18" charset="0"/>
              </a:rPr>
              <a:t>	The split points are the points in the WPEI where the data can be broken into similar groups. The Quantile Method was used to split the data into four categories providing a broader understanding of empowerment preventing the deflation of newly formed and inflation of existing countries.</a:t>
            </a:r>
            <a:endParaRPr sz="3800" dirty="0">
              <a:solidFill>
                <a:schemeClr val="tx1"/>
              </a:solidFill>
              <a:latin typeface="Garamond" panose="02020404030301010803" pitchFamily="18" charset="0"/>
              <a:ea typeface="Calibri"/>
              <a:cs typeface="Calibri"/>
              <a:sym typeface="Calibri"/>
            </a:endParaRPr>
          </a:p>
        </p:txBody>
      </p:sp>
      <p:sp>
        <p:nvSpPr>
          <p:cNvPr id="138" name="Google Shape;138;p2"/>
          <p:cNvSpPr txBox="1"/>
          <p:nvPr/>
        </p:nvSpPr>
        <p:spPr>
          <a:xfrm>
            <a:off x="16916398" y="2676982"/>
            <a:ext cx="10058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tx1"/>
                </a:solidFill>
                <a:latin typeface="Garamond" panose="02020404030301010803" pitchFamily="18" charset="0"/>
                <a:ea typeface="Calibri"/>
                <a:cs typeface="Calibri"/>
                <a:sym typeface="Calibri"/>
              </a:rPr>
              <a:t>Athena B. Rodrigues</a:t>
            </a:r>
            <a:endParaRPr sz="5400" dirty="0">
              <a:solidFill>
                <a:schemeClr val="tx1"/>
              </a:solidFill>
              <a:latin typeface="Garamond" panose="02020404030301010803" pitchFamily="18" charset="0"/>
              <a:ea typeface="Calibri"/>
              <a:cs typeface="Calibri"/>
              <a:sym typeface="Calibri"/>
            </a:endParaRPr>
          </a:p>
        </p:txBody>
      </p:sp>
      <p:sp>
        <p:nvSpPr>
          <p:cNvPr id="139" name="Google Shape;139;p2"/>
          <p:cNvSpPr txBox="1"/>
          <p:nvPr/>
        </p:nvSpPr>
        <p:spPr>
          <a:xfrm>
            <a:off x="9272015" y="3600312"/>
            <a:ext cx="24579072" cy="1118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The George Washington University Department of Data Science</a:t>
            </a:r>
          </a:p>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Undergraduate Capstone, Spring 2024</a:t>
            </a:r>
            <a:endParaRPr dirty="0">
              <a:solidFill>
                <a:schemeClr val="tx1"/>
              </a:solidFill>
              <a:latin typeface="Garamond" panose="02020404030301010803" pitchFamily="18" charset="0"/>
            </a:endParaRPr>
          </a:p>
        </p:txBody>
      </p:sp>
      <p:sp>
        <p:nvSpPr>
          <p:cNvPr id="142" name="Google Shape;142;p2"/>
          <p:cNvSpPr/>
          <p:nvPr/>
        </p:nvSpPr>
        <p:spPr>
          <a:xfrm>
            <a:off x="32168666" y="5939150"/>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Categories</a:t>
            </a:r>
            <a:endParaRPr dirty="0">
              <a:solidFill>
                <a:schemeClr val="tx1"/>
              </a:solidFill>
              <a:latin typeface="Garamond" panose="02020404030301010803" pitchFamily="18" charset="0"/>
            </a:endParaRPr>
          </a:p>
        </p:txBody>
      </p:sp>
      <p:pic>
        <p:nvPicPr>
          <p:cNvPr id="145" name="Google Shape;145;p2" descr="A black and blue sign with white text&#10;&#10;Description automatically generated"/>
          <p:cNvPicPr preferRelativeResize="0"/>
          <p:nvPr/>
        </p:nvPicPr>
        <p:blipFill rotWithShape="1">
          <a:blip r:embed="rId3">
            <a:alphaModFix/>
          </a:blip>
          <a:srcRect/>
          <a:stretch/>
        </p:blipFill>
        <p:spPr>
          <a:xfrm>
            <a:off x="1932952" y="896255"/>
            <a:ext cx="3474676" cy="2687013"/>
          </a:xfrm>
          <a:prstGeom prst="rect">
            <a:avLst/>
          </a:prstGeom>
          <a:noFill/>
          <a:ln>
            <a:noFill/>
          </a:ln>
        </p:spPr>
      </p:pic>
      <p:sp>
        <p:nvSpPr>
          <p:cNvPr id="146" name="Google Shape;146;p2"/>
          <p:cNvSpPr txBox="1"/>
          <p:nvPr/>
        </p:nvSpPr>
        <p:spPr>
          <a:xfrm>
            <a:off x="4393946" y="1058713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tx1"/>
              </a:solidFill>
              <a:latin typeface="Garamond" panose="02020404030301010803" pitchFamily="18" charset="0"/>
              <a:ea typeface="Calibri"/>
              <a:cs typeface="Calibri"/>
              <a:sym typeface="Calibri"/>
            </a:endParaRPr>
          </a:p>
        </p:txBody>
      </p:sp>
      <p:sp>
        <p:nvSpPr>
          <p:cNvPr id="147" name="Google Shape;147;p2"/>
          <p:cNvSpPr txBox="1"/>
          <p:nvPr/>
        </p:nvSpPr>
        <p:spPr>
          <a:xfrm>
            <a:off x="10651327" y="558846"/>
            <a:ext cx="22588542"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tx1"/>
                </a:solidFill>
                <a:latin typeface="Garamond" panose="02020404030301010803" pitchFamily="18" charset="0"/>
                <a:ea typeface="Calibri"/>
                <a:cs typeface="Calibri"/>
                <a:sym typeface="Calibri"/>
              </a:rPr>
              <a:t>Tracking Women’s Political Empowerment and Suffrage (1900 -2000)</a:t>
            </a:r>
            <a:endParaRPr dirty="0">
              <a:solidFill>
                <a:schemeClr val="tx1"/>
              </a:solidFill>
              <a:latin typeface="Garamond" panose="02020404030301010803" pitchFamily="18" charset="0"/>
            </a:endParaRPr>
          </a:p>
        </p:txBody>
      </p:sp>
      <p:sp>
        <p:nvSpPr>
          <p:cNvPr id="8" name="Google Shape;133;p2">
            <a:extLst>
              <a:ext uri="{FF2B5EF4-FFF2-40B4-BE49-F238E27FC236}">
                <a16:creationId xmlns:a16="http://schemas.microsoft.com/office/drawing/2014/main" id="{2870BE41-EDE9-6C22-28C7-7554748D342E}"/>
              </a:ext>
            </a:extLst>
          </p:cNvPr>
          <p:cNvSpPr/>
          <p:nvPr/>
        </p:nvSpPr>
        <p:spPr>
          <a:xfrm>
            <a:off x="390684" y="20733367"/>
            <a:ext cx="11896663"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Research</a:t>
            </a:r>
            <a:r>
              <a:rPr lang="en-US" sz="4800" b="1" dirty="0">
                <a:solidFill>
                  <a:schemeClr val="tx1"/>
                </a:solidFill>
                <a:latin typeface="Garamond" panose="02020404030301010803" pitchFamily="18" charset="0"/>
                <a:ea typeface="Calibri"/>
                <a:cs typeface="Calibri"/>
                <a:sym typeface="Calibri"/>
              </a:rPr>
              <a:t> </a:t>
            </a:r>
            <a:r>
              <a:rPr lang="en-US" sz="4800" b="1" dirty="0">
                <a:solidFill>
                  <a:schemeClr val="bg1"/>
                </a:solidFill>
                <a:latin typeface="Garamond" panose="02020404030301010803" pitchFamily="18" charset="0"/>
                <a:ea typeface="Calibri"/>
                <a:cs typeface="Calibri"/>
                <a:sym typeface="Calibri"/>
              </a:rPr>
              <a:t>Questions</a:t>
            </a:r>
            <a:endParaRPr dirty="0">
              <a:solidFill>
                <a:schemeClr val="bg1"/>
              </a:solidFill>
              <a:latin typeface="Garamond" panose="02020404030301010803" pitchFamily="18" charset="0"/>
            </a:endParaRPr>
          </a:p>
        </p:txBody>
      </p:sp>
      <p:sp>
        <p:nvSpPr>
          <p:cNvPr id="9" name="Google Shape;141;p2">
            <a:extLst>
              <a:ext uri="{FF2B5EF4-FFF2-40B4-BE49-F238E27FC236}">
                <a16:creationId xmlns:a16="http://schemas.microsoft.com/office/drawing/2014/main" id="{309DE061-00A6-3F42-39A7-FC107ECF0F9F}"/>
              </a:ext>
            </a:extLst>
          </p:cNvPr>
          <p:cNvSpPr/>
          <p:nvPr/>
        </p:nvSpPr>
        <p:spPr>
          <a:xfrm>
            <a:off x="743883" y="2215594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1.</a:t>
            </a:r>
            <a:endParaRPr lang="en-US" dirty="0">
              <a:solidFill>
                <a:schemeClr val="bg1"/>
              </a:solidFill>
              <a:latin typeface="Garamond" panose="02020404030301010803" pitchFamily="18" charset="0"/>
            </a:endParaRPr>
          </a:p>
        </p:txBody>
      </p:sp>
      <p:sp>
        <p:nvSpPr>
          <p:cNvPr id="14" name="Google Shape;141;p2">
            <a:extLst>
              <a:ext uri="{FF2B5EF4-FFF2-40B4-BE49-F238E27FC236}">
                <a16:creationId xmlns:a16="http://schemas.microsoft.com/office/drawing/2014/main" id="{58DCE4BE-1B48-90E1-E72B-EAF88E9C928C}"/>
              </a:ext>
            </a:extLst>
          </p:cNvPr>
          <p:cNvSpPr/>
          <p:nvPr/>
        </p:nvSpPr>
        <p:spPr>
          <a:xfrm>
            <a:off x="743883" y="2701132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3.</a:t>
            </a:r>
            <a:endParaRPr lang="en-US" dirty="0">
              <a:solidFill>
                <a:schemeClr val="bg1"/>
              </a:solidFill>
              <a:latin typeface="Garamond" panose="02020404030301010803" pitchFamily="18" charset="0"/>
            </a:endParaRPr>
          </a:p>
        </p:txBody>
      </p:sp>
      <p:sp>
        <p:nvSpPr>
          <p:cNvPr id="15" name="Google Shape;141;p2">
            <a:extLst>
              <a:ext uri="{FF2B5EF4-FFF2-40B4-BE49-F238E27FC236}">
                <a16:creationId xmlns:a16="http://schemas.microsoft.com/office/drawing/2014/main" id="{E7E97492-0959-6216-0C7B-2A7383150B55}"/>
              </a:ext>
            </a:extLst>
          </p:cNvPr>
          <p:cNvSpPr/>
          <p:nvPr/>
        </p:nvSpPr>
        <p:spPr>
          <a:xfrm>
            <a:off x="752431" y="2458363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2.</a:t>
            </a:r>
            <a:endParaRPr lang="en-US" dirty="0">
              <a:solidFill>
                <a:schemeClr val="bg1"/>
              </a:solidFill>
              <a:latin typeface="Garamond" panose="02020404030301010803" pitchFamily="18" charset="0"/>
            </a:endParaRPr>
          </a:p>
        </p:txBody>
      </p:sp>
      <p:sp>
        <p:nvSpPr>
          <p:cNvPr id="16" name="Google Shape;122;p2">
            <a:extLst>
              <a:ext uri="{FF2B5EF4-FFF2-40B4-BE49-F238E27FC236}">
                <a16:creationId xmlns:a16="http://schemas.microsoft.com/office/drawing/2014/main" id="{C54820BE-1396-643C-B015-10B70DD235C2}"/>
              </a:ext>
            </a:extLst>
          </p:cNvPr>
          <p:cNvSpPr/>
          <p:nvPr/>
        </p:nvSpPr>
        <p:spPr>
          <a:xfrm>
            <a:off x="1890698" y="27176100"/>
            <a:ext cx="9789049" cy="2238024"/>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EB Garamond" panose="00000500000000000000" pitchFamily="2" charset="0"/>
              </a:rPr>
              <a:t>Does this mapping method showcase regional patterns in women's political empowerment or suffrage?</a:t>
            </a:r>
          </a:p>
        </p:txBody>
      </p:sp>
      <p:sp>
        <p:nvSpPr>
          <p:cNvPr id="17" name="Google Shape;122;p2">
            <a:extLst>
              <a:ext uri="{FF2B5EF4-FFF2-40B4-BE49-F238E27FC236}">
                <a16:creationId xmlns:a16="http://schemas.microsoft.com/office/drawing/2014/main" id="{D6D4CA0F-19BB-0958-A9C0-47FAC6F4FDF6}"/>
              </a:ext>
            </a:extLst>
          </p:cNvPr>
          <p:cNvSpPr/>
          <p:nvPr/>
        </p:nvSpPr>
        <p:spPr>
          <a:xfrm>
            <a:off x="1895773" y="24850551"/>
            <a:ext cx="9783974" cy="2421546"/>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EB Garamond" panose="00000500000000000000" pitchFamily="2" charset="0"/>
              </a:rPr>
              <a:t>What trends emerge from the mapping of these categories and how do changes in women's suffrage influence these categorizations? </a:t>
            </a:r>
          </a:p>
        </p:txBody>
      </p:sp>
      <p:sp>
        <p:nvSpPr>
          <p:cNvPr id="18" name="Google Shape;144;p2">
            <a:extLst>
              <a:ext uri="{FF2B5EF4-FFF2-40B4-BE49-F238E27FC236}">
                <a16:creationId xmlns:a16="http://schemas.microsoft.com/office/drawing/2014/main" id="{6D7F276D-ABF4-F23A-F606-A01F22044E3D}"/>
              </a:ext>
            </a:extLst>
          </p:cNvPr>
          <p:cNvSpPr/>
          <p:nvPr/>
        </p:nvSpPr>
        <p:spPr>
          <a:xfrm>
            <a:off x="264751" y="29387228"/>
            <a:ext cx="12022596" cy="95721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Data Source</a:t>
            </a:r>
            <a:endParaRPr dirty="0">
              <a:solidFill>
                <a:schemeClr val="bg1"/>
              </a:solidFill>
              <a:latin typeface="Garamond" panose="02020404030301010803" pitchFamily="18" charset="0"/>
            </a:endParaRPr>
          </a:p>
        </p:txBody>
      </p:sp>
      <p:sp>
        <p:nvSpPr>
          <p:cNvPr id="19" name="Google Shape;121;p2">
            <a:extLst>
              <a:ext uri="{FF2B5EF4-FFF2-40B4-BE49-F238E27FC236}">
                <a16:creationId xmlns:a16="http://schemas.microsoft.com/office/drawing/2014/main" id="{D5AB0E39-F4BA-BD7A-1964-FD4B89296395}"/>
              </a:ext>
            </a:extLst>
          </p:cNvPr>
          <p:cNvSpPr/>
          <p:nvPr/>
        </p:nvSpPr>
        <p:spPr>
          <a:xfrm>
            <a:off x="390685" y="30759546"/>
            <a:ext cx="10801382" cy="1540041"/>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Sundström, A., Paxton, P., Wang, Y. T., &amp; Lindberg, S. I. (2017). Women’s political empowerment: A new global index, 1900–2012. </a:t>
            </a:r>
            <a:r>
              <a:rPr lang="en-US" sz="3800" b="0" i="1" u="none" strike="noStrike" dirty="0">
                <a:solidFill>
                  <a:schemeClr val="tx1"/>
                </a:solidFill>
                <a:effectLst/>
                <a:latin typeface="Garamond" panose="02020404030301010803" pitchFamily="18" charset="0"/>
              </a:rPr>
              <a:t>World Development</a:t>
            </a:r>
            <a:r>
              <a:rPr lang="en-US" sz="3800" b="0" i="0" u="none" strike="noStrike" dirty="0">
                <a:solidFill>
                  <a:schemeClr val="tx1"/>
                </a:solidFill>
                <a:effectLst/>
                <a:latin typeface="Garamond" panose="02020404030301010803" pitchFamily="18" charset="0"/>
              </a:rPr>
              <a:t>, </a:t>
            </a:r>
            <a:r>
              <a:rPr lang="en-US" sz="3800" b="0" i="1" u="none" strike="noStrike" dirty="0">
                <a:solidFill>
                  <a:schemeClr val="tx1"/>
                </a:solidFill>
                <a:effectLst/>
                <a:latin typeface="Garamond" panose="02020404030301010803" pitchFamily="18" charset="0"/>
              </a:rPr>
              <a:t>94</a:t>
            </a:r>
            <a:r>
              <a:rPr lang="en-US" sz="3800" b="0" i="0" u="none" strike="noStrike" dirty="0">
                <a:solidFill>
                  <a:schemeClr val="tx1"/>
                </a:solidFill>
                <a:effectLst/>
                <a:latin typeface="Garamond" panose="02020404030301010803" pitchFamily="18" charset="0"/>
              </a:rPr>
              <a:t>, 321-335.</a:t>
            </a:r>
            <a:endParaRPr sz="3800" dirty="0">
              <a:solidFill>
                <a:schemeClr val="tx1"/>
              </a:solidFill>
              <a:latin typeface="Garamond" panose="02020404030301010803" pitchFamily="18" charset="0"/>
            </a:endParaRPr>
          </a:p>
        </p:txBody>
      </p:sp>
      <p:graphicFrame>
        <p:nvGraphicFramePr>
          <p:cNvPr id="41" name="Table 40">
            <a:extLst>
              <a:ext uri="{FF2B5EF4-FFF2-40B4-BE49-F238E27FC236}">
                <a16:creationId xmlns:a16="http://schemas.microsoft.com/office/drawing/2014/main" id="{5574B636-6D46-8836-93CD-813C52442D61}"/>
              </a:ext>
            </a:extLst>
          </p:cNvPr>
          <p:cNvGraphicFramePr>
            <a:graphicFrameLocks noGrp="1"/>
          </p:cNvGraphicFramePr>
          <p:nvPr/>
        </p:nvGraphicFramePr>
        <p:xfrm>
          <a:off x="33506230" y="10441364"/>
          <a:ext cx="8809016" cy="4344235"/>
        </p:xfrm>
        <a:graphic>
          <a:graphicData uri="http://schemas.openxmlformats.org/drawingml/2006/table">
            <a:tbl>
              <a:tblPr firstRow="1" bandRow="1">
                <a:tableStyleId>{5940675A-B579-460E-94D1-54222C63F5DA}</a:tableStyleId>
              </a:tblPr>
              <a:tblGrid>
                <a:gridCol w="3416649">
                  <a:extLst>
                    <a:ext uri="{9D8B030D-6E8A-4147-A177-3AD203B41FA5}">
                      <a16:colId xmlns:a16="http://schemas.microsoft.com/office/drawing/2014/main" val="2091145196"/>
                    </a:ext>
                  </a:extLst>
                </a:gridCol>
                <a:gridCol w="5392367">
                  <a:extLst>
                    <a:ext uri="{9D8B030D-6E8A-4147-A177-3AD203B41FA5}">
                      <a16:colId xmlns:a16="http://schemas.microsoft.com/office/drawing/2014/main" val="3639124215"/>
                    </a:ext>
                  </a:extLst>
                </a:gridCol>
              </a:tblGrid>
              <a:tr h="775317">
                <a:tc>
                  <a:txBody>
                    <a:bodyPr/>
                    <a:lstStyle/>
                    <a:p>
                      <a:pPr algn="ctr"/>
                      <a:r>
                        <a:rPr lang="en-US" sz="3800" dirty="0">
                          <a:solidFill>
                            <a:schemeClr val="bg1"/>
                          </a:solidFill>
                          <a:latin typeface="Garamond" panose="02020404030301010803"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775317">
                <a:tc>
                  <a:txBody>
                    <a:bodyPr/>
                    <a:lstStyle/>
                    <a:p>
                      <a:pPr algn="ctr"/>
                      <a:r>
                        <a:rPr lang="en-US" sz="3800" dirty="0">
                          <a:solidFill>
                            <a:schemeClr val="tx1"/>
                          </a:solidFill>
                          <a:latin typeface="Garamond" panose="02020404030301010803" pitchFamily="18" charset="0"/>
                        </a:rPr>
                        <a:t>Nascent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&lt; 0.188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1009142">
                <a:tc>
                  <a:txBody>
                    <a:bodyPr/>
                    <a:lstStyle/>
                    <a:p>
                      <a:pPr algn="ctr"/>
                      <a:r>
                        <a:rPr lang="en-US" sz="3800" dirty="0">
                          <a:solidFill>
                            <a:schemeClr val="tx1"/>
                          </a:solidFill>
                          <a:latin typeface="Garamond" panose="02020404030301010803" pitchFamily="18" charset="0"/>
                        </a:rPr>
                        <a:t>Emerging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0.188 &lt; WPEI &lt; 0.336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1009142">
                <a:tc>
                  <a:txBody>
                    <a:bodyPr/>
                    <a:lstStyle/>
                    <a:p>
                      <a:pPr algn="ctr"/>
                      <a:r>
                        <a:rPr lang="en-US" sz="3800" dirty="0">
                          <a:solidFill>
                            <a:schemeClr val="tx1"/>
                          </a:solidFill>
                          <a:latin typeface="Garamond" panose="02020404030301010803" pitchFamily="18" charset="0"/>
                        </a:rPr>
                        <a:t>Developing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0.335 &lt; WPEI &lt;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775317">
                <a:tc>
                  <a:txBody>
                    <a:bodyPr/>
                    <a:lstStyle/>
                    <a:p>
                      <a:pPr algn="ctr"/>
                      <a:r>
                        <a:rPr lang="en-US" sz="3800" dirty="0">
                          <a:solidFill>
                            <a:schemeClr val="tx1"/>
                          </a:solidFill>
                          <a:latin typeface="Garamond" panose="02020404030301010803" pitchFamily="18" charset="0"/>
                        </a:rPr>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&gt;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2" name="Google Shape;142;p2">
            <a:extLst>
              <a:ext uri="{FF2B5EF4-FFF2-40B4-BE49-F238E27FC236}">
                <a16:creationId xmlns:a16="http://schemas.microsoft.com/office/drawing/2014/main" id="{E40CD157-6FFA-3123-7511-4DAA902D7FCE}"/>
              </a:ext>
            </a:extLst>
          </p:cNvPr>
          <p:cNvSpPr/>
          <p:nvPr/>
        </p:nvSpPr>
        <p:spPr>
          <a:xfrm>
            <a:off x="32227954" y="15001111"/>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Periods</a:t>
            </a:r>
            <a:endParaRPr dirty="0">
              <a:solidFill>
                <a:schemeClr val="tx1"/>
              </a:solidFill>
              <a:latin typeface="Garamond" panose="02020404030301010803" pitchFamily="18" charset="0"/>
            </a:endParaRPr>
          </a:p>
        </p:txBody>
      </p:sp>
      <p:graphicFrame>
        <p:nvGraphicFramePr>
          <p:cNvPr id="44" name="Table 43">
            <a:extLst>
              <a:ext uri="{FF2B5EF4-FFF2-40B4-BE49-F238E27FC236}">
                <a16:creationId xmlns:a16="http://schemas.microsoft.com/office/drawing/2014/main" id="{7697F4EA-E7CC-77A8-5464-DFE8CB2911AD}"/>
              </a:ext>
            </a:extLst>
          </p:cNvPr>
          <p:cNvGraphicFramePr>
            <a:graphicFrameLocks noGrp="1"/>
          </p:cNvGraphicFramePr>
          <p:nvPr/>
        </p:nvGraphicFramePr>
        <p:xfrm>
          <a:off x="32424338" y="19684279"/>
          <a:ext cx="10972800" cy="268224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281213454"/>
                    </a:ext>
                  </a:extLst>
                </a:gridCol>
                <a:gridCol w="5486400">
                  <a:extLst>
                    <a:ext uri="{9D8B030D-6E8A-4147-A177-3AD203B41FA5}">
                      <a16:colId xmlns:a16="http://schemas.microsoft.com/office/drawing/2014/main" val="2045418393"/>
                    </a:ext>
                  </a:extLst>
                </a:gridCol>
              </a:tblGrid>
              <a:tr h="413422">
                <a:tc>
                  <a:txBody>
                    <a:bodyPr/>
                    <a:lstStyle/>
                    <a:p>
                      <a:pPr algn="ctr"/>
                      <a:r>
                        <a:rPr lang="en-US" sz="3800" dirty="0">
                          <a:solidFill>
                            <a:schemeClr val="bg1"/>
                          </a:solidFill>
                          <a:latin typeface="Garamond" panose="02020404030301010803" pitchFamily="18" charset="0"/>
                        </a:rPr>
                        <a:t>Period</a:t>
                      </a:r>
                    </a:p>
                  </a:txBody>
                  <a:tcP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Years</a:t>
                      </a:r>
                    </a:p>
                  </a:txBody>
                  <a:tcPr>
                    <a:solidFill>
                      <a:schemeClr val="accent4">
                        <a:lumMod val="75000"/>
                      </a:schemeClr>
                    </a:solidFill>
                  </a:tcPr>
                </a:tc>
                <a:extLst>
                  <a:ext uri="{0D108BD9-81ED-4DB2-BD59-A6C34878D82A}">
                    <a16:rowId xmlns:a16="http://schemas.microsoft.com/office/drawing/2014/main" val="919567501"/>
                  </a:ext>
                </a:extLst>
              </a:tr>
              <a:tr h="413422">
                <a:tc>
                  <a:txBody>
                    <a:bodyPr/>
                    <a:lstStyle/>
                    <a:p>
                      <a:pPr algn="ctr"/>
                      <a:r>
                        <a:rPr lang="en-US" sz="3800" dirty="0">
                          <a:latin typeface="Garamond" panose="02020404030301010803" pitchFamily="18" charset="0"/>
                        </a:rPr>
                        <a:t>Nascent</a:t>
                      </a:r>
                    </a:p>
                  </a:txBody>
                  <a:tcPr/>
                </a:tc>
                <a:tc>
                  <a:txBody>
                    <a:bodyPr/>
                    <a:lstStyle/>
                    <a:p>
                      <a:pPr algn="ctr"/>
                      <a:r>
                        <a:rPr lang="en-US" sz="3800" dirty="0">
                          <a:latin typeface="Garamond" panose="02020404030301010803" pitchFamily="18" charset="0"/>
                        </a:rPr>
                        <a:t>1900 – 1955</a:t>
                      </a:r>
                    </a:p>
                  </a:txBody>
                  <a:tcPr/>
                </a:tc>
                <a:extLst>
                  <a:ext uri="{0D108BD9-81ED-4DB2-BD59-A6C34878D82A}">
                    <a16:rowId xmlns:a16="http://schemas.microsoft.com/office/drawing/2014/main" val="3429635491"/>
                  </a:ext>
                </a:extLst>
              </a:tr>
              <a:tr h="413422">
                <a:tc>
                  <a:txBody>
                    <a:bodyPr/>
                    <a:lstStyle/>
                    <a:p>
                      <a:pPr algn="ctr"/>
                      <a:r>
                        <a:rPr lang="en-US" sz="3800" dirty="0">
                          <a:latin typeface="Garamond" panose="02020404030301010803" pitchFamily="18" charset="0"/>
                        </a:rPr>
                        <a:t>Developing</a:t>
                      </a:r>
                    </a:p>
                  </a:txBody>
                  <a:tcPr/>
                </a:tc>
                <a:tc>
                  <a:txBody>
                    <a:bodyPr/>
                    <a:lstStyle/>
                    <a:p>
                      <a:pPr algn="ctr"/>
                      <a:r>
                        <a:rPr lang="en-US" sz="3800" dirty="0">
                          <a:latin typeface="Garamond" panose="02020404030301010803" pitchFamily="18" charset="0"/>
                        </a:rPr>
                        <a:t>1956 – 1978</a:t>
                      </a:r>
                    </a:p>
                  </a:txBody>
                  <a:tcPr/>
                </a:tc>
                <a:extLst>
                  <a:ext uri="{0D108BD9-81ED-4DB2-BD59-A6C34878D82A}">
                    <a16:rowId xmlns:a16="http://schemas.microsoft.com/office/drawing/2014/main" val="3690601320"/>
                  </a:ext>
                </a:extLst>
              </a:tr>
              <a:tr h="413422">
                <a:tc>
                  <a:txBody>
                    <a:bodyPr/>
                    <a:lstStyle/>
                    <a:p>
                      <a:pPr algn="ctr"/>
                      <a:r>
                        <a:rPr lang="en-US" sz="3800" dirty="0">
                          <a:latin typeface="Garamond" panose="02020404030301010803" pitchFamily="18" charset="0"/>
                        </a:rPr>
                        <a:t>Established</a:t>
                      </a:r>
                    </a:p>
                  </a:txBody>
                  <a:tcPr/>
                </a:tc>
                <a:tc>
                  <a:txBody>
                    <a:bodyPr/>
                    <a:lstStyle/>
                    <a:p>
                      <a:pPr algn="ctr"/>
                      <a:r>
                        <a:rPr lang="en-US" sz="3800" dirty="0">
                          <a:latin typeface="Garamond" panose="02020404030301010803" pitchFamily="18" charset="0"/>
                        </a:rPr>
                        <a:t>1979 - 2000</a:t>
                      </a:r>
                    </a:p>
                  </a:txBody>
                  <a:tcPr/>
                </a:tc>
                <a:extLst>
                  <a:ext uri="{0D108BD9-81ED-4DB2-BD59-A6C34878D82A}">
                    <a16:rowId xmlns:a16="http://schemas.microsoft.com/office/drawing/2014/main" val="3956124310"/>
                  </a:ext>
                </a:extLst>
              </a:tr>
            </a:tbl>
          </a:graphicData>
        </a:graphic>
      </p:graphicFrame>
      <p:pic>
        <p:nvPicPr>
          <p:cNvPr id="1026" name="Picture 2" descr="GW Data Science (@gw_data_science) / X">
            <a:extLst>
              <a:ext uri="{FF2B5EF4-FFF2-40B4-BE49-F238E27FC236}">
                <a16:creationId xmlns:a16="http://schemas.microsoft.com/office/drawing/2014/main" id="{12552F76-43B7-C493-3D79-3A7F6385EA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37573583" y="1000968"/>
            <a:ext cx="5180834" cy="2868351"/>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135;p2">
            <a:extLst>
              <a:ext uri="{FF2B5EF4-FFF2-40B4-BE49-F238E27FC236}">
                <a16:creationId xmlns:a16="http://schemas.microsoft.com/office/drawing/2014/main" id="{D698C777-F2E5-3C86-9DBB-72933326AFBE}"/>
              </a:ext>
            </a:extLst>
          </p:cNvPr>
          <p:cNvSpPr/>
          <p:nvPr/>
        </p:nvSpPr>
        <p:spPr>
          <a:xfrm>
            <a:off x="527059" y="4822267"/>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Introduction</a:t>
            </a:r>
            <a:endParaRPr dirty="0">
              <a:solidFill>
                <a:schemeClr val="bg1"/>
              </a:solidFill>
              <a:latin typeface="Garamond" panose="02020404030301010803" pitchFamily="18" charset="0"/>
            </a:endParaRPr>
          </a:p>
        </p:txBody>
      </p:sp>
      <p:sp>
        <p:nvSpPr>
          <p:cNvPr id="62" name="TextBox 61">
            <a:extLst>
              <a:ext uri="{FF2B5EF4-FFF2-40B4-BE49-F238E27FC236}">
                <a16:creationId xmlns:a16="http://schemas.microsoft.com/office/drawing/2014/main" id="{A450CBDE-9BDB-877B-E079-D0D68D35AA3C}"/>
              </a:ext>
            </a:extLst>
          </p:cNvPr>
          <p:cNvSpPr txBox="1"/>
          <p:nvPr/>
        </p:nvSpPr>
        <p:spPr>
          <a:xfrm>
            <a:off x="32568839" y="15951936"/>
            <a:ext cx="10839772" cy="3600986"/>
          </a:xfrm>
          <a:prstGeom prst="rect">
            <a:avLst/>
          </a:prstGeom>
          <a:noFill/>
        </p:spPr>
        <p:txBody>
          <a:bodyPr wrap="square">
            <a:spAutoFit/>
          </a:bodyPr>
          <a:lstStyle/>
          <a:p>
            <a:r>
              <a:rPr lang="en-US" sz="3800" dirty="0">
                <a:latin typeface="Garamond" panose="02020404030301010803" pitchFamily="18" charset="0"/>
              </a:rPr>
              <a:t>	An </a:t>
            </a:r>
            <a:r>
              <a:rPr lang="en-US" sz="3800" b="0" i="0" u="none" strike="noStrike" dirty="0">
                <a:solidFill>
                  <a:srgbClr val="000000"/>
                </a:solidFill>
                <a:effectLst/>
                <a:latin typeface="Garamond" panose="02020404030301010803" pitchFamily="18" charset="0"/>
              </a:rPr>
              <a:t>Empowerment Period contains each category’s dominant years for the 20th century. This was found using two methods: graph visuals and threshold calculations. The emergent category was dropped for finding Empowerment Periods due to large overlaps, it was kept in for all other parts.</a:t>
            </a:r>
            <a:endParaRPr lang="en-US" sz="3800" dirty="0">
              <a:latin typeface="Garamond" panose="02020404030301010803" pitchFamily="18" charset="0"/>
            </a:endParaRPr>
          </a:p>
        </p:txBody>
      </p:sp>
      <p:graphicFrame>
        <p:nvGraphicFramePr>
          <p:cNvPr id="67" name="Table 66">
            <a:extLst>
              <a:ext uri="{FF2B5EF4-FFF2-40B4-BE49-F238E27FC236}">
                <a16:creationId xmlns:a16="http://schemas.microsoft.com/office/drawing/2014/main" id="{9DF16388-076E-0053-57CB-57C55EBD2B49}"/>
              </a:ext>
            </a:extLst>
          </p:cNvPr>
          <p:cNvGraphicFramePr>
            <a:graphicFrameLocks noGrp="1"/>
          </p:cNvGraphicFramePr>
          <p:nvPr>
            <p:extLst>
              <p:ext uri="{D42A27DB-BD31-4B8C-83A1-F6EECF244321}">
                <p14:modId xmlns:p14="http://schemas.microsoft.com/office/powerpoint/2010/main" val="3884289070"/>
              </p:ext>
            </p:extLst>
          </p:nvPr>
        </p:nvGraphicFramePr>
        <p:xfrm>
          <a:off x="32168666" y="28355403"/>
          <a:ext cx="11503186" cy="4113830"/>
        </p:xfrm>
        <a:graphic>
          <a:graphicData uri="http://schemas.openxmlformats.org/drawingml/2006/table">
            <a:tbl>
              <a:tblPr firstRow="1" bandRow="1">
                <a:tableStyleId>{5940675A-B579-460E-94D1-54222C63F5DA}</a:tableStyleId>
              </a:tblPr>
              <a:tblGrid>
                <a:gridCol w="2377440">
                  <a:extLst>
                    <a:ext uri="{9D8B030D-6E8A-4147-A177-3AD203B41FA5}">
                      <a16:colId xmlns:a16="http://schemas.microsoft.com/office/drawing/2014/main" val="2426677641"/>
                    </a:ext>
                  </a:extLst>
                </a:gridCol>
                <a:gridCol w="1446028">
                  <a:extLst>
                    <a:ext uri="{9D8B030D-6E8A-4147-A177-3AD203B41FA5}">
                      <a16:colId xmlns:a16="http://schemas.microsoft.com/office/drawing/2014/main" val="3997089282"/>
                    </a:ext>
                  </a:extLst>
                </a:gridCol>
                <a:gridCol w="1301514">
                  <a:extLst>
                    <a:ext uri="{9D8B030D-6E8A-4147-A177-3AD203B41FA5}">
                      <a16:colId xmlns:a16="http://schemas.microsoft.com/office/drawing/2014/main" val="2624566702"/>
                    </a:ext>
                  </a:extLst>
                </a:gridCol>
                <a:gridCol w="1594551">
                  <a:extLst>
                    <a:ext uri="{9D8B030D-6E8A-4147-A177-3AD203B41FA5}">
                      <a16:colId xmlns:a16="http://schemas.microsoft.com/office/drawing/2014/main" val="2758336224"/>
                    </a:ext>
                  </a:extLst>
                </a:gridCol>
                <a:gridCol w="1594551">
                  <a:extLst>
                    <a:ext uri="{9D8B030D-6E8A-4147-A177-3AD203B41FA5}">
                      <a16:colId xmlns:a16="http://schemas.microsoft.com/office/drawing/2014/main" val="633971977"/>
                    </a:ext>
                  </a:extLst>
                </a:gridCol>
                <a:gridCol w="1594551">
                  <a:extLst>
                    <a:ext uri="{9D8B030D-6E8A-4147-A177-3AD203B41FA5}">
                      <a16:colId xmlns:a16="http://schemas.microsoft.com/office/drawing/2014/main" val="66326360"/>
                    </a:ext>
                  </a:extLst>
                </a:gridCol>
                <a:gridCol w="1594551">
                  <a:extLst>
                    <a:ext uri="{9D8B030D-6E8A-4147-A177-3AD203B41FA5}">
                      <a16:colId xmlns:a16="http://schemas.microsoft.com/office/drawing/2014/main" val="1309271312"/>
                    </a:ext>
                  </a:extLst>
                </a:gridCol>
              </a:tblGrid>
              <a:tr h="956096">
                <a:tc>
                  <a:txBody>
                    <a:bodyPr/>
                    <a:lstStyle/>
                    <a:p>
                      <a:pPr algn="ctr"/>
                      <a:r>
                        <a:rPr lang="en-US" sz="3800" dirty="0">
                          <a:solidFill>
                            <a:schemeClr val="bg1"/>
                          </a:solidFill>
                          <a:latin typeface="Garamond" panose="02020404030301010803" pitchFamily="18" charset="0"/>
                        </a:rPr>
                        <a:t>Nascent</a:t>
                      </a:r>
                    </a:p>
                  </a:txBody>
                  <a:tcPr>
                    <a:solidFill>
                      <a:schemeClr val="accent4">
                        <a:lumMod val="75000"/>
                      </a:schemeClr>
                    </a:solid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1946</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1948</a:t>
                      </a:r>
                    </a:p>
                  </a:txBody>
                  <a:tcPr>
                    <a:noFill/>
                  </a:tcPr>
                </a:tc>
                <a:extLst>
                  <a:ext uri="{0D108BD9-81ED-4DB2-BD59-A6C34878D82A}">
                    <a16:rowId xmlns:a16="http://schemas.microsoft.com/office/drawing/2014/main" val="746504726"/>
                  </a:ext>
                </a:extLst>
              </a:tr>
              <a:tr h="1052578">
                <a:tc>
                  <a:txBody>
                    <a:bodyPr/>
                    <a:lstStyle/>
                    <a:p>
                      <a:pPr algn="ctr"/>
                      <a:r>
                        <a:rPr lang="en-US" sz="3800" dirty="0">
                          <a:solidFill>
                            <a:schemeClr val="bg1"/>
                          </a:solidFill>
                          <a:latin typeface="Garamond" panose="02020404030301010803" pitchFamily="18" charset="0"/>
                        </a:rPr>
                        <a:t>Emerging</a:t>
                      </a:r>
                    </a:p>
                  </a:txBody>
                  <a:tcPr>
                    <a:solidFill>
                      <a:schemeClr val="accent4">
                        <a:lumMod val="75000"/>
                      </a:schemeClr>
                    </a:solidFill>
                  </a:tcPr>
                </a:tc>
                <a:tc>
                  <a:txBody>
                    <a:bodyPr/>
                    <a:lstStyle/>
                    <a:p>
                      <a:pPr algn="ctr"/>
                      <a:r>
                        <a:rPr lang="en-US" sz="3800" dirty="0">
                          <a:latin typeface="Garamond" panose="02020404030301010803" pitchFamily="18" charset="0"/>
                        </a:rPr>
                        <a:t>1918</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1914</a:t>
                      </a:r>
                    </a:p>
                  </a:txBody>
                  <a:tcPr>
                    <a:noFill/>
                  </a:tcPr>
                </a:tc>
                <a:tc>
                  <a:txBody>
                    <a:bodyPr/>
                    <a:lstStyle/>
                    <a:p>
                      <a:pPr algn="ctr"/>
                      <a:r>
                        <a:rPr lang="en-US" sz="3800" dirty="0">
                          <a:latin typeface="Garamond" panose="02020404030301010803" pitchFamily="18" charset="0"/>
                        </a:rPr>
                        <a:t>1969</a:t>
                      </a:r>
                    </a:p>
                  </a:txBody>
                  <a:tcPr>
                    <a:noFill/>
                  </a:tcPr>
                </a:tc>
                <a:tc>
                  <a:txBody>
                    <a:bodyPr/>
                    <a:lstStyle/>
                    <a:p>
                      <a:pPr algn="ctr"/>
                      <a:r>
                        <a:rPr lang="en-US" sz="3800" dirty="0">
                          <a:latin typeface="Garamond" panose="02020404030301010803" pitchFamily="18" charset="0"/>
                        </a:rPr>
                        <a:t>1905</a:t>
                      </a:r>
                    </a:p>
                  </a:txBody>
                  <a:tcPr>
                    <a:noFill/>
                  </a:tcPr>
                </a:tc>
                <a:tc>
                  <a:txBody>
                    <a:bodyPr/>
                    <a:lstStyle/>
                    <a:p>
                      <a:pPr algn="ctr"/>
                      <a:r>
                        <a:rPr lang="en-US" sz="3800" dirty="0">
                          <a:latin typeface="Garamond" panose="02020404030301010803" pitchFamily="18" charset="0"/>
                        </a:rPr>
                        <a:t>1972</a:t>
                      </a:r>
                    </a:p>
                  </a:txBody>
                  <a:tcPr>
                    <a:noFill/>
                  </a:tcPr>
                </a:tc>
                <a:extLst>
                  <a:ext uri="{0D108BD9-81ED-4DB2-BD59-A6C34878D82A}">
                    <a16:rowId xmlns:a16="http://schemas.microsoft.com/office/drawing/2014/main" val="1880588388"/>
                  </a:ext>
                </a:extLst>
              </a:tr>
              <a:tr h="1052578">
                <a:tc>
                  <a:txBody>
                    <a:bodyPr/>
                    <a:lstStyle/>
                    <a:p>
                      <a:pPr algn="ctr"/>
                      <a:r>
                        <a:rPr lang="en-US" sz="3800" dirty="0">
                          <a:solidFill>
                            <a:schemeClr val="bg1"/>
                          </a:solidFill>
                          <a:latin typeface="Garamond" panose="02020404030301010803" pitchFamily="18" charset="0"/>
                        </a:rPr>
                        <a:t>Developing</a:t>
                      </a:r>
                    </a:p>
                  </a:txBody>
                  <a:tcPr>
                    <a:solidFill>
                      <a:schemeClr val="accent4">
                        <a:lumMod val="75000"/>
                      </a:schemeClr>
                    </a:solidFill>
                  </a:tcPr>
                </a:tc>
                <a:tc>
                  <a:txBody>
                    <a:bodyPr/>
                    <a:lstStyle/>
                    <a:p>
                      <a:pPr algn="ctr"/>
                      <a:r>
                        <a:rPr lang="en-US" sz="3800" dirty="0">
                          <a:latin typeface="Garamond" panose="02020404030301010803" pitchFamily="18" charset="0"/>
                        </a:rPr>
                        <a:t>1974</a:t>
                      </a:r>
                    </a:p>
                  </a:txBody>
                  <a:tcPr/>
                </a:tc>
                <a:tc>
                  <a:txBody>
                    <a:bodyPr/>
                    <a:lstStyle/>
                    <a:p>
                      <a:pPr algn="ctr"/>
                      <a:r>
                        <a:rPr lang="en-US" sz="3800" dirty="0">
                          <a:latin typeface="Garamond" panose="02020404030301010803" pitchFamily="18" charset="0"/>
                        </a:rPr>
                        <a:t>1978</a:t>
                      </a:r>
                    </a:p>
                  </a:txBody>
                  <a:tcPr/>
                </a:tc>
                <a:tc>
                  <a:txBody>
                    <a:bodyPr/>
                    <a:lstStyle/>
                    <a:p>
                      <a:pPr algn="ctr"/>
                      <a:r>
                        <a:rPr lang="en-US" sz="3800" dirty="0">
                          <a:latin typeface="Garamond" panose="02020404030301010803" pitchFamily="18" charset="0"/>
                        </a:rPr>
                        <a:t>1867</a:t>
                      </a:r>
                    </a:p>
                  </a:txBody>
                  <a:tcPr/>
                </a:tc>
                <a:tc>
                  <a:txBody>
                    <a:bodyPr/>
                    <a:lstStyle/>
                    <a:p>
                      <a:pPr algn="ctr"/>
                      <a:r>
                        <a:rPr lang="en-US" sz="3800" dirty="0">
                          <a:latin typeface="Garamond" panose="02020404030301010803" pitchFamily="18" charset="0"/>
                        </a:rPr>
                        <a:t>1987</a:t>
                      </a:r>
                    </a:p>
                  </a:txBody>
                  <a:tcPr/>
                </a:tc>
                <a:tc>
                  <a:txBody>
                    <a:bodyPr/>
                    <a:lstStyle/>
                    <a:p>
                      <a:pPr algn="ctr"/>
                      <a:r>
                        <a:rPr lang="en-US" sz="3800" dirty="0">
                          <a:latin typeface="Garamond" panose="02020404030301010803" pitchFamily="18" charset="0"/>
                        </a:rPr>
                        <a:t>1966</a:t>
                      </a:r>
                    </a:p>
                  </a:txBody>
                  <a:tcPr/>
                </a:tc>
                <a:tc>
                  <a:txBody>
                    <a:bodyPr/>
                    <a:lstStyle/>
                    <a:p>
                      <a:pPr algn="ctr"/>
                      <a:r>
                        <a:rPr lang="en-US" sz="3800" dirty="0">
                          <a:latin typeface="Garamond" panose="02020404030301010803" pitchFamily="18" charset="0"/>
                        </a:rPr>
                        <a:t>1987</a:t>
                      </a:r>
                    </a:p>
                  </a:txBody>
                  <a:tcPr/>
                </a:tc>
                <a:extLst>
                  <a:ext uri="{0D108BD9-81ED-4DB2-BD59-A6C34878D82A}">
                    <a16:rowId xmlns:a16="http://schemas.microsoft.com/office/drawing/2014/main" val="2859167272"/>
                  </a:ext>
                </a:extLst>
              </a:tr>
              <a:tr h="1052578">
                <a:tc>
                  <a:txBody>
                    <a:bodyPr/>
                    <a:lstStyle/>
                    <a:p>
                      <a:pPr algn="ctr"/>
                      <a:r>
                        <a:rPr lang="en-US" sz="3800" dirty="0">
                          <a:solidFill>
                            <a:schemeClr val="bg1"/>
                          </a:solidFill>
                          <a:latin typeface="Garamond" panose="02020404030301010803" pitchFamily="18" charset="0"/>
                        </a:rPr>
                        <a:t>Established</a:t>
                      </a:r>
                    </a:p>
                  </a:txBody>
                  <a:tcPr>
                    <a:solidFill>
                      <a:schemeClr val="accent4">
                        <a:lumMod val="75000"/>
                      </a:schemeClr>
                    </a:solidFill>
                  </a:tcPr>
                </a:tc>
                <a:tc>
                  <a:txBody>
                    <a:bodyPr/>
                    <a:lstStyle/>
                    <a:p>
                      <a:pPr algn="ctr"/>
                      <a:r>
                        <a:rPr lang="en-US" sz="3800" dirty="0">
                          <a:latin typeface="Garamond" panose="02020404030301010803" pitchFamily="18" charset="0"/>
                        </a:rPr>
                        <a:t>1994</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1991</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1990</a:t>
                      </a:r>
                    </a:p>
                  </a:txBody>
                  <a:tcPr/>
                </a:tc>
                <a:tc>
                  <a:txBody>
                    <a:bodyPr/>
                    <a:lstStyle/>
                    <a:p>
                      <a:pPr algn="ctr"/>
                      <a:r>
                        <a:rPr lang="en-US" sz="3800" dirty="0">
                          <a:latin typeface="Garamond" panose="02020404030301010803" pitchFamily="18" charset="0"/>
                        </a:rPr>
                        <a:t>2000</a:t>
                      </a:r>
                    </a:p>
                  </a:txBody>
                  <a:tcPr/>
                </a:tc>
                <a:extLst>
                  <a:ext uri="{0D108BD9-81ED-4DB2-BD59-A6C34878D82A}">
                    <a16:rowId xmlns:a16="http://schemas.microsoft.com/office/drawing/2014/main" val="1469877422"/>
                  </a:ext>
                </a:extLst>
              </a:tr>
            </a:tbl>
          </a:graphicData>
        </a:graphic>
      </p:graphicFrame>
      <p:sp>
        <p:nvSpPr>
          <p:cNvPr id="68" name="TextBox 67">
            <a:extLst>
              <a:ext uri="{FF2B5EF4-FFF2-40B4-BE49-F238E27FC236}">
                <a16:creationId xmlns:a16="http://schemas.microsoft.com/office/drawing/2014/main" id="{0F80FC02-5CAE-AF3B-E270-289D47D27C85}"/>
              </a:ext>
            </a:extLst>
          </p:cNvPr>
          <p:cNvSpPr txBox="1"/>
          <p:nvPr/>
        </p:nvSpPr>
        <p:spPr>
          <a:xfrm>
            <a:off x="35670247" y="27945221"/>
            <a:ext cx="1220093" cy="553998"/>
          </a:xfrm>
          <a:prstGeom prst="rect">
            <a:avLst/>
          </a:prstGeom>
          <a:noFill/>
        </p:spPr>
        <p:txBody>
          <a:bodyPr wrap="square" rtlCol="0">
            <a:spAutoFit/>
          </a:bodyPr>
          <a:lstStyle/>
          <a:p>
            <a:r>
              <a:rPr lang="en-US" sz="3000" dirty="0">
                <a:latin typeface="Garamond" panose="02020404030301010803" pitchFamily="18" charset="0"/>
              </a:rPr>
              <a:t>90%</a:t>
            </a:r>
          </a:p>
        </p:txBody>
      </p:sp>
      <p:sp>
        <p:nvSpPr>
          <p:cNvPr id="69" name="TextBox 68">
            <a:extLst>
              <a:ext uri="{FF2B5EF4-FFF2-40B4-BE49-F238E27FC236}">
                <a16:creationId xmlns:a16="http://schemas.microsoft.com/office/drawing/2014/main" id="{798F6B8B-6EC3-D844-8D5C-B4E590FBD9E6}"/>
              </a:ext>
            </a:extLst>
          </p:cNvPr>
          <p:cNvSpPr txBox="1"/>
          <p:nvPr/>
        </p:nvSpPr>
        <p:spPr>
          <a:xfrm>
            <a:off x="38670592" y="27945221"/>
            <a:ext cx="947620" cy="553998"/>
          </a:xfrm>
          <a:prstGeom prst="rect">
            <a:avLst/>
          </a:prstGeom>
          <a:noFill/>
        </p:spPr>
        <p:txBody>
          <a:bodyPr wrap="square" rtlCol="0">
            <a:spAutoFit/>
          </a:bodyPr>
          <a:lstStyle/>
          <a:p>
            <a:r>
              <a:rPr lang="en-US" sz="3000" dirty="0">
                <a:latin typeface="Garamond" panose="02020404030301010803" pitchFamily="18" charset="0"/>
              </a:rPr>
              <a:t>80%</a:t>
            </a:r>
          </a:p>
        </p:txBody>
      </p:sp>
      <p:sp>
        <p:nvSpPr>
          <p:cNvPr id="70" name="TextBox 69">
            <a:extLst>
              <a:ext uri="{FF2B5EF4-FFF2-40B4-BE49-F238E27FC236}">
                <a16:creationId xmlns:a16="http://schemas.microsoft.com/office/drawing/2014/main" id="{C31C954D-58E3-B97A-C3FB-F24885F49EA2}"/>
              </a:ext>
            </a:extLst>
          </p:cNvPr>
          <p:cNvSpPr txBox="1"/>
          <p:nvPr/>
        </p:nvSpPr>
        <p:spPr>
          <a:xfrm>
            <a:off x="41772703" y="27945221"/>
            <a:ext cx="1021230" cy="553998"/>
          </a:xfrm>
          <a:prstGeom prst="rect">
            <a:avLst/>
          </a:prstGeom>
          <a:noFill/>
        </p:spPr>
        <p:txBody>
          <a:bodyPr wrap="square" rtlCol="0">
            <a:spAutoFit/>
          </a:bodyPr>
          <a:lstStyle/>
          <a:p>
            <a:r>
              <a:rPr lang="en-US" sz="3000" dirty="0">
                <a:latin typeface="Garamond" panose="02020404030301010803" pitchFamily="18" charset="0"/>
              </a:rPr>
              <a:t>75%</a:t>
            </a:r>
          </a:p>
        </p:txBody>
      </p:sp>
      <p:sp>
        <p:nvSpPr>
          <p:cNvPr id="72" name="Google Shape;141;p2">
            <a:extLst>
              <a:ext uri="{FF2B5EF4-FFF2-40B4-BE49-F238E27FC236}">
                <a16:creationId xmlns:a16="http://schemas.microsoft.com/office/drawing/2014/main" id="{661C83C3-87D0-885E-7F55-7EF7B424BD0A}"/>
              </a:ext>
            </a:extLst>
          </p:cNvPr>
          <p:cNvSpPr/>
          <p:nvPr/>
        </p:nvSpPr>
        <p:spPr>
          <a:xfrm>
            <a:off x="669522" y="11701326"/>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Civil Liberties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3" name="Google Shape;141;p2">
            <a:extLst>
              <a:ext uri="{FF2B5EF4-FFF2-40B4-BE49-F238E27FC236}">
                <a16:creationId xmlns:a16="http://schemas.microsoft.com/office/drawing/2014/main" id="{042E8B1D-B8C9-0955-ABA1-C765E2A79AF6}"/>
              </a:ext>
            </a:extLst>
          </p:cNvPr>
          <p:cNvSpPr/>
          <p:nvPr/>
        </p:nvSpPr>
        <p:spPr>
          <a:xfrm>
            <a:off x="5620597" y="18884812"/>
            <a:ext cx="6260194" cy="164347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Political Empowerment </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4" name="Equals 73">
            <a:extLst>
              <a:ext uri="{FF2B5EF4-FFF2-40B4-BE49-F238E27FC236}">
                <a16:creationId xmlns:a16="http://schemas.microsoft.com/office/drawing/2014/main" id="{AC726BA3-54C8-7634-38A7-8BABFD10CF25}"/>
              </a:ext>
            </a:extLst>
          </p:cNvPr>
          <p:cNvSpPr/>
          <p:nvPr/>
        </p:nvSpPr>
        <p:spPr>
          <a:xfrm>
            <a:off x="2332463" y="19189652"/>
            <a:ext cx="1152188" cy="991890"/>
          </a:xfrm>
          <a:prstGeom prst="mathEqual">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75" name="Plus Sign 74">
            <a:extLst>
              <a:ext uri="{FF2B5EF4-FFF2-40B4-BE49-F238E27FC236}">
                <a16:creationId xmlns:a16="http://schemas.microsoft.com/office/drawing/2014/main" id="{D973D02D-EF35-7810-FEAD-74E89D1E423F}"/>
              </a:ext>
            </a:extLst>
          </p:cNvPr>
          <p:cNvSpPr/>
          <p:nvPr/>
        </p:nvSpPr>
        <p:spPr>
          <a:xfrm>
            <a:off x="2575357" y="16223208"/>
            <a:ext cx="666400" cy="535918"/>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77" name="Google Shape;141;p2">
            <a:extLst>
              <a:ext uri="{FF2B5EF4-FFF2-40B4-BE49-F238E27FC236}">
                <a16:creationId xmlns:a16="http://schemas.microsoft.com/office/drawing/2014/main" id="{9D9AABBF-257D-EA45-4198-A087E2035021}"/>
              </a:ext>
            </a:extLst>
          </p:cNvPr>
          <p:cNvSpPr/>
          <p:nvPr/>
        </p:nvSpPr>
        <p:spPr>
          <a:xfrm>
            <a:off x="720231" y="14214993"/>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Civil Society</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Participation</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8" name="Google Shape;141;p2">
            <a:extLst>
              <a:ext uri="{FF2B5EF4-FFF2-40B4-BE49-F238E27FC236}">
                <a16:creationId xmlns:a16="http://schemas.microsoft.com/office/drawing/2014/main" id="{774E12F9-F9DA-FE4B-E459-B5B16716D29C}"/>
              </a:ext>
            </a:extLst>
          </p:cNvPr>
          <p:cNvSpPr/>
          <p:nvPr/>
        </p:nvSpPr>
        <p:spPr>
          <a:xfrm>
            <a:off x="720231" y="16855416"/>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Political Participation </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9" name="Plus Sign 78">
            <a:extLst>
              <a:ext uri="{FF2B5EF4-FFF2-40B4-BE49-F238E27FC236}">
                <a16:creationId xmlns:a16="http://schemas.microsoft.com/office/drawing/2014/main" id="{CC8D91B9-142A-2518-6A50-61CA109E6124}"/>
              </a:ext>
            </a:extLst>
          </p:cNvPr>
          <p:cNvSpPr/>
          <p:nvPr/>
        </p:nvSpPr>
        <p:spPr>
          <a:xfrm>
            <a:off x="2575357" y="13629380"/>
            <a:ext cx="666400" cy="535918"/>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3" name="Google Shape;135;p2">
            <a:extLst>
              <a:ext uri="{FF2B5EF4-FFF2-40B4-BE49-F238E27FC236}">
                <a16:creationId xmlns:a16="http://schemas.microsoft.com/office/drawing/2014/main" id="{1DE16756-6CE7-9729-F316-B87DFF63E28B}"/>
              </a:ext>
            </a:extLst>
          </p:cNvPr>
          <p:cNvSpPr/>
          <p:nvPr/>
        </p:nvSpPr>
        <p:spPr>
          <a:xfrm>
            <a:off x="31706733" y="4899488"/>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Methodology</a:t>
            </a:r>
            <a:endParaRPr dirty="0">
              <a:solidFill>
                <a:schemeClr val="bg1"/>
              </a:solidFill>
              <a:latin typeface="Garamond" panose="02020404030301010803" pitchFamily="18" charset="0"/>
            </a:endParaRPr>
          </a:p>
        </p:txBody>
      </p:sp>
      <p:sp>
        <p:nvSpPr>
          <p:cNvPr id="4" name="Google Shape;122;p2">
            <a:extLst>
              <a:ext uri="{FF2B5EF4-FFF2-40B4-BE49-F238E27FC236}">
                <a16:creationId xmlns:a16="http://schemas.microsoft.com/office/drawing/2014/main" id="{1C94303A-DD8A-00ED-73D2-66990F6CEF64}"/>
              </a:ext>
            </a:extLst>
          </p:cNvPr>
          <p:cNvSpPr/>
          <p:nvPr/>
        </p:nvSpPr>
        <p:spPr>
          <a:xfrm>
            <a:off x="5637686" y="11662999"/>
            <a:ext cx="7345657" cy="2082112"/>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of domestic movement for women</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from forced labor for women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Property rights for women</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Access to justice for women</a:t>
            </a:r>
          </a:p>
        </p:txBody>
      </p:sp>
      <p:sp>
        <p:nvSpPr>
          <p:cNvPr id="5" name="Google Shape;122;p2">
            <a:extLst>
              <a:ext uri="{FF2B5EF4-FFF2-40B4-BE49-F238E27FC236}">
                <a16:creationId xmlns:a16="http://schemas.microsoft.com/office/drawing/2014/main" id="{20371C9C-5708-3366-4940-11894708B537}"/>
              </a:ext>
            </a:extLst>
          </p:cNvPr>
          <p:cNvSpPr/>
          <p:nvPr/>
        </p:nvSpPr>
        <p:spPr>
          <a:xfrm>
            <a:off x="5620598" y="14044135"/>
            <a:ext cx="5571470" cy="234147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of discussion for women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Women’s Participation in Civil Service Organizations</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Percentage of female journalists</a:t>
            </a:r>
          </a:p>
        </p:txBody>
      </p:sp>
      <p:sp>
        <p:nvSpPr>
          <p:cNvPr id="7" name="TextBox 6">
            <a:extLst>
              <a:ext uri="{FF2B5EF4-FFF2-40B4-BE49-F238E27FC236}">
                <a16:creationId xmlns:a16="http://schemas.microsoft.com/office/drawing/2014/main" id="{2D890C94-C95E-175A-6DCC-F86852C9049C}"/>
              </a:ext>
            </a:extLst>
          </p:cNvPr>
          <p:cNvSpPr txBox="1"/>
          <p:nvPr/>
        </p:nvSpPr>
        <p:spPr>
          <a:xfrm>
            <a:off x="5637686" y="16900045"/>
            <a:ext cx="6260194" cy="156966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Power distribution by gender</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Political position representation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Presence of women in legislature</a:t>
            </a:r>
          </a:p>
        </p:txBody>
      </p:sp>
      <p:sp>
        <p:nvSpPr>
          <p:cNvPr id="11" name="Google Shape;152;p2">
            <a:extLst>
              <a:ext uri="{FF2B5EF4-FFF2-40B4-BE49-F238E27FC236}">
                <a16:creationId xmlns:a16="http://schemas.microsoft.com/office/drawing/2014/main" id="{E19E4A9F-8F17-9FDA-3504-FC515137A318}"/>
              </a:ext>
            </a:extLst>
          </p:cNvPr>
          <p:cNvSpPr/>
          <p:nvPr/>
        </p:nvSpPr>
        <p:spPr>
          <a:xfrm>
            <a:off x="13455040" y="4944555"/>
            <a:ext cx="18460251" cy="1061922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2" name="Google Shape;152;p2">
            <a:extLst>
              <a:ext uri="{FF2B5EF4-FFF2-40B4-BE49-F238E27FC236}">
                <a16:creationId xmlns:a16="http://schemas.microsoft.com/office/drawing/2014/main" id="{61EAF460-5426-3689-E020-580E54CF0725}"/>
              </a:ext>
            </a:extLst>
          </p:cNvPr>
          <p:cNvSpPr/>
          <p:nvPr/>
        </p:nvSpPr>
        <p:spPr>
          <a:xfrm>
            <a:off x="21163710" y="14912163"/>
            <a:ext cx="10972800" cy="8326998"/>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6" name="Google Shape;152;p2">
            <a:extLst>
              <a:ext uri="{FF2B5EF4-FFF2-40B4-BE49-F238E27FC236}">
                <a16:creationId xmlns:a16="http://schemas.microsoft.com/office/drawing/2014/main" id="{FF9CE7C7-C68C-6686-1BD3-2AF252B8571C}"/>
              </a:ext>
            </a:extLst>
          </p:cNvPr>
          <p:cNvSpPr/>
          <p:nvPr/>
        </p:nvSpPr>
        <p:spPr>
          <a:xfrm>
            <a:off x="33210582" y="22550003"/>
            <a:ext cx="9990171" cy="586083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3" name="TextBox 12">
            <a:extLst>
              <a:ext uri="{FF2B5EF4-FFF2-40B4-BE49-F238E27FC236}">
                <a16:creationId xmlns:a16="http://schemas.microsoft.com/office/drawing/2014/main" id="{031B4C31-A3D7-FF37-44D5-C0F35B84058D}"/>
              </a:ext>
            </a:extLst>
          </p:cNvPr>
          <p:cNvSpPr txBox="1"/>
          <p:nvPr/>
        </p:nvSpPr>
        <p:spPr>
          <a:xfrm>
            <a:off x="15241892" y="15326384"/>
            <a:ext cx="4194428" cy="584775"/>
          </a:xfrm>
          <a:prstGeom prst="rect">
            <a:avLst/>
          </a:prstGeom>
          <a:noFill/>
          <a:ln>
            <a:solidFill>
              <a:schemeClr val="accent4">
                <a:lumMod val="75000"/>
              </a:schemeClr>
            </a:solidFill>
          </a:ln>
        </p:spPr>
        <p:txBody>
          <a:bodyPr wrap="square" rtlCol="0">
            <a:spAutoFit/>
          </a:bodyPr>
          <a:lstStyle/>
          <a:p>
            <a:pPr algn="ctr"/>
            <a:r>
              <a:rPr lang="en-US" sz="3200" b="1" dirty="0">
                <a:latin typeface="Garamond" panose="02020404030301010803" pitchFamily="18" charset="0"/>
              </a:rPr>
              <a:t>Shiny App QR Code</a:t>
            </a:r>
          </a:p>
        </p:txBody>
      </p:sp>
      <p:sp>
        <p:nvSpPr>
          <p:cNvPr id="20" name="Google Shape;152;p2">
            <a:extLst>
              <a:ext uri="{FF2B5EF4-FFF2-40B4-BE49-F238E27FC236}">
                <a16:creationId xmlns:a16="http://schemas.microsoft.com/office/drawing/2014/main" id="{3F953346-5ED2-FCCF-C8EB-15BAB42E9918}"/>
              </a:ext>
            </a:extLst>
          </p:cNvPr>
          <p:cNvSpPr/>
          <p:nvPr/>
        </p:nvSpPr>
        <p:spPr>
          <a:xfrm>
            <a:off x="13545521" y="22635608"/>
            <a:ext cx="18460251" cy="10619225"/>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pic>
        <p:nvPicPr>
          <p:cNvPr id="21" name="Picture 20" descr="A qr code on a white background&#10;&#10;Description automatically generated">
            <a:extLst>
              <a:ext uri="{FF2B5EF4-FFF2-40B4-BE49-F238E27FC236}">
                <a16:creationId xmlns:a16="http://schemas.microsoft.com/office/drawing/2014/main" id="{A57F47EE-24DA-E1DA-3B39-1E6C8AE13427}"/>
              </a:ext>
            </a:extLst>
          </p:cNvPr>
          <p:cNvPicPr>
            <a:picLocks noChangeAspect="1"/>
          </p:cNvPicPr>
          <p:nvPr/>
        </p:nvPicPr>
        <p:blipFill>
          <a:blip r:embed="rId9"/>
          <a:stretch>
            <a:fillRect/>
          </a:stretch>
        </p:blipFill>
        <p:spPr>
          <a:xfrm>
            <a:off x="14707701" y="16193843"/>
            <a:ext cx="5381937" cy="5381937"/>
          </a:xfrm>
          <a:prstGeom prst="rect">
            <a:avLst/>
          </a:prstGeom>
        </p:spPr>
      </p:pic>
    </p:spTree>
    <p:extLst>
      <p:ext uri="{BB962C8B-B14F-4D97-AF65-F5344CB8AC3E}">
        <p14:creationId xmlns:p14="http://schemas.microsoft.com/office/powerpoint/2010/main" val="19982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0" name="Rectangle: Diagonal Corners Rounded 19">
            <a:extLst>
              <a:ext uri="{FF2B5EF4-FFF2-40B4-BE49-F238E27FC236}">
                <a16:creationId xmlns:a16="http://schemas.microsoft.com/office/drawing/2014/main" id="{82A0FD3F-2168-3350-8896-010A3E7BEC74}"/>
              </a:ext>
            </a:extLst>
          </p:cNvPr>
          <p:cNvSpPr/>
          <p:nvPr/>
        </p:nvSpPr>
        <p:spPr>
          <a:xfrm>
            <a:off x="7327374" y="302017"/>
            <a:ext cx="28657200" cy="4270085"/>
          </a:xfrm>
          <a:prstGeom prst="round2DiagRect">
            <a:avLst/>
          </a:prstGeom>
          <a:solidFill>
            <a:schemeClr val="accent4">
              <a:lumMod val="75000"/>
            </a:schemeClr>
          </a:solid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latin typeface="Garamond" panose="02020404030301010803" pitchFamily="18" charset="0"/>
            </a:endParaRPr>
          </a:p>
        </p:txBody>
      </p:sp>
      <p:sp>
        <p:nvSpPr>
          <p:cNvPr id="21" name="Google Shape;121;p2">
            <a:extLst>
              <a:ext uri="{FF2B5EF4-FFF2-40B4-BE49-F238E27FC236}">
                <a16:creationId xmlns:a16="http://schemas.microsoft.com/office/drawing/2014/main" id="{17954062-3530-ABD0-5BA6-EDC98228E5DE}"/>
              </a:ext>
            </a:extLst>
          </p:cNvPr>
          <p:cNvSpPr/>
          <p:nvPr/>
        </p:nvSpPr>
        <p:spPr>
          <a:xfrm>
            <a:off x="5697646" y="17517241"/>
            <a:ext cx="7510559" cy="3825350"/>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A measurement which…</a:t>
            </a:r>
          </a:p>
          <a:p>
            <a:pPr marL="571500" indent="-571500" rtl="0">
              <a:spcBef>
                <a:spcPts val="0"/>
              </a:spcBef>
              <a:spcAft>
                <a:spcPts val="0"/>
              </a:spcAft>
              <a:buFont typeface="Arial" panose="020B0604020202020204" pitchFamily="34" charset="0"/>
              <a:buChar char="•"/>
            </a:pPr>
            <a:r>
              <a:rPr lang="en-US" sz="3800" b="0" i="0" u="none" strike="noStrike" dirty="0">
                <a:solidFill>
                  <a:schemeClr val="tx1"/>
                </a:solidFill>
                <a:effectLst/>
                <a:latin typeface="Garamond" panose="02020404030301010803" pitchFamily="18" charset="0"/>
              </a:rPr>
              <a:t>considers </a:t>
            </a:r>
            <a:r>
              <a:rPr lang="en-US" sz="3800" b="1" i="0" u="none" strike="noStrike" dirty="0">
                <a:solidFill>
                  <a:schemeClr val="tx1"/>
                </a:solidFill>
                <a:effectLst/>
                <a:latin typeface="Garamond" panose="02020404030301010803" pitchFamily="18" charset="0"/>
              </a:rPr>
              <a:t>new countries</a:t>
            </a:r>
          </a:p>
          <a:p>
            <a:pPr marL="571500" indent="-571500" rtl="0">
              <a:spcBef>
                <a:spcPts val="0"/>
              </a:spcBef>
              <a:spcAft>
                <a:spcPts val="0"/>
              </a:spcAft>
              <a:buFont typeface="Arial" panose="020B0604020202020204" pitchFamily="34" charset="0"/>
              <a:buChar char="•"/>
            </a:pPr>
            <a:r>
              <a:rPr lang="en-US" sz="3800" dirty="0">
                <a:solidFill>
                  <a:schemeClr val="tx1"/>
                </a:solidFill>
                <a:latin typeface="Garamond" panose="02020404030301010803" pitchFamily="18" charset="0"/>
              </a:rPr>
              <a:t>a</a:t>
            </a:r>
            <a:r>
              <a:rPr lang="en-US" sz="3800" i="0" u="none" strike="noStrike" dirty="0">
                <a:solidFill>
                  <a:schemeClr val="tx1"/>
                </a:solidFill>
                <a:effectLst/>
                <a:latin typeface="Garamond" panose="02020404030301010803" pitchFamily="18" charset="0"/>
              </a:rPr>
              <a:t>djusts with </a:t>
            </a:r>
            <a:r>
              <a:rPr lang="en-US" sz="3800" b="1" i="0" u="none" strike="noStrike" dirty="0">
                <a:solidFill>
                  <a:schemeClr val="tx1"/>
                </a:solidFill>
                <a:effectLst/>
                <a:latin typeface="Garamond" panose="02020404030301010803" pitchFamily="18" charset="0"/>
              </a:rPr>
              <a:t>central concepts </a:t>
            </a:r>
            <a:r>
              <a:rPr lang="en-US" sz="3800" b="0" i="0" u="none" strike="noStrike" dirty="0">
                <a:solidFill>
                  <a:schemeClr val="tx1"/>
                </a:solidFill>
                <a:effectLst/>
                <a:latin typeface="Garamond" panose="02020404030301010803" pitchFamily="18" charset="0"/>
              </a:rPr>
              <a:t>of women’s rights</a:t>
            </a:r>
            <a:endParaRPr lang="en-US" sz="3800" dirty="0">
              <a:solidFill>
                <a:schemeClr val="tx1"/>
              </a:solidFill>
              <a:latin typeface="Garamond" panose="02020404030301010803" pitchFamily="18" charset="0"/>
            </a:endParaRPr>
          </a:p>
          <a:p>
            <a:pPr marL="571500" indent="-571500" rtl="0">
              <a:spcBef>
                <a:spcPts val="0"/>
              </a:spcBef>
              <a:spcAft>
                <a:spcPts val="0"/>
              </a:spcAft>
              <a:buFont typeface="Arial" panose="020B0604020202020204" pitchFamily="34" charset="0"/>
              <a:buChar char="•"/>
            </a:pPr>
            <a:r>
              <a:rPr lang="en-US" sz="3800" b="0" i="0" u="none" strike="noStrike" dirty="0">
                <a:solidFill>
                  <a:schemeClr val="tx1"/>
                </a:solidFill>
                <a:effectLst/>
                <a:latin typeface="Garamond" panose="02020404030301010803" pitchFamily="18" charset="0"/>
              </a:rPr>
              <a:t>gives a </a:t>
            </a:r>
            <a:r>
              <a:rPr lang="en-US" sz="3800" b="1" i="0" u="none" strike="noStrike" dirty="0">
                <a:solidFill>
                  <a:schemeClr val="tx1"/>
                </a:solidFill>
                <a:effectLst/>
                <a:latin typeface="Garamond" panose="02020404030301010803" pitchFamily="18" charset="0"/>
              </a:rPr>
              <a:t>better representation of the Global South.</a:t>
            </a:r>
            <a:endParaRPr lang="en-US" sz="3800" b="1" dirty="0">
              <a:solidFill>
                <a:schemeClr val="tx1"/>
              </a:solidFill>
              <a:effectLst/>
              <a:latin typeface="Garamond" panose="02020404030301010803" pitchFamily="18" charset="0"/>
            </a:endParaRPr>
          </a:p>
          <a:p>
            <a:br>
              <a:rPr lang="en-US" sz="3800" dirty="0">
                <a:solidFill>
                  <a:schemeClr val="tx1"/>
                </a:solidFill>
                <a:latin typeface="Garamond" panose="02020404030301010803" pitchFamily="18" charset="0"/>
              </a:rPr>
            </a:br>
            <a:endParaRPr sz="3800" dirty="0">
              <a:solidFill>
                <a:schemeClr val="tx1"/>
              </a:solidFill>
              <a:latin typeface="Garamond" panose="02020404030301010803" pitchFamily="18" charset="0"/>
            </a:endParaRPr>
          </a:p>
        </p:txBody>
      </p:sp>
      <p:sp>
        <p:nvSpPr>
          <p:cNvPr id="22" name="Google Shape;122;p2">
            <a:extLst>
              <a:ext uri="{FF2B5EF4-FFF2-40B4-BE49-F238E27FC236}">
                <a16:creationId xmlns:a16="http://schemas.microsoft.com/office/drawing/2014/main" id="{D7E7855F-621A-25C7-3B39-04D091F64C04}"/>
              </a:ext>
            </a:extLst>
          </p:cNvPr>
          <p:cNvSpPr/>
          <p:nvPr/>
        </p:nvSpPr>
        <p:spPr>
          <a:xfrm>
            <a:off x="1922581" y="22763563"/>
            <a:ext cx="9789049" cy="151095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dirty="0">
                <a:solidFill>
                  <a:srgbClr val="000000"/>
                </a:solidFill>
                <a:effectLst/>
                <a:latin typeface="Garamond" panose="02020404030301010803" pitchFamily="18" charset="0"/>
              </a:rPr>
              <a:t>Can Empowerment be Categorized and Reflect the Development of the 20</a:t>
            </a:r>
            <a:r>
              <a:rPr lang="en-US" sz="4000" b="0" i="0" u="none" strike="noStrike" baseline="30000" dirty="0">
                <a:solidFill>
                  <a:srgbClr val="000000"/>
                </a:solidFill>
                <a:effectLst/>
                <a:latin typeface="Garamond" panose="02020404030301010803" pitchFamily="18" charset="0"/>
              </a:rPr>
              <a:t>th</a:t>
            </a:r>
            <a:r>
              <a:rPr lang="en-US" sz="4000" b="0" i="0" u="none" strike="noStrike" dirty="0">
                <a:solidFill>
                  <a:srgbClr val="000000"/>
                </a:solidFill>
                <a:effectLst/>
                <a:latin typeface="Garamond" panose="02020404030301010803" pitchFamily="18" charset="0"/>
              </a:rPr>
              <a:t> Century?</a:t>
            </a:r>
            <a:endParaRPr sz="4000" dirty="0">
              <a:solidFill>
                <a:schemeClr val="tx1"/>
              </a:solidFill>
              <a:latin typeface="Garamond" panose="02020404030301010803" pitchFamily="18" charset="0"/>
              <a:ea typeface="Calibri"/>
              <a:cs typeface="Calibri"/>
              <a:sym typeface="Calibri"/>
            </a:endParaRPr>
          </a:p>
        </p:txBody>
      </p:sp>
      <p:sp>
        <p:nvSpPr>
          <p:cNvPr id="24" name="Google Shape;138;p2">
            <a:extLst>
              <a:ext uri="{FF2B5EF4-FFF2-40B4-BE49-F238E27FC236}">
                <a16:creationId xmlns:a16="http://schemas.microsoft.com/office/drawing/2014/main" id="{4865A1D5-AD70-5F22-C71A-26ABFA73097C}"/>
              </a:ext>
            </a:extLst>
          </p:cNvPr>
          <p:cNvSpPr txBox="1"/>
          <p:nvPr/>
        </p:nvSpPr>
        <p:spPr>
          <a:xfrm>
            <a:off x="16587910" y="2943293"/>
            <a:ext cx="10058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bg1"/>
                </a:solidFill>
                <a:latin typeface="Garamond" panose="02020404030301010803" pitchFamily="18" charset="0"/>
                <a:ea typeface="Calibri"/>
                <a:cs typeface="Calibri"/>
                <a:sym typeface="Calibri"/>
              </a:rPr>
              <a:t>Athena B. Rodrigues</a:t>
            </a:r>
            <a:endParaRPr sz="5400" dirty="0">
              <a:solidFill>
                <a:schemeClr val="bg1"/>
              </a:solidFill>
              <a:latin typeface="Garamond" panose="02020404030301010803" pitchFamily="18" charset="0"/>
              <a:ea typeface="Calibri"/>
              <a:cs typeface="Calibri"/>
              <a:sym typeface="Calibri"/>
            </a:endParaRPr>
          </a:p>
        </p:txBody>
      </p:sp>
      <p:sp>
        <p:nvSpPr>
          <p:cNvPr id="25" name="Google Shape;139;p2">
            <a:extLst>
              <a:ext uri="{FF2B5EF4-FFF2-40B4-BE49-F238E27FC236}">
                <a16:creationId xmlns:a16="http://schemas.microsoft.com/office/drawing/2014/main" id="{1966639B-5072-C2A4-203D-BFA6C19528D1}"/>
              </a:ext>
            </a:extLst>
          </p:cNvPr>
          <p:cNvSpPr txBox="1"/>
          <p:nvPr/>
        </p:nvSpPr>
        <p:spPr>
          <a:xfrm>
            <a:off x="8737600" y="3866515"/>
            <a:ext cx="25030095"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aseline="30000" dirty="0">
                <a:solidFill>
                  <a:schemeClr val="bg1"/>
                </a:solidFill>
                <a:latin typeface="Garamond" panose="02020404030301010803" pitchFamily="18" charset="0"/>
                <a:ea typeface="Calibri"/>
                <a:cs typeface="Calibri"/>
                <a:sym typeface="Calibri"/>
              </a:rPr>
              <a:t>Undergraduate Capstone Spring 2024</a:t>
            </a:r>
            <a:endParaRPr dirty="0">
              <a:solidFill>
                <a:schemeClr val="bg1"/>
              </a:solidFill>
              <a:latin typeface="Garamond" panose="02020404030301010803" pitchFamily="18" charset="0"/>
            </a:endParaRPr>
          </a:p>
        </p:txBody>
      </p:sp>
      <p:sp>
        <p:nvSpPr>
          <p:cNvPr id="26" name="Google Shape;142;p2">
            <a:extLst>
              <a:ext uri="{FF2B5EF4-FFF2-40B4-BE49-F238E27FC236}">
                <a16:creationId xmlns:a16="http://schemas.microsoft.com/office/drawing/2014/main" id="{783227CB-0923-6AA3-BCC1-E757370684F2}"/>
              </a:ext>
            </a:extLst>
          </p:cNvPr>
          <p:cNvSpPr/>
          <p:nvPr/>
        </p:nvSpPr>
        <p:spPr>
          <a:xfrm>
            <a:off x="31072166" y="6763844"/>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Categories</a:t>
            </a:r>
            <a:endParaRPr sz="4000" dirty="0">
              <a:solidFill>
                <a:schemeClr val="tx1"/>
              </a:solidFill>
              <a:latin typeface="Garamond" panose="02020404030301010803" pitchFamily="18" charset="0"/>
            </a:endParaRPr>
          </a:p>
        </p:txBody>
      </p:sp>
      <p:pic>
        <p:nvPicPr>
          <p:cNvPr id="27" name="Google Shape;145;p2" descr="A black and blue sign with white text&#10;&#10;Description automatically generated">
            <a:extLst>
              <a:ext uri="{FF2B5EF4-FFF2-40B4-BE49-F238E27FC236}">
                <a16:creationId xmlns:a16="http://schemas.microsoft.com/office/drawing/2014/main" id="{84899F9D-0CEE-55E7-6526-4F1C534AF6FC}"/>
              </a:ext>
            </a:extLst>
          </p:cNvPr>
          <p:cNvPicPr preferRelativeResize="0"/>
          <p:nvPr/>
        </p:nvPicPr>
        <p:blipFill rotWithShape="1">
          <a:blip r:embed="rId3">
            <a:alphaModFix/>
          </a:blip>
          <a:srcRect/>
          <a:stretch/>
        </p:blipFill>
        <p:spPr>
          <a:xfrm>
            <a:off x="1306286" y="896255"/>
            <a:ext cx="3938057" cy="2797065"/>
          </a:xfrm>
          <a:prstGeom prst="rect">
            <a:avLst/>
          </a:prstGeom>
          <a:noFill/>
          <a:ln>
            <a:noFill/>
          </a:ln>
        </p:spPr>
      </p:pic>
      <p:sp>
        <p:nvSpPr>
          <p:cNvPr id="28" name="Google Shape;146;p2">
            <a:extLst>
              <a:ext uri="{FF2B5EF4-FFF2-40B4-BE49-F238E27FC236}">
                <a16:creationId xmlns:a16="http://schemas.microsoft.com/office/drawing/2014/main" id="{A0CE6ADB-E87F-CE76-6125-45D40E360506}"/>
              </a:ext>
            </a:extLst>
          </p:cNvPr>
          <p:cNvSpPr txBox="1"/>
          <p:nvPr/>
        </p:nvSpPr>
        <p:spPr>
          <a:xfrm>
            <a:off x="4320395" y="838414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tx1"/>
              </a:solidFill>
              <a:latin typeface="Garamond" panose="02020404030301010803" pitchFamily="18" charset="0"/>
              <a:ea typeface="Calibri"/>
              <a:cs typeface="Calibri"/>
              <a:sym typeface="Calibri"/>
            </a:endParaRPr>
          </a:p>
        </p:txBody>
      </p:sp>
      <p:sp>
        <p:nvSpPr>
          <p:cNvPr id="29" name="Google Shape;147;p2">
            <a:extLst>
              <a:ext uri="{FF2B5EF4-FFF2-40B4-BE49-F238E27FC236}">
                <a16:creationId xmlns:a16="http://schemas.microsoft.com/office/drawing/2014/main" id="{8712402E-E276-B366-F753-20824444642B}"/>
              </a:ext>
            </a:extLst>
          </p:cNvPr>
          <p:cNvSpPr txBox="1"/>
          <p:nvPr/>
        </p:nvSpPr>
        <p:spPr>
          <a:xfrm>
            <a:off x="10651327" y="558846"/>
            <a:ext cx="22588542"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bg1"/>
                </a:solidFill>
                <a:latin typeface="Garamond" panose="02020404030301010803" pitchFamily="18" charset="0"/>
                <a:ea typeface="Calibri"/>
                <a:cs typeface="Calibri"/>
                <a:sym typeface="Calibri"/>
              </a:rPr>
              <a:t>Tracking Women’s Political Empowerment and Suffrage (1900 -2000)</a:t>
            </a:r>
            <a:endParaRPr dirty="0">
              <a:solidFill>
                <a:schemeClr val="bg1"/>
              </a:solidFill>
              <a:latin typeface="Garamond" panose="02020404030301010803" pitchFamily="18" charset="0"/>
            </a:endParaRPr>
          </a:p>
        </p:txBody>
      </p:sp>
      <p:sp>
        <p:nvSpPr>
          <p:cNvPr id="30" name="Google Shape;133;p2">
            <a:extLst>
              <a:ext uri="{FF2B5EF4-FFF2-40B4-BE49-F238E27FC236}">
                <a16:creationId xmlns:a16="http://schemas.microsoft.com/office/drawing/2014/main" id="{667EDF5F-32C9-2FA3-64A1-BABC622E4AD8}"/>
              </a:ext>
            </a:extLst>
          </p:cNvPr>
          <p:cNvSpPr/>
          <p:nvPr/>
        </p:nvSpPr>
        <p:spPr>
          <a:xfrm>
            <a:off x="572778" y="21153071"/>
            <a:ext cx="12317077" cy="830320"/>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Research</a:t>
            </a:r>
            <a:r>
              <a:rPr lang="en-US" sz="5200" b="1" dirty="0">
                <a:solidFill>
                  <a:schemeClr val="tx1"/>
                </a:solidFill>
                <a:latin typeface="Garamond" panose="02020404030301010803" pitchFamily="18" charset="0"/>
                <a:ea typeface="Calibri"/>
                <a:cs typeface="Calibri"/>
                <a:sym typeface="Calibri"/>
              </a:rPr>
              <a:t> </a:t>
            </a:r>
            <a:r>
              <a:rPr lang="en-US" sz="5200" b="1" dirty="0">
                <a:solidFill>
                  <a:schemeClr val="bg1"/>
                </a:solidFill>
                <a:latin typeface="Garamond" panose="02020404030301010803" pitchFamily="18" charset="0"/>
                <a:ea typeface="Calibri"/>
                <a:cs typeface="Calibri"/>
                <a:sym typeface="Calibri"/>
              </a:rPr>
              <a:t>Questions</a:t>
            </a:r>
            <a:endParaRPr sz="5200" dirty="0">
              <a:solidFill>
                <a:schemeClr val="bg1"/>
              </a:solidFill>
              <a:latin typeface="Garamond" panose="02020404030301010803" pitchFamily="18" charset="0"/>
            </a:endParaRPr>
          </a:p>
        </p:txBody>
      </p:sp>
      <p:sp>
        <p:nvSpPr>
          <p:cNvPr id="31" name="Google Shape;141;p2">
            <a:extLst>
              <a:ext uri="{FF2B5EF4-FFF2-40B4-BE49-F238E27FC236}">
                <a16:creationId xmlns:a16="http://schemas.microsoft.com/office/drawing/2014/main" id="{291694C9-DB8C-C7D9-B203-F5018AA394B1}"/>
              </a:ext>
            </a:extLst>
          </p:cNvPr>
          <p:cNvSpPr/>
          <p:nvPr/>
        </p:nvSpPr>
        <p:spPr>
          <a:xfrm>
            <a:off x="789603" y="22763563"/>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1.</a:t>
            </a:r>
            <a:endParaRPr lang="en-US" sz="4500" dirty="0">
              <a:solidFill>
                <a:schemeClr val="tx1"/>
              </a:solidFill>
              <a:latin typeface="Garamond" panose="02020404030301010803" pitchFamily="18" charset="0"/>
            </a:endParaRPr>
          </a:p>
        </p:txBody>
      </p:sp>
      <p:sp>
        <p:nvSpPr>
          <p:cNvPr id="32" name="Google Shape;141;p2">
            <a:extLst>
              <a:ext uri="{FF2B5EF4-FFF2-40B4-BE49-F238E27FC236}">
                <a16:creationId xmlns:a16="http://schemas.microsoft.com/office/drawing/2014/main" id="{1DB94400-27B6-D527-B788-1FB19B32C3D1}"/>
              </a:ext>
            </a:extLst>
          </p:cNvPr>
          <p:cNvSpPr/>
          <p:nvPr/>
        </p:nvSpPr>
        <p:spPr>
          <a:xfrm>
            <a:off x="789603" y="26640538"/>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3.</a:t>
            </a:r>
            <a:endParaRPr lang="en-US" sz="4500" dirty="0">
              <a:solidFill>
                <a:schemeClr val="tx1"/>
              </a:solidFill>
              <a:latin typeface="Garamond" panose="02020404030301010803" pitchFamily="18" charset="0"/>
            </a:endParaRPr>
          </a:p>
        </p:txBody>
      </p:sp>
      <p:sp>
        <p:nvSpPr>
          <p:cNvPr id="33" name="Google Shape;141;p2">
            <a:extLst>
              <a:ext uri="{FF2B5EF4-FFF2-40B4-BE49-F238E27FC236}">
                <a16:creationId xmlns:a16="http://schemas.microsoft.com/office/drawing/2014/main" id="{46F53941-E9CE-3B95-7B78-28FA3C186D1D}"/>
              </a:ext>
            </a:extLst>
          </p:cNvPr>
          <p:cNvSpPr/>
          <p:nvPr/>
        </p:nvSpPr>
        <p:spPr>
          <a:xfrm>
            <a:off x="772145" y="24840310"/>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2.</a:t>
            </a:r>
            <a:endParaRPr lang="en-US" sz="4500" b="1" dirty="0">
              <a:solidFill>
                <a:schemeClr val="tx1"/>
              </a:solidFill>
              <a:latin typeface="Garamond" panose="02020404030301010803" pitchFamily="18" charset="0"/>
            </a:endParaRPr>
          </a:p>
        </p:txBody>
      </p:sp>
      <p:sp>
        <p:nvSpPr>
          <p:cNvPr id="34" name="Google Shape;122;p2">
            <a:extLst>
              <a:ext uri="{FF2B5EF4-FFF2-40B4-BE49-F238E27FC236}">
                <a16:creationId xmlns:a16="http://schemas.microsoft.com/office/drawing/2014/main" id="{36C9672E-5258-3AD5-58D5-94BDA7B48AC0}"/>
              </a:ext>
            </a:extLst>
          </p:cNvPr>
          <p:cNvSpPr/>
          <p:nvPr/>
        </p:nvSpPr>
        <p:spPr>
          <a:xfrm>
            <a:off x="1922580" y="26644732"/>
            <a:ext cx="9789049" cy="2238024"/>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Garamond" panose="02020404030301010803" pitchFamily="18" charset="0"/>
              </a:rPr>
              <a:t>Are there Regional Patterns in Empowerment or Suffrage? </a:t>
            </a:r>
          </a:p>
        </p:txBody>
      </p:sp>
      <p:sp>
        <p:nvSpPr>
          <p:cNvPr id="35" name="Google Shape;122;p2">
            <a:extLst>
              <a:ext uri="{FF2B5EF4-FFF2-40B4-BE49-F238E27FC236}">
                <a16:creationId xmlns:a16="http://schemas.microsoft.com/office/drawing/2014/main" id="{E7925779-5FD0-A369-EABF-EB87E42B813E}"/>
              </a:ext>
            </a:extLst>
          </p:cNvPr>
          <p:cNvSpPr/>
          <p:nvPr/>
        </p:nvSpPr>
        <p:spPr>
          <a:xfrm>
            <a:off x="1941493" y="24900066"/>
            <a:ext cx="9783974" cy="2421546"/>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dirty="0">
                <a:latin typeface="Garamond" panose="02020404030301010803" pitchFamily="18" charset="0"/>
              </a:rPr>
              <a:t>How does Suffrage Impact Empowerment?</a:t>
            </a:r>
            <a:endParaRPr lang="en-US" sz="4000" b="0" i="0" u="none" strike="noStrike" dirty="0">
              <a:solidFill>
                <a:srgbClr val="000000"/>
              </a:solidFill>
              <a:effectLst/>
              <a:latin typeface="Garamond" panose="02020404030301010803" pitchFamily="18" charset="0"/>
            </a:endParaRPr>
          </a:p>
        </p:txBody>
      </p:sp>
      <p:sp>
        <p:nvSpPr>
          <p:cNvPr id="37" name="Google Shape;121;p2">
            <a:extLst>
              <a:ext uri="{FF2B5EF4-FFF2-40B4-BE49-F238E27FC236}">
                <a16:creationId xmlns:a16="http://schemas.microsoft.com/office/drawing/2014/main" id="{9F09DBC6-E302-70BD-65C9-5D8100B2BB68}"/>
              </a:ext>
            </a:extLst>
          </p:cNvPr>
          <p:cNvSpPr/>
          <p:nvPr/>
        </p:nvSpPr>
        <p:spPr>
          <a:xfrm>
            <a:off x="676184" y="29433427"/>
            <a:ext cx="10801382" cy="1540041"/>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Sundström, A., Paxton, P., Wang, Y. T., &amp; Lindberg, S. I. (2017). Women’s political empowerment: A new global index, 1900–2012. </a:t>
            </a:r>
            <a:r>
              <a:rPr lang="en-US" sz="3800" b="0" i="1" u="none" strike="noStrike" dirty="0">
                <a:solidFill>
                  <a:schemeClr val="tx1"/>
                </a:solidFill>
                <a:effectLst/>
                <a:latin typeface="Garamond" panose="02020404030301010803" pitchFamily="18" charset="0"/>
              </a:rPr>
              <a:t>World Development</a:t>
            </a:r>
            <a:r>
              <a:rPr lang="en-US" sz="3800" b="0" i="0" u="none" strike="noStrike" dirty="0">
                <a:solidFill>
                  <a:schemeClr val="tx1"/>
                </a:solidFill>
                <a:effectLst/>
                <a:latin typeface="Garamond" panose="02020404030301010803" pitchFamily="18" charset="0"/>
              </a:rPr>
              <a:t>, </a:t>
            </a:r>
            <a:r>
              <a:rPr lang="en-US" sz="3800" b="0" i="1" u="none" strike="noStrike" dirty="0">
                <a:solidFill>
                  <a:schemeClr val="tx1"/>
                </a:solidFill>
                <a:effectLst/>
                <a:latin typeface="Garamond" panose="02020404030301010803" pitchFamily="18" charset="0"/>
              </a:rPr>
              <a:t>94</a:t>
            </a:r>
            <a:r>
              <a:rPr lang="en-US" sz="3800" b="0" i="0" u="none" strike="noStrike" dirty="0">
                <a:solidFill>
                  <a:schemeClr val="tx1"/>
                </a:solidFill>
                <a:effectLst/>
                <a:latin typeface="Garamond" panose="02020404030301010803" pitchFamily="18" charset="0"/>
              </a:rPr>
              <a:t>, 321-335.</a:t>
            </a:r>
            <a:endParaRPr sz="3800" dirty="0">
              <a:solidFill>
                <a:schemeClr val="tx1"/>
              </a:solidFill>
              <a:latin typeface="Garamond" panose="02020404030301010803" pitchFamily="18" charset="0"/>
            </a:endParaRPr>
          </a:p>
        </p:txBody>
      </p:sp>
      <p:graphicFrame>
        <p:nvGraphicFramePr>
          <p:cNvPr id="39" name="Table 38">
            <a:extLst>
              <a:ext uri="{FF2B5EF4-FFF2-40B4-BE49-F238E27FC236}">
                <a16:creationId xmlns:a16="http://schemas.microsoft.com/office/drawing/2014/main" id="{D44DB04E-8EFC-2B27-7AEE-582B0E26D34B}"/>
              </a:ext>
            </a:extLst>
          </p:cNvPr>
          <p:cNvGraphicFramePr>
            <a:graphicFrameLocks noGrp="1"/>
          </p:cNvGraphicFramePr>
          <p:nvPr>
            <p:extLst>
              <p:ext uri="{D42A27DB-BD31-4B8C-83A1-F6EECF244321}">
                <p14:modId xmlns:p14="http://schemas.microsoft.com/office/powerpoint/2010/main" val="590221845"/>
              </p:ext>
            </p:extLst>
          </p:nvPr>
        </p:nvGraphicFramePr>
        <p:xfrm>
          <a:off x="32556524" y="8049715"/>
          <a:ext cx="8809016" cy="4344235"/>
        </p:xfrm>
        <a:graphic>
          <a:graphicData uri="http://schemas.openxmlformats.org/drawingml/2006/table">
            <a:tbl>
              <a:tblPr firstRow="1" bandRow="1">
                <a:tableStyleId>{5940675A-B579-460E-94D1-54222C63F5DA}</a:tableStyleId>
              </a:tblPr>
              <a:tblGrid>
                <a:gridCol w="3416649">
                  <a:extLst>
                    <a:ext uri="{9D8B030D-6E8A-4147-A177-3AD203B41FA5}">
                      <a16:colId xmlns:a16="http://schemas.microsoft.com/office/drawing/2014/main" val="2091145196"/>
                    </a:ext>
                  </a:extLst>
                </a:gridCol>
                <a:gridCol w="5392367">
                  <a:extLst>
                    <a:ext uri="{9D8B030D-6E8A-4147-A177-3AD203B41FA5}">
                      <a16:colId xmlns:a16="http://schemas.microsoft.com/office/drawing/2014/main" val="3639124215"/>
                    </a:ext>
                  </a:extLst>
                </a:gridCol>
              </a:tblGrid>
              <a:tr h="775317">
                <a:tc>
                  <a:txBody>
                    <a:bodyPr/>
                    <a:lstStyle/>
                    <a:p>
                      <a:pPr algn="ctr"/>
                      <a:r>
                        <a:rPr lang="en-US" sz="3800" dirty="0">
                          <a:solidFill>
                            <a:schemeClr val="bg1"/>
                          </a:solidFill>
                          <a:latin typeface="Garamond" panose="02020404030301010803"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775317">
                <a:tc>
                  <a:txBody>
                    <a:bodyPr/>
                    <a:lstStyle/>
                    <a:p>
                      <a:pPr algn="ctr"/>
                      <a:r>
                        <a:rPr lang="en-US" sz="3800" dirty="0">
                          <a:solidFill>
                            <a:schemeClr val="tx1"/>
                          </a:solidFill>
                          <a:latin typeface="Garamond" panose="02020404030301010803" pitchFamily="18" charset="0"/>
                        </a:rPr>
                        <a:t>Nascent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&lt; 0.188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1009142">
                <a:tc>
                  <a:txBody>
                    <a:bodyPr/>
                    <a:lstStyle/>
                    <a:p>
                      <a:pPr algn="ctr"/>
                      <a:r>
                        <a:rPr lang="en-US" sz="3800" dirty="0">
                          <a:solidFill>
                            <a:schemeClr val="tx1"/>
                          </a:solidFill>
                          <a:latin typeface="Garamond" panose="02020404030301010803" pitchFamily="18" charset="0"/>
                        </a:rPr>
                        <a:t>Emerging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0.188 &lt; WPEI &lt; 0.336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1009142">
                <a:tc>
                  <a:txBody>
                    <a:bodyPr/>
                    <a:lstStyle/>
                    <a:p>
                      <a:pPr algn="ctr"/>
                      <a:r>
                        <a:rPr lang="en-US" sz="3800" dirty="0">
                          <a:solidFill>
                            <a:schemeClr val="tx1"/>
                          </a:solidFill>
                          <a:latin typeface="Garamond" panose="02020404030301010803" pitchFamily="18" charset="0"/>
                        </a:rPr>
                        <a:t>Developing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0.335 &lt; WPEI &lt;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775317">
                <a:tc>
                  <a:txBody>
                    <a:bodyPr/>
                    <a:lstStyle/>
                    <a:p>
                      <a:pPr algn="ctr"/>
                      <a:r>
                        <a:rPr lang="en-US" sz="3800" dirty="0">
                          <a:solidFill>
                            <a:schemeClr val="tx1"/>
                          </a:solidFill>
                          <a:latin typeface="Garamond" panose="02020404030301010803" pitchFamily="18" charset="0"/>
                        </a:rPr>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&gt;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3" name="Google Shape;142;p2">
            <a:extLst>
              <a:ext uri="{FF2B5EF4-FFF2-40B4-BE49-F238E27FC236}">
                <a16:creationId xmlns:a16="http://schemas.microsoft.com/office/drawing/2014/main" id="{9119BFFA-C425-6E9A-B851-1A3E5305D07A}"/>
              </a:ext>
            </a:extLst>
          </p:cNvPr>
          <p:cNvSpPr/>
          <p:nvPr/>
        </p:nvSpPr>
        <p:spPr>
          <a:xfrm>
            <a:off x="31072165" y="12754236"/>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Periods</a:t>
            </a:r>
            <a:endParaRPr sz="4000" dirty="0">
              <a:solidFill>
                <a:schemeClr val="tx1"/>
              </a:solidFill>
              <a:latin typeface="Garamond" panose="02020404030301010803" pitchFamily="18" charset="0"/>
            </a:endParaRPr>
          </a:p>
        </p:txBody>
      </p:sp>
      <p:graphicFrame>
        <p:nvGraphicFramePr>
          <p:cNvPr id="45" name="Table 44">
            <a:extLst>
              <a:ext uri="{FF2B5EF4-FFF2-40B4-BE49-F238E27FC236}">
                <a16:creationId xmlns:a16="http://schemas.microsoft.com/office/drawing/2014/main" id="{ADDDC578-C063-ACB8-99EE-AFF42D22927F}"/>
              </a:ext>
            </a:extLst>
          </p:cNvPr>
          <p:cNvGraphicFramePr>
            <a:graphicFrameLocks noGrp="1"/>
          </p:cNvGraphicFramePr>
          <p:nvPr>
            <p:extLst>
              <p:ext uri="{D42A27DB-BD31-4B8C-83A1-F6EECF244321}">
                <p14:modId xmlns:p14="http://schemas.microsoft.com/office/powerpoint/2010/main" val="456993486"/>
              </p:ext>
            </p:extLst>
          </p:nvPr>
        </p:nvGraphicFramePr>
        <p:xfrm>
          <a:off x="31048037" y="14200530"/>
          <a:ext cx="10972800" cy="268224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281213454"/>
                    </a:ext>
                  </a:extLst>
                </a:gridCol>
                <a:gridCol w="5486400">
                  <a:extLst>
                    <a:ext uri="{9D8B030D-6E8A-4147-A177-3AD203B41FA5}">
                      <a16:colId xmlns:a16="http://schemas.microsoft.com/office/drawing/2014/main" val="2045418393"/>
                    </a:ext>
                  </a:extLst>
                </a:gridCol>
              </a:tblGrid>
              <a:tr h="413422">
                <a:tc>
                  <a:txBody>
                    <a:bodyPr/>
                    <a:lstStyle/>
                    <a:p>
                      <a:pPr algn="ctr"/>
                      <a:r>
                        <a:rPr lang="en-US" sz="3800" dirty="0">
                          <a:solidFill>
                            <a:schemeClr val="bg1"/>
                          </a:solidFill>
                          <a:latin typeface="Garamond" panose="02020404030301010803" pitchFamily="18" charset="0"/>
                        </a:rPr>
                        <a:t>Period</a:t>
                      </a:r>
                    </a:p>
                  </a:txBody>
                  <a:tcP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Years</a:t>
                      </a:r>
                    </a:p>
                  </a:txBody>
                  <a:tcPr>
                    <a:solidFill>
                      <a:schemeClr val="accent4">
                        <a:lumMod val="75000"/>
                      </a:schemeClr>
                    </a:solidFill>
                  </a:tcPr>
                </a:tc>
                <a:extLst>
                  <a:ext uri="{0D108BD9-81ED-4DB2-BD59-A6C34878D82A}">
                    <a16:rowId xmlns:a16="http://schemas.microsoft.com/office/drawing/2014/main" val="919567501"/>
                  </a:ext>
                </a:extLst>
              </a:tr>
              <a:tr h="413422">
                <a:tc>
                  <a:txBody>
                    <a:bodyPr/>
                    <a:lstStyle/>
                    <a:p>
                      <a:pPr algn="ctr"/>
                      <a:r>
                        <a:rPr lang="en-US" sz="3800" dirty="0">
                          <a:latin typeface="Garamond" panose="02020404030301010803" pitchFamily="18" charset="0"/>
                        </a:rPr>
                        <a:t>Nascent</a:t>
                      </a:r>
                    </a:p>
                  </a:txBody>
                  <a:tcPr/>
                </a:tc>
                <a:tc>
                  <a:txBody>
                    <a:bodyPr/>
                    <a:lstStyle/>
                    <a:p>
                      <a:pPr algn="ctr"/>
                      <a:r>
                        <a:rPr lang="en-US" sz="3800" dirty="0">
                          <a:latin typeface="Garamond" panose="02020404030301010803" pitchFamily="18" charset="0"/>
                        </a:rPr>
                        <a:t>1900 – 1955</a:t>
                      </a:r>
                    </a:p>
                  </a:txBody>
                  <a:tcPr/>
                </a:tc>
                <a:extLst>
                  <a:ext uri="{0D108BD9-81ED-4DB2-BD59-A6C34878D82A}">
                    <a16:rowId xmlns:a16="http://schemas.microsoft.com/office/drawing/2014/main" val="3429635491"/>
                  </a:ext>
                </a:extLst>
              </a:tr>
              <a:tr h="413422">
                <a:tc>
                  <a:txBody>
                    <a:bodyPr/>
                    <a:lstStyle/>
                    <a:p>
                      <a:pPr algn="ctr"/>
                      <a:r>
                        <a:rPr lang="en-US" sz="3800" dirty="0">
                          <a:latin typeface="Garamond" panose="02020404030301010803" pitchFamily="18" charset="0"/>
                        </a:rPr>
                        <a:t>Developing</a:t>
                      </a:r>
                    </a:p>
                  </a:txBody>
                  <a:tcPr/>
                </a:tc>
                <a:tc>
                  <a:txBody>
                    <a:bodyPr/>
                    <a:lstStyle/>
                    <a:p>
                      <a:pPr algn="ctr"/>
                      <a:r>
                        <a:rPr lang="en-US" sz="3800" dirty="0">
                          <a:latin typeface="Garamond" panose="02020404030301010803" pitchFamily="18" charset="0"/>
                        </a:rPr>
                        <a:t>1956 – 1978</a:t>
                      </a:r>
                    </a:p>
                  </a:txBody>
                  <a:tcPr/>
                </a:tc>
                <a:extLst>
                  <a:ext uri="{0D108BD9-81ED-4DB2-BD59-A6C34878D82A}">
                    <a16:rowId xmlns:a16="http://schemas.microsoft.com/office/drawing/2014/main" val="3690601320"/>
                  </a:ext>
                </a:extLst>
              </a:tr>
              <a:tr h="413422">
                <a:tc>
                  <a:txBody>
                    <a:bodyPr/>
                    <a:lstStyle/>
                    <a:p>
                      <a:pPr algn="ctr"/>
                      <a:r>
                        <a:rPr lang="en-US" sz="3800" dirty="0">
                          <a:latin typeface="Garamond" panose="02020404030301010803" pitchFamily="18" charset="0"/>
                        </a:rPr>
                        <a:t>Established</a:t>
                      </a:r>
                    </a:p>
                  </a:txBody>
                  <a:tcPr/>
                </a:tc>
                <a:tc>
                  <a:txBody>
                    <a:bodyPr/>
                    <a:lstStyle/>
                    <a:p>
                      <a:pPr algn="ctr"/>
                      <a:r>
                        <a:rPr lang="en-US" sz="3800" dirty="0">
                          <a:latin typeface="Garamond" panose="02020404030301010803" pitchFamily="18" charset="0"/>
                        </a:rPr>
                        <a:t>1979 - 2000</a:t>
                      </a:r>
                    </a:p>
                  </a:txBody>
                  <a:tcPr/>
                </a:tc>
                <a:extLst>
                  <a:ext uri="{0D108BD9-81ED-4DB2-BD59-A6C34878D82A}">
                    <a16:rowId xmlns:a16="http://schemas.microsoft.com/office/drawing/2014/main" val="3956124310"/>
                  </a:ext>
                </a:extLst>
              </a:tr>
            </a:tbl>
          </a:graphicData>
        </a:graphic>
      </p:graphicFrame>
      <p:pic>
        <p:nvPicPr>
          <p:cNvPr id="46" name="Picture 2" descr="GW Data Science (@gw_data_science) / X">
            <a:extLst>
              <a:ext uri="{FF2B5EF4-FFF2-40B4-BE49-F238E27FC236}">
                <a16:creationId xmlns:a16="http://schemas.microsoft.com/office/drawing/2014/main" id="{8280F7E0-40A6-2265-8CB1-DBC9BE1B6B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37022579" y="797330"/>
            <a:ext cx="6451031" cy="3571591"/>
          </a:xfrm>
          <a:prstGeom prst="rect">
            <a:avLst/>
          </a:prstGeom>
          <a:noFill/>
          <a:extLst>
            <a:ext uri="{909E8E84-426E-40DD-AFC4-6F175D3DCCD1}">
              <a14:hiddenFill xmlns:a14="http://schemas.microsoft.com/office/drawing/2010/main">
                <a:solidFill>
                  <a:srgbClr val="FFFFFF"/>
                </a:solidFill>
              </a14:hiddenFill>
            </a:ext>
          </a:extLst>
        </p:spPr>
      </p:pic>
      <p:sp>
        <p:nvSpPr>
          <p:cNvPr id="47" name="Google Shape;135;p2">
            <a:extLst>
              <a:ext uri="{FF2B5EF4-FFF2-40B4-BE49-F238E27FC236}">
                <a16:creationId xmlns:a16="http://schemas.microsoft.com/office/drawing/2014/main" id="{15947464-5F68-9AA8-7564-DDC9F68E1A62}"/>
              </a:ext>
            </a:extLst>
          </p:cNvPr>
          <p:cNvSpPr/>
          <p:nvPr/>
        </p:nvSpPr>
        <p:spPr>
          <a:xfrm>
            <a:off x="543605" y="5538561"/>
            <a:ext cx="12346250"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Background</a:t>
            </a:r>
            <a:endParaRPr sz="5200" dirty="0">
              <a:solidFill>
                <a:schemeClr val="bg1"/>
              </a:solidFill>
              <a:latin typeface="Garamond" panose="02020404030301010803" pitchFamily="18" charset="0"/>
            </a:endParaRPr>
          </a:p>
        </p:txBody>
      </p:sp>
      <p:graphicFrame>
        <p:nvGraphicFramePr>
          <p:cNvPr id="49" name="Table 48">
            <a:extLst>
              <a:ext uri="{FF2B5EF4-FFF2-40B4-BE49-F238E27FC236}">
                <a16:creationId xmlns:a16="http://schemas.microsoft.com/office/drawing/2014/main" id="{40C6C4F8-C800-50AD-09EA-F2D654CDF54C}"/>
              </a:ext>
            </a:extLst>
          </p:cNvPr>
          <p:cNvGraphicFramePr>
            <a:graphicFrameLocks noGrp="1"/>
          </p:cNvGraphicFramePr>
          <p:nvPr>
            <p:extLst>
              <p:ext uri="{D42A27DB-BD31-4B8C-83A1-F6EECF244321}">
                <p14:modId xmlns:p14="http://schemas.microsoft.com/office/powerpoint/2010/main" val="3480834045"/>
              </p:ext>
            </p:extLst>
          </p:nvPr>
        </p:nvGraphicFramePr>
        <p:xfrm>
          <a:off x="31072165" y="26980583"/>
          <a:ext cx="11155680" cy="4023360"/>
        </p:xfrm>
        <a:graphic>
          <a:graphicData uri="http://schemas.openxmlformats.org/drawingml/2006/table">
            <a:tbl>
              <a:tblPr firstRow="1" bandRow="1">
                <a:tableStyleId>{5940675A-B579-460E-94D1-54222C63F5DA}</a:tableStyleId>
              </a:tblPr>
              <a:tblGrid>
                <a:gridCol w="2926080">
                  <a:extLst>
                    <a:ext uri="{9D8B030D-6E8A-4147-A177-3AD203B41FA5}">
                      <a16:colId xmlns:a16="http://schemas.microsoft.com/office/drawing/2014/main" val="2426677641"/>
                    </a:ext>
                  </a:extLst>
                </a:gridCol>
                <a:gridCol w="1371600">
                  <a:extLst>
                    <a:ext uri="{9D8B030D-6E8A-4147-A177-3AD203B41FA5}">
                      <a16:colId xmlns:a16="http://schemas.microsoft.com/office/drawing/2014/main" val="3997089282"/>
                    </a:ext>
                  </a:extLst>
                </a:gridCol>
                <a:gridCol w="1371600">
                  <a:extLst>
                    <a:ext uri="{9D8B030D-6E8A-4147-A177-3AD203B41FA5}">
                      <a16:colId xmlns:a16="http://schemas.microsoft.com/office/drawing/2014/main" val="2624566702"/>
                    </a:ext>
                  </a:extLst>
                </a:gridCol>
                <a:gridCol w="1371600">
                  <a:extLst>
                    <a:ext uri="{9D8B030D-6E8A-4147-A177-3AD203B41FA5}">
                      <a16:colId xmlns:a16="http://schemas.microsoft.com/office/drawing/2014/main" val="2758336224"/>
                    </a:ext>
                  </a:extLst>
                </a:gridCol>
                <a:gridCol w="1371600">
                  <a:extLst>
                    <a:ext uri="{9D8B030D-6E8A-4147-A177-3AD203B41FA5}">
                      <a16:colId xmlns:a16="http://schemas.microsoft.com/office/drawing/2014/main" val="633971977"/>
                    </a:ext>
                  </a:extLst>
                </a:gridCol>
                <a:gridCol w="1371600">
                  <a:extLst>
                    <a:ext uri="{9D8B030D-6E8A-4147-A177-3AD203B41FA5}">
                      <a16:colId xmlns:a16="http://schemas.microsoft.com/office/drawing/2014/main" val="66326360"/>
                    </a:ext>
                  </a:extLst>
                </a:gridCol>
                <a:gridCol w="1371600">
                  <a:extLst>
                    <a:ext uri="{9D8B030D-6E8A-4147-A177-3AD203B41FA5}">
                      <a16:colId xmlns:a16="http://schemas.microsoft.com/office/drawing/2014/main" val="1309271312"/>
                    </a:ext>
                  </a:extLst>
                </a:gridCol>
              </a:tblGrid>
              <a:tr h="1005840">
                <a:tc>
                  <a:txBody>
                    <a:bodyPr/>
                    <a:lstStyle/>
                    <a:p>
                      <a:pPr algn="ctr"/>
                      <a:r>
                        <a:rPr lang="en-US" sz="3800" b="1" dirty="0">
                          <a:solidFill>
                            <a:schemeClr val="bg1"/>
                          </a:solidFill>
                          <a:latin typeface="Garamond" panose="02020404030301010803" pitchFamily="18" charset="0"/>
                        </a:rPr>
                        <a:t>Nascent</a:t>
                      </a:r>
                    </a:p>
                  </a:txBody>
                  <a:tcPr>
                    <a:solidFill>
                      <a:schemeClr val="accent4">
                        <a:lumMod val="75000"/>
                      </a:schemeClr>
                    </a:solid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1946</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1948</a:t>
                      </a:r>
                    </a:p>
                  </a:txBody>
                  <a:tcPr>
                    <a:noFill/>
                  </a:tcPr>
                </a:tc>
                <a:extLst>
                  <a:ext uri="{0D108BD9-81ED-4DB2-BD59-A6C34878D82A}">
                    <a16:rowId xmlns:a16="http://schemas.microsoft.com/office/drawing/2014/main" val="746504726"/>
                  </a:ext>
                </a:extLst>
              </a:tr>
              <a:tr h="1005840">
                <a:tc>
                  <a:txBody>
                    <a:bodyPr/>
                    <a:lstStyle/>
                    <a:p>
                      <a:pPr algn="ctr"/>
                      <a:r>
                        <a:rPr lang="en-US" sz="3800" b="1" dirty="0">
                          <a:solidFill>
                            <a:schemeClr val="bg1"/>
                          </a:solidFill>
                          <a:latin typeface="Garamond" panose="02020404030301010803" pitchFamily="18" charset="0"/>
                        </a:rPr>
                        <a:t>Emerging</a:t>
                      </a:r>
                    </a:p>
                  </a:txBody>
                  <a:tcPr>
                    <a:solidFill>
                      <a:schemeClr val="accent4">
                        <a:lumMod val="75000"/>
                      </a:schemeClr>
                    </a:solidFill>
                  </a:tcPr>
                </a:tc>
                <a:tc>
                  <a:txBody>
                    <a:bodyPr/>
                    <a:lstStyle/>
                    <a:p>
                      <a:pPr algn="ctr"/>
                      <a:r>
                        <a:rPr lang="en-US" sz="3800" dirty="0">
                          <a:latin typeface="Garamond" panose="02020404030301010803" pitchFamily="18" charset="0"/>
                        </a:rPr>
                        <a:t>1918</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1914</a:t>
                      </a:r>
                    </a:p>
                  </a:txBody>
                  <a:tcPr>
                    <a:noFill/>
                  </a:tcPr>
                </a:tc>
                <a:tc>
                  <a:txBody>
                    <a:bodyPr/>
                    <a:lstStyle/>
                    <a:p>
                      <a:pPr algn="ctr"/>
                      <a:r>
                        <a:rPr lang="en-US" sz="3800" dirty="0">
                          <a:latin typeface="Garamond" panose="02020404030301010803" pitchFamily="18" charset="0"/>
                        </a:rPr>
                        <a:t>1969</a:t>
                      </a:r>
                    </a:p>
                  </a:txBody>
                  <a:tcPr>
                    <a:noFill/>
                  </a:tcPr>
                </a:tc>
                <a:tc>
                  <a:txBody>
                    <a:bodyPr/>
                    <a:lstStyle/>
                    <a:p>
                      <a:pPr algn="ctr"/>
                      <a:r>
                        <a:rPr lang="en-US" sz="3800" dirty="0">
                          <a:latin typeface="Garamond" panose="02020404030301010803" pitchFamily="18" charset="0"/>
                        </a:rPr>
                        <a:t>1905</a:t>
                      </a:r>
                    </a:p>
                  </a:txBody>
                  <a:tcPr>
                    <a:noFill/>
                  </a:tcPr>
                </a:tc>
                <a:tc>
                  <a:txBody>
                    <a:bodyPr/>
                    <a:lstStyle/>
                    <a:p>
                      <a:pPr algn="ctr"/>
                      <a:r>
                        <a:rPr lang="en-US" sz="3800" dirty="0">
                          <a:latin typeface="Garamond" panose="02020404030301010803" pitchFamily="18" charset="0"/>
                        </a:rPr>
                        <a:t>1972</a:t>
                      </a:r>
                    </a:p>
                  </a:txBody>
                  <a:tcPr>
                    <a:noFill/>
                  </a:tcPr>
                </a:tc>
                <a:extLst>
                  <a:ext uri="{0D108BD9-81ED-4DB2-BD59-A6C34878D82A}">
                    <a16:rowId xmlns:a16="http://schemas.microsoft.com/office/drawing/2014/main" val="1880588388"/>
                  </a:ext>
                </a:extLst>
              </a:tr>
              <a:tr h="1005840">
                <a:tc>
                  <a:txBody>
                    <a:bodyPr/>
                    <a:lstStyle/>
                    <a:p>
                      <a:pPr algn="ctr"/>
                      <a:r>
                        <a:rPr lang="en-US" sz="3800" b="1" dirty="0">
                          <a:solidFill>
                            <a:schemeClr val="bg1"/>
                          </a:solidFill>
                          <a:latin typeface="Garamond" panose="02020404030301010803" pitchFamily="18" charset="0"/>
                        </a:rPr>
                        <a:t>Developing</a:t>
                      </a:r>
                    </a:p>
                  </a:txBody>
                  <a:tcPr>
                    <a:solidFill>
                      <a:schemeClr val="accent4">
                        <a:lumMod val="75000"/>
                      </a:schemeClr>
                    </a:solidFill>
                  </a:tcPr>
                </a:tc>
                <a:tc>
                  <a:txBody>
                    <a:bodyPr/>
                    <a:lstStyle/>
                    <a:p>
                      <a:pPr algn="ctr"/>
                      <a:r>
                        <a:rPr lang="en-US" sz="3800" dirty="0">
                          <a:latin typeface="Garamond" panose="02020404030301010803" pitchFamily="18" charset="0"/>
                        </a:rPr>
                        <a:t>1974</a:t>
                      </a:r>
                    </a:p>
                  </a:txBody>
                  <a:tcPr/>
                </a:tc>
                <a:tc>
                  <a:txBody>
                    <a:bodyPr/>
                    <a:lstStyle/>
                    <a:p>
                      <a:pPr algn="ctr"/>
                      <a:r>
                        <a:rPr lang="en-US" sz="3800" dirty="0">
                          <a:latin typeface="Garamond" panose="02020404030301010803" pitchFamily="18" charset="0"/>
                        </a:rPr>
                        <a:t>1978</a:t>
                      </a:r>
                    </a:p>
                  </a:txBody>
                  <a:tcPr/>
                </a:tc>
                <a:tc>
                  <a:txBody>
                    <a:bodyPr/>
                    <a:lstStyle/>
                    <a:p>
                      <a:pPr algn="ctr"/>
                      <a:r>
                        <a:rPr lang="en-US" sz="3800" dirty="0">
                          <a:latin typeface="Garamond" panose="02020404030301010803" pitchFamily="18" charset="0"/>
                        </a:rPr>
                        <a:t>1867</a:t>
                      </a:r>
                    </a:p>
                  </a:txBody>
                  <a:tcPr/>
                </a:tc>
                <a:tc>
                  <a:txBody>
                    <a:bodyPr/>
                    <a:lstStyle/>
                    <a:p>
                      <a:pPr algn="ctr"/>
                      <a:r>
                        <a:rPr lang="en-US" sz="3800" dirty="0">
                          <a:latin typeface="Garamond" panose="02020404030301010803" pitchFamily="18" charset="0"/>
                        </a:rPr>
                        <a:t>1987</a:t>
                      </a:r>
                    </a:p>
                  </a:txBody>
                  <a:tcPr/>
                </a:tc>
                <a:tc>
                  <a:txBody>
                    <a:bodyPr/>
                    <a:lstStyle/>
                    <a:p>
                      <a:pPr algn="ctr"/>
                      <a:r>
                        <a:rPr lang="en-US" sz="3800" dirty="0">
                          <a:latin typeface="Garamond" panose="02020404030301010803" pitchFamily="18" charset="0"/>
                        </a:rPr>
                        <a:t>1966</a:t>
                      </a:r>
                    </a:p>
                  </a:txBody>
                  <a:tcPr/>
                </a:tc>
                <a:tc>
                  <a:txBody>
                    <a:bodyPr/>
                    <a:lstStyle/>
                    <a:p>
                      <a:pPr algn="ctr"/>
                      <a:r>
                        <a:rPr lang="en-US" sz="3800" dirty="0">
                          <a:latin typeface="Garamond" panose="02020404030301010803" pitchFamily="18" charset="0"/>
                        </a:rPr>
                        <a:t>1987</a:t>
                      </a:r>
                    </a:p>
                  </a:txBody>
                  <a:tcPr/>
                </a:tc>
                <a:extLst>
                  <a:ext uri="{0D108BD9-81ED-4DB2-BD59-A6C34878D82A}">
                    <a16:rowId xmlns:a16="http://schemas.microsoft.com/office/drawing/2014/main" val="2859167272"/>
                  </a:ext>
                </a:extLst>
              </a:tr>
              <a:tr h="1005840">
                <a:tc>
                  <a:txBody>
                    <a:bodyPr/>
                    <a:lstStyle/>
                    <a:p>
                      <a:pPr algn="ctr"/>
                      <a:r>
                        <a:rPr lang="en-US" sz="3800" b="1" dirty="0">
                          <a:solidFill>
                            <a:schemeClr val="bg1"/>
                          </a:solidFill>
                          <a:latin typeface="Garamond" panose="02020404030301010803" pitchFamily="18" charset="0"/>
                        </a:rPr>
                        <a:t>Established</a:t>
                      </a:r>
                    </a:p>
                  </a:txBody>
                  <a:tcPr>
                    <a:solidFill>
                      <a:schemeClr val="accent4">
                        <a:lumMod val="75000"/>
                      </a:schemeClr>
                    </a:solidFill>
                  </a:tcPr>
                </a:tc>
                <a:tc>
                  <a:txBody>
                    <a:bodyPr/>
                    <a:lstStyle/>
                    <a:p>
                      <a:pPr algn="ctr"/>
                      <a:r>
                        <a:rPr lang="en-US" sz="3800" dirty="0">
                          <a:latin typeface="Garamond" panose="02020404030301010803" pitchFamily="18" charset="0"/>
                        </a:rPr>
                        <a:t>1994</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1991</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1990</a:t>
                      </a:r>
                    </a:p>
                  </a:txBody>
                  <a:tcPr/>
                </a:tc>
                <a:tc>
                  <a:txBody>
                    <a:bodyPr/>
                    <a:lstStyle/>
                    <a:p>
                      <a:pPr algn="ctr"/>
                      <a:r>
                        <a:rPr lang="en-US" sz="3800" dirty="0">
                          <a:latin typeface="Garamond" panose="02020404030301010803" pitchFamily="18" charset="0"/>
                        </a:rPr>
                        <a:t>2000</a:t>
                      </a:r>
                    </a:p>
                  </a:txBody>
                  <a:tcPr/>
                </a:tc>
                <a:extLst>
                  <a:ext uri="{0D108BD9-81ED-4DB2-BD59-A6C34878D82A}">
                    <a16:rowId xmlns:a16="http://schemas.microsoft.com/office/drawing/2014/main" val="1469877422"/>
                  </a:ext>
                </a:extLst>
              </a:tr>
            </a:tbl>
          </a:graphicData>
        </a:graphic>
      </p:graphicFrame>
      <p:sp>
        <p:nvSpPr>
          <p:cNvPr id="59" name="Google Shape;141;p2">
            <a:extLst>
              <a:ext uri="{FF2B5EF4-FFF2-40B4-BE49-F238E27FC236}">
                <a16:creationId xmlns:a16="http://schemas.microsoft.com/office/drawing/2014/main" id="{D32164A4-E137-1DB3-EE8E-AD596F5D0901}"/>
              </a:ext>
            </a:extLst>
          </p:cNvPr>
          <p:cNvSpPr/>
          <p:nvPr/>
        </p:nvSpPr>
        <p:spPr>
          <a:xfrm>
            <a:off x="676184" y="6733205"/>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Civil Liberties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60" name="Plus Sign 59">
            <a:extLst>
              <a:ext uri="{FF2B5EF4-FFF2-40B4-BE49-F238E27FC236}">
                <a16:creationId xmlns:a16="http://schemas.microsoft.com/office/drawing/2014/main" id="{B74DCF9F-180F-6FCF-FED2-503DA36CF94D}"/>
              </a:ext>
            </a:extLst>
          </p:cNvPr>
          <p:cNvSpPr/>
          <p:nvPr/>
        </p:nvSpPr>
        <p:spPr>
          <a:xfrm>
            <a:off x="2674026" y="9435963"/>
            <a:ext cx="826094" cy="767249"/>
          </a:xfrm>
          <a:prstGeom prst="mathPlus">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63" name="Google Shape;122;p2">
            <a:extLst>
              <a:ext uri="{FF2B5EF4-FFF2-40B4-BE49-F238E27FC236}">
                <a16:creationId xmlns:a16="http://schemas.microsoft.com/office/drawing/2014/main" id="{61663AB1-57AE-775F-6DA5-1333F27C99E1}"/>
              </a:ext>
            </a:extLst>
          </p:cNvPr>
          <p:cNvSpPr/>
          <p:nvPr/>
        </p:nvSpPr>
        <p:spPr>
          <a:xfrm>
            <a:off x="5712408" y="6867839"/>
            <a:ext cx="7345657" cy="2082112"/>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of domestic movement</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from forced labor</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Property rights </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Access to justice </a:t>
            </a:r>
          </a:p>
        </p:txBody>
      </p:sp>
      <p:sp>
        <p:nvSpPr>
          <p:cNvPr id="64" name="Google Shape;122;p2">
            <a:extLst>
              <a:ext uri="{FF2B5EF4-FFF2-40B4-BE49-F238E27FC236}">
                <a16:creationId xmlns:a16="http://schemas.microsoft.com/office/drawing/2014/main" id="{576CB9A7-039D-8609-F043-A0E3D88C5844}"/>
              </a:ext>
            </a:extLst>
          </p:cNvPr>
          <p:cNvSpPr/>
          <p:nvPr/>
        </p:nvSpPr>
        <p:spPr>
          <a:xfrm>
            <a:off x="5712408" y="10258128"/>
            <a:ext cx="6052132" cy="2232537"/>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of discussion</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Participation in Civil Service Organizations</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Percentage of female journalists</a:t>
            </a:r>
          </a:p>
        </p:txBody>
      </p:sp>
      <p:sp>
        <p:nvSpPr>
          <p:cNvPr id="65" name="TextBox 64">
            <a:extLst>
              <a:ext uri="{FF2B5EF4-FFF2-40B4-BE49-F238E27FC236}">
                <a16:creationId xmlns:a16="http://schemas.microsoft.com/office/drawing/2014/main" id="{55C80B62-2A7A-68D1-4E20-85E9450480C7}"/>
              </a:ext>
            </a:extLst>
          </p:cNvPr>
          <p:cNvSpPr txBox="1"/>
          <p:nvPr/>
        </p:nvSpPr>
        <p:spPr>
          <a:xfrm>
            <a:off x="5730487" y="13739419"/>
            <a:ext cx="6260194" cy="2431435"/>
          </a:xfrm>
          <a:prstGeom prst="rect">
            <a:avLst/>
          </a:prstGeom>
          <a:noFill/>
        </p:spPr>
        <p:txBody>
          <a:bodyPr wrap="square">
            <a:spAutoFit/>
          </a:bodyPr>
          <a:lstStyle/>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Power distribution by gender</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Political position representation </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Presence in Legislature</a:t>
            </a:r>
          </a:p>
        </p:txBody>
      </p:sp>
      <p:sp>
        <p:nvSpPr>
          <p:cNvPr id="71" name="Google Shape;152;p2">
            <a:extLst>
              <a:ext uri="{FF2B5EF4-FFF2-40B4-BE49-F238E27FC236}">
                <a16:creationId xmlns:a16="http://schemas.microsoft.com/office/drawing/2014/main" id="{6F0CF264-189D-3D79-695B-CA89AB2BCF41}"/>
              </a:ext>
            </a:extLst>
          </p:cNvPr>
          <p:cNvSpPr/>
          <p:nvPr/>
        </p:nvSpPr>
        <p:spPr>
          <a:xfrm>
            <a:off x="13024358" y="4907106"/>
            <a:ext cx="18970115" cy="1134651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76" name="Google Shape;152;p2">
            <a:extLst>
              <a:ext uri="{FF2B5EF4-FFF2-40B4-BE49-F238E27FC236}">
                <a16:creationId xmlns:a16="http://schemas.microsoft.com/office/drawing/2014/main" id="{28C80C0B-CC67-CE98-046A-20B2801B91A3}"/>
              </a:ext>
            </a:extLst>
          </p:cNvPr>
          <p:cNvSpPr/>
          <p:nvPr/>
        </p:nvSpPr>
        <p:spPr>
          <a:xfrm>
            <a:off x="18271070" y="14855300"/>
            <a:ext cx="10577804" cy="7908263"/>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80" name="Google Shape;152;p2">
            <a:extLst>
              <a:ext uri="{FF2B5EF4-FFF2-40B4-BE49-F238E27FC236}">
                <a16:creationId xmlns:a16="http://schemas.microsoft.com/office/drawing/2014/main" id="{B6DC4604-8899-CCDF-17DA-FBF24E5A3C52}"/>
              </a:ext>
            </a:extLst>
          </p:cNvPr>
          <p:cNvSpPr/>
          <p:nvPr/>
        </p:nvSpPr>
        <p:spPr>
          <a:xfrm>
            <a:off x="31458106" y="17061827"/>
            <a:ext cx="12022939" cy="7908262"/>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82" name="Google Shape;141;p2">
            <a:extLst>
              <a:ext uri="{FF2B5EF4-FFF2-40B4-BE49-F238E27FC236}">
                <a16:creationId xmlns:a16="http://schemas.microsoft.com/office/drawing/2014/main" id="{4EE51B5C-36FF-5D86-55EE-495EE88BBCF0}"/>
              </a:ext>
            </a:extLst>
          </p:cNvPr>
          <p:cNvSpPr/>
          <p:nvPr/>
        </p:nvSpPr>
        <p:spPr>
          <a:xfrm>
            <a:off x="676184" y="10225707"/>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Civil Society</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 Participation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83" name="Google Shape;141;p2">
            <a:extLst>
              <a:ext uri="{FF2B5EF4-FFF2-40B4-BE49-F238E27FC236}">
                <a16:creationId xmlns:a16="http://schemas.microsoft.com/office/drawing/2014/main" id="{2DE65CA5-B2EA-6DD9-FD02-46FDB3DF1562}"/>
              </a:ext>
            </a:extLst>
          </p:cNvPr>
          <p:cNvSpPr/>
          <p:nvPr/>
        </p:nvSpPr>
        <p:spPr>
          <a:xfrm>
            <a:off x="647987" y="13731332"/>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Political Participation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85" name="Google Shape;142;p2">
            <a:extLst>
              <a:ext uri="{FF2B5EF4-FFF2-40B4-BE49-F238E27FC236}">
                <a16:creationId xmlns:a16="http://schemas.microsoft.com/office/drawing/2014/main" id="{36E7495F-44AD-D7B9-EDDA-21D1D7E5A2F4}"/>
              </a:ext>
            </a:extLst>
          </p:cNvPr>
          <p:cNvSpPr/>
          <p:nvPr/>
        </p:nvSpPr>
        <p:spPr>
          <a:xfrm>
            <a:off x="31255046" y="24936593"/>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 Thresholds</a:t>
            </a:r>
            <a:endParaRPr sz="4000" dirty="0">
              <a:solidFill>
                <a:schemeClr val="tx1"/>
              </a:solidFill>
              <a:latin typeface="Garamond" panose="02020404030301010803" pitchFamily="18" charset="0"/>
            </a:endParaRPr>
          </a:p>
        </p:txBody>
      </p:sp>
      <p:sp>
        <p:nvSpPr>
          <p:cNvPr id="86" name="TextBox 85">
            <a:extLst>
              <a:ext uri="{FF2B5EF4-FFF2-40B4-BE49-F238E27FC236}">
                <a16:creationId xmlns:a16="http://schemas.microsoft.com/office/drawing/2014/main" id="{20D2CFFE-1EE6-921C-DBEC-8BE13599C808}"/>
              </a:ext>
            </a:extLst>
          </p:cNvPr>
          <p:cNvSpPr txBox="1"/>
          <p:nvPr/>
        </p:nvSpPr>
        <p:spPr>
          <a:xfrm>
            <a:off x="34221242"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87" name="TextBox 86">
            <a:extLst>
              <a:ext uri="{FF2B5EF4-FFF2-40B4-BE49-F238E27FC236}">
                <a16:creationId xmlns:a16="http://schemas.microsoft.com/office/drawing/2014/main" id="{D18A2CB6-4F07-265E-3A16-DE83CC6B6603}"/>
              </a:ext>
            </a:extLst>
          </p:cNvPr>
          <p:cNvSpPr txBox="1"/>
          <p:nvPr/>
        </p:nvSpPr>
        <p:spPr>
          <a:xfrm>
            <a:off x="35647155"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91" name="TextBox 90">
            <a:extLst>
              <a:ext uri="{FF2B5EF4-FFF2-40B4-BE49-F238E27FC236}">
                <a16:creationId xmlns:a16="http://schemas.microsoft.com/office/drawing/2014/main" id="{C14B7BD6-8999-9FA5-7711-86AFEE338EA0}"/>
              </a:ext>
            </a:extLst>
          </p:cNvPr>
          <p:cNvSpPr txBox="1"/>
          <p:nvPr/>
        </p:nvSpPr>
        <p:spPr>
          <a:xfrm>
            <a:off x="34764481"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90%</a:t>
            </a:r>
          </a:p>
        </p:txBody>
      </p:sp>
      <p:sp>
        <p:nvSpPr>
          <p:cNvPr id="100" name="Arrow: Down 99">
            <a:extLst>
              <a:ext uri="{FF2B5EF4-FFF2-40B4-BE49-F238E27FC236}">
                <a16:creationId xmlns:a16="http://schemas.microsoft.com/office/drawing/2014/main" id="{B639CA2F-D56D-FFC7-C928-AD530893C83D}"/>
              </a:ext>
            </a:extLst>
          </p:cNvPr>
          <p:cNvSpPr/>
          <p:nvPr/>
        </p:nvSpPr>
        <p:spPr>
          <a:xfrm>
            <a:off x="2883903" y="16497179"/>
            <a:ext cx="406340" cy="818397"/>
          </a:xfrm>
          <a:prstGeom prst="downArrow">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1" name="Plus Sign 100">
            <a:extLst>
              <a:ext uri="{FF2B5EF4-FFF2-40B4-BE49-F238E27FC236}">
                <a16:creationId xmlns:a16="http://schemas.microsoft.com/office/drawing/2014/main" id="{F006ECDF-8DA2-B5E9-75AB-CBF0D831DAAD}"/>
              </a:ext>
            </a:extLst>
          </p:cNvPr>
          <p:cNvSpPr/>
          <p:nvPr/>
        </p:nvSpPr>
        <p:spPr>
          <a:xfrm>
            <a:off x="2674026" y="12949442"/>
            <a:ext cx="826094" cy="767249"/>
          </a:xfrm>
          <a:prstGeom prst="mathPlus">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102" name="Google Shape;141;p2">
            <a:extLst>
              <a:ext uri="{FF2B5EF4-FFF2-40B4-BE49-F238E27FC236}">
                <a16:creationId xmlns:a16="http://schemas.microsoft.com/office/drawing/2014/main" id="{63CA6DCE-05EC-9248-A3E4-0322E7892B66}"/>
              </a:ext>
            </a:extLst>
          </p:cNvPr>
          <p:cNvSpPr/>
          <p:nvPr/>
        </p:nvSpPr>
        <p:spPr>
          <a:xfrm>
            <a:off x="647986" y="17558730"/>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Political Empowerment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103" name="Google Shape;133;p2">
            <a:extLst>
              <a:ext uri="{FF2B5EF4-FFF2-40B4-BE49-F238E27FC236}">
                <a16:creationId xmlns:a16="http://schemas.microsoft.com/office/drawing/2014/main" id="{EA2E3988-79A9-3AC9-4389-FA26619528E4}"/>
              </a:ext>
            </a:extLst>
          </p:cNvPr>
          <p:cNvSpPr/>
          <p:nvPr/>
        </p:nvSpPr>
        <p:spPr>
          <a:xfrm>
            <a:off x="572778" y="28239032"/>
            <a:ext cx="12317077" cy="85315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Reference</a:t>
            </a:r>
            <a:endParaRPr sz="5200" dirty="0">
              <a:solidFill>
                <a:schemeClr val="bg1"/>
              </a:solidFill>
              <a:latin typeface="Garamond" panose="02020404030301010803" pitchFamily="18" charset="0"/>
            </a:endParaRPr>
          </a:p>
        </p:txBody>
      </p:sp>
      <p:sp>
        <p:nvSpPr>
          <p:cNvPr id="104" name="Google Shape;152;p2">
            <a:extLst>
              <a:ext uri="{FF2B5EF4-FFF2-40B4-BE49-F238E27FC236}">
                <a16:creationId xmlns:a16="http://schemas.microsoft.com/office/drawing/2014/main" id="{B0D26C30-FD19-3747-C58C-19BBF01AF4E6}"/>
              </a:ext>
            </a:extLst>
          </p:cNvPr>
          <p:cNvSpPr/>
          <p:nvPr/>
        </p:nvSpPr>
        <p:spPr>
          <a:xfrm>
            <a:off x="12020432" y="22106269"/>
            <a:ext cx="18970114" cy="1131494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05" name="TextBox 104">
            <a:extLst>
              <a:ext uri="{FF2B5EF4-FFF2-40B4-BE49-F238E27FC236}">
                <a16:creationId xmlns:a16="http://schemas.microsoft.com/office/drawing/2014/main" id="{EB69F818-FB47-8A46-33B7-B3355ADECF84}"/>
              </a:ext>
            </a:extLst>
          </p:cNvPr>
          <p:cNvSpPr txBox="1"/>
          <p:nvPr/>
        </p:nvSpPr>
        <p:spPr>
          <a:xfrm>
            <a:off x="36981548"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106" name="TextBox 105">
            <a:extLst>
              <a:ext uri="{FF2B5EF4-FFF2-40B4-BE49-F238E27FC236}">
                <a16:creationId xmlns:a16="http://schemas.microsoft.com/office/drawing/2014/main" id="{44E5FE8A-F3BE-7E68-ACE3-340D1E977590}"/>
              </a:ext>
            </a:extLst>
          </p:cNvPr>
          <p:cNvSpPr txBox="1"/>
          <p:nvPr/>
        </p:nvSpPr>
        <p:spPr>
          <a:xfrm>
            <a:off x="38407461"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107" name="TextBox 106">
            <a:extLst>
              <a:ext uri="{FF2B5EF4-FFF2-40B4-BE49-F238E27FC236}">
                <a16:creationId xmlns:a16="http://schemas.microsoft.com/office/drawing/2014/main" id="{1FFBCFF6-4DFB-0577-3341-E19E3999E11B}"/>
              </a:ext>
            </a:extLst>
          </p:cNvPr>
          <p:cNvSpPr txBox="1"/>
          <p:nvPr/>
        </p:nvSpPr>
        <p:spPr>
          <a:xfrm>
            <a:off x="37524787"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80%</a:t>
            </a:r>
          </a:p>
        </p:txBody>
      </p:sp>
      <p:sp>
        <p:nvSpPr>
          <p:cNvPr id="111" name="TextBox 110">
            <a:extLst>
              <a:ext uri="{FF2B5EF4-FFF2-40B4-BE49-F238E27FC236}">
                <a16:creationId xmlns:a16="http://schemas.microsoft.com/office/drawing/2014/main" id="{79A41287-7157-AB94-3BA2-E3049AB6BB78}"/>
              </a:ext>
            </a:extLst>
          </p:cNvPr>
          <p:cNvSpPr txBox="1"/>
          <p:nvPr/>
        </p:nvSpPr>
        <p:spPr>
          <a:xfrm>
            <a:off x="39739429"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112" name="TextBox 111">
            <a:extLst>
              <a:ext uri="{FF2B5EF4-FFF2-40B4-BE49-F238E27FC236}">
                <a16:creationId xmlns:a16="http://schemas.microsoft.com/office/drawing/2014/main" id="{8C413919-B865-6147-7BA3-27C8EDD4DE2F}"/>
              </a:ext>
            </a:extLst>
          </p:cNvPr>
          <p:cNvSpPr txBox="1"/>
          <p:nvPr/>
        </p:nvSpPr>
        <p:spPr>
          <a:xfrm>
            <a:off x="41165342"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113" name="TextBox 112">
            <a:extLst>
              <a:ext uri="{FF2B5EF4-FFF2-40B4-BE49-F238E27FC236}">
                <a16:creationId xmlns:a16="http://schemas.microsoft.com/office/drawing/2014/main" id="{2A4DADE0-229F-BCBF-6A69-3A73644455FF}"/>
              </a:ext>
            </a:extLst>
          </p:cNvPr>
          <p:cNvSpPr txBox="1"/>
          <p:nvPr/>
        </p:nvSpPr>
        <p:spPr>
          <a:xfrm>
            <a:off x="40282668"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75%</a:t>
            </a:r>
          </a:p>
        </p:txBody>
      </p:sp>
      <p:sp>
        <p:nvSpPr>
          <p:cNvPr id="114" name="Google Shape;135;p2">
            <a:extLst>
              <a:ext uri="{FF2B5EF4-FFF2-40B4-BE49-F238E27FC236}">
                <a16:creationId xmlns:a16="http://schemas.microsoft.com/office/drawing/2014/main" id="{2E07B908-F1CF-60F5-36F8-1BC0C60E2E77}"/>
              </a:ext>
            </a:extLst>
          </p:cNvPr>
          <p:cNvSpPr/>
          <p:nvPr/>
        </p:nvSpPr>
        <p:spPr>
          <a:xfrm>
            <a:off x="30213300" y="5573746"/>
            <a:ext cx="12530599" cy="8331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Methodology</a:t>
            </a:r>
            <a:endParaRPr sz="5200" dirty="0">
              <a:solidFill>
                <a:schemeClr val="bg1"/>
              </a:solidFill>
              <a:latin typeface="Garamond" panose="02020404030301010803" pitchFamily="18" charset="0"/>
            </a:endParaRPr>
          </a:p>
        </p:txBody>
      </p:sp>
      <p:sp>
        <p:nvSpPr>
          <p:cNvPr id="115" name="TextBox 114">
            <a:extLst>
              <a:ext uri="{FF2B5EF4-FFF2-40B4-BE49-F238E27FC236}">
                <a16:creationId xmlns:a16="http://schemas.microsoft.com/office/drawing/2014/main" id="{4EC2E6E8-4957-8420-B81F-D7BF0AF46FE0}"/>
              </a:ext>
            </a:extLst>
          </p:cNvPr>
          <p:cNvSpPr txBox="1"/>
          <p:nvPr/>
        </p:nvSpPr>
        <p:spPr>
          <a:xfrm>
            <a:off x="31031819" y="31171438"/>
            <a:ext cx="9375193" cy="677108"/>
          </a:xfrm>
          <a:prstGeom prst="rect">
            <a:avLst/>
          </a:prstGeom>
          <a:noFill/>
        </p:spPr>
        <p:txBody>
          <a:bodyPr wrap="square" rtlCol="0">
            <a:spAutoFit/>
          </a:bodyPr>
          <a:lstStyle/>
          <a:p>
            <a:r>
              <a:rPr lang="en-US" sz="3800" dirty="0">
                <a:latin typeface="Garamond" panose="02020404030301010803" pitchFamily="18" charset="0"/>
              </a:rPr>
              <a:t>*Emerging Period condensed due to overlap</a:t>
            </a:r>
          </a:p>
        </p:txBody>
      </p:sp>
      <p:sp>
        <p:nvSpPr>
          <p:cNvPr id="2" name="TextBox 1">
            <a:extLst>
              <a:ext uri="{FF2B5EF4-FFF2-40B4-BE49-F238E27FC236}">
                <a16:creationId xmlns:a16="http://schemas.microsoft.com/office/drawing/2014/main" id="{CFAE8B9B-8FE1-5F79-11CE-82EA3F3D891C}"/>
              </a:ext>
            </a:extLst>
          </p:cNvPr>
          <p:cNvSpPr txBox="1"/>
          <p:nvPr/>
        </p:nvSpPr>
        <p:spPr>
          <a:xfrm>
            <a:off x="14159786" y="15371969"/>
            <a:ext cx="3159702" cy="1569660"/>
          </a:xfrm>
          <a:prstGeom prst="rect">
            <a:avLst/>
          </a:prstGeom>
          <a:noFill/>
          <a:ln>
            <a:solidFill>
              <a:schemeClr val="accent4">
                <a:lumMod val="75000"/>
              </a:schemeClr>
            </a:solidFill>
          </a:ln>
        </p:spPr>
        <p:txBody>
          <a:bodyPr wrap="square" rtlCol="0">
            <a:spAutoFit/>
          </a:bodyPr>
          <a:lstStyle/>
          <a:p>
            <a:pPr algn="ctr"/>
            <a:r>
              <a:rPr lang="en-US" sz="3200" b="1" dirty="0">
                <a:latin typeface="Garamond" panose="02020404030301010803" pitchFamily="18" charset="0"/>
              </a:rPr>
              <a:t>Empowerment through the Decades</a:t>
            </a:r>
          </a:p>
        </p:txBody>
      </p:sp>
      <p:pic>
        <p:nvPicPr>
          <p:cNvPr id="3" name="Picture 2" descr="A qr code on a white background&#10;&#10;Description automatically generated">
            <a:extLst>
              <a:ext uri="{FF2B5EF4-FFF2-40B4-BE49-F238E27FC236}">
                <a16:creationId xmlns:a16="http://schemas.microsoft.com/office/drawing/2014/main" id="{32B82FE7-A262-9A50-8077-D4E76845889E}"/>
              </a:ext>
            </a:extLst>
          </p:cNvPr>
          <p:cNvPicPr>
            <a:picLocks noChangeAspect="1"/>
          </p:cNvPicPr>
          <p:nvPr/>
        </p:nvPicPr>
        <p:blipFill>
          <a:blip r:embed="rId9"/>
          <a:stretch>
            <a:fillRect/>
          </a:stretch>
        </p:blipFill>
        <p:spPr>
          <a:xfrm>
            <a:off x="13912217" y="17075421"/>
            <a:ext cx="3654840" cy="3654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506</TotalTime>
  <Words>740</Words>
  <Application>Microsoft Office PowerPoint</Application>
  <PresentationFormat>Custom</PresentationFormat>
  <Paragraphs>197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EB Garamond</vt:lpstr>
      <vt:lpstr>Garamond</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Athena Rodrigues</cp:lastModifiedBy>
  <cp:revision>14</cp:revision>
  <dcterms:created xsi:type="dcterms:W3CDTF">2023-09-19T16:24:14Z</dcterms:created>
  <dcterms:modified xsi:type="dcterms:W3CDTF">2024-04-18T00:36:07Z</dcterms:modified>
</cp:coreProperties>
</file>