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EC0C4-CE91-4AB9-801C-930661435D98}"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E4247-A71F-4693-A1F4-B70F27EF47AA}" type="slidenum">
              <a:rPr lang="en-US" smtClean="0"/>
              <a:t>‹#›</a:t>
            </a:fld>
            <a:endParaRPr lang="en-US"/>
          </a:p>
        </p:txBody>
      </p:sp>
    </p:spTree>
    <p:extLst>
      <p:ext uri="{BB962C8B-B14F-4D97-AF65-F5344CB8AC3E}">
        <p14:creationId xmlns:p14="http://schemas.microsoft.com/office/powerpoint/2010/main" val="300424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03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880D-7DA8-D44A-90F7-82CE282C7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C00E64-B1D2-0F00-F629-546FA6EC3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30ADA-BE11-2AF1-2651-E390B09AA08F}"/>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5" name="Footer Placeholder 4">
            <a:extLst>
              <a:ext uri="{FF2B5EF4-FFF2-40B4-BE49-F238E27FC236}">
                <a16:creationId xmlns:a16="http://schemas.microsoft.com/office/drawing/2014/main" id="{97E6C6BD-306E-AAC1-58A6-661AE1680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2D339-D0FE-C4F9-CF9D-F3A8AF0162F2}"/>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364957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BB4D-5D27-289F-2410-323A4BACB8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0B0E7C-5AAF-DF4D-6505-C799094706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8AF33-54D9-743B-EB84-CAAD04553872}"/>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5" name="Footer Placeholder 4">
            <a:extLst>
              <a:ext uri="{FF2B5EF4-FFF2-40B4-BE49-F238E27FC236}">
                <a16:creationId xmlns:a16="http://schemas.microsoft.com/office/drawing/2014/main" id="{CDE89F37-09E2-4999-1D52-02AFD56BA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0CE22-B962-4EA3-E122-E57FCD7B04D4}"/>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226577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E18C9-C1B8-0455-B06F-84D8FE10F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1B215B-390B-1AB3-7A61-4E2F420AD1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AC4C6-96CF-90D3-5B53-722AD502D131}"/>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5" name="Footer Placeholder 4">
            <a:extLst>
              <a:ext uri="{FF2B5EF4-FFF2-40B4-BE49-F238E27FC236}">
                <a16:creationId xmlns:a16="http://schemas.microsoft.com/office/drawing/2014/main" id="{A2786B86-E210-9E7D-2DCE-2D01377C0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1FE30-1E42-1DE9-5931-0F84174A3F4E}"/>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350699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1E15-A43A-2A7A-A70B-B1F8D41E3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6D664-0886-687F-892B-188A8B08EE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1E9CE-1467-D2F2-60F6-9D324F0BE3C5}"/>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5" name="Footer Placeholder 4">
            <a:extLst>
              <a:ext uri="{FF2B5EF4-FFF2-40B4-BE49-F238E27FC236}">
                <a16:creationId xmlns:a16="http://schemas.microsoft.com/office/drawing/2014/main" id="{4B09121A-7AA8-733A-9245-714354927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48348-72D2-D4E9-3841-1C7E74A250AD}"/>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3907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2E46-A9BF-0C96-9DA1-6704D57D7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4966B-A9DE-743D-26FA-B41CDF51FD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FA9E7-7437-C8F8-D4FF-EC67EAB69906}"/>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5" name="Footer Placeholder 4">
            <a:extLst>
              <a:ext uri="{FF2B5EF4-FFF2-40B4-BE49-F238E27FC236}">
                <a16:creationId xmlns:a16="http://schemas.microsoft.com/office/drawing/2014/main" id="{C41CFF2C-0D9E-5260-BAA9-7EDA8E880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95AFF-2C16-7A75-216C-4C1D9F4E559F}"/>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138896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AC6D-2357-13C5-7DF1-9C64F2B2C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9DEB4-D05C-BE14-5D53-04C6DAE0C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85AFA-28CA-3123-7656-6FDA27DE6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9E081-020F-CE18-541C-619876619939}"/>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6" name="Footer Placeholder 5">
            <a:extLst>
              <a:ext uri="{FF2B5EF4-FFF2-40B4-BE49-F238E27FC236}">
                <a16:creationId xmlns:a16="http://schemas.microsoft.com/office/drawing/2014/main" id="{5D2A2CD9-8CA7-5215-24F1-37F29DC6A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96EDC-32CC-7E9C-2913-AB4FE3825996}"/>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213455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E745-054B-F3BD-1441-D7053ECB34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BB202A-DB87-D2B4-AA42-2CBD9E217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19523-21ED-8980-9062-005916045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787CE-D820-9488-D45E-E1B6C0617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C22F24-F39C-CD06-5724-D1D866EBD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C09A3-F916-F0C3-AFB2-01B30EAB1910}"/>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8" name="Footer Placeholder 7">
            <a:extLst>
              <a:ext uri="{FF2B5EF4-FFF2-40B4-BE49-F238E27FC236}">
                <a16:creationId xmlns:a16="http://schemas.microsoft.com/office/drawing/2014/main" id="{B3DFD4E0-57C2-0AAD-7B7D-DF3587F2E8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E70933-0A9C-4887-A115-AB61EA6664A0}"/>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286618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E631-3F85-E2CB-BE08-48B6E19482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7BB06D-C6B2-A03F-5780-34D0A61C1E86}"/>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4" name="Footer Placeholder 3">
            <a:extLst>
              <a:ext uri="{FF2B5EF4-FFF2-40B4-BE49-F238E27FC236}">
                <a16:creationId xmlns:a16="http://schemas.microsoft.com/office/drawing/2014/main" id="{700480B3-7702-CCB5-EFF1-53124C7CD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CC250-5D65-D149-8193-FBB4066ECD78}"/>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233230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EF83F-F7FD-66F5-887C-49A61745BC15}"/>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3" name="Footer Placeholder 2">
            <a:extLst>
              <a:ext uri="{FF2B5EF4-FFF2-40B4-BE49-F238E27FC236}">
                <a16:creationId xmlns:a16="http://schemas.microsoft.com/office/drawing/2014/main" id="{987BAF57-BC53-FCDD-C7C6-44587C973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4BD87-ED72-0566-5692-694B438ED3E4}"/>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277742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7959-2643-142A-A711-191E132A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A8290-952F-28CC-97A7-704710078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1B1DD6-7077-CB77-E0E1-2ACF4FEDC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27DE2-48BE-AB81-8240-098958C61C02}"/>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6" name="Footer Placeholder 5">
            <a:extLst>
              <a:ext uri="{FF2B5EF4-FFF2-40B4-BE49-F238E27FC236}">
                <a16:creationId xmlns:a16="http://schemas.microsoft.com/office/drawing/2014/main" id="{7ABA3C2C-6968-19EC-F813-45278CD78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81040-0A07-A88D-7D79-9FCCB02A34CC}"/>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342343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81AD-3E5A-B125-3DEA-28DC6C4E3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51773-8ABC-E15F-7795-C3127FB03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EB5BE-20B7-2944-444C-FEB0B80CD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A3A8D-2645-BDC2-4ECA-1D8A381261B3}"/>
              </a:ext>
            </a:extLst>
          </p:cNvPr>
          <p:cNvSpPr>
            <a:spLocks noGrp="1"/>
          </p:cNvSpPr>
          <p:nvPr>
            <p:ph type="dt" sz="half" idx="10"/>
          </p:nvPr>
        </p:nvSpPr>
        <p:spPr/>
        <p:txBody>
          <a:bodyPr/>
          <a:lstStyle/>
          <a:p>
            <a:fld id="{4B00BACE-CFFA-4B30-9BC4-D5898188C5B3}" type="datetimeFigureOut">
              <a:rPr lang="en-US" smtClean="0"/>
              <a:t>4/18/2024</a:t>
            </a:fld>
            <a:endParaRPr lang="en-US"/>
          </a:p>
        </p:txBody>
      </p:sp>
      <p:sp>
        <p:nvSpPr>
          <p:cNvPr id="6" name="Footer Placeholder 5">
            <a:extLst>
              <a:ext uri="{FF2B5EF4-FFF2-40B4-BE49-F238E27FC236}">
                <a16:creationId xmlns:a16="http://schemas.microsoft.com/office/drawing/2014/main" id="{D17C405B-22F4-24EE-A3EC-7840D2420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536ED-BBE6-0266-40F7-00A5A9621325}"/>
              </a:ext>
            </a:extLst>
          </p:cNvPr>
          <p:cNvSpPr>
            <a:spLocks noGrp="1"/>
          </p:cNvSpPr>
          <p:nvPr>
            <p:ph type="sldNum" sz="quarter" idx="12"/>
          </p:nvPr>
        </p:nvSpPr>
        <p:spPr/>
        <p:txBody>
          <a:bodyPr/>
          <a:lstStyle/>
          <a:p>
            <a:fld id="{1E12BED9-137D-40AF-846A-8A7ABC4E7BBF}" type="slidenum">
              <a:rPr lang="en-US" smtClean="0"/>
              <a:t>‹#›</a:t>
            </a:fld>
            <a:endParaRPr lang="en-US"/>
          </a:p>
        </p:txBody>
      </p:sp>
    </p:spTree>
    <p:extLst>
      <p:ext uri="{BB962C8B-B14F-4D97-AF65-F5344CB8AC3E}">
        <p14:creationId xmlns:p14="http://schemas.microsoft.com/office/powerpoint/2010/main" val="196271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790D7-85A7-04C6-4809-90467AA47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D0F91-2B5E-E5AF-92E2-2BE5A336D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DCCD3-06B4-3AB1-8714-7CB663DE4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00BACE-CFFA-4B30-9BC4-D5898188C5B3}" type="datetimeFigureOut">
              <a:rPr lang="en-US" smtClean="0"/>
              <a:t>4/18/2024</a:t>
            </a:fld>
            <a:endParaRPr lang="en-US"/>
          </a:p>
        </p:txBody>
      </p:sp>
      <p:sp>
        <p:nvSpPr>
          <p:cNvPr id="5" name="Footer Placeholder 4">
            <a:extLst>
              <a:ext uri="{FF2B5EF4-FFF2-40B4-BE49-F238E27FC236}">
                <a16:creationId xmlns:a16="http://schemas.microsoft.com/office/drawing/2014/main" id="{D1CBE21E-77CA-7B0B-24D9-84E18F7EB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83145B-172C-9E48-2995-EA16112A3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12BED9-137D-40AF-846A-8A7ABC4E7BBF}" type="slidenum">
              <a:rPr lang="en-US" smtClean="0"/>
              <a:t>‹#›</a:t>
            </a:fld>
            <a:endParaRPr lang="en-US"/>
          </a:p>
        </p:txBody>
      </p:sp>
    </p:spTree>
    <p:extLst>
      <p:ext uri="{BB962C8B-B14F-4D97-AF65-F5344CB8AC3E}">
        <p14:creationId xmlns:p14="http://schemas.microsoft.com/office/powerpoint/2010/main" val="2460910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1A93BC9-A755-C791-939D-4EF579CC58A4}"/>
              </a:ext>
            </a:extLst>
          </p:cNvPr>
          <p:cNvSpPr/>
          <p:nvPr/>
        </p:nvSpPr>
        <p:spPr>
          <a:xfrm>
            <a:off x="3057340" y="62920"/>
            <a:ext cx="5896160" cy="875731"/>
          </a:xfrm>
          <a:prstGeom prst="round2Diag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solidFill>
                <a:schemeClr val="tx1"/>
              </a:solidFill>
              <a:latin typeface="Garamond" panose="02020404030301010803" pitchFamily="18" charset="0"/>
            </a:endParaRPr>
          </a:p>
        </p:txBody>
      </p:sp>
      <p:sp>
        <p:nvSpPr>
          <p:cNvPr id="121" name="Google Shape;121;p2"/>
          <p:cNvSpPr/>
          <p:nvPr/>
        </p:nvSpPr>
        <p:spPr>
          <a:xfrm>
            <a:off x="1677892" y="1108897"/>
            <a:ext cx="2550971" cy="900526"/>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endParaRPr lang="en-US" sz="792" dirty="0">
              <a:latin typeface="Garamond" panose="02020404030301010803" pitchFamily="18" charset="0"/>
            </a:endParaRPr>
          </a:p>
          <a:p>
            <a:r>
              <a:rPr lang="en-US" sz="792" dirty="0">
                <a:latin typeface="Garamond" panose="02020404030301010803" pitchFamily="18" charset="0"/>
              </a:rPr>
              <a:t>	The Women’s Political Empowerment Index combines information from three calculated indices about women’s political and civil society progress and combines them into one index that measures overall political empowerment. With data spanning over 100 years (1900-2012), an index of three varieties, and over 170 countries, this index provides the most comprehensive and best-covering measure of empowerment by considering newly formed countries, shifting central concepts of women’s rights, and providing a better representation of the Global South.</a:t>
            </a:r>
          </a:p>
          <a:p>
            <a:br>
              <a:rPr lang="en-US" sz="792" dirty="0">
                <a:latin typeface="Garamond" panose="02020404030301010803" pitchFamily="18" charset="0"/>
              </a:rPr>
            </a:br>
            <a:endParaRPr sz="792" dirty="0">
              <a:latin typeface="Garamond" panose="02020404030301010803" pitchFamily="18" charset="0"/>
            </a:endParaRPr>
          </a:p>
        </p:txBody>
      </p:sp>
      <p:sp>
        <p:nvSpPr>
          <p:cNvPr id="122" name="Google Shape;122;p2"/>
          <p:cNvSpPr/>
          <p:nvPr/>
        </p:nvSpPr>
        <p:spPr>
          <a:xfrm>
            <a:off x="1917896" y="4615821"/>
            <a:ext cx="2039385" cy="454203"/>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r>
              <a:rPr lang="en-US" sz="833" dirty="0">
                <a:solidFill>
                  <a:srgbClr val="000000"/>
                </a:solidFill>
                <a:latin typeface="EB Garamond" panose="00000500000000000000" pitchFamily="2" charset="0"/>
              </a:rPr>
              <a:t>Can women's political empowerment be categorized and reflect the changes in nation-state building, modernization, and gender equality over the 20th Century?</a:t>
            </a:r>
            <a:endParaRPr sz="833" dirty="0">
              <a:latin typeface="Garamond" panose="02020404030301010803" pitchFamily="18" charset="0"/>
              <a:ea typeface="Calibri"/>
              <a:cs typeface="Calibri"/>
              <a:sym typeface="Calibri"/>
            </a:endParaRPr>
          </a:p>
        </p:txBody>
      </p:sp>
      <p:sp>
        <p:nvSpPr>
          <p:cNvPr id="125" name="Google Shape;125;p2"/>
          <p:cNvSpPr/>
          <p:nvPr/>
        </p:nvSpPr>
        <p:spPr>
          <a:xfrm>
            <a:off x="8250509" y="1429951"/>
            <a:ext cx="2261296" cy="541471"/>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r>
              <a:rPr lang="en-US" sz="792" dirty="0">
                <a:latin typeface="Garamond" panose="02020404030301010803" pitchFamily="18" charset="0"/>
              </a:rPr>
              <a:t>	The split points are the points in the WPEI where the data can be broken into similar groups. The Quantile Method was used to split the data into four categories providing a broader understanding of empowerment preventing the deflation of newly formed and inflation of existing countries.</a:t>
            </a:r>
            <a:endParaRPr sz="792" dirty="0">
              <a:latin typeface="Garamond" panose="02020404030301010803" pitchFamily="18" charset="0"/>
              <a:ea typeface="Calibri"/>
              <a:cs typeface="Calibri"/>
              <a:sym typeface="Calibri"/>
            </a:endParaRPr>
          </a:p>
        </p:txBody>
      </p:sp>
      <p:sp>
        <p:nvSpPr>
          <p:cNvPr id="138" name="Google Shape;138;p2"/>
          <p:cNvSpPr txBox="1"/>
          <p:nvPr/>
        </p:nvSpPr>
        <p:spPr>
          <a:xfrm>
            <a:off x="5048250" y="557705"/>
            <a:ext cx="2095500" cy="192352"/>
          </a:xfrm>
          <a:prstGeom prst="rect">
            <a:avLst/>
          </a:prstGeom>
          <a:noFill/>
          <a:ln>
            <a:noFill/>
          </a:ln>
        </p:spPr>
        <p:txBody>
          <a:bodyPr spcFirstLastPara="1" wrap="square" lIns="19047" tIns="9521" rIns="19047" bIns="9521" anchor="t" anchorCtr="0">
            <a:spAutoFit/>
          </a:bodyPr>
          <a:lstStyle/>
          <a:p>
            <a:pPr algn="ctr"/>
            <a:r>
              <a:rPr lang="en-US" sz="1125" dirty="0">
                <a:latin typeface="Garamond" panose="02020404030301010803" pitchFamily="18" charset="0"/>
                <a:ea typeface="Calibri"/>
                <a:cs typeface="Calibri"/>
                <a:sym typeface="Calibri"/>
              </a:rPr>
              <a:t>Athena B. Rodrigues</a:t>
            </a:r>
            <a:endParaRPr sz="1125" dirty="0">
              <a:latin typeface="Garamond" panose="02020404030301010803" pitchFamily="18" charset="0"/>
              <a:ea typeface="Calibri"/>
              <a:cs typeface="Calibri"/>
              <a:sym typeface="Calibri"/>
            </a:endParaRPr>
          </a:p>
        </p:txBody>
      </p:sp>
      <p:sp>
        <p:nvSpPr>
          <p:cNvPr id="139" name="Google Shape;139;p2"/>
          <p:cNvSpPr txBox="1"/>
          <p:nvPr/>
        </p:nvSpPr>
        <p:spPr>
          <a:xfrm>
            <a:off x="3455670" y="750065"/>
            <a:ext cx="5120640" cy="232876"/>
          </a:xfrm>
          <a:prstGeom prst="rect">
            <a:avLst/>
          </a:prstGeom>
          <a:noFill/>
          <a:ln>
            <a:noFill/>
          </a:ln>
        </p:spPr>
        <p:txBody>
          <a:bodyPr spcFirstLastPara="1" wrap="square" lIns="19047" tIns="9521" rIns="19047" bIns="9521" anchor="t" anchorCtr="0">
            <a:spAutoFit/>
          </a:bodyPr>
          <a:lstStyle/>
          <a:p>
            <a:pPr algn="ctr"/>
            <a:r>
              <a:rPr lang="en-US" sz="833" baseline="30000" dirty="0">
                <a:latin typeface="Garamond" panose="02020404030301010803" pitchFamily="18" charset="0"/>
                <a:ea typeface="Calibri"/>
                <a:cs typeface="Calibri"/>
                <a:sym typeface="Calibri"/>
              </a:rPr>
              <a:t>The George Washington University Department of Data Science</a:t>
            </a:r>
          </a:p>
          <a:p>
            <a:pPr algn="ctr"/>
            <a:r>
              <a:rPr lang="en-US" sz="833" baseline="30000" dirty="0">
                <a:latin typeface="Garamond" panose="02020404030301010803" pitchFamily="18" charset="0"/>
                <a:ea typeface="Calibri"/>
                <a:cs typeface="Calibri"/>
                <a:sym typeface="Calibri"/>
              </a:rPr>
              <a:t>Undergraduate Capstone, Spring 2024</a:t>
            </a:r>
            <a:endParaRPr sz="375" dirty="0">
              <a:latin typeface="Garamond" panose="02020404030301010803" pitchFamily="18" charset="0"/>
            </a:endParaRPr>
          </a:p>
        </p:txBody>
      </p:sp>
      <p:sp>
        <p:nvSpPr>
          <p:cNvPr id="142" name="Google Shape;142;p2"/>
          <p:cNvSpPr/>
          <p:nvPr/>
        </p:nvSpPr>
        <p:spPr>
          <a:xfrm>
            <a:off x="8225805" y="1237323"/>
            <a:ext cx="2286000" cy="1905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833" b="1" dirty="0">
                <a:latin typeface="Garamond" panose="02020404030301010803" pitchFamily="18" charset="0"/>
                <a:ea typeface="Calibri"/>
                <a:cs typeface="Calibri"/>
                <a:sym typeface="Calibri"/>
              </a:rPr>
              <a:t>Empowerment Categories</a:t>
            </a:r>
            <a:endParaRPr sz="375" dirty="0">
              <a:latin typeface="Garamond" panose="02020404030301010803" pitchFamily="18" charset="0"/>
            </a:endParaRPr>
          </a:p>
        </p:txBody>
      </p:sp>
      <p:pic>
        <p:nvPicPr>
          <p:cNvPr id="145" name="Google Shape;145;p2" descr="A black and blue sign with white text&#10;&#10;Description automatically generated"/>
          <p:cNvPicPr preferRelativeResize="0"/>
          <p:nvPr/>
        </p:nvPicPr>
        <p:blipFill rotWithShape="1">
          <a:blip r:embed="rId3">
            <a:alphaModFix/>
          </a:blip>
          <a:srcRect/>
          <a:stretch/>
        </p:blipFill>
        <p:spPr>
          <a:xfrm>
            <a:off x="1926698" y="186720"/>
            <a:ext cx="723891" cy="559794"/>
          </a:xfrm>
          <a:prstGeom prst="rect">
            <a:avLst/>
          </a:prstGeom>
          <a:noFill/>
          <a:ln>
            <a:noFill/>
          </a:ln>
        </p:spPr>
      </p:pic>
      <p:sp>
        <p:nvSpPr>
          <p:cNvPr id="146" name="Google Shape;146;p2"/>
          <p:cNvSpPr txBox="1"/>
          <p:nvPr/>
        </p:nvSpPr>
        <p:spPr>
          <a:xfrm>
            <a:off x="2439405" y="2205654"/>
            <a:ext cx="38486" cy="76936"/>
          </a:xfrm>
          <a:prstGeom prst="rect">
            <a:avLst/>
          </a:prstGeom>
          <a:noFill/>
          <a:ln>
            <a:noFill/>
          </a:ln>
        </p:spPr>
        <p:txBody>
          <a:bodyPr spcFirstLastPara="1" wrap="square" lIns="19047" tIns="9521" rIns="19047" bIns="9521" anchor="t" anchorCtr="0">
            <a:spAutoFit/>
          </a:bodyPr>
          <a:lstStyle/>
          <a:p>
            <a:endParaRPr sz="375" dirty="0">
              <a:latin typeface="Garamond" panose="02020404030301010803" pitchFamily="18" charset="0"/>
              <a:ea typeface="Calibri"/>
              <a:cs typeface="Calibri"/>
              <a:sym typeface="Calibri"/>
            </a:endParaRPr>
          </a:p>
        </p:txBody>
      </p:sp>
      <p:sp>
        <p:nvSpPr>
          <p:cNvPr id="147" name="Google Shape;147;p2"/>
          <p:cNvSpPr txBox="1"/>
          <p:nvPr/>
        </p:nvSpPr>
        <p:spPr>
          <a:xfrm>
            <a:off x="3743027" y="116426"/>
            <a:ext cx="4705946" cy="480893"/>
          </a:xfrm>
          <a:prstGeom prst="rect">
            <a:avLst/>
          </a:prstGeom>
          <a:noFill/>
          <a:ln>
            <a:noFill/>
          </a:ln>
        </p:spPr>
        <p:txBody>
          <a:bodyPr spcFirstLastPara="1" wrap="square" lIns="19047" tIns="9521" rIns="19047" bIns="9521" anchor="t" anchorCtr="0">
            <a:spAutoFit/>
          </a:bodyPr>
          <a:lstStyle/>
          <a:p>
            <a:pPr algn="ctr"/>
            <a:r>
              <a:rPr lang="en-US" sz="1500" b="1" dirty="0">
                <a:latin typeface="Garamond" panose="02020404030301010803" pitchFamily="18" charset="0"/>
                <a:ea typeface="Calibri"/>
                <a:cs typeface="Calibri"/>
                <a:sym typeface="Calibri"/>
              </a:rPr>
              <a:t>Tracking Women’s Political Empowerment and Suffrage (1900 -2000)</a:t>
            </a:r>
            <a:endParaRPr sz="375" dirty="0">
              <a:latin typeface="Garamond" panose="02020404030301010803" pitchFamily="18" charset="0"/>
            </a:endParaRPr>
          </a:p>
        </p:txBody>
      </p:sp>
      <p:sp>
        <p:nvSpPr>
          <p:cNvPr id="8" name="Google Shape;133;p2">
            <a:extLst>
              <a:ext uri="{FF2B5EF4-FFF2-40B4-BE49-F238E27FC236}">
                <a16:creationId xmlns:a16="http://schemas.microsoft.com/office/drawing/2014/main" id="{2870BE41-EDE9-6C22-28C7-7554748D342E}"/>
              </a:ext>
            </a:extLst>
          </p:cNvPr>
          <p:cNvSpPr/>
          <p:nvPr/>
        </p:nvSpPr>
        <p:spPr>
          <a:xfrm>
            <a:off x="1605393" y="4319452"/>
            <a:ext cx="2478471" cy="170499"/>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1000" b="1" dirty="0">
                <a:solidFill>
                  <a:schemeClr val="bg1"/>
                </a:solidFill>
                <a:latin typeface="Garamond" panose="02020404030301010803" pitchFamily="18" charset="0"/>
                <a:ea typeface="Calibri"/>
                <a:cs typeface="Calibri"/>
                <a:sym typeface="Calibri"/>
              </a:rPr>
              <a:t>Research</a:t>
            </a:r>
            <a:r>
              <a:rPr lang="en-US" sz="1000" b="1" dirty="0">
                <a:latin typeface="Garamond" panose="02020404030301010803" pitchFamily="18" charset="0"/>
                <a:ea typeface="Calibri"/>
                <a:cs typeface="Calibri"/>
                <a:sym typeface="Calibri"/>
              </a:rPr>
              <a:t> </a:t>
            </a:r>
            <a:r>
              <a:rPr lang="en-US" sz="1000" b="1" dirty="0">
                <a:solidFill>
                  <a:schemeClr val="bg1"/>
                </a:solidFill>
                <a:latin typeface="Garamond" panose="02020404030301010803" pitchFamily="18" charset="0"/>
                <a:ea typeface="Calibri"/>
                <a:cs typeface="Calibri"/>
                <a:sym typeface="Calibri"/>
              </a:rPr>
              <a:t>Questions</a:t>
            </a:r>
            <a:endParaRPr sz="375" dirty="0">
              <a:solidFill>
                <a:schemeClr val="bg1"/>
              </a:solidFill>
              <a:latin typeface="Garamond" panose="02020404030301010803" pitchFamily="18" charset="0"/>
            </a:endParaRPr>
          </a:p>
        </p:txBody>
      </p:sp>
      <p:sp>
        <p:nvSpPr>
          <p:cNvPr id="9" name="Google Shape;141;p2">
            <a:extLst>
              <a:ext uri="{FF2B5EF4-FFF2-40B4-BE49-F238E27FC236}">
                <a16:creationId xmlns:a16="http://schemas.microsoft.com/office/drawing/2014/main" id="{309DE061-00A6-3F42-39A7-FC107ECF0F9F}"/>
              </a:ext>
            </a:extLst>
          </p:cNvPr>
          <p:cNvSpPr/>
          <p:nvPr/>
        </p:nvSpPr>
        <p:spPr>
          <a:xfrm>
            <a:off x="1678976" y="4615821"/>
            <a:ext cx="186404" cy="16338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833" b="1" dirty="0">
                <a:solidFill>
                  <a:schemeClr val="bg1"/>
                </a:solidFill>
                <a:latin typeface="Garamond" panose="02020404030301010803" pitchFamily="18" charset="0"/>
                <a:ea typeface="Calibri"/>
                <a:cs typeface="Calibri"/>
                <a:sym typeface="Calibri"/>
              </a:rPr>
              <a:t>1.</a:t>
            </a:r>
            <a:endParaRPr lang="en-US" sz="375" dirty="0">
              <a:solidFill>
                <a:schemeClr val="bg1"/>
              </a:solidFill>
              <a:latin typeface="Garamond" panose="02020404030301010803" pitchFamily="18" charset="0"/>
            </a:endParaRPr>
          </a:p>
        </p:txBody>
      </p:sp>
      <p:sp>
        <p:nvSpPr>
          <p:cNvPr id="14" name="Google Shape;141;p2">
            <a:extLst>
              <a:ext uri="{FF2B5EF4-FFF2-40B4-BE49-F238E27FC236}">
                <a16:creationId xmlns:a16="http://schemas.microsoft.com/office/drawing/2014/main" id="{58DCE4BE-1B48-90E1-E72B-EAF88E9C928C}"/>
              </a:ext>
            </a:extLst>
          </p:cNvPr>
          <p:cNvSpPr/>
          <p:nvPr/>
        </p:nvSpPr>
        <p:spPr>
          <a:xfrm>
            <a:off x="1678976" y="5627359"/>
            <a:ext cx="186404" cy="16338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833" b="1" dirty="0">
                <a:solidFill>
                  <a:schemeClr val="bg1"/>
                </a:solidFill>
                <a:latin typeface="Garamond" panose="02020404030301010803" pitchFamily="18" charset="0"/>
                <a:ea typeface="Calibri"/>
                <a:cs typeface="Calibri"/>
                <a:sym typeface="Calibri"/>
              </a:rPr>
              <a:t>3.</a:t>
            </a:r>
            <a:endParaRPr lang="en-US" sz="375" dirty="0">
              <a:solidFill>
                <a:schemeClr val="bg1"/>
              </a:solidFill>
              <a:latin typeface="Garamond" panose="02020404030301010803" pitchFamily="18" charset="0"/>
            </a:endParaRPr>
          </a:p>
        </p:txBody>
      </p:sp>
      <p:sp>
        <p:nvSpPr>
          <p:cNvPr id="15" name="Google Shape;141;p2">
            <a:extLst>
              <a:ext uri="{FF2B5EF4-FFF2-40B4-BE49-F238E27FC236}">
                <a16:creationId xmlns:a16="http://schemas.microsoft.com/office/drawing/2014/main" id="{E7E97492-0959-6216-0C7B-2A7383150B55}"/>
              </a:ext>
            </a:extLst>
          </p:cNvPr>
          <p:cNvSpPr/>
          <p:nvPr/>
        </p:nvSpPr>
        <p:spPr>
          <a:xfrm>
            <a:off x="1680757" y="5121590"/>
            <a:ext cx="186404" cy="16338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833" b="1" dirty="0">
                <a:solidFill>
                  <a:schemeClr val="bg1"/>
                </a:solidFill>
                <a:latin typeface="Garamond" panose="02020404030301010803" pitchFamily="18" charset="0"/>
                <a:ea typeface="Calibri"/>
                <a:cs typeface="Calibri"/>
                <a:sym typeface="Calibri"/>
              </a:rPr>
              <a:t>2.</a:t>
            </a:r>
            <a:endParaRPr lang="en-US" sz="375" dirty="0">
              <a:solidFill>
                <a:schemeClr val="bg1"/>
              </a:solidFill>
              <a:latin typeface="Garamond" panose="02020404030301010803" pitchFamily="18" charset="0"/>
            </a:endParaRPr>
          </a:p>
        </p:txBody>
      </p:sp>
      <p:sp>
        <p:nvSpPr>
          <p:cNvPr id="16" name="Google Shape;122;p2">
            <a:extLst>
              <a:ext uri="{FF2B5EF4-FFF2-40B4-BE49-F238E27FC236}">
                <a16:creationId xmlns:a16="http://schemas.microsoft.com/office/drawing/2014/main" id="{C54820BE-1396-643C-B015-10B70DD235C2}"/>
              </a:ext>
            </a:extLst>
          </p:cNvPr>
          <p:cNvSpPr/>
          <p:nvPr/>
        </p:nvSpPr>
        <p:spPr>
          <a:xfrm>
            <a:off x="1917896" y="5661688"/>
            <a:ext cx="2039385" cy="466255"/>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pPr fontAlgn="base"/>
            <a:r>
              <a:rPr lang="en-US" sz="833" dirty="0">
                <a:solidFill>
                  <a:srgbClr val="000000"/>
                </a:solidFill>
                <a:latin typeface="EB Garamond" panose="00000500000000000000" pitchFamily="2" charset="0"/>
              </a:rPr>
              <a:t>Does this mapping method showcase regional patterns in women's political empowerment or suffrage?</a:t>
            </a:r>
          </a:p>
        </p:txBody>
      </p:sp>
      <p:sp>
        <p:nvSpPr>
          <p:cNvPr id="17" name="Google Shape;122;p2">
            <a:extLst>
              <a:ext uri="{FF2B5EF4-FFF2-40B4-BE49-F238E27FC236}">
                <a16:creationId xmlns:a16="http://schemas.microsoft.com/office/drawing/2014/main" id="{D6D4CA0F-19BB-0958-A9C0-47FAC6F4FDF6}"/>
              </a:ext>
            </a:extLst>
          </p:cNvPr>
          <p:cNvSpPr/>
          <p:nvPr/>
        </p:nvSpPr>
        <p:spPr>
          <a:xfrm>
            <a:off x="1918953" y="5177198"/>
            <a:ext cx="2038328" cy="504489"/>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pPr fontAlgn="base"/>
            <a:r>
              <a:rPr lang="en-US" sz="833" dirty="0">
                <a:solidFill>
                  <a:srgbClr val="000000"/>
                </a:solidFill>
                <a:latin typeface="EB Garamond" panose="00000500000000000000" pitchFamily="2" charset="0"/>
              </a:rPr>
              <a:t>What trends emerge from the mapping of these categories and how do changes in women's suffrage influence these categorizations? </a:t>
            </a:r>
          </a:p>
        </p:txBody>
      </p:sp>
      <p:sp>
        <p:nvSpPr>
          <p:cNvPr id="18" name="Google Shape;144;p2">
            <a:extLst>
              <a:ext uri="{FF2B5EF4-FFF2-40B4-BE49-F238E27FC236}">
                <a16:creationId xmlns:a16="http://schemas.microsoft.com/office/drawing/2014/main" id="{6D7F276D-ABF4-F23A-F606-A01F22044E3D}"/>
              </a:ext>
            </a:extLst>
          </p:cNvPr>
          <p:cNvSpPr/>
          <p:nvPr/>
        </p:nvSpPr>
        <p:spPr>
          <a:xfrm>
            <a:off x="1579156" y="6122339"/>
            <a:ext cx="2504708" cy="199419"/>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1000" b="1" dirty="0">
                <a:solidFill>
                  <a:schemeClr val="bg1"/>
                </a:solidFill>
                <a:latin typeface="Garamond" panose="02020404030301010803" pitchFamily="18" charset="0"/>
                <a:ea typeface="Calibri"/>
                <a:cs typeface="Calibri"/>
                <a:sym typeface="Calibri"/>
              </a:rPr>
              <a:t>Data Source</a:t>
            </a:r>
            <a:endParaRPr sz="375" dirty="0">
              <a:solidFill>
                <a:schemeClr val="bg1"/>
              </a:solidFill>
              <a:latin typeface="Garamond" panose="02020404030301010803" pitchFamily="18" charset="0"/>
            </a:endParaRPr>
          </a:p>
        </p:txBody>
      </p:sp>
      <p:sp>
        <p:nvSpPr>
          <p:cNvPr id="19" name="Google Shape;121;p2">
            <a:extLst>
              <a:ext uri="{FF2B5EF4-FFF2-40B4-BE49-F238E27FC236}">
                <a16:creationId xmlns:a16="http://schemas.microsoft.com/office/drawing/2014/main" id="{D5AB0E39-F4BA-BD7A-1964-FD4B89296395}"/>
              </a:ext>
            </a:extLst>
          </p:cNvPr>
          <p:cNvSpPr/>
          <p:nvPr/>
        </p:nvSpPr>
        <p:spPr>
          <a:xfrm>
            <a:off x="1605393" y="6408239"/>
            <a:ext cx="2250288" cy="320842"/>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r>
              <a:rPr lang="en-US" sz="792" dirty="0">
                <a:latin typeface="Garamond" panose="02020404030301010803" pitchFamily="18" charset="0"/>
              </a:rPr>
              <a:t>Sundström, A., Paxton, P., Wang, Y. T., &amp; Lindberg, S. I. (2017). Women’s political empowerment: A new global index, 1900–2012. </a:t>
            </a:r>
            <a:r>
              <a:rPr lang="en-US" sz="792" i="1" dirty="0">
                <a:latin typeface="Garamond" panose="02020404030301010803" pitchFamily="18" charset="0"/>
              </a:rPr>
              <a:t>World Development</a:t>
            </a:r>
            <a:r>
              <a:rPr lang="en-US" sz="792" dirty="0">
                <a:latin typeface="Garamond" panose="02020404030301010803" pitchFamily="18" charset="0"/>
              </a:rPr>
              <a:t>, </a:t>
            </a:r>
            <a:r>
              <a:rPr lang="en-US" sz="792" i="1" dirty="0">
                <a:latin typeface="Garamond" panose="02020404030301010803" pitchFamily="18" charset="0"/>
              </a:rPr>
              <a:t>94</a:t>
            </a:r>
            <a:r>
              <a:rPr lang="en-US" sz="792" dirty="0">
                <a:latin typeface="Garamond" panose="02020404030301010803" pitchFamily="18" charset="0"/>
              </a:rPr>
              <a:t>, 321-335.</a:t>
            </a:r>
            <a:endParaRPr sz="792" dirty="0">
              <a:latin typeface="Garamond" panose="02020404030301010803" pitchFamily="18" charset="0"/>
            </a:endParaRPr>
          </a:p>
        </p:txBody>
      </p:sp>
      <p:graphicFrame>
        <p:nvGraphicFramePr>
          <p:cNvPr id="41" name="Table 40">
            <a:extLst>
              <a:ext uri="{FF2B5EF4-FFF2-40B4-BE49-F238E27FC236}">
                <a16:creationId xmlns:a16="http://schemas.microsoft.com/office/drawing/2014/main" id="{5574B636-6D46-8836-93CD-813C52442D61}"/>
              </a:ext>
            </a:extLst>
          </p:cNvPr>
          <p:cNvGraphicFramePr>
            <a:graphicFrameLocks noGrp="1"/>
          </p:cNvGraphicFramePr>
          <p:nvPr/>
        </p:nvGraphicFramePr>
        <p:xfrm>
          <a:off x="8504464" y="2175284"/>
          <a:ext cx="1835212" cy="905048"/>
        </p:xfrm>
        <a:graphic>
          <a:graphicData uri="http://schemas.openxmlformats.org/drawingml/2006/table">
            <a:tbl>
              <a:tblPr firstRow="1" bandRow="1">
                <a:tableStyleId>{5940675A-B579-460E-94D1-54222C63F5DA}</a:tableStyleId>
              </a:tblPr>
              <a:tblGrid>
                <a:gridCol w="711802">
                  <a:extLst>
                    <a:ext uri="{9D8B030D-6E8A-4147-A177-3AD203B41FA5}">
                      <a16:colId xmlns:a16="http://schemas.microsoft.com/office/drawing/2014/main" val="2091145196"/>
                    </a:ext>
                  </a:extLst>
                </a:gridCol>
                <a:gridCol w="1123410">
                  <a:extLst>
                    <a:ext uri="{9D8B030D-6E8A-4147-A177-3AD203B41FA5}">
                      <a16:colId xmlns:a16="http://schemas.microsoft.com/office/drawing/2014/main" val="3639124215"/>
                    </a:ext>
                  </a:extLst>
                </a:gridCol>
              </a:tblGrid>
              <a:tr h="161524">
                <a:tc>
                  <a:txBody>
                    <a:bodyPr/>
                    <a:lstStyle/>
                    <a:p>
                      <a:pPr algn="ctr"/>
                      <a:r>
                        <a:rPr lang="en-US" sz="800" dirty="0">
                          <a:solidFill>
                            <a:schemeClr val="bg1"/>
                          </a:solidFill>
                          <a:latin typeface="Garamond" panose="02020404030301010803" pitchFamily="18" charset="0"/>
                        </a:rPr>
                        <a:t>Category</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800" dirty="0">
                          <a:solidFill>
                            <a:schemeClr val="bg1"/>
                          </a:solidFill>
                          <a:latin typeface="Garamond" panose="02020404030301010803" pitchFamily="18" charset="0"/>
                        </a:rPr>
                        <a:t>Range</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161524">
                <a:tc>
                  <a:txBody>
                    <a:bodyPr/>
                    <a:lstStyle/>
                    <a:p>
                      <a:pPr algn="ctr"/>
                      <a:r>
                        <a:rPr lang="en-US" sz="800" dirty="0">
                          <a:solidFill>
                            <a:schemeClr val="tx1"/>
                          </a:solidFill>
                          <a:latin typeface="Garamond" panose="02020404030301010803" pitchFamily="18" charset="0"/>
                        </a:rPr>
                        <a:t>Nascent</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tx1"/>
                          </a:solidFill>
                          <a:latin typeface="Garamond" panose="02020404030301010803" pitchFamily="18" charset="0"/>
                        </a:rPr>
                        <a:t>WPEI &lt; 0.188</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210238">
                <a:tc>
                  <a:txBody>
                    <a:bodyPr/>
                    <a:lstStyle/>
                    <a:p>
                      <a:pPr algn="ctr"/>
                      <a:r>
                        <a:rPr lang="en-US" sz="800" dirty="0">
                          <a:solidFill>
                            <a:schemeClr val="tx1"/>
                          </a:solidFill>
                          <a:latin typeface="Garamond" panose="02020404030301010803" pitchFamily="18" charset="0"/>
                        </a:rPr>
                        <a:t>Emerging</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tx1"/>
                          </a:solidFill>
                          <a:latin typeface="Garamond" panose="02020404030301010803" pitchFamily="18" charset="0"/>
                        </a:rPr>
                        <a:t>0.188 &lt; WPEI &lt; 0.336</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210238">
                <a:tc>
                  <a:txBody>
                    <a:bodyPr/>
                    <a:lstStyle/>
                    <a:p>
                      <a:pPr algn="ctr"/>
                      <a:r>
                        <a:rPr lang="en-US" sz="800" dirty="0">
                          <a:solidFill>
                            <a:schemeClr val="tx1"/>
                          </a:solidFill>
                          <a:latin typeface="Garamond" panose="02020404030301010803" pitchFamily="18" charset="0"/>
                        </a:rPr>
                        <a:t>Developing</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tx1"/>
                          </a:solidFill>
                          <a:latin typeface="Garamond" panose="02020404030301010803" pitchFamily="18" charset="0"/>
                        </a:rPr>
                        <a:t>0.335 &lt; WPEI &lt; 0.546</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161524">
                <a:tc>
                  <a:txBody>
                    <a:bodyPr/>
                    <a:lstStyle/>
                    <a:p>
                      <a:pPr algn="ctr"/>
                      <a:r>
                        <a:rPr lang="en-US" sz="800" dirty="0">
                          <a:solidFill>
                            <a:schemeClr val="tx1"/>
                          </a:solidFill>
                          <a:latin typeface="Garamond" panose="02020404030301010803" pitchFamily="18" charset="0"/>
                        </a:rPr>
                        <a:t>Established</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tx1"/>
                          </a:solidFill>
                          <a:latin typeface="Garamond" panose="02020404030301010803" pitchFamily="18" charset="0"/>
                        </a:rPr>
                        <a:t>WPEI &gt; 0.546</a:t>
                      </a:r>
                    </a:p>
                  </a:txBody>
                  <a:tcPr marL="19050" marR="19050"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2" name="Google Shape;142;p2">
            <a:extLst>
              <a:ext uri="{FF2B5EF4-FFF2-40B4-BE49-F238E27FC236}">
                <a16:creationId xmlns:a16="http://schemas.microsoft.com/office/drawing/2014/main" id="{E40CD157-6FFA-3123-7511-4DAA902D7FCE}"/>
              </a:ext>
            </a:extLst>
          </p:cNvPr>
          <p:cNvSpPr/>
          <p:nvPr/>
        </p:nvSpPr>
        <p:spPr>
          <a:xfrm>
            <a:off x="8238157" y="3125231"/>
            <a:ext cx="2286000" cy="1905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833" b="1" dirty="0">
                <a:latin typeface="Garamond" panose="02020404030301010803" pitchFamily="18" charset="0"/>
                <a:ea typeface="Calibri"/>
                <a:cs typeface="Calibri"/>
                <a:sym typeface="Calibri"/>
              </a:rPr>
              <a:t>Empowerment Periods</a:t>
            </a:r>
            <a:endParaRPr sz="375" dirty="0">
              <a:latin typeface="Garamond" panose="02020404030301010803" pitchFamily="18" charset="0"/>
            </a:endParaRPr>
          </a:p>
        </p:txBody>
      </p:sp>
      <p:graphicFrame>
        <p:nvGraphicFramePr>
          <p:cNvPr id="44" name="Table 43">
            <a:extLst>
              <a:ext uri="{FF2B5EF4-FFF2-40B4-BE49-F238E27FC236}">
                <a16:creationId xmlns:a16="http://schemas.microsoft.com/office/drawing/2014/main" id="{7697F4EA-E7CC-77A8-5464-DFE8CB2911AD}"/>
              </a:ext>
            </a:extLst>
          </p:cNvPr>
          <p:cNvGraphicFramePr>
            <a:graphicFrameLocks noGrp="1"/>
          </p:cNvGraphicFramePr>
          <p:nvPr/>
        </p:nvGraphicFramePr>
        <p:xfrm>
          <a:off x="8279070" y="4100891"/>
          <a:ext cx="2286000" cy="5638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281213454"/>
                    </a:ext>
                  </a:extLst>
                </a:gridCol>
                <a:gridCol w="1143000">
                  <a:extLst>
                    <a:ext uri="{9D8B030D-6E8A-4147-A177-3AD203B41FA5}">
                      <a16:colId xmlns:a16="http://schemas.microsoft.com/office/drawing/2014/main" val="2045418393"/>
                    </a:ext>
                  </a:extLst>
                </a:gridCol>
              </a:tblGrid>
              <a:tr h="139700">
                <a:tc>
                  <a:txBody>
                    <a:bodyPr/>
                    <a:lstStyle/>
                    <a:p>
                      <a:pPr algn="ctr"/>
                      <a:r>
                        <a:rPr lang="en-US" sz="800" dirty="0">
                          <a:solidFill>
                            <a:schemeClr val="bg1"/>
                          </a:solidFill>
                          <a:latin typeface="Garamond" panose="02020404030301010803" pitchFamily="18" charset="0"/>
                        </a:rPr>
                        <a:t>Period</a:t>
                      </a:r>
                    </a:p>
                  </a:txBody>
                  <a:tcPr marL="19050" marR="19050" marT="9525" marB="9525">
                    <a:solidFill>
                      <a:schemeClr val="accent4">
                        <a:lumMod val="75000"/>
                      </a:schemeClr>
                    </a:solidFill>
                  </a:tcPr>
                </a:tc>
                <a:tc>
                  <a:txBody>
                    <a:bodyPr/>
                    <a:lstStyle/>
                    <a:p>
                      <a:pPr algn="ctr"/>
                      <a:r>
                        <a:rPr lang="en-US" sz="800" dirty="0">
                          <a:solidFill>
                            <a:schemeClr val="bg1"/>
                          </a:solidFill>
                          <a:latin typeface="Garamond" panose="02020404030301010803" pitchFamily="18" charset="0"/>
                        </a:rPr>
                        <a:t>Years</a:t>
                      </a:r>
                    </a:p>
                  </a:txBody>
                  <a:tcPr marL="19050" marR="19050" marT="9525" marB="9525">
                    <a:solidFill>
                      <a:schemeClr val="accent4">
                        <a:lumMod val="75000"/>
                      </a:schemeClr>
                    </a:solidFill>
                  </a:tcPr>
                </a:tc>
                <a:extLst>
                  <a:ext uri="{0D108BD9-81ED-4DB2-BD59-A6C34878D82A}">
                    <a16:rowId xmlns:a16="http://schemas.microsoft.com/office/drawing/2014/main" val="919567501"/>
                  </a:ext>
                </a:extLst>
              </a:tr>
              <a:tr h="139700">
                <a:tc>
                  <a:txBody>
                    <a:bodyPr/>
                    <a:lstStyle/>
                    <a:p>
                      <a:pPr algn="ctr"/>
                      <a:r>
                        <a:rPr lang="en-US" sz="800" dirty="0">
                          <a:latin typeface="Garamond" panose="02020404030301010803" pitchFamily="18" charset="0"/>
                        </a:rPr>
                        <a:t>Nascent</a:t>
                      </a:r>
                    </a:p>
                  </a:txBody>
                  <a:tcPr marL="19050" marR="19050" marT="9525" marB="9525"/>
                </a:tc>
                <a:tc>
                  <a:txBody>
                    <a:bodyPr/>
                    <a:lstStyle/>
                    <a:p>
                      <a:pPr algn="ctr"/>
                      <a:r>
                        <a:rPr lang="en-US" sz="800" dirty="0">
                          <a:latin typeface="Garamond" panose="02020404030301010803" pitchFamily="18" charset="0"/>
                        </a:rPr>
                        <a:t>1900 – 1955</a:t>
                      </a:r>
                    </a:p>
                  </a:txBody>
                  <a:tcPr marL="19050" marR="19050" marT="9525" marB="9525"/>
                </a:tc>
                <a:extLst>
                  <a:ext uri="{0D108BD9-81ED-4DB2-BD59-A6C34878D82A}">
                    <a16:rowId xmlns:a16="http://schemas.microsoft.com/office/drawing/2014/main" val="3429635491"/>
                  </a:ext>
                </a:extLst>
              </a:tr>
              <a:tr h="139700">
                <a:tc>
                  <a:txBody>
                    <a:bodyPr/>
                    <a:lstStyle/>
                    <a:p>
                      <a:pPr algn="ctr"/>
                      <a:r>
                        <a:rPr lang="en-US" sz="800" dirty="0">
                          <a:latin typeface="Garamond" panose="02020404030301010803" pitchFamily="18" charset="0"/>
                        </a:rPr>
                        <a:t>Developing</a:t>
                      </a:r>
                    </a:p>
                  </a:txBody>
                  <a:tcPr marL="19050" marR="19050" marT="9525" marB="9525"/>
                </a:tc>
                <a:tc>
                  <a:txBody>
                    <a:bodyPr/>
                    <a:lstStyle/>
                    <a:p>
                      <a:pPr algn="ctr"/>
                      <a:r>
                        <a:rPr lang="en-US" sz="800" dirty="0">
                          <a:latin typeface="Garamond" panose="02020404030301010803" pitchFamily="18" charset="0"/>
                        </a:rPr>
                        <a:t>1956 – 1978</a:t>
                      </a:r>
                    </a:p>
                  </a:txBody>
                  <a:tcPr marL="19050" marR="19050" marT="9525" marB="9525"/>
                </a:tc>
                <a:extLst>
                  <a:ext uri="{0D108BD9-81ED-4DB2-BD59-A6C34878D82A}">
                    <a16:rowId xmlns:a16="http://schemas.microsoft.com/office/drawing/2014/main" val="3690601320"/>
                  </a:ext>
                </a:extLst>
              </a:tr>
              <a:tr h="139700">
                <a:tc>
                  <a:txBody>
                    <a:bodyPr/>
                    <a:lstStyle/>
                    <a:p>
                      <a:pPr algn="ctr"/>
                      <a:r>
                        <a:rPr lang="en-US" sz="800" dirty="0">
                          <a:latin typeface="Garamond" panose="02020404030301010803" pitchFamily="18" charset="0"/>
                        </a:rPr>
                        <a:t>Established</a:t>
                      </a:r>
                    </a:p>
                  </a:txBody>
                  <a:tcPr marL="19050" marR="19050" marT="9525" marB="9525"/>
                </a:tc>
                <a:tc>
                  <a:txBody>
                    <a:bodyPr/>
                    <a:lstStyle/>
                    <a:p>
                      <a:pPr algn="ctr"/>
                      <a:r>
                        <a:rPr lang="en-US" sz="800" dirty="0">
                          <a:latin typeface="Garamond" panose="02020404030301010803" pitchFamily="18" charset="0"/>
                        </a:rPr>
                        <a:t>1979 - 2000</a:t>
                      </a:r>
                    </a:p>
                  </a:txBody>
                  <a:tcPr marL="19050" marR="19050" marT="9525" marB="9525"/>
                </a:tc>
                <a:extLst>
                  <a:ext uri="{0D108BD9-81ED-4DB2-BD59-A6C34878D82A}">
                    <a16:rowId xmlns:a16="http://schemas.microsoft.com/office/drawing/2014/main" val="3956124310"/>
                  </a:ext>
                </a:extLst>
              </a:tr>
            </a:tbl>
          </a:graphicData>
        </a:graphic>
      </p:graphicFrame>
      <p:pic>
        <p:nvPicPr>
          <p:cNvPr id="1026" name="Picture 2" descr="GW Data Science (@gw_data_science) / X">
            <a:extLst>
              <a:ext uri="{FF2B5EF4-FFF2-40B4-BE49-F238E27FC236}">
                <a16:creationId xmlns:a16="http://schemas.microsoft.com/office/drawing/2014/main" id="{12552F76-43B7-C493-3D79-3A7F6385EA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9351830" y="208535"/>
            <a:ext cx="1079340" cy="597573"/>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135;p2">
            <a:extLst>
              <a:ext uri="{FF2B5EF4-FFF2-40B4-BE49-F238E27FC236}">
                <a16:creationId xmlns:a16="http://schemas.microsoft.com/office/drawing/2014/main" id="{D698C777-F2E5-3C86-9DBB-72933326AFBE}"/>
              </a:ext>
            </a:extLst>
          </p:cNvPr>
          <p:cNvSpPr/>
          <p:nvPr/>
        </p:nvSpPr>
        <p:spPr>
          <a:xfrm>
            <a:off x="1633804" y="1004639"/>
            <a:ext cx="2478471" cy="17554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1000" b="1" dirty="0">
                <a:solidFill>
                  <a:schemeClr val="bg1"/>
                </a:solidFill>
                <a:latin typeface="Garamond" panose="02020404030301010803" pitchFamily="18" charset="0"/>
                <a:ea typeface="Calibri"/>
                <a:cs typeface="Calibri"/>
                <a:sym typeface="Calibri"/>
              </a:rPr>
              <a:t>Introduction</a:t>
            </a:r>
            <a:endParaRPr sz="375" dirty="0">
              <a:solidFill>
                <a:schemeClr val="bg1"/>
              </a:solidFill>
              <a:latin typeface="Garamond" panose="02020404030301010803" pitchFamily="18" charset="0"/>
            </a:endParaRPr>
          </a:p>
        </p:txBody>
      </p:sp>
      <p:sp>
        <p:nvSpPr>
          <p:cNvPr id="62" name="TextBox 61">
            <a:extLst>
              <a:ext uri="{FF2B5EF4-FFF2-40B4-BE49-F238E27FC236}">
                <a16:creationId xmlns:a16="http://schemas.microsoft.com/office/drawing/2014/main" id="{A450CBDE-9BDB-877B-E079-D0D68D35AA3C}"/>
              </a:ext>
            </a:extLst>
          </p:cNvPr>
          <p:cNvSpPr txBox="1"/>
          <p:nvPr/>
        </p:nvSpPr>
        <p:spPr>
          <a:xfrm>
            <a:off x="8309175" y="3323320"/>
            <a:ext cx="2258286" cy="945580"/>
          </a:xfrm>
          <a:prstGeom prst="rect">
            <a:avLst/>
          </a:prstGeom>
          <a:noFill/>
        </p:spPr>
        <p:txBody>
          <a:bodyPr wrap="square">
            <a:spAutoFit/>
          </a:bodyPr>
          <a:lstStyle/>
          <a:p>
            <a:r>
              <a:rPr lang="en-US" sz="792" dirty="0">
                <a:latin typeface="Garamond" panose="02020404030301010803" pitchFamily="18" charset="0"/>
              </a:rPr>
              <a:t>	An </a:t>
            </a:r>
            <a:r>
              <a:rPr lang="en-US" sz="792" dirty="0">
                <a:solidFill>
                  <a:srgbClr val="000000"/>
                </a:solidFill>
                <a:latin typeface="Garamond" panose="02020404030301010803" pitchFamily="18" charset="0"/>
              </a:rPr>
              <a:t>Empowerment Period contains each category’s dominant years for the 20th century. This was found using two methods: graph visuals and threshold calculations. The emergent category was dropped for finding Empowerment Periods due to large overlaps, it was kept in for all other parts.</a:t>
            </a:r>
            <a:endParaRPr lang="en-US" sz="792" dirty="0">
              <a:latin typeface="Garamond" panose="02020404030301010803" pitchFamily="18" charset="0"/>
            </a:endParaRPr>
          </a:p>
        </p:txBody>
      </p:sp>
      <p:graphicFrame>
        <p:nvGraphicFramePr>
          <p:cNvPr id="67" name="Table 66">
            <a:extLst>
              <a:ext uri="{FF2B5EF4-FFF2-40B4-BE49-F238E27FC236}">
                <a16:creationId xmlns:a16="http://schemas.microsoft.com/office/drawing/2014/main" id="{9DF16388-076E-0053-57CB-57C55EBD2B49}"/>
              </a:ext>
            </a:extLst>
          </p:cNvPr>
          <p:cNvGraphicFramePr>
            <a:graphicFrameLocks noGrp="1"/>
          </p:cNvGraphicFramePr>
          <p:nvPr/>
        </p:nvGraphicFramePr>
        <p:xfrm>
          <a:off x="8225805" y="5907376"/>
          <a:ext cx="2396497" cy="900651"/>
        </p:xfrm>
        <a:graphic>
          <a:graphicData uri="http://schemas.openxmlformats.org/drawingml/2006/table">
            <a:tbl>
              <a:tblPr firstRow="1" bandRow="1">
                <a:tableStyleId>{5940675A-B579-460E-94D1-54222C63F5DA}</a:tableStyleId>
              </a:tblPr>
              <a:tblGrid>
                <a:gridCol w="495300">
                  <a:extLst>
                    <a:ext uri="{9D8B030D-6E8A-4147-A177-3AD203B41FA5}">
                      <a16:colId xmlns:a16="http://schemas.microsoft.com/office/drawing/2014/main" val="2426677641"/>
                    </a:ext>
                  </a:extLst>
                </a:gridCol>
                <a:gridCol w="301256">
                  <a:extLst>
                    <a:ext uri="{9D8B030D-6E8A-4147-A177-3AD203B41FA5}">
                      <a16:colId xmlns:a16="http://schemas.microsoft.com/office/drawing/2014/main" val="3997089282"/>
                    </a:ext>
                  </a:extLst>
                </a:gridCol>
                <a:gridCol w="271149">
                  <a:extLst>
                    <a:ext uri="{9D8B030D-6E8A-4147-A177-3AD203B41FA5}">
                      <a16:colId xmlns:a16="http://schemas.microsoft.com/office/drawing/2014/main" val="2624566702"/>
                    </a:ext>
                  </a:extLst>
                </a:gridCol>
                <a:gridCol w="332198">
                  <a:extLst>
                    <a:ext uri="{9D8B030D-6E8A-4147-A177-3AD203B41FA5}">
                      <a16:colId xmlns:a16="http://schemas.microsoft.com/office/drawing/2014/main" val="2758336224"/>
                    </a:ext>
                  </a:extLst>
                </a:gridCol>
                <a:gridCol w="332198">
                  <a:extLst>
                    <a:ext uri="{9D8B030D-6E8A-4147-A177-3AD203B41FA5}">
                      <a16:colId xmlns:a16="http://schemas.microsoft.com/office/drawing/2014/main" val="633971977"/>
                    </a:ext>
                  </a:extLst>
                </a:gridCol>
                <a:gridCol w="332198">
                  <a:extLst>
                    <a:ext uri="{9D8B030D-6E8A-4147-A177-3AD203B41FA5}">
                      <a16:colId xmlns:a16="http://schemas.microsoft.com/office/drawing/2014/main" val="66326360"/>
                    </a:ext>
                  </a:extLst>
                </a:gridCol>
                <a:gridCol w="332198">
                  <a:extLst>
                    <a:ext uri="{9D8B030D-6E8A-4147-A177-3AD203B41FA5}">
                      <a16:colId xmlns:a16="http://schemas.microsoft.com/office/drawing/2014/main" val="1309271312"/>
                    </a:ext>
                  </a:extLst>
                </a:gridCol>
              </a:tblGrid>
              <a:tr h="199187">
                <a:tc>
                  <a:txBody>
                    <a:bodyPr/>
                    <a:lstStyle/>
                    <a:p>
                      <a:pPr algn="ctr"/>
                      <a:r>
                        <a:rPr lang="en-US" sz="800" dirty="0">
                          <a:solidFill>
                            <a:schemeClr val="bg1"/>
                          </a:solidFill>
                          <a:latin typeface="Garamond" panose="02020404030301010803" pitchFamily="18" charset="0"/>
                        </a:rPr>
                        <a:t>Nascent</a:t>
                      </a:r>
                    </a:p>
                  </a:txBody>
                  <a:tcPr marL="19050" marR="19050" marT="9525" marB="9525">
                    <a:solidFill>
                      <a:schemeClr val="accent4">
                        <a:lumMod val="75000"/>
                      </a:schemeClr>
                    </a:solidFill>
                  </a:tcPr>
                </a:tc>
                <a:tc>
                  <a:txBody>
                    <a:bodyPr/>
                    <a:lstStyle/>
                    <a:p>
                      <a:pPr algn="ctr"/>
                      <a:r>
                        <a:rPr lang="en-US" sz="800" dirty="0">
                          <a:latin typeface="Garamond" panose="02020404030301010803" pitchFamily="18" charset="0"/>
                        </a:rPr>
                        <a:t>1900</a:t>
                      </a:r>
                    </a:p>
                  </a:txBody>
                  <a:tcPr marL="19050" marR="19050" marT="9525" marB="9525">
                    <a:noFill/>
                  </a:tcPr>
                </a:tc>
                <a:tc>
                  <a:txBody>
                    <a:bodyPr/>
                    <a:lstStyle/>
                    <a:p>
                      <a:pPr algn="ctr"/>
                      <a:r>
                        <a:rPr lang="en-US" sz="800" dirty="0">
                          <a:latin typeface="Garamond" panose="02020404030301010803" pitchFamily="18" charset="0"/>
                        </a:rPr>
                        <a:t>1944</a:t>
                      </a:r>
                    </a:p>
                  </a:txBody>
                  <a:tcPr marL="19050" marR="19050" marT="9525" marB="9525">
                    <a:noFill/>
                  </a:tcPr>
                </a:tc>
                <a:tc>
                  <a:txBody>
                    <a:bodyPr/>
                    <a:lstStyle/>
                    <a:p>
                      <a:pPr algn="ctr"/>
                      <a:r>
                        <a:rPr lang="en-US" sz="800" dirty="0">
                          <a:latin typeface="Garamond" panose="02020404030301010803" pitchFamily="18" charset="0"/>
                        </a:rPr>
                        <a:t>1900</a:t>
                      </a:r>
                    </a:p>
                  </a:txBody>
                  <a:tcPr marL="19050" marR="19050" marT="9525" marB="9525">
                    <a:noFill/>
                  </a:tcPr>
                </a:tc>
                <a:tc>
                  <a:txBody>
                    <a:bodyPr/>
                    <a:lstStyle/>
                    <a:p>
                      <a:pPr algn="ctr"/>
                      <a:r>
                        <a:rPr lang="en-US" sz="800" dirty="0">
                          <a:latin typeface="Garamond" panose="02020404030301010803" pitchFamily="18" charset="0"/>
                        </a:rPr>
                        <a:t>1946</a:t>
                      </a:r>
                    </a:p>
                  </a:txBody>
                  <a:tcPr marL="19050" marR="19050" marT="9525" marB="9525">
                    <a:noFill/>
                  </a:tcPr>
                </a:tc>
                <a:tc>
                  <a:txBody>
                    <a:bodyPr/>
                    <a:lstStyle/>
                    <a:p>
                      <a:pPr algn="ctr"/>
                      <a:r>
                        <a:rPr lang="en-US" sz="800" dirty="0">
                          <a:latin typeface="Garamond" panose="02020404030301010803" pitchFamily="18" charset="0"/>
                        </a:rPr>
                        <a:t>1900</a:t>
                      </a:r>
                    </a:p>
                  </a:txBody>
                  <a:tcPr marL="19050" marR="19050" marT="9525" marB="9525">
                    <a:noFill/>
                  </a:tcPr>
                </a:tc>
                <a:tc>
                  <a:txBody>
                    <a:bodyPr/>
                    <a:lstStyle/>
                    <a:p>
                      <a:pPr algn="ctr"/>
                      <a:r>
                        <a:rPr lang="en-US" sz="800" dirty="0">
                          <a:latin typeface="Garamond" panose="02020404030301010803" pitchFamily="18" charset="0"/>
                        </a:rPr>
                        <a:t>1948</a:t>
                      </a:r>
                    </a:p>
                  </a:txBody>
                  <a:tcPr marL="19050" marR="19050" marT="9525" marB="9525">
                    <a:noFill/>
                  </a:tcPr>
                </a:tc>
                <a:extLst>
                  <a:ext uri="{0D108BD9-81ED-4DB2-BD59-A6C34878D82A}">
                    <a16:rowId xmlns:a16="http://schemas.microsoft.com/office/drawing/2014/main" val="746504726"/>
                  </a:ext>
                </a:extLst>
              </a:tr>
              <a:tr h="219287">
                <a:tc>
                  <a:txBody>
                    <a:bodyPr/>
                    <a:lstStyle/>
                    <a:p>
                      <a:pPr algn="ctr"/>
                      <a:r>
                        <a:rPr lang="en-US" sz="800" dirty="0">
                          <a:solidFill>
                            <a:schemeClr val="bg1"/>
                          </a:solidFill>
                          <a:latin typeface="Garamond" panose="02020404030301010803" pitchFamily="18" charset="0"/>
                        </a:rPr>
                        <a:t>Emerging</a:t>
                      </a:r>
                    </a:p>
                  </a:txBody>
                  <a:tcPr marL="19050" marR="19050" marT="9525" marB="9525">
                    <a:solidFill>
                      <a:schemeClr val="accent4">
                        <a:lumMod val="75000"/>
                      </a:schemeClr>
                    </a:solidFill>
                  </a:tcPr>
                </a:tc>
                <a:tc>
                  <a:txBody>
                    <a:bodyPr/>
                    <a:lstStyle/>
                    <a:p>
                      <a:pPr algn="ctr"/>
                      <a:r>
                        <a:rPr lang="en-US" sz="800" dirty="0">
                          <a:latin typeface="Garamond" panose="02020404030301010803" pitchFamily="18" charset="0"/>
                        </a:rPr>
                        <a:t>1918</a:t>
                      </a:r>
                    </a:p>
                  </a:txBody>
                  <a:tcPr marL="19050" marR="19050" marT="9525" marB="9525">
                    <a:noFill/>
                  </a:tcPr>
                </a:tc>
                <a:tc>
                  <a:txBody>
                    <a:bodyPr/>
                    <a:lstStyle/>
                    <a:p>
                      <a:pPr algn="ctr"/>
                      <a:r>
                        <a:rPr lang="en-US" sz="800" dirty="0">
                          <a:latin typeface="Garamond" panose="02020404030301010803" pitchFamily="18" charset="0"/>
                        </a:rPr>
                        <a:t>1944</a:t>
                      </a:r>
                    </a:p>
                  </a:txBody>
                  <a:tcPr marL="19050" marR="19050" marT="9525" marB="9525">
                    <a:noFill/>
                  </a:tcPr>
                </a:tc>
                <a:tc>
                  <a:txBody>
                    <a:bodyPr/>
                    <a:lstStyle/>
                    <a:p>
                      <a:pPr algn="ctr"/>
                      <a:r>
                        <a:rPr lang="en-US" sz="800" dirty="0">
                          <a:latin typeface="Garamond" panose="02020404030301010803" pitchFamily="18" charset="0"/>
                        </a:rPr>
                        <a:t>1914</a:t>
                      </a:r>
                    </a:p>
                  </a:txBody>
                  <a:tcPr marL="19050" marR="19050" marT="9525" marB="9525">
                    <a:noFill/>
                  </a:tcPr>
                </a:tc>
                <a:tc>
                  <a:txBody>
                    <a:bodyPr/>
                    <a:lstStyle/>
                    <a:p>
                      <a:pPr algn="ctr"/>
                      <a:r>
                        <a:rPr lang="en-US" sz="800" dirty="0">
                          <a:latin typeface="Garamond" panose="02020404030301010803" pitchFamily="18" charset="0"/>
                        </a:rPr>
                        <a:t>1969</a:t>
                      </a:r>
                    </a:p>
                  </a:txBody>
                  <a:tcPr marL="19050" marR="19050" marT="9525" marB="9525">
                    <a:noFill/>
                  </a:tcPr>
                </a:tc>
                <a:tc>
                  <a:txBody>
                    <a:bodyPr/>
                    <a:lstStyle/>
                    <a:p>
                      <a:pPr algn="ctr"/>
                      <a:r>
                        <a:rPr lang="en-US" sz="800" dirty="0">
                          <a:latin typeface="Garamond" panose="02020404030301010803" pitchFamily="18" charset="0"/>
                        </a:rPr>
                        <a:t>1905</a:t>
                      </a:r>
                    </a:p>
                  </a:txBody>
                  <a:tcPr marL="19050" marR="19050" marT="9525" marB="9525">
                    <a:noFill/>
                  </a:tcPr>
                </a:tc>
                <a:tc>
                  <a:txBody>
                    <a:bodyPr/>
                    <a:lstStyle/>
                    <a:p>
                      <a:pPr algn="ctr"/>
                      <a:r>
                        <a:rPr lang="en-US" sz="800" dirty="0">
                          <a:latin typeface="Garamond" panose="02020404030301010803" pitchFamily="18" charset="0"/>
                        </a:rPr>
                        <a:t>1972</a:t>
                      </a:r>
                    </a:p>
                  </a:txBody>
                  <a:tcPr marL="19050" marR="19050" marT="9525" marB="9525">
                    <a:noFill/>
                  </a:tcPr>
                </a:tc>
                <a:extLst>
                  <a:ext uri="{0D108BD9-81ED-4DB2-BD59-A6C34878D82A}">
                    <a16:rowId xmlns:a16="http://schemas.microsoft.com/office/drawing/2014/main" val="1880588388"/>
                  </a:ext>
                </a:extLst>
              </a:tr>
              <a:tr h="219287">
                <a:tc>
                  <a:txBody>
                    <a:bodyPr/>
                    <a:lstStyle/>
                    <a:p>
                      <a:pPr algn="ctr"/>
                      <a:r>
                        <a:rPr lang="en-US" sz="800" dirty="0">
                          <a:solidFill>
                            <a:schemeClr val="bg1"/>
                          </a:solidFill>
                          <a:latin typeface="Garamond" panose="02020404030301010803" pitchFamily="18" charset="0"/>
                        </a:rPr>
                        <a:t>Developing</a:t>
                      </a:r>
                    </a:p>
                  </a:txBody>
                  <a:tcPr marL="19050" marR="19050" marT="9525" marB="9525">
                    <a:solidFill>
                      <a:schemeClr val="accent4">
                        <a:lumMod val="75000"/>
                      </a:schemeClr>
                    </a:solidFill>
                  </a:tcPr>
                </a:tc>
                <a:tc>
                  <a:txBody>
                    <a:bodyPr/>
                    <a:lstStyle/>
                    <a:p>
                      <a:pPr algn="ctr"/>
                      <a:r>
                        <a:rPr lang="en-US" sz="800" dirty="0">
                          <a:latin typeface="Garamond" panose="02020404030301010803" pitchFamily="18" charset="0"/>
                        </a:rPr>
                        <a:t>1974</a:t>
                      </a:r>
                    </a:p>
                  </a:txBody>
                  <a:tcPr marL="19050" marR="19050" marT="9525" marB="9525"/>
                </a:tc>
                <a:tc>
                  <a:txBody>
                    <a:bodyPr/>
                    <a:lstStyle/>
                    <a:p>
                      <a:pPr algn="ctr"/>
                      <a:r>
                        <a:rPr lang="en-US" sz="800" dirty="0">
                          <a:latin typeface="Garamond" panose="02020404030301010803" pitchFamily="18" charset="0"/>
                        </a:rPr>
                        <a:t>1978</a:t>
                      </a:r>
                    </a:p>
                  </a:txBody>
                  <a:tcPr marL="19050" marR="19050" marT="9525" marB="9525"/>
                </a:tc>
                <a:tc>
                  <a:txBody>
                    <a:bodyPr/>
                    <a:lstStyle/>
                    <a:p>
                      <a:pPr algn="ctr"/>
                      <a:r>
                        <a:rPr lang="en-US" sz="800" dirty="0">
                          <a:latin typeface="Garamond" panose="02020404030301010803" pitchFamily="18" charset="0"/>
                        </a:rPr>
                        <a:t>1867</a:t>
                      </a:r>
                    </a:p>
                  </a:txBody>
                  <a:tcPr marL="19050" marR="19050" marT="9525" marB="9525"/>
                </a:tc>
                <a:tc>
                  <a:txBody>
                    <a:bodyPr/>
                    <a:lstStyle/>
                    <a:p>
                      <a:pPr algn="ctr"/>
                      <a:r>
                        <a:rPr lang="en-US" sz="800" dirty="0">
                          <a:latin typeface="Garamond" panose="02020404030301010803" pitchFamily="18" charset="0"/>
                        </a:rPr>
                        <a:t>1987</a:t>
                      </a:r>
                    </a:p>
                  </a:txBody>
                  <a:tcPr marL="19050" marR="19050" marT="9525" marB="9525"/>
                </a:tc>
                <a:tc>
                  <a:txBody>
                    <a:bodyPr/>
                    <a:lstStyle/>
                    <a:p>
                      <a:pPr algn="ctr"/>
                      <a:r>
                        <a:rPr lang="en-US" sz="800" dirty="0">
                          <a:latin typeface="Garamond" panose="02020404030301010803" pitchFamily="18" charset="0"/>
                        </a:rPr>
                        <a:t>1966</a:t>
                      </a:r>
                    </a:p>
                  </a:txBody>
                  <a:tcPr marL="19050" marR="19050" marT="9525" marB="9525"/>
                </a:tc>
                <a:tc>
                  <a:txBody>
                    <a:bodyPr/>
                    <a:lstStyle/>
                    <a:p>
                      <a:pPr algn="ctr"/>
                      <a:r>
                        <a:rPr lang="en-US" sz="800" dirty="0">
                          <a:latin typeface="Garamond" panose="02020404030301010803" pitchFamily="18" charset="0"/>
                        </a:rPr>
                        <a:t>1987</a:t>
                      </a:r>
                    </a:p>
                  </a:txBody>
                  <a:tcPr marL="19050" marR="19050" marT="9525" marB="9525"/>
                </a:tc>
                <a:extLst>
                  <a:ext uri="{0D108BD9-81ED-4DB2-BD59-A6C34878D82A}">
                    <a16:rowId xmlns:a16="http://schemas.microsoft.com/office/drawing/2014/main" val="2859167272"/>
                  </a:ext>
                </a:extLst>
              </a:tr>
              <a:tr h="219287">
                <a:tc>
                  <a:txBody>
                    <a:bodyPr/>
                    <a:lstStyle/>
                    <a:p>
                      <a:pPr algn="ctr"/>
                      <a:r>
                        <a:rPr lang="en-US" sz="800" dirty="0">
                          <a:solidFill>
                            <a:schemeClr val="bg1"/>
                          </a:solidFill>
                          <a:latin typeface="Garamond" panose="02020404030301010803" pitchFamily="18" charset="0"/>
                        </a:rPr>
                        <a:t>Established</a:t>
                      </a:r>
                    </a:p>
                  </a:txBody>
                  <a:tcPr marL="19050" marR="19050" marT="9525" marB="9525">
                    <a:solidFill>
                      <a:schemeClr val="accent4">
                        <a:lumMod val="75000"/>
                      </a:schemeClr>
                    </a:solidFill>
                  </a:tcPr>
                </a:tc>
                <a:tc>
                  <a:txBody>
                    <a:bodyPr/>
                    <a:lstStyle/>
                    <a:p>
                      <a:pPr algn="ctr"/>
                      <a:r>
                        <a:rPr lang="en-US" sz="800" dirty="0">
                          <a:latin typeface="Garamond" panose="02020404030301010803" pitchFamily="18" charset="0"/>
                        </a:rPr>
                        <a:t>1994</a:t>
                      </a:r>
                    </a:p>
                  </a:txBody>
                  <a:tcPr marL="19050" marR="19050" marT="9525" marB="9525"/>
                </a:tc>
                <a:tc>
                  <a:txBody>
                    <a:bodyPr/>
                    <a:lstStyle/>
                    <a:p>
                      <a:pPr algn="ctr"/>
                      <a:r>
                        <a:rPr lang="en-US" sz="800" dirty="0">
                          <a:latin typeface="Garamond" panose="02020404030301010803" pitchFamily="18" charset="0"/>
                        </a:rPr>
                        <a:t>2000</a:t>
                      </a:r>
                    </a:p>
                  </a:txBody>
                  <a:tcPr marL="19050" marR="19050" marT="9525" marB="9525"/>
                </a:tc>
                <a:tc>
                  <a:txBody>
                    <a:bodyPr/>
                    <a:lstStyle/>
                    <a:p>
                      <a:pPr algn="ctr"/>
                      <a:r>
                        <a:rPr lang="en-US" sz="800" dirty="0">
                          <a:latin typeface="Garamond" panose="02020404030301010803" pitchFamily="18" charset="0"/>
                        </a:rPr>
                        <a:t>1991</a:t>
                      </a:r>
                    </a:p>
                  </a:txBody>
                  <a:tcPr marL="19050" marR="19050" marT="9525" marB="9525"/>
                </a:tc>
                <a:tc>
                  <a:txBody>
                    <a:bodyPr/>
                    <a:lstStyle/>
                    <a:p>
                      <a:pPr algn="ctr"/>
                      <a:r>
                        <a:rPr lang="en-US" sz="800" dirty="0">
                          <a:latin typeface="Garamond" panose="02020404030301010803" pitchFamily="18" charset="0"/>
                        </a:rPr>
                        <a:t>2000</a:t>
                      </a:r>
                    </a:p>
                  </a:txBody>
                  <a:tcPr marL="19050" marR="19050" marT="9525" marB="9525"/>
                </a:tc>
                <a:tc>
                  <a:txBody>
                    <a:bodyPr/>
                    <a:lstStyle/>
                    <a:p>
                      <a:pPr algn="ctr"/>
                      <a:r>
                        <a:rPr lang="en-US" sz="800" dirty="0">
                          <a:latin typeface="Garamond" panose="02020404030301010803" pitchFamily="18" charset="0"/>
                        </a:rPr>
                        <a:t>1990</a:t>
                      </a:r>
                    </a:p>
                  </a:txBody>
                  <a:tcPr marL="19050" marR="19050" marT="9525" marB="9525"/>
                </a:tc>
                <a:tc>
                  <a:txBody>
                    <a:bodyPr/>
                    <a:lstStyle/>
                    <a:p>
                      <a:pPr algn="ctr"/>
                      <a:r>
                        <a:rPr lang="en-US" sz="800" dirty="0">
                          <a:latin typeface="Garamond" panose="02020404030301010803" pitchFamily="18" charset="0"/>
                        </a:rPr>
                        <a:t>2000</a:t>
                      </a:r>
                    </a:p>
                  </a:txBody>
                  <a:tcPr marL="19050" marR="19050" marT="9525" marB="9525"/>
                </a:tc>
                <a:extLst>
                  <a:ext uri="{0D108BD9-81ED-4DB2-BD59-A6C34878D82A}">
                    <a16:rowId xmlns:a16="http://schemas.microsoft.com/office/drawing/2014/main" val="1469877422"/>
                  </a:ext>
                </a:extLst>
              </a:tr>
            </a:tbl>
          </a:graphicData>
        </a:graphic>
      </p:graphicFrame>
      <p:sp>
        <p:nvSpPr>
          <p:cNvPr id="68" name="TextBox 67">
            <a:extLst>
              <a:ext uri="{FF2B5EF4-FFF2-40B4-BE49-F238E27FC236}">
                <a16:creationId xmlns:a16="http://schemas.microsoft.com/office/drawing/2014/main" id="{0F80FC02-5CAE-AF3B-E270-289D47D27C85}"/>
              </a:ext>
            </a:extLst>
          </p:cNvPr>
          <p:cNvSpPr txBox="1"/>
          <p:nvPr/>
        </p:nvSpPr>
        <p:spPr>
          <a:xfrm>
            <a:off x="8955302" y="5821921"/>
            <a:ext cx="254186" cy="380873"/>
          </a:xfrm>
          <a:prstGeom prst="rect">
            <a:avLst/>
          </a:prstGeom>
          <a:noFill/>
        </p:spPr>
        <p:txBody>
          <a:bodyPr wrap="square" rtlCol="0">
            <a:spAutoFit/>
          </a:bodyPr>
          <a:lstStyle/>
          <a:p>
            <a:r>
              <a:rPr lang="en-US" sz="625" dirty="0">
                <a:latin typeface="Garamond" panose="02020404030301010803" pitchFamily="18" charset="0"/>
              </a:rPr>
              <a:t>90%</a:t>
            </a:r>
          </a:p>
        </p:txBody>
      </p:sp>
      <p:sp>
        <p:nvSpPr>
          <p:cNvPr id="69" name="TextBox 68">
            <a:extLst>
              <a:ext uri="{FF2B5EF4-FFF2-40B4-BE49-F238E27FC236}">
                <a16:creationId xmlns:a16="http://schemas.microsoft.com/office/drawing/2014/main" id="{798F6B8B-6EC3-D844-8D5C-B4E590FBD9E6}"/>
              </a:ext>
            </a:extLst>
          </p:cNvPr>
          <p:cNvSpPr txBox="1"/>
          <p:nvPr/>
        </p:nvSpPr>
        <p:spPr>
          <a:xfrm>
            <a:off x="9580373" y="5821921"/>
            <a:ext cx="197421" cy="380873"/>
          </a:xfrm>
          <a:prstGeom prst="rect">
            <a:avLst/>
          </a:prstGeom>
          <a:noFill/>
        </p:spPr>
        <p:txBody>
          <a:bodyPr wrap="square" rtlCol="0">
            <a:spAutoFit/>
          </a:bodyPr>
          <a:lstStyle/>
          <a:p>
            <a:r>
              <a:rPr lang="en-US" sz="625" dirty="0">
                <a:latin typeface="Garamond" panose="02020404030301010803" pitchFamily="18" charset="0"/>
              </a:rPr>
              <a:t>80%</a:t>
            </a:r>
          </a:p>
        </p:txBody>
      </p:sp>
      <p:sp>
        <p:nvSpPr>
          <p:cNvPr id="70" name="TextBox 69">
            <a:extLst>
              <a:ext uri="{FF2B5EF4-FFF2-40B4-BE49-F238E27FC236}">
                <a16:creationId xmlns:a16="http://schemas.microsoft.com/office/drawing/2014/main" id="{C31C954D-58E3-B97A-C3FB-F24885F49EA2}"/>
              </a:ext>
            </a:extLst>
          </p:cNvPr>
          <p:cNvSpPr txBox="1"/>
          <p:nvPr/>
        </p:nvSpPr>
        <p:spPr>
          <a:xfrm>
            <a:off x="10226647" y="5821921"/>
            <a:ext cx="212756" cy="380873"/>
          </a:xfrm>
          <a:prstGeom prst="rect">
            <a:avLst/>
          </a:prstGeom>
          <a:noFill/>
        </p:spPr>
        <p:txBody>
          <a:bodyPr wrap="square" rtlCol="0">
            <a:spAutoFit/>
          </a:bodyPr>
          <a:lstStyle/>
          <a:p>
            <a:r>
              <a:rPr lang="en-US" sz="625" dirty="0">
                <a:latin typeface="Garamond" panose="02020404030301010803" pitchFamily="18" charset="0"/>
              </a:rPr>
              <a:t>75%</a:t>
            </a:r>
          </a:p>
        </p:txBody>
      </p:sp>
      <p:sp>
        <p:nvSpPr>
          <p:cNvPr id="72" name="Google Shape;141;p2">
            <a:extLst>
              <a:ext uri="{FF2B5EF4-FFF2-40B4-BE49-F238E27FC236}">
                <a16:creationId xmlns:a16="http://schemas.microsoft.com/office/drawing/2014/main" id="{661C83C3-87D0-885E-7F55-7EF7B424BD0A}"/>
              </a:ext>
            </a:extLst>
          </p:cNvPr>
          <p:cNvSpPr/>
          <p:nvPr/>
        </p:nvSpPr>
        <p:spPr>
          <a:xfrm>
            <a:off x="1663484" y="2437776"/>
            <a:ext cx="971268" cy="380065"/>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667" b="1" dirty="0">
                <a:solidFill>
                  <a:schemeClr val="bg1"/>
                </a:solidFill>
                <a:latin typeface="Garamond" panose="02020404030301010803" pitchFamily="18" charset="0"/>
                <a:ea typeface="Calibri"/>
                <a:cs typeface="Calibri"/>
                <a:sym typeface="Calibri"/>
              </a:rPr>
              <a:t>Women’s</a:t>
            </a:r>
          </a:p>
          <a:p>
            <a:pPr algn="ctr"/>
            <a:r>
              <a:rPr lang="en-US" sz="667" b="1" dirty="0">
                <a:solidFill>
                  <a:schemeClr val="bg1"/>
                </a:solidFill>
                <a:latin typeface="Garamond" panose="02020404030301010803" pitchFamily="18" charset="0"/>
                <a:ea typeface="Calibri"/>
                <a:cs typeface="Calibri"/>
                <a:sym typeface="Calibri"/>
              </a:rPr>
              <a:t>Civil Liberties</a:t>
            </a:r>
          </a:p>
          <a:p>
            <a:pPr algn="ctr"/>
            <a:r>
              <a:rPr lang="en-US" sz="667" b="1" dirty="0">
                <a:solidFill>
                  <a:schemeClr val="bg1"/>
                </a:solidFill>
                <a:latin typeface="Garamond" panose="02020404030301010803" pitchFamily="18" charset="0"/>
                <a:ea typeface="Calibri"/>
                <a:cs typeface="Calibri"/>
                <a:sym typeface="Calibri"/>
              </a:rPr>
              <a:t>Index</a:t>
            </a:r>
            <a:endParaRPr lang="en-US" sz="667" dirty="0">
              <a:solidFill>
                <a:schemeClr val="bg1"/>
              </a:solidFill>
              <a:latin typeface="Garamond" panose="02020404030301010803" pitchFamily="18" charset="0"/>
            </a:endParaRPr>
          </a:p>
        </p:txBody>
      </p:sp>
      <p:sp>
        <p:nvSpPr>
          <p:cNvPr id="73" name="Google Shape;141;p2">
            <a:extLst>
              <a:ext uri="{FF2B5EF4-FFF2-40B4-BE49-F238E27FC236}">
                <a16:creationId xmlns:a16="http://schemas.microsoft.com/office/drawing/2014/main" id="{042E8B1D-B8C9-0955-ABA1-C765E2A79AF6}"/>
              </a:ext>
            </a:extLst>
          </p:cNvPr>
          <p:cNvSpPr/>
          <p:nvPr/>
        </p:nvSpPr>
        <p:spPr>
          <a:xfrm>
            <a:off x="2694958" y="3934336"/>
            <a:ext cx="1304207" cy="342390"/>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667" b="1" dirty="0">
                <a:solidFill>
                  <a:schemeClr val="bg1"/>
                </a:solidFill>
                <a:latin typeface="Garamond" panose="02020404030301010803" pitchFamily="18" charset="0"/>
                <a:ea typeface="Calibri"/>
                <a:cs typeface="Calibri"/>
                <a:sym typeface="Calibri"/>
              </a:rPr>
              <a:t>Women’s</a:t>
            </a:r>
          </a:p>
          <a:p>
            <a:pPr algn="ctr"/>
            <a:r>
              <a:rPr lang="en-US" sz="667" b="1" dirty="0">
                <a:solidFill>
                  <a:schemeClr val="bg1"/>
                </a:solidFill>
                <a:latin typeface="Garamond" panose="02020404030301010803" pitchFamily="18" charset="0"/>
                <a:ea typeface="Calibri"/>
                <a:cs typeface="Calibri"/>
                <a:sym typeface="Calibri"/>
              </a:rPr>
              <a:t>Political Empowerment </a:t>
            </a:r>
          </a:p>
          <a:p>
            <a:pPr algn="ctr"/>
            <a:r>
              <a:rPr lang="en-US" sz="667" b="1" dirty="0">
                <a:solidFill>
                  <a:schemeClr val="bg1"/>
                </a:solidFill>
                <a:latin typeface="Garamond" panose="02020404030301010803" pitchFamily="18" charset="0"/>
                <a:ea typeface="Calibri"/>
                <a:cs typeface="Calibri"/>
                <a:sym typeface="Calibri"/>
              </a:rPr>
              <a:t>Index</a:t>
            </a:r>
            <a:endParaRPr lang="en-US" sz="667" dirty="0">
              <a:solidFill>
                <a:schemeClr val="bg1"/>
              </a:solidFill>
              <a:latin typeface="Garamond" panose="02020404030301010803" pitchFamily="18" charset="0"/>
            </a:endParaRPr>
          </a:p>
        </p:txBody>
      </p:sp>
      <p:sp>
        <p:nvSpPr>
          <p:cNvPr id="74" name="Equals 73">
            <a:extLst>
              <a:ext uri="{FF2B5EF4-FFF2-40B4-BE49-F238E27FC236}">
                <a16:creationId xmlns:a16="http://schemas.microsoft.com/office/drawing/2014/main" id="{AC726BA3-54C8-7634-38A7-8BABFD10CF25}"/>
              </a:ext>
            </a:extLst>
          </p:cNvPr>
          <p:cNvSpPr/>
          <p:nvPr/>
        </p:nvSpPr>
        <p:spPr>
          <a:xfrm>
            <a:off x="2009930" y="3997844"/>
            <a:ext cx="240039" cy="206644"/>
          </a:xfrm>
          <a:prstGeom prst="mathEqual">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5" dirty="0">
              <a:solidFill>
                <a:schemeClr val="tx1"/>
              </a:solidFill>
              <a:latin typeface="Garamond" panose="02020404030301010803" pitchFamily="18" charset="0"/>
            </a:endParaRPr>
          </a:p>
        </p:txBody>
      </p:sp>
      <p:sp>
        <p:nvSpPr>
          <p:cNvPr id="75" name="Plus Sign 74">
            <a:extLst>
              <a:ext uri="{FF2B5EF4-FFF2-40B4-BE49-F238E27FC236}">
                <a16:creationId xmlns:a16="http://schemas.microsoft.com/office/drawing/2014/main" id="{D973D02D-EF35-7810-FEAD-74E89D1E423F}"/>
              </a:ext>
            </a:extLst>
          </p:cNvPr>
          <p:cNvSpPr/>
          <p:nvPr/>
        </p:nvSpPr>
        <p:spPr>
          <a:xfrm>
            <a:off x="2060533" y="3379835"/>
            <a:ext cx="138833" cy="111650"/>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5" dirty="0">
              <a:solidFill>
                <a:schemeClr val="tx1"/>
              </a:solidFill>
              <a:latin typeface="Garamond" panose="02020404030301010803" pitchFamily="18" charset="0"/>
            </a:endParaRPr>
          </a:p>
        </p:txBody>
      </p:sp>
      <p:sp>
        <p:nvSpPr>
          <p:cNvPr id="77" name="Google Shape;141;p2">
            <a:extLst>
              <a:ext uri="{FF2B5EF4-FFF2-40B4-BE49-F238E27FC236}">
                <a16:creationId xmlns:a16="http://schemas.microsoft.com/office/drawing/2014/main" id="{9D9AABBF-257D-EA45-4198-A087E2035021}"/>
              </a:ext>
            </a:extLst>
          </p:cNvPr>
          <p:cNvSpPr/>
          <p:nvPr/>
        </p:nvSpPr>
        <p:spPr>
          <a:xfrm>
            <a:off x="1674048" y="2961457"/>
            <a:ext cx="971268" cy="380065"/>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667" b="1" dirty="0">
                <a:solidFill>
                  <a:schemeClr val="bg1"/>
                </a:solidFill>
                <a:latin typeface="Garamond" panose="02020404030301010803" pitchFamily="18" charset="0"/>
                <a:ea typeface="Calibri"/>
                <a:cs typeface="Calibri"/>
                <a:sym typeface="Calibri"/>
              </a:rPr>
              <a:t>Women’s</a:t>
            </a:r>
          </a:p>
          <a:p>
            <a:pPr algn="ctr"/>
            <a:r>
              <a:rPr lang="en-US" sz="667" b="1" dirty="0">
                <a:solidFill>
                  <a:schemeClr val="bg1"/>
                </a:solidFill>
                <a:latin typeface="Garamond" panose="02020404030301010803" pitchFamily="18" charset="0"/>
                <a:ea typeface="Calibri"/>
                <a:cs typeface="Calibri"/>
                <a:sym typeface="Calibri"/>
              </a:rPr>
              <a:t>Civil Society</a:t>
            </a:r>
          </a:p>
          <a:p>
            <a:pPr algn="ctr"/>
            <a:r>
              <a:rPr lang="en-US" sz="667" b="1" dirty="0">
                <a:solidFill>
                  <a:schemeClr val="bg1"/>
                </a:solidFill>
                <a:latin typeface="Garamond" panose="02020404030301010803" pitchFamily="18" charset="0"/>
                <a:ea typeface="Calibri"/>
                <a:cs typeface="Calibri"/>
                <a:sym typeface="Calibri"/>
              </a:rPr>
              <a:t>Participation</a:t>
            </a:r>
          </a:p>
          <a:p>
            <a:pPr algn="ctr"/>
            <a:r>
              <a:rPr lang="en-US" sz="667" b="1" dirty="0">
                <a:solidFill>
                  <a:schemeClr val="bg1"/>
                </a:solidFill>
                <a:latin typeface="Garamond" panose="02020404030301010803" pitchFamily="18" charset="0"/>
                <a:ea typeface="Calibri"/>
                <a:cs typeface="Calibri"/>
                <a:sym typeface="Calibri"/>
              </a:rPr>
              <a:t>Index</a:t>
            </a:r>
            <a:endParaRPr lang="en-US" sz="667" dirty="0">
              <a:solidFill>
                <a:schemeClr val="bg1"/>
              </a:solidFill>
              <a:latin typeface="Garamond" panose="02020404030301010803" pitchFamily="18" charset="0"/>
            </a:endParaRPr>
          </a:p>
        </p:txBody>
      </p:sp>
      <p:sp>
        <p:nvSpPr>
          <p:cNvPr id="78" name="Google Shape;141;p2">
            <a:extLst>
              <a:ext uri="{FF2B5EF4-FFF2-40B4-BE49-F238E27FC236}">
                <a16:creationId xmlns:a16="http://schemas.microsoft.com/office/drawing/2014/main" id="{774E12F9-F9DA-FE4B-E459-B5B16716D29C}"/>
              </a:ext>
            </a:extLst>
          </p:cNvPr>
          <p:cNvSpPr/>
          <p:nvPr/>
        </p:nvSpPr>
        <p:spPr>
          <a:xfrm>
            <a:off x="1674048" y="3511545"/>
            <a:ext cx="971268" cy="380065"/>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667" b="1" dirty="0">
                <a:solidFill>
                  <a:schemeClr val="bg1"/>
                </a:solidFill>
                <a:latin typeface="Garamond" panose="02020404030301010803" pitchFamily="18" charset="0"/>
                <a:ea typeface="Calibri"/>
                <a:cs typeface="Calibri"/>
                <a:sym typeface="Calibri"/>
              </a:rPr>
              <a:t>Women’s</a:t>
            </a:r>
          </a:p>
          <a:p>
            <a:pPr algn="ctr"/>
            <a:r>
              <a:rPr lang="en-US" sz="667" b="1" dirty="0">
                <a:solidFill>
                  <a:schemeClr val="bg1"/>
                </a:solidFill>
                <a:latin typeface="Garamond" panose="02020404030301010803" pitchFamily="18" charset="0"/>
                <a:ea typeface="Calibri"/>
                <a:cs typeface="Calibri"/>
                <a:sym typeface="Calibri"/>
              </a:rPr>
              <a:t>Political Participation </a:t>
            </a:r>
          </a:p>
          <a:p>
            <a:pPr algn="ctr"/>
            <a:r>
              <a:rPr lang="en-US" sz="667" b="1" dirty="0">
                <a:solidFill>
                  <a:schemeClr val="bg1"/>
                </a:solidFill>
                <a:latin typeface="Garamond" panose="02020404030301010803" pitchFamily="18" charset="0"/>
                <a:ea typeface="Calibri"/>
                <a:cs typeface="Calibri"/>
                <a:sym typeface="Calibri"/>
              </a:rPr>
              <a:t>Index</a:t>
            </a:r>
            <a:endParaRPr lang="en-US" sz="667" dirty="0">
              <a:solidFill>
                <a:schemeClr val="bg1"/>
              </a:solidFill>
              <a:latin typeface="Garamond" panose="02020404030301010803" pitchFamily="18" charset="0"/>
            </a:endParaRPr>
          </a:p>
        </p:txBody>
      </p:sp>
      <p:sp>
        <p:nvSpPr>
          <p:cNvPr id="79" name="Plus Sign 78">
            <a:extLst>
              <a:ext uri="{FF2B5EF4-FFF2-40B4-BE49-F238E27FC236}">
                <a16:creationId xmlns:a16="http://schemas.microsoft.com/office/drawing/2014/main" id="{CC8D91B9-142A-2518-6A50-61CA109E6124}"/>
              </a:ext>
            </a:extLst>
          </p:cNvPr>
          <p:cNvSpPr/>
          <p:nvPr/>
        </p:nvSpPr>
        <p:spPr>
          <a:xfrm>
            <a:off x="2060533" y="2839454"/>
            <a:ext cx="138833" cy="111650"/>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75" dirty="0">
              <a:solidFill>
                <a:schemeClr val="tx1"/>
              </a:solidFill>
              <a:latin typeface="Garamond" panose="02020404030301010803" pitchFamily="18" charset="0"/>
            </a:endParaRPr>
          </a:p>
        </p:txBody>
      </p:sp>
      <p:sp>
        <p:nvSpPr>
          <p:cNvPr id="3" name="Google Shape;135;p2">
            <a:extLst>
              <a:ext uri="{FF2B5EF4-FFF2-40B4-BE49-F238E27FC236}">
                <a16:creationId xmlns:a16="http://schemas.microsoft.com/office/drawing/2014/main" id="{1DE16756-6CE7-9729-F316-B87DFF63E28B}"/>
              </a:ext>
            </a:extLst>
          </p:cNvPr>
          <p:cNvSpPr/>
          <p:nvPr/>
        </p:nvSpPr>
        <p:spPr>
          <a:xfrm>
            <a:off x="8129570" y="1020727"/>
            <a:ext cx="2478471" cy="17554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19047" tIns="9521" rIns="19047" bIns="9521" anchor="ctr" anchorCtr="0">
            <a:noAutofit/>
          </a:bodyPr>
          <a:lstStyle/>
          <a:p>
            <a:pPr algn="ctr"/>
            <a:r>
              <a:rPr lang="en-US" sz="1000" b="1" dirty="0">
                <a:solidFill>
                  <a:schemeClr val="bg1"/>
                </a:solidFill>
                <a:latin typeface="Garamond" panose="02020404030301010803" pitchFamily="18" charset="0"/>
                <a:ea typeface="Calibri"/>
                <a:cs typeface="Calibri"/>
                <a:sym typeface="Calibri"/>
              </a:rPr>
              <a:t>Methodology</a:t>
            </a:r>
            <a:endParaRPr sz="375" dirty="0">
              <a:solidFill>
                <a:schemeClr val="bg1"/>
              </a:solidFill>
              <a:latin typeface="Garamond" panose="02020404030301010803" pitchFamily="18" charset="0"/>
            </a:endParaRPr>
          </a:p>
        </p:txBody>
      </p:sp>
      <p:sp>
        <p:nvSpPr>
          <p:cNvPr id="4" name="Google Shape;122;p2">
            <a:extLst>
              <a:ext uri="{FF2B5EF4-FFF2-40B4-BE49-F238E27FC236}">
                <a16:creationId xmlns:a16="http://schemas.microsoft.com/office/drawing/2014/main" id="{1C94303A-DD8A-00ED-73D2-66990F6CEF64}"/>
              </a:ext>
            </a:extLst>
          </p:cNvPr>
          <p:cNvSpPr/>
          <p:nvPr/>
        </p:nvSpPr>
        <p:spPr>
          <a:xfrm>
            <a:off x="2698518" y="2429792"/>
            <a:ext cx="1530345" cy="433773"/>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pPr fontAlgn="base">
              <a:buFont typeface="Arial" panose="020B0604020202020204" pitchFamily="34" charset="0"/>
              <a:buChar char="•"/>
            </a:pPr>
            <a:r>
              <a:rPr lang="en-US" sz="667" dirty="0">
                <a:solidFill>
                  <a:srgbClr val="000000"/>
                </a:solidFill>
                <a:latin typeface="EB Garamond" panose="00000500000000000000" pitchFamily="2" charset="0"/>
              </a:rPr>
              <a:t>Freedom of domestic movement for women</a:t>
            </a:r>
          </a:p>
          <a:p>
            <a:pPr fontAlgn="base">
              <a:buFont typeface="Arial" panose="020B0604020202020204" pitchFamily="34" charset="0"/>
              <a:buChar char="•"/>
            </a:pPr>
            <a:r>
              <a:rPr lang="en-US" sz="667" dirty="0">
                <a:solidFill>
                  <a:srgbClr val="000000"/>
                </a:solidFill>
                <a:latin typeface="EB Garamond" panose="00000500000000000000" pitchFamily="2" charset="0"/>
              </a:rPr>
              <a:t>Freedom from forced labor for women </a:t>
            </a:r>
          </a:p>
          <a:p>
            <a:pPr fontAlgn="base">
              <a:buFont typeface="Arial" panose="020B0604020202020204" pitchFamily="34" charset="0"/>
              <a:buChar char="•"/>
            </a:pPr>
            <a:r>
              <a:rPr lang="en-US" sz="667" dirty="0">
                <a:solidFill>
                  <a:srgbClr val="000000"/>
                </a:solidFill>
                <a:latin typeface="EB Garamond" panose="00000500000000000000" pitchFamily="2" charset="0"/>
              </a:rPr>
              <a:t>Property rights for women</a:t>
            </a:r>
          </a:p>
          <a:p>
            <a:pPr fontAlgn="base">
              <a:buFont typeface="Arial" panose="020B0604020202020204" pitchFamily="34" charset="0"/>
              <a:buChar char="•"/>
            </a:pPr>
            <a:r>
              <a:rPr lang="en-US" sz="667" dirty="0">
                <a:solidFill>
                  <a:srgbClr val="000000"/>
                </a:solidFill>
                <a:latin typeface="EB Garamond" panose="00000500000000000000" pitchFamily="2" charset="0"/>
              </a:rPr>
              <a:t>Access to justice for women</a:t>
            </a:r>
          </a:p>
        </p:txBody>
      </p:sp>
      <p:sp>
        <p:nvSpPr>
          <p:cNvPr id="5" name="Google Shape;122;p2">
            <a:extLst>
              <a:ext uri="{FF2B5EF4-FFF2-40B4-BE49-F238E27FC236}">
                <a16:creationId xmlns:a16="http://schemas.microsoft.com/office/drawing/2014/main" id="{20371C9C-5708-3366-4940-11894708B537}"/>
              </a:ext>
            </a:extLst>
          </p:cNvPr>
          <p:cNvSpPr/>
          <p:nvPr/>
        </p:nvSpPr>
        <p:spPr>
          <a:xfrm>
            <a:off x="2694958" y="2925862"/>
            <a:ext cx="1160723" cy="487807"/>
          </a:xfrm>
          <a:prstGeom prst="rect">
            <a:avLst/>
          </a:prstGeom>
          <a:noFill/>
          <a:ln w="12700" cap="flat" cmpd="sng">
            <a:noFill/>
            <a:prstDash val="solid"/>
            <a:miter lim="800000"/>
            <a:headEnd type="none" w="sm" len="sm"/>
            <a:tailEnd type="none" w="sm" len="sm"/>
          </a:ln>
        </p:spPr>
        <p:txBody>
          <a:bodyPr spcFirstLastPara="1" wrap="square" lIns="19047" tIns="9521" rIns="19047" bIns="9521" anchor="t" anchorCtr="0">
            <a:noAutofit/>
          </a:bodyPr>
          <a:lstStyle/>
          <a:p>
            <a:pPr fontAlgn="base">
              <a:buFont typeface="Arial" panose="020B0604020202020204" pitchFamily="34" charset="0"/>
              <a:buChar char="•"/>
            </a:pPr>
            <a:r>
              <a:rPr lang="en-US" sz="667" dirty="0">
                <a:solidFill>
                  <a:srgbClr val="000000"/>
                </a:solidFill>
                <a:latin typeface="EB Garamond" panose="00000500000000000000" pitchFamily="2" charset="0"/>
              </a:rPr>
              <a:t>Freedom of discussion for women </a:t>
            </a:r>
          </a:p>
          <a:p>
            <a:pPr fontAlgn="base">
              <a:buFont typeface="Arial" panose="020B0604020202020204" pitchFamily="34" charset="0"/>
              <a:buChar char="•"/>
            </a:pPr>
            <a:r>
              <a:rPr lang="en-US" sz="667" dirty="0">
                <a:solidFill>
                  <a:srgbClr val="000000"/>
                </a:solidFill>
                <a:latin typeface="EB Garamond" panose="00000500000000000000" pitchFamily="2" charset="0"/>
              </a:rPr>
              <a:t>Women’s Participation in Civil Service Organizations</a:t>
            </a:r>
          </a:p>
          <a:p>
            <a:pPr fontAlgn="base">
              <a:buFont typeface="Arial" panose="020B0604020202020204" pitchFamily="34" charset="0"/>
              <a:buChar char="•"/>
            </a:pPr>
            <a:r>
              <a:rPr lang="en-US" sz="667" dirty="0">
                <a:solidFill>
                  <a:srgbClr val="000000"/>
                </a:solidFill>
                <a:latin typeface="EB Garamond" panose="00000500000000000000" pitchFamily="2" charset="0"/>
              </a:rPr>
              <a:t>Percentage of female journalists</a:t>
            </a:r>
          </a:p>
        </p:txBody>
      </p:sp>
      <p:sp>
        <p:nvSpPr>
          <p:cNvPr id="7" name="TextBox 6">
            <a:extLst>
              <a:ext uri="{FF2B5EF4-FFF2-40B4-BE49-F238E27FC236}">
                <a16:creationId xmlns:a16="http://schemas.microsoft.com/office/drawing/2014/main" id="{2D890C94-C95E-175A-6DCC-F86852C9049C}"/>
              </a:ext>
            </a:extLst>
          </p:cNvPr>
          <p:cNvSpPr txBox="1"/>
          <p:nvPr/>
        </p:nvSpPr>
        <p:spPr>
          <a:xfrm>
            <a:off x="2698518" y="3520843"/>
            <a:ext cx="1304207" cy="400302"/>
          </a:xfrm>
          <a:prstGeom prst="rect">
            <a:avLst/>
          </a:prstGeom>
          <a:noFill/>
        </p:spPr>
        <p:txBody>
          <a:bodyPr wrap="square">
            <a:spAutoFit/>
          </a:bodyPr>
          <a:lstStyle/>
          <a:p>
            <a:pPr fontAlgn="base">
              <a:buFont typeface="Arial" panose="020B0604020202020204" pitchFamily="34" charset="0"/>
              <a:buChar char="•"/>
            </a:pPr>
            <a:r>
              <a:rPr lang="en-US" sz="667" dirty="0">
                <a:solidFill>
                  <a:srgbClr val="000000"/>
                </a:solidFill>
                <a:latin typeface="EB Garamond" panose="00000500000000000000" pitchFamily="2" charset="0"/>
              </a:rPr>
              <a:t>Power distribution by gender</a:t>
            </a:r>
          </a:p>
          <a:p>
            <a:pPr fontAlgn="base">
              <a:buFont typeface="Arial" panose="020B0604020202020204" pitchFamily="34" charset="0"/>
              <a:buChar char="•"/>
            </a:pPr>
            <a:r>
              <a:rPr lang="en-US" sz="667" dirty="0">
                <a:solidFill>
                  <a:srgbClr val="000000"/>
                </a:solidFill>
                <a:latin typeface="EB Garamond" panose="00000500000000000000" pitchFamily="2" charset="0"/>
              </a:rPr>
              <a:t>Political position representation </a:t>
            </a:r>
          </a:p>
          <a:p>
            <a:pPr fontAlgn="base">
              <a:buFont typeface="Arial" panose="020B0604020202020204" pitchFamily="34" charset="0"/>
              <a:buChar char="•"/>
            </a:pPr>
            <a:r>
              <a:rPr lang="en-US" sz="667" dirty="0">
                <a:solidFill>
                  <a:srgbClr val="000000"/>
                </a:solidFill>
                <a:latin typeface="EB Garamond" panose="00000500000000000000" pitchFamily="2" charset="0"/>
              </a:rPr>
              <a:t>Presence of women in legislature</a:t>
            </a:r>
          </a:p>
        </p:txBody>
      </p:sp>
      <p:sp>
        <p:nvSpPr>
          <p:cNvPr id="6" name="Google Shape;152;p2">
            <a:extLst>
              <a:ext uri="{FF2B5EF4-FFF2-40B4-BE49-F238E27FC236}">
                <a16:creationId xmlns:a16="http://schemas.microsoft.com/office/drawing/2014/main" id="{FF9CE7C7-C68C-6686-1BD3-2AF252B8571C}"/>
              </a:ext>
            </a:extLst>
          </p:cNvPr>
          <p:cNvSpPr/>
          <p:nvPr/>
        </p:nvSpPr>
        <p:spPr>
          <a:xfrm>
            <a:off x="8442871" y="4697917"/>
            <a:ext cx="2081286" cy="1221006"/>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19047" tIns="9521" rIns="19047" bIns="9521" anchor="ctr" anchorCtr="0">
            <a:noAutofit/>
          </a:bodyPr>
          <a:lstStyle/>
          <a:p>
            <a:pPr algn="ctr"/>
            <a:endParaRPr sz="375" dirty="0">
              <a:latin typeface="Garamond" panose="02020404030301010803" pitchFamily="18" charset="0"/>
            </a:endParaRPr>
          </a:p>
        </p:txBody>
      </p:sp>
      <p:grpSp>
        <p:nvGrpSpPr>
          <p:cNvPr id="10" name="Group 9">
            <a:extLst>
              <a:ext uri="{FF2B5EF4-FFF2-40B4-BE49-F238E27FC236}">
                <a16:creationId xmlns:a16="http://schemas.microsoft.com/office/drawing/2014/main" id="{C1E58030-4197-FEF5-D289-7EF5D5973EDF}"/>
              </a:ext>
            </a:extLst>
          </p:cNvPr>
          <p:cNvGrpSpPr/>
          <p:nvPr/>
        </p:nvGrpSpPr>
        <p:grpSpPr>
          <a:xfrm>
            <a:off x="4327133" y="1030115"/>
            <a:ext cx="3891973" cy="5897975"/>
            <a:chOff x="13455040" y="4944555"/>
            <a:chExt cx="18681470" cy="28310278"/>
          </a:xfrm>
        </p:grpSpPr>
        <p:sp>
          <p:nvSpPr>
            <p:cNvPr id="11" name="Google Shape;152;p2">
              <a:extLst>
                <a:ext uri="{FF2B5EF4-FFF2-40B4-BE49-F238E27FC236}">
                  <a16:creationId xmlns:a16="http://schemas.microsoft.com/office/drawing/2014/main" id="{E19E4A9F-8F17-9FDA-3504-FC515137A318}"/>
                </a:ext>
              </a:extLst>
            </p:cNvPr>
            <p:cNvSpPr/>
            <p:nvPr/>
          </p:nvSpPr>
          <p:spPr>
            <a:xfrm>
              <a:off x="13455040" y="4944555"/>
              <a:ext cx="18460251" cy="10619225"/>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19047" tIns="9521" rIns="19047" bIns="9521" anchor="ctr" anchorCtr="0">
              <a:noAutofit/>
            </a:bodyPr>
            <a:lstStyle/>
            <a:p>
              <a:pPr algn="ctr"/>
              <a:endParaRPr sz="375" dirty="0">
                <a:latin typeface="Garamond" panose="02020404030301010803" pitchFamily="18" charset="0"/>
              </a:endParaRPr>
            </a:p>
          </p:txBody>
        </p:sp>
        <p:sp>
          <p:nvSpPr>
            <p:cNvPr id="12" name="Google Shape;152;p2">
              <a:extLst>
                <a:ext uri="{FF2B5EF4-FFF2-40B4-BE49-F238E27FC236}">
                  <a16:creationId xmlns:a16="http://schemas.microsoft.com/office/drawing/2014/main" id="{61EAF460-5426-3689-E020-580E54CF0725}"/>
                </a:ext>
              </a:extLst>
            </p:cNvPr>
            <p:cNvSpPr/>
            <p:nvPr/>
          </p:nvSpPr>
          <p:spPr>
            <a:xfrm>
              <a:off x="21163710" y="14912163"/>
              <a:ext cx="10972800" cy="8326998"/>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19047" tIns="9521" rIns="19047" bIns="9521" anchor="ctr" anchorCtr="0">
              <a:noAutofit/>
            </a:bodyPr>
            <a:lstStyle/>
            <a:p>
              <a:pPr algn="ctr"/>
              <a:endParaRPr sz="375" dirty="0">
                <a:latin typeface="Garamond" panose="02020404030301010803" pitchFamily="18" charset="0"/>
              </a:endParaRPr>
            </a:p>
          </p:txBody>
        </p:sp>
        <p:sp>
          <p:nvSpPr>
            <p:cNvPr id="13" name="TextBox 12">
              <a:extLst>
                <a:ext uri="{FF2B5EF4-FFF2-40B4-BE49-F238E27FC236}">
                  <a16:creationId xmlns:a16="http://schemas.microsoft.com/office/drawing/2014/main" id="{031B4C31-A3D7-FF37-44D5-C0F35B84058D}"/>
                </a:ext>
              </a:extLst>
            </p:cNvPr>
            <p:cNvSpPr txBox="1"/>
            <p:nvPr/>
          </p:nvSpPr>
          <p:spPr>
            <a:xfrm>
              <a:off x="15241893" y="15326383"/>
              <a:ext cx="4194427" cy="1428701"/>
            </a:xfrm>
            <a:prstGeom prst="rect">
              <a:avLst/>
            </a:prstGeom>
            <a:noFill/>
            <a:ln>
              <a:solidFill>
                <a:schemeClr val="accent4">
                  <a:lumMod val="75000"/>
                </a:schemeClr>
              </a:solidFill>
            </a:ln>
          </p:spPr>
          <p:txBody>
            <a:bodyPr wrap="square" rtlCol="0">
              <a:spAutoFit/>
            </a:bodyPr>
            <a:lstStyle/>
            <a:p>
              <a:pPr algn="ctr"/>
              <a:r>
                <a:rPr lang="en-US" sz="667" b="1" dirty="0">
                  <a:latin typeface="Garamond" panose="02020404030301010803" pitchFamily="18" charset="0"/>
                </a:rPr>
                <a:t>Shiny App QR Code</a:t>
              </a:r>
            </a:p>
          </p:txBody>
        </p:sp>
        <p:sp>
          <p:nvSpPr>
            <p:cNvPr id="20" name="Google Shape;152;p2">
              <a:extLst>
                <a:ext uri="{FF2B5EF4-FFF2-40B4-BE49-F238E27FC236}">
                  <a16:creationId xmlns:a16="http://schemas.microsoft.com/office/drawing/2014/main" id="{3F953346-5ED2-FCCF-C8EB-15BAB42E9918}"/>
                </a:ext>
              </a:extLst>
            </p:cNvPr>
            <p:cNvSpPr/>
            <p:nvPr/>
          </p:nvSpPr>
          <p:spPr>
            <a:xfrm>
              <a:off x="13545521" y="22635608"/>
              <a:ext cx="18460251" cy="10619225"/>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19047" tIns="9521" rIns="19047" bIns="9521" anchor="ctr" anchorCtr="0">
              <a:noAutofit/>
            </a:bodyPr>
            <a:lstStyle/>
            <a:p>
              <a:pPr algn="ctr"/>
              <a:endParaRPr sz="375" dirty="0">
                <a:latin typeface="Garamond" panose="02020404030301010803" pitchFamily="18" charset="0"/>
              </a:endParaRPr>
            </a:p>
          </p:txBody>
        </p:sp>
        <p:pic>
          <p:nvPicPr>
            <p:cNvPr id="21" name="Picture 20" descr="A qr code on a white background&#10;&#10;Description automatically generated">
              <a:extLst>
                <a:ext uri="{FF2B5EF4-FFF2-40B4-BE49-F238E27FC236}">
                  <a16:creationId xmlns:a16="http://schemas.microsoft.com/office/drawing/2014/main" id="{A57F47EE-24DA-E1DA-3B39-1E6C8AE13427}"/>
                </a:ext>
              </a:extLst>
            </p:cNvPr>
            <p:cNvPicPr>
              <a:picLocks noChangeAspect="1"/>
            </p:cNvPicPr>
            <p:nvPr/>
          </p:nvPicPr>
          <p:blipFill>
            <a:blip r:embed="rId9"/>
            <a:stretch>
              <a:fillRect/>
            </a:stretch>
          </p:blipFill>
          <p:spPr>
            <a:xfrm>
              <a:off x="14707701" y="16193843"/>
              <a:ext cx="5381937" cy="5381937"/>
            </a:xfrm>
            <a:prstGeom prst="rect">
              <a:avLst/>
            </a:prstGeom>
          </p:spPr>
        </p:pic>
      </p:grpSp>
    </p:spTree>
    <p:extLst>
      <p:ext uri="{BB962C8B-B14F-4D97-AF65-F5344CB8AC3E}">
        <p14:creationId xmlns:p14="http://schemas.microsoft.com/office/powerpoint/2010/main" val="199820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469</Words>
  <Application>Microsoft Office PowerPoint</Application>
  <PresentationFormat>Widescreen</PresentationFormat>
  <Paragraphs>95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EB Garamond</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Athena Rodrigues</dc:creator>
  <cp:lastModifiedBy>Athena Rodrigues</cp:lastModifiedBy>
  <cp:revision>1</cp:revision>
  <dcterms:created xsi:type="dcterms:W3CDTF">2024-04-18T15:00:22Z</dcterms:created>
  <dcterms:modified xsi:type="dcterms:W3CDTF">2024-04-18T15:02:17Z</dcterms:modified>
</cp:coreProperties>
</file>