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57" r:id="rId3"/>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44">
          <p15:clr>
            <a:srgbClr val="A4A3A4"/>
          </p15:clr>
        </p15:guide>
        <p15:guide id="2" pos="288">
          <p15:clr>
            <a:srgbClr val="A4A3A4"/>
          </p15:clr>
        </p15:guide>
        <p15:guide id="3" orient="horz" pos="12096">
          <p15:clr>
            <a:srgbClr val="A4A3A4"/>
          </p15:clr>
        </p15:guide>
        <p15:guide id="4" orient="horz" pos="20448">
          <p15:clr>
            <a:srgbClr val="A4A3A4"/>
          </p15:clr>
        </p15:guide>
        <p15:guide id="5" pos="27360">
          <p15:clr>
            <a:srgbClr val="A4A3A4"/>
          </p15:clr>
        </p15:guide>
        <p15:guide id="6" pos="20736">
          <p15:clr>
            <a:srgbClr val="A4A3A4"/>
          </p15:clr>
        </p15:guide>
        <p15:guide id="7" pos="27180">
          <p15:clr>
            <a:srgbClr val="747775"/>
          </p15:clr>
        </p15:guide>
        <p15:guide id="8" pos="27216">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h4t8ef80AKPBwkoeIFzBJSZZTu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7"/>
  </p:normalViewPr>
  <p:slideViewPr>
    <p:cSldViewPr snapToGrid="0">
      <p:cViewPr>
        <p:scale>
          <a:sx n="16" d="100"/>
          <a:sy n="16" d="100"/>
        </p:scale>
        <p:origin x="972" y="-532"/>
      </p:cViewPr>
      <p:guideLst>
        <p:guide orient="horz" pos="3744"/>
        <p:guide pos="288"/>
        <p:guide orient="horz" pos="12096"/>
        <p:guide orient="horz" pos="20448"/>
        <p:guide pos="27360"/>
        <p:guide pos="20736"/>
        <p:guide pos="27180"/>
        <p:guide pos="27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03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4" name="Google Shape;14;p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11502389" y="278131"/>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22193251" y="10968991"/>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2990851" y="1779271"/>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3291840" y="5387342"/>
            <a:ext cx="373075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5486400" y="17289782"/>
            <a:ext cx="329184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20" name="Google Shape;20;p5"/>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5"/>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5"/>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2994662"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30175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222199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8"/>
          <p:cNvSpPr txBox="1">
            <a:spLocks noGrp="1"/>
          </p:cNvSpPr>
          <p:nvPr>
            <p:ph type="body" idx="2"/>
          </p:nvPr>
        </p:nvSpPr>
        <p:spPr>
          <a:xfrm>
            <a:off x="3023242" y="12024360"/>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8"/>
          <p:cNvSpPr txBox="1">
            <a:spLocks noGrp="1"/>
          </p:cNvSpPr>
          <p:nvPr>
            <p:ph type="body" idx="4"/>
          </p:nvPr>
        </p:nvSpPr>
        <p:spPr>
          <a:xfrm>
            <a:off x="22219922" y="12024360"/>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1"/>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18659477" y="4739647"/>
            <a:ext cx="22219920" cy="23393400"/>
          </a:xfrm>
          <a:prstGeom prst="rect">
            <a:avLst/>
          </a:prstGeom>
          <a:noFill/>
          <a:ln>
            <a:noFill/>
          </a:ln>
        </p:spPr>
      </p:sp>
      <p:sp>
        <p:nvSpPr>
          <p:cNvPr id="64" name="Google Shape;64;p12"/>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1A93BC9-A755-C791-939D-4EF579CC58A4}"/>
              </a:ext>
            </a:extLst>
          </p:cNvPr>
          <p:cNvSpPr/>
          <p:nvPr/>
        </p:nvSpPr>
        <p:spPr>
          <a:xfrm>
            <a:off x="7360032" y="302017"/>
            <a:ext cx="28301568" cy="4203508"/>
          </a:xfrm>
          <a:prstGeom prst="round2Diag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latin typeface="Garamond" panose="02020404030301010803" pitchFamily="18" charset="0"/>
            </a:endParaRPr>
          </a:p>
        </p:txBody>
      </p:sp>
      <p:sp>
        <p:nvSpPr>
          <p:cNvPr id="121" name="Google Shape;121;p2"/>
          <p:cNvSpPr/>
          <p:nvPr/>
        </p:nvSpPr>
        <p:spPr>
          <a:xfrm>
            <a:off x="738682" y="5322704"/>
            <a:ext cx="12244661" cy="432252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endParaRPr lang="en-US" sz="3800" b="0" i="0" u="none" strike="noStrike" dirty="0">
              <a:solidFill>
                <a:schemeClr val="tx1"/>
              </a:solidFill>
              <a:effectLst/>
              <a:latin typeface="Garamond" panose="02020404030301010803" pitchFamily="18" charset="0"/>
            </a:endParaRPr>
          </a:p>
          <a:p>
            <a:pPr rtl="0">
              <a:spcBef>
                <a:spcPts val="0"/>
              </a:spcBef>
              <a:spcAft>
                <a:spcPts val="0"/>
              </a:spcAft>
            </a:pPr>
            <a:r>
              <a:rPr lang="en-US" sz="3800" dirty="0">
                <a:solidFill>
                  <a:schemeClr val="tx1"/>
                </a:solidFill>
                <a:latin typeface="Garamond" panose="02020404030301010803" pitchFamily="18" charset="0"/>
              </a:rPr>
              <a:t>	T</a:t>
            </a:r>
            <a:r>
              <a:rPr lang="en-US" sz="3800" b="0" i="0" u="none" strike="noStrike" dirty="0">
                <a:solidFill>
                  <a:schemeClr val="tx1"/>
                </a:solidFill>
                <a:effectLst/>
                <a:latin typeface="Garamond" panose="02020404030301010803" pitchFamily="18" charset="0"/>
              </a:rPr>
              <a:t>he Women’s Political Empowerment Index combines information from three calculated indices about women’s political and civil society progress and combines them into one index that measures overall political empowerment. With data spanning over 100 years (1900-2012), an index of three varieties, and over 170 countries, this index provides the most comprehensive and best-covering measure of empowerment by considering newly formed countries, shifting central concepts of women’s rights, and providing a better representation of the Global South.</a:t>
            </a:r>
            <a:endParaRPr lang="en-US" sz="3800" b="0" dirty="0">
              <a:solidFill>
                <a:schemeClr val="tx1"/>
              </a:solidFill>
              <a:effectLst/>
              <a:latin typeface="Garamond" panose="02020404030301010803" pitchFamily="18" charset="0"/>
            </a:endParaRPr>
          </a:p>
          <a:p>
            <a:br>
              <a:rPr lang="en-US" sz="3800" dirty="0">
                <a:solidFill>
                  <a:schemeClr val="tx1"/>
                </a:solidFill>
                <a:latin typeface="Garamond" panose="02020404030301010803" pitchFamily="18" charset="0"/>
              </a:rPr>
            </a:br>
            <a:endParaRPr sz="3800" dirty="0">
              <a:solidFill>
                <a:schemeClr val="tx1"/>
              </a:solidFill>
              <a:latin typeface="Garamond" panose="02020404030301010803" pitchFamily="18" charset="0"/>
            </a:endParaRPr>
          </a:p>
        </p:txBody>
      </p:sp>
      <p:sp>
        <p:nvSpPr>
          <p:cNvPr id="122" name="Google Shape;122;p2"/>
          <p:cNvSpPr/>
          <p:nvPr/>
        </p:nvSpPr>
        <p:spPr>
          <a:xfrm>
            <a:off x="1890698" y="22155941"/>
            <a:ext cx="9789049" cy="218017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0" i="0" u="none" strike="noStrike" dirty="0">
                <a:solidFill>
                  <a:srgbClr val="000000"/>
                </a:solidFill>
                <a:effectLst/>
                <a:latin typeface="EB Garamond" panose="00000500000000000000" pitchFamily="2" charset="0"/>
              </a:rPr>
              <a:t>Can women's political empowerment be categorized and reflect the changes in nation-state building, modernization, and gender equality over the 20th Century?</a:t>
            </a:r>
            <a:endParaRPr sz="4000" dirty="0">
              <a:solidFill>
                <a:schemeClr val="tx1"/>
              </a:solidFill>
              <a:latin typeface="Garamond" panose="02020404030301010803" pitchFamily="18" charset="0"/>
              <a:ea typeface="Calibri"/>
              <a:cs typeface="Calibri"/>
              <a:sym typeface="Calibri"/>
            </a:endParaRPr>
          </a:p>
        </p:txBody>
      </p:sp>
      <p:sp>
        <p:nvSpPr>
          <p:cNvPr id="125" name="Google Shape;125;p2"/>
          <p:cNvSpPr/>
          <p:nvPr/>
        </p:nvSpPr>
        <p:spPr>
          <a:xfrm>
            <a:off x="32287243" y="6863761"/>
            <a:ext cx="10854222" cy="259906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b="0" i="0" u="none" strike="noStrike" dirty="0">
                <a:solidFill>
                  <a:schemeClr val="tx1"/>
                </a:solidFill>
                <a:effectLst/>
                <a:latin typeface="Garamond" panose="02020404030301010803" pitchFamily="18" charset="0"/>
              </a:rPr>
              <a:t>	The split points are the points in the WPEI where the data can be broken into similar groups. The Quantile Method was used to split the data into four categories providing a broader understanding of empowerment preventing the deflation of newly formed and inflation of existing countries.</a:t>
            </a:r>
            <a:endParaRPr sz="3800" dirty="0">
              <a:solidFill>
                <a:schemeClr val="tx1"/>
              </a:solidFill>
              <a:latin typeface="Garamond" panose="02020404030301010803" pitchFamily="18" charset="0"/>
              <a:ea typeface="Calibri"/>
              <a:cs typeface="Calibri"/>
              <a:sym typeface="Calibri"/>
            </a:endParaRPr>
          </a:p>
        </p:txBody>
      </p:sp>
      <p:sp>
        <p:nvSpPr>
          <p:cNvPr id="138" name="Google Shape;138;p2"/>
          <p:cNvSpPr txBox="1"/>
          <p:nvPr/>
        </p:nvSpPr>
        <p:spPr>
          <a:xfrm>
            <a:off x="16916398" y="2676982"/>
            <a:ext cx="10058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tx1"/>
                </a:solidFill>
                <a:latin typeface="Garamond" panose="02020404030301010803" pitchFamily="18" charset="0"/>
                <a:ea typeface="Calibri"/>
                <a:cs typeface="Calibri"/>
                <a:sym typeface="Calibri"/>
              </a:rPr>
              <a:t>Athena B. Rodrigues</a:t>
            </a:r>
            <a:endParaRPr sz="5400" dirty="0">
              <a:solidFill>
                <a:schemeClr val="tx1"/>
              </a:solidFill>
              <a:latin typeface="Garamond" panose="02020404030301010803" pitchFamily="18" charset="0"/>
              <a:ea typeface="Calibri"/>
              <a:cs typeface="Calibri"/>
              <a:sym typeface="Calibri"/>
            </a:endParaRPr>
          </a:p>
        </p:txBody>
      </p:sp>
      <p:sp>
        <p:nvSpPr>
          <p:cNvPr id="139" name="Google Shape;139;p2"/>
          <p:cNvSpPr txBox="1"/>
          <p:nvPr/>
        </p:nvSpPr>
        <p:spPr>
          <a:xfrm>
            <a:off x="9272015" y="3600312"/>
            <a:ext cx="24579072" cy="1118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The George Washington University Department of Data Science</a:t>
            </a:r>
          </a:p>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Undergraduate Capstone, Spring 2024</a:t>
            </a:r>
            <a:endParaRPr dirty="0">
              <a:solidFill>
                <a:schemeClr val="tx1"/>
              </a:solidFill>
              <a:latin typeface="Garamond" panose="02020404030301010803" pitchFamily="18" charset="0"/>
            </a:endParaRPr>
          </a:p>
        </p:txBody>
      </p:sp>
      <p:sp>
        <p:nvSpPr>
          <p:cNvPr id="142" name="Google Shape;142;p2"/>
          <p:cNvSpPr/>
          <p:nvPr/>
        </p:nvSpPr>
        <p:spPr>
          <a:xfrm>
            <a:off x="32168666" y="5939150"/>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Categories</a:t>
            </a:r>
            <a:endParaRPr dirty="0">
              <a:solidFill>
                <a:schemeClr val="tx1"/>
              </a:solidFill>
              <a:latin typeface="Garamond" panose="02020404030301010803" pitchFamily="18" charset="0"/>
            </a:endParaRPr>
          </a:p>
        </p:txBody>
      </p:sp>
      <p:pic>
        <p:nvPicPr>
          <p:cNvPr id="145" name="Google Shape;145;p2" descr="A black and blue sign with white text&#10;&#10;Description automatically generated"/>
          <p:cNvPicPr preferRelativeResize="0"/>
          <p:nvPr/>
        </p:nvPicPr>
        <p:blipFill rotWithShape="1">
          <a:blip r:embed="rId3">
            <a:alphaModFix/>
          </a:blip>
          <a:srcRect/>
          <a:stretch/>
        </p:blipFill>
        <p:spPr>
          <a:xfrm>
            <a:off x="1932952" y="896255"/>
            <a:ext cx="3474676" cy="2687013"/>
          </a:xfrm>
          <a:prstGeom prst="rect">
            <a:avLst/>
          </a:prstGeom>
          <a:noFill/>
          <a:ln>
            <a:noFill/>
          </a:ln>
        </p:spPr>
      </p:pic>
      <p:sp>
        <p:nvSpPr>
          <p:cNvPr id="146" name="Google Shape;146;p2"/>
          <p:cNvSpPr txBox="1"/>
          <p:nvPr/>
        </p:nvSpPr>
        <p:spPr>
          <a:xfrm>
            <a:off x="4393946" y="1058713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tx1"/>
              </a:solidFill>
              <a:latin typeface="Garamond" panose="02020404030301010803" pitchFamily="18" charset="0"/>
              <a:ea typeface="Calibri"/>
              <a:cs typeface="Calibri"/>
              <a:sym typeface="Calibri"/>
            </a:endParaRPr>
          </a:p>
        </p:txBody>
      </p:sp>
      <p:sp>
        <p:nvSpPr>
          <p:cNvPr id="147" name="Google Shape;147;p2"/>
          <p:cNvSpPr txBox="1"/>
          <p:nvPr/>
        </p:nvSpPr>
        <p:spPr>
          <a:xfrm>
            <a:off x="10651327" y="558846"/>
            <a:ext cx="22588542"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tx1"/>
                </a:solidFill>
                <a:latin typeface="Garamond" panose="02020404030301010803" pitchFamily="18" charset="0"/>
                <a:ea typeface="Calibri"/>
                <a:cs typeface="Calibri"/>
                <a:sym typeface="Calibri"/>
              </a:rPr>
              <a:t>Tracking Women’s Political Empowerment and Suffrage (1900 -2000)</a:t>
            </a:r>
            <a:endParaRPr dirty="0">
              <a:solidFill>
                <a:schemeClr val="tx1"/>
              </a:solidFill>
              <a:latin typeface="Garamond" panose="02020404030301010803" pitchFamily="18" charset="0"/>
            </a:endParaRPr>
          </a:p>
        </p:txBody>
      </p:sp>
      <p:sp>
        <p:nvSpPr>
          <p:cNvPr id="8" name="Google Shape;133;p2">
            <a:extLst>
              <a:ext uri="{FF2B5EF4-FFF2-40B4-BE49-F238E27FC236}">
                <a16:creationId xmlns:a16="http://schemas.microsoft.com/office/drawing/2014/main" id="{2870BE41-EDE9-6C22-28C7-7554748D342E}"/>
              </a:ext>
            </a:extLst>
          </p:cNvPr>
          <p:cNvSpPr/>
          <p:nvPr/>
        </p:nvSpPr>
        <p:spPr>
          <a:xfrm>
            <a:off x="390684" y="20733367"/>
            <a:ext cx="11896663" cy="81839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Research</a:t>
            </a:r>
            <a:r>
              <a:rPr lang="en-US" sz="4800" b="1" dirty="0">
                <a:solidFill>
                  <a:schemeClr val="tx1"/>
                </a:solidFill>
                <a:latin typeface="Garamond" panose="02020404030301010803" pitchFamily="18" charset="0"/>
                <a:ea typeface="Calibri"/>
                <a:cs typeface="Calibri"/>
                <a:sym typeface="Calibri"/>
              </a:rPr>
              <a:t> </a:t>
            </a:r>
            <a:r>
              <a:rPr lang="en-US" sz="4800" b="1" dirty="0">
                <a:solidFill>
                  <a:schemeClr val="bg1"/>
                </a:solidFill>
                <a:latin typeface="Garamond" panose="02020404030301010803" pitchFamily="18" charset="0"/>
                <a:ea typeface="Calibri"/>
                <a:cs typeface="Calibri"/>
                <a:sym typeface="Calibri"/>
              </a:rPr>
              <a:t>Questions</a:t>
            </a:r>
            <a:endParaRPr dirty="0">
              <a:solidFill>
                <a:schemeClr val="bg1"/>
              </a:solidFill>
              <a:latin typeface="Garamond" panose="02020404030301010803" pitchFamily="18" charset="0"/>
            </a:endParaRPr>
          </a:p>
        </p:txBody>
      </p:sp>
      <p:sp>
        <p:nvSpPr>
          <p:cNvPr id="9" name="Google Shape;141;p2">
            <a:extLst>
              <a:ext uri="{FF2B5EF4-FFF2-40B4-BE49-F238E27FC236}">
                <a16:creationId xmlns:a16="http://schemas.microsoft.com/office/drawing/2014/main" id="{309DE061-00A6-3F42-39A7-FC107ECF0F9F}"/>
              </a:ext>
            </a:extLst>
          </p:cNvPr>
          <p:cNvSpPr/>
          <p:nvPr/>
        </p:nvSpPr>
        <p:spPr>
          <a:xfrm>
            <a:off x="743883" y="2215594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1.</a:t>
            </a:r>
            <a:endParaRPr lang="en-US" dirty="0">
              <a:solidFill>
                <a:schemeClr val="bg1"/>
              </a:solidFill>
              <a:latin typeface="Garamond" panose="02020404030301010803" pitchFamily="18" charset="0"/>
            </a:endParaRPr>
          </a:p>
        </p:txBody>
      </p:sp>
      <p:sp>
        <p:nvSpPr>
          <p:cNvPr id="14" name="Google Shape;141;p2">
            <a:extLst>
              <a:ext uri="{FF2B5EF4-FFF2-40B4-BE49-F238E27FC236}">
                <a16:creationId xmlns:a16="http://schemas.microsoft.com/office/drawing/2014/main" id="{58DCE4BE-1B48-90E1-E72B-EAF88E9C928C}"/>
              </a:ext>
            </a:extLst>
          </p:cNvPr>
          <p:cNvSpPr/>
          <p:nvPr/>
        </p:nvSpPr>
        <p:spPr>
          <a:xfrm>
            <a:off x="743883" y="2701132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3.</a:t>
            </a:r>
            <a:endParaRPr lang="en-US" dirty="0">
              <a:solidFill>
                <a:schemeClr val="bg1"/>
              </a:solidFill>
              <a:latin typeface="Garamond" panose="02020404030301010803" pitchFamily="18" charset="0"/>
            </a:endParaRPr>
          </a:p>
        </p:txBody>
      </p:sp>
      <p:sp>
        <p:nvSpPr>
          <p:cNvPr id="15" name="Google Shape;141;p2">
            <a:extLst>
              <a:ext uri="{FF2B5EF4-FFF2-40B4-BE49-F238E27FC236}">
                <a16:creationId xmlns:a16="http://schemas.microsoft.com/office/drawing/2014/main" id="{E7E97492-0959-6216-0C7B-2A7383150B55}"/>
              </a:ext>
            </a:extLst>
          </p:cNvPr>
          <p:cNvSpPr/>
          <p:nvPr/>
        </p:nvSpPr>
        <p:spPr>
          <a:xfrm>
            <a:off x="752431" y="2458363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2.</a:t>
            </a:r>
            <a:endParaRPr lang="en-US" dirty="0">
              <a:solidFill>
                <a:schemeClr val="bg1"/>
              </a:solidFill>
              <a:latin typeface="Garamond" panose="02020404030301010803" pitchFamily="18" charset="0"/>
            </a:endParaRPr>
          </a:p>
        </p:txBody>
      </p:sp>
      <p:sp>
        <p:nvSpPr>
          <p:cNvPr id="16" name="Google Shape;122;p2">
            <a:extLst>
              <a:ext uri="{FF2B5EF4-FFF2-40B4-BE49-F238E27FC236}">
                <a16:creationId xmlns:a16="http://schemas.microsoft.com/office/drawing/2014/main" id="{C54820BE-1396-643C-B015-10B70DD235C2}"/>
              </a:ext>
            </a:extLst>
          </p:cNvPr>
          <p:cNvSpPr/>
          <p:nvPr/>
        </p:nvSpPr>
        <p:spPr>
          <a:xfrm>
            <a:off x="1890698" y="27176100"/>
            <a:ext cx="9789049" cy="2238024"/>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EB Garamond" panose="00000500000000000000" pitchFamily="2" charset="0"/>
              </a:rPr>
              <a:t>Does this mapping method showcase regional patterns in women's political empowerment or suffrage?</a:t>
            </a:r>
          </a:p>
        </p:txBody>
      </p:sp>
      <p:sp>
        <p:nvSpPr>
          <p:cNvPr id="17" name="Google Shape;122;p2">
            <a:extLst>
              <a:ext uri="{FF2B5EF4-FFF2-40B4-BE49-F238E27FC236}">
                <a16:creationId xmlns:a16="http://schemas.microsoft.com/office/drawing/2014/main" id="{D6D4CA0F-19BB-0958-A9C0-47FAC6F4FDF6}"/>
              </a:ext>
            </a:extLst>
          </p:cNvPr>
          <p:cNvSpPr/>
          <p:nvPr/>
        </p:nvSpPr>
        <p:spPr>
          <a:xfrm>
            <a:off x="1895773" y="24850551"/>
            <a:ext cx="9783974" cy="2421546"/>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EB Garamond" panose="00000500000000000000" pitchFamily="2" charset="0"/>
              </a:rPr>
              <a:t>What trends emerge from the mapping of these categories and how do changes in women's suffrage influence these categorizations? </a:t>
            </a:r>
          </a:p>
        </p:txBody>
      </p:sp>
      <p:sp>
        <p:nvSpPr>
          <p:cNvPr id="18" name="Google Shape;144;p2">
            <a:extLst>
              <a:ext uri="{FF2B5EF4-FFF2-40B4-BE49-F238E27FC236}">
                <a16:creationId xmlns:a16="http://schemas.microsoft.com/office/drawing/2014/main" id="{6D7F276D-ABF4-F23A-F606-A01F22044E3D}"/>
              </a:ext>
            </a:extLst>
          </p:cNvPr>
          <p:cNvSpPr/>
          <p:nvPr/>
        </p:nvSpPr>
        <p:spPr>
          <a:xfrm>
            <a:off x="264751" y="29387228"/>
            <a:ext cx="12022596" cy="95721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Data Source</a:t>
            </a:r>
            <a:endParaRPr dirty="0">
              <a:solidFill>
                <a:schemeClr val="bg1"/>
              </a:solidFill>
              <a:latin typeface="Garamond" panose="02020404030301010803" pitchFamily="18" charset="0"/>
            </a:endParaRPr>
          </a:p>
        </p:txBody>
      </p:sp>
      <p:sp>
        <p:nvSpPr>
          <p:cNvPr id="19" name="Google Shape;121;p2">
            <a:extLst>
              <a:ext uri="{FF2B5EF4-FFF2-40B4-BE49-F238E27FC236}">
                <a16:creationId xmlns:a16="http://schemas.microsoft.com/office/drawing/2014/main" id="{D5AB0E39-F4BA-BD7A-1964-FD4B89296395}"/>
              </a:ext>
            </a:extLst>
          </p:cNvPr>
          <p:cNvSpPr/>
          <p:nvPr/>
        </p:nvSpPr>
        <p:spPr>
          <a:xfrm>
            <a:off x="390685" y="30759546"/>
            <a:ext cx="10801382" cy="1540041"/>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Sundström, A., Paxton, P., Wang, Y. T., &amp; Lindberg, S. I. (2017). Women’s political empowerment: A new global index, 1900–2012. </a:t>
            </a:r>
            <a:r>
              <a:rPr lang="en-US" sz="3800" b="0" i="1" u="none" strike="noStrike" dirty="0">
                <a:solidFill>
                  <a:schemeClr val="tx1"/>
                </a:solidFill>
                <a:effectLst/>
                <a:latin typeface="Garamond" panose="02020404030301010803" pitchFamily="18" charset="0"/>
              </a:rPr>
              <a:t>World Development</a:t>
            </a:r>
            <a:r>
              <a:rPr lang="en-US" sz="3800" b="0" i="0" u="none" strike="noStrike" dirty="0">
                <a:solidFill>
                  <a:schemeClr val="tx1"/>
                </a:solidFill>
                <a:effectLst/>
                <a:latin typeface="Garamond" panose="02020404030301010803" pitchFamily="18" charset="0"/>
              </a:rPr>
              <a:t>, </a:t>
            </a:r>
            <a:r>
              <a:rPr lang="en-US" sz="3800" b="0" i="1" u="none" strike="noStrike" dirty="0">
                <a:solidFill>
                  <a:schemeClr val="tx1"/>
                </a:solidFill>
                <a:effectLst/>
                <a:latin typeface="Garamond" panose="02020404030301010803" pitchFamily="18" charset="0"/>
              </a:rPr>
              <a:t>94</a:t>
            </a:r>
            <a:r>
              <a:rPr lang="en-US" sz="3800" b="0" i="0" u="none" strike="noStrike" dirty="0">
                <a:solidFill>
                  <a:schemeClr val="tx1"/>
                </a:solidFill>
                <a:effectLst/>
                <a:latin typeface="Garamond" panose="02020404030301010803" pitchFamily="18" charset="0"/>
              </a:rPr>
              <a:t>, 321-335.</a:t>
            </a:r>
            <a:endParaRPr sz="3800" dirty="0">
              <a:solidFill>
                <a:schemeClr val="tx1"/>
              </a:solidFill>
              <a:latin typeface="Garamond" panose="02020404030301010803" pitchFamily="18" charset="0"/>
            </a:endParaRPr>
          </a:p>
        </p:txBody>
      </p:sp>
      <p:sp>
        <p:nvSpPr>
          <p:cNvPr id="40" name="Google Shape;152;p2">
            <a:extLst>
              <a:ext uri="{FF2B5EF4-FFF2-40B4-BE49-F238E27FC236}">
                <a16:creationId xmlns:a16="http://schemas.microsoft.com/office/drawing/2014/main" id="{72B9807F-8E00-8FF5-6DA4-8E27D6EF7975}"/>
              </a:ext>
            </a:extLst>
          </p:cNvPr>
          <p:cNvSpPr/>
          <p:nvPr/>
        </p:nvSpPr>
        <p:spPr>
          <a:xfrm>
            <a:off x="14666188" y="16223208"/>
            <a:ext cx="5345837" cy="5433189"/>
          </a:xfrm>
          <a:prstGeom prst="rect">
            <a:avLst/>
          </a:prstGeom>
          <a:solidFill>
            <a:srgbClr val="F2F2F2"/>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tx1"/>
                </a:solidFill>
                <a:latin typeface="Garamond" panose="02020404030301010803" pitchFamily="18" charset="0"/>
              </a:rPr>
              <a:t>QR CODE</a:t>
            </a:r>
            <a:endParaRPr dirty="0">
              <a:solidFill>
                <a:schemeClr val="tx1"/>
              </a:solidFill>
              <a:latin typeface="Garamond" panose="02020404030301010803" pitchFamily="18" charset="0"/>
            </a:endParaRPr>
          </a:p>
        </p:txBody>
      </p:sp>
      <p:graphicFrame>
        <p:nvGraphicFramePr>
          <p:cNvPr id="41" name="Table 40">
            <a:extLst>
              <a:ext uri="{FF2B5EF4-FFF2-40B4-BE49-F238E27FC236}">
                <a16:creationId xmlns:a16="http://schemas.microsoft.com/office/drawing/2014/main" id="{5574B636-6D46-8836-93CD-813C52442D61}"/>
              </a:ext>
            </a:extLst>
          </p:cNvPr>
          <p:cNvGraphicFramePr>
            <a:graphicFrameLocks noGrp="1"/>
          </p:cNvGraphicFramePr>
          <p:nvPr/>
        </p:nvGraphicFramePr>
        <p:xfrm>
          <a:off x="33506230" y="10441364"/>
          <a:ext cx="8809016" cy="4344235"/>
        </p:xfrm>
        <a:graphic>
          <a:graphicData uri="http://schemas.openxmlformats.org/drawingml/2006/table">
            <a:tbl>
              <a:tblPr firstRow="1" bandRow="1">
                <a:tableStyleId>{5940675A-B579-460E-94D1-54222C63F5DA}</a:tableStyleId>
              </a:tblPr>
              <a:tblGrid>
                <a:gridCol w="3416649">
                  <a:extLst>
                    <a:ext uri="{9D8B030D-6E8A-4147-A177-3AD203B41FA5}">
                      <a16:colId xmlns:a16="http://schemas.microsoft.com/office/drawing/2014/main" val="2091145196"/>
                    </a:ext>
                  </a:extLst>
                </a:gridCol>
                <a:gridCol w="5392367">
                  <a:extLst>
                    <a:ext uri="{9D8B030D-6E8A-4147-A177-3AD203B41FA5}">
                      <a16:colId xmlns:a16="http://schemas.microsoft.com/office/drawing/2014/main" val="3639124215"/>
                    </a:ext>
                  </a:extLst>
                </a:gridCol>
              </a:tblGrid>
              <a:tr h="775317">
                <a:tc>
                  <a:txBody>
                    <a:bodyPr/>
                    <a:lstStyle/>
                    <a:p>
                      <a:pPr algn="ctr"/>
                      <a:r>
                        <a:rPr lang="en-US" sz="3800" dirty="0">
                          <a:solidFill>
                            <a:schemeClr val="bg1"/>
                          </a:solidFill>
                          <a:latin typeface="Garamond" panose="02020404030301010803" pitchFamily="18"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878476683"/>
                  </a:ext>
                </a:extLst>
              </a:tr>
              <a:tr h="775317">
                <a:tc>
                  <a:txBody>
                    <a:bodyPr/>
                    <a:lstStyle/>
                    <a:p>
                      <a:pPr algn="ctr"/>
                      <a:r>
                        <a:rPr lang="en-US" sz="3800" dirty="0">
                          <a:solidFill>
                            <a:schemeClr val="tx1"/>
                          </a:solidFill>
                          <a:latin typeface="Garamond" panose="02020404030301010803" pitchFamily="18" charset="0"/>
                        </a:rPr>
                        <a:t>Nascent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&lt; 0.188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451885"/>
                  </a:ext>
                </a:extLst>
              </a:tr>
              <a:tr h="1009142">
                <a:tc>
                  <a:txBody>
                    <a:bodyPr/>
                    <a:lstStyle/>
                    <a:p>
                      <a:pPr algn="ctr"/>
                      <a:r>
                        <a:rPr lang="en-US" sz="3800" dirty="0">
                          <a:solidFill>
                            <a:schemeClr val="tx1"/>
                          </a:solidFill>
                          <a:latin typeface="Garamond" panose="02020404030301010803" pitchFamily="18" charset="0"/>
                        </a:rPr>
                        <a:t>Emerging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0.188 &lt; WPEI &lt; 0.336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6558474"/>
                  </a:ext>
                </a:extLst>
              </a:tr>
              <a:tr h="1009142">
                <a:tc>
                  <a:txBody>
                    <a:bodyPr/>
                    <a:lstStyle/>
                    <a:p>
                      <a:pPr algn="ctr"/>
                      <a:r>
                        <a:rPr lang="en-US" sz="3800" dirty="0">
                          <a:solidFill>
                            <a:schemeClr val="tx1"/>
                          </a:solidFill>
                          <a:latin typeface="Garamond" panose="02020404030301010803" pitchFamily="18" charset="0"/>
                        </a:rPr>
                        <a:t>Developing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0.335 &lt; WPEI &lt;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823378"/>
                  </a:ext>
                </a:extLst>
              </a:tr>
              <a:tr h="775317">
                <a:tc>
                  <a:txBody>
                    <a:bodyPr/>
                    <a:lstStyle/>
                    <a:p>
                      <a:pPr algn="ctr"/>
                      <a:r>
                        <a:rPr lang="en-US" sz="3800" dirty="0">
                          <a:solidFill>
                            <a:schemeClr val="tx1"/>
                          </a:solidFill>
                          <a:latin typeface="Garamond" panose="02020404030301010803" pitchFamily="18" charset="0"/>
                        </a:rPr>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&gt;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482422"/>
                  </a:ext>
                </a:extLst>
              </a:tr>
            </a:tbl>
          </a:graphicData>
        </a:graphic>
      </p:graphicFrame>
      <p:sp>
        <p:nvSpPr>
          <p:cNvPr id="42" name="Google Shape;142;p2">
            <a:extLst>
              <a:ext uri="{FF2B5EF4-FFF2-40B4-BE49-F238E27FC236}">
                <a16:creationId xmlns:a16="http://schemas.microsoft.com/office/drawing/2014/main" id="{E40CD157-6FFA-3123-7511-4DAA902D7FCE}"/>
              </a:ext>
            </a:extLst>
          </p:cNvPr>
          <p:cNvSpPr/>
          <p:nvPr/>
        </p:nvSpPr>
        <p:spPr>
          <a:xfrm>
            <a:off x="32227954" y="15001111"/>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Periods</a:t>
            </a:r>
            <a:endParaRPr dirty="0">
              <a:solidFill>
                <a:schemeClr val="tx1"/>
              </a:solidFill>
              <a:latin typeface="Garamond" panose="02020404030301010803" pitchFamily="18" charset="0"/>
            </a:endParaRPr>
          </a:p>
        </p:txBody>
      </p:sp>
      <p:graphicFrame>
        <p:nvGraphicFramePr>
          <p:cNvPr id="44" name="Table 43">
            <a:extLst>
              <a:ext uri="{FF2B5EF4-FFF2-40B4-BE49-F238E27FC236}">
                <a16:creationId xmlns:a16="http://schemas.microsoft.com/office/drawing/2014/main" id="{7697F4EA-E7CC-77A8-5464-DFE8CB2911AD}"/>
              </a:ext>
            </a:extLst>
          </p:cNvPr>
          <p:cNvGraphicFramePr>
            <a:graphicFrameLocks noGrp="1"/>
          </p:cNvGraphicFramePr>
          <p:nvPr/>
        </p:nvGraphicFramePr>
        <p:xfrm>
          <a:off x="32424338" y="19684279"/>
          <a:ext cx="10972800" cy="2682240"/>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val="2281213454"/>
                    </a:ext>
                  </a:extLst>
                </a:gridCol>
                <a:gridCol w="5486400">
                  <a:extLst>
                    <a:ext uri="{9D8B030D-6E8A-4147-A177-3AD203B41FA5}">
                      <a16:colId xmlns:a16="http://schemas.microsoft.com/office/drawing/2014/main" val="2045418393"/>
                    </a:ext>
                  </a:extLst>
                </a:gridCol>
              </a:tblGrid>
              <a:tr h="413422">
                <a:tc>
                  <a:txBody>
                    <a:bodyPr/>
                    <a:lstStyle/>
                    <a:p>
                      <a:pPr algn="ctr"/>
                      <a:r>
                        <a:rPr lang="en-US" sz="3800" dirty="0">
                          <a:solidFill>
                            <a:schemeClr val="bg1"/>
                          </a:solidFill>
                          <a:latin typeface="Garamond" panose="02020404030301010803" pitchFamily="18" charset="0"/>
                        </a:rPr>
                        <a:t>Period</a:t>
                      </a:r>
                    </a:p>
                  </a:txBody>
                  <a:tcP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Years</a:t>
                      </a:r>
                    </a:p>
                  </a:txBody>
                  <a:tcPr>
                    <a:solidFill>
                      <a:schemeClr val="accent4">
                        <a:lumMod val="75000"/>
                      </a:schemeClr>
                    </a:solidFill>
                  </a:tcPr>
                </a:tc>
                <a:extLst>
                  <a:ext uri="{0D108BD9-81ED-4DB2-BD59-A6C34878D82A}">
                    <a16:rowId xmlns:a16="http://schemas.microsoft.com/office/drawing/2014/main" val="919567501"/>
                  </a:ext>
                </a:extLst>
              </a:tr>
              <a:tr h="413422">
                <a:tc>
                  <a:txBody>
                    <a:bodyPr/>
                    <a:lstStyle/>
                    <a:p>
                      <a:pPr algn="ctr"/>
                      <a:r>
                        <a:rPr lang="en-US" sz="3800" dirty="0">
                          <a:latin typeface="Garamond" panose="02020404030301010803" pitchFamily="18" charset="0"/>
                        </a:rPr>
                        <a:t>Nascent</a:t>
                      </a:r>
                    </a:p>
                  </a:txBody>
                  <a:tcPr/>
                </a:tc>
                <a:tc>
                  <a:txBody>
                    <a:bodyPr/>
                    <a:lstStyle/>
                    <a:p>
                      <a:pPr algn="ctr"/>
                      <a:r>
                        <a:rPr lang="en-US" sz="3800" dirty="0">
                          <a:latin typeface="Garamond" panose="02020404030301010803" pitchFamily="18" charset="0"/>
                        </a:rPr>
                        <a:t>1900 – 1955</a:t>
                      </a:r>
                    </a:p>
                  </a:txBody>
                  <a:tcPr/>
                </a:tc>
                <a:extLst>
                  <a:ext uri="{0D108BD9-81ED-4DB2-BD59-A6C34878D82A}">
                    <a16:rowId xmlns:a16="http://schemas.microsoft.com/office/drawing/2014/main" val="3429635491"/>
                  </a:ext>
                </a:extLst>
              </a:tr>
              <a:tr h="413422">
                <a:tc>
                  <a:txBody>
                    <a:bodyPr/>
                    <a:lstStyle/>
                    <a:p>
                      <a:pPr algn="ctr"/>
                      <a:r>
                        <a:rPr lang="en-US" sz="3800" dirty="0">
                          <a:latin typeface="Garamond" panose="02020404030301010803" pitchFamily="18" charset="0"/>
                        </a:rPr>
                        <a:t>Developing</a:t>
                      </a:r>
                    </a:p>
                  </a:txBody>
                  <a:tcPr/>
                </a:tc>
                <a:tc>
                  <a:txBody>
                    <a:bodyPr/>
                    <a:lstStyle/>
                    <a:p>
                      <a:pPr algn="ctr"/>
                      <a:r>
                        <a:rPr lang="en-US" sz="3800" dirty="0">
                          <a:latin typeface="Garamond" panose="02020404030301010803" pitchFamily="18" charset="0"/>
                        </a:rPr>
                        <a:t>1956 – 1978</a:t>
                      </a:r>
                    </a:p>
                  </a:txBody>
                  <a:tcPr/>
                </a:tc>
                <a:extLst>
                  <a:ext uri="{0D108BD9-81ED-4DB2-BD59-A6C34878D82A}">
                    <a16:rowId xmlns:a16="http://schemas.microsoft.com/office/drawing/2014/main" val="3690601320"/>
                  </a:ext>
                </a:extLst>
              </a:tr>
              <a:tr h="413422">
                <a:tc>
                  <a:txBody>
                    <a:bodyPr/>
                    <a:lstStyle/>
                    <a:p>
                      <a:pPr algn="ctr"/>
                      <a:r>
                        <a:rPr lang="en-US" sz="3800" dirty="0">
                          <a:latin typeface="Garamond" panose="02020404030301010803" pitchFamily="18" charset="0"/>
                        </a:rPr>
                        <a:t>Established</a:t>
                      </a:r>
                    </a:p>
                  </a:txBody>
                  <a:tcPr/>
                </a:tc>
                <a:tc>
                  <a:txBody>
                    <a:bodyPr/>
                    <a:lstStyle/>
                    <a:p>
                      <a:pPr algn="ctr"/>
                      <a:r>
                        <a:rPr lang="en-US" sz="3800" dirty="0">
                          <a:latin typeface="Garamond" panose="02020404030301010803" pitchFamily="18" charset="0"/>
                        </a:rPr>
                        <a:t>1979 - 2000</a:t>
                      </a:r>
                    </a:p>
                  </a:txBody>
                  <a:tcPr/>
                </a:tc>
                <a:extLst>
                  <a:ext uri="{0D108BD9-81ED-4DB2-BD59-A6C34878D82A}">
                    <a16:rowId xmlns:a16="http://schemas.microsoft.com/office/drawing/2014/main" val="3956124310"/>
                  </a:ext>
                </a:extLst>
              </a:tr>
            </a:tbl>
          </a:graphicData>
        </a:graphic>
      </p:graphicFrame>
      <p:pic>
        <p:nvPicPr>
          <p:cNvPr id="1026" name="Picture 2" descr="GW Data Science (@gw_data_science) / X">
            <a:extLst>
              <a:ext uri="{FF2B5EF4-FFF2-40B4-BE49-F238E27FC236}">
                <a16:creationId xmlns:a16="http://schemas.microsoft.com/office/drawing/2014/main" id="{12552F76-43B7-C493-3D79-3A7F6385EA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64" b="22149"/>
          <a:stretch/>
        </p:blipFill>
        <p:spPr bwMode="auto">
          <a:xfrm>
            <a:off x="37573583" y="1000968"/>
            <a:ext cx="5180834" cy="2868351"/>
          </a:xfrm>
          <a:prstGeom prst="rect">
            <a:avLst/>
          </a:prstGeom>
          <a:noFill/>
          <a:extLst>
            <a:ext uri="{909E8E84-426E-40DD-AFC4-6F175D3DCCD1}">
              <a14:hiddenFill xmlns:a14="http://schemas.microsoft.com/office/drawing/2010/main">
                <a:solidFill>
                  <a:srgbClr val="FFFFFF"/>
                </a:solidFill>
              </a14:hiddenFill>
            </a:ext>
          </a:extLst>
        </p:spPr>
      </p:pic>
      <p:sp>
        <p:nvSpPr>
          <p:cNvPr id="57" name="Google Shape;135;p2">
            <a:extLst>
              <a:ext uri="{FF2B5EF4-FFF2-40B4-BE49-F238E27FC236}">
                <a16:creationId xmlns:a16="http://schemas.microsoft.com/office/drawing/2014/main" id="{D698C777-F2E5-3C86-9DBB-72933326AFBE}"/>
              </a:ext>
            </a:extLst>
          </p:cNvPr>
          <p:cNvSpPr/>
          <p:nvPr/>
        </p:nvSpPr>
        <p:spPr>
          <a:xfrm>
            <a:off x="527059" y="4822267"/>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Introduction</a:t>
            </a:r>
            <a:endParaRPr dirty="0">
              <a:solidFill>
                <a:schemeClr val="bg1"/>
              </a:solidFill>
              <a:latin typeface="Garamond" panose="02020404030301010803" pitchFamily="18" charset="0"/>
            </a:endParaRPr>
          </a:p>
        </p:txBody>
      </p:sp>
      <p:sp>
        <p:nvSpPr>
          <p:cNvPr id="62" name="TextBox 61">
            <a:extLst>
              <a:ext uri="{FF2B5EF4-FFF2-40B4-BE49-F238E27FC236}">
                <a16:creationId xmlns:a16="http://schemas.microsoft.com/office/drawing/2014/main" id="{A450CBDE-9BDB-877B-E079-D0D68D35AA3C}"/>
              </a:ext>
            </a:extLst>
          </p:cNvPr>
          <p:cNvSpPr txBox="1"/>
          <p:nvPr/>
        </p:nvSpPr>
        <p:spPr>
          <a:xfrm>
            <a:off x="32568839" y="15951936"/>
            <a:ext cx="10839772" cy="3600986"/>
          </a:xfrm>
          <a:prstGeom prst="rect">
            <a:avLst/>
          </a:prstGeom>
          <a:noFill/>
        </p:spPr>
        <p:txBody>
          <a:bodyPr wrap="square">
            <a:spAutoFit/>
          </a:bodyPr>
          <a:lstStyle/>
          <a:p>
            <a:r>
              <a:rPr lang="en-US" sz="3800" dirty="0">
                <a:latin typeface="Garamond" panose="02020404030301010803" pitchFamily="18" charset="0"/>
              </a:rPr>
              <a:t>	An </a:t>
            </a:r>
            <a:r>
              <a:rPr lang="en-US" sz="3800" b="0" i="0" u="none" strike="noStrike" dirty="0">
                <a:solidFill>
                  <a:srgbClr val="000000"/>
                </a:solidFill>
                <a:effectLst/>
                <a:latin typeface="Garamond" panose="02020404030301010803" pitchFamily="18" charset="0"/>
              </a:rPr>
              <a:t>Empowerment Period contains each category’s dominant years for the 20th century. This was found using two methods: graph visuals and threshold calculations. The emergent category was dropped for finding Empowerment Periods due to large overlaps, it was kept in for all other parts.</a:t>
            </a:r>
            <a:endParaRPr lang="en-US" sz="3800" dirty="0">
              <a:latin typeface="Garamond" panose="02020404030301010803" pitchFamily="18" charset="0"/>
            </a:endParaRPr>
          </a:p>
        </p:txBody>
      </p:sp>
      <p:graphicFrame>
        <p:nvGraphicFramePr>
          <p:cNvPr id="67" name="Table 66">
            <a:extLst>
              <a:ext uri="{FF2B5EF4-FFF2-40B4-BE49-F238E27FC236}">
                <a16:creationId xmlns:a16="http://schemas.microsoft.com/office/drawing/2014/main" id="{9DF16388-076E-0053-57CB-57C55EBD2B49}"/>
              </a:ext>
            </a:extLst>
          </p:cNvPr>
          <p:cNvGraphicFramePr>
            <a:graphicFrameLocks noGrp="1"/>
          </p:cNvGraphicFramePr>
          <p:nvPr>
            <p:extLst>
              <p:ext uri="{D42A27DB-BD31-4B8C-83A1-F6EECF244321}">
                <p14:modId xmlns:p14="http://schemas.microsoft.com/office/powerpoint/2010/main" val="3884289070"/>
              </p:ext>
            </p:extLst>
          </p:nvPr>
        </p:nvGraphicFramePr>
        <p:xfrm>
          <a:off x="32168666" y="28355403"/>
          <a:ext cx="11503186" cy="4113830"/>
        </p:xfrm>
        <a:graphic>
          <a:graphicData uri="http://schemas.openxmlformats.org/drawingml/2006/table">
            <a:tbl>
              <a:tblPr firstRow="1" bandRow="1">
                <a:tableStyleId>{5940675A-B579-460E-94D1-54222C63F5DA}</a:tableStyleId>
              </a:tblPr>
              <a:tblGrid>
                <a:gridCol w="2377440">
                  <a:extLst>
                    <a:ext uri="{9D8B030D-6E8A-4147-A177-3AD203B41FA5}">
                      <a16:colId xmlns:a16="http://schemas.microsoft.com/office/drawing/2014/main" val="2426677641"/>
                    </a:ext>
                  </a:extLst>
                </a:gridCol>
                <a:gridCol w="1446028">
                  <a:extLst>
                    <a:ext uri="{9D8B030D-6E8A-4147-A177-3AD203B41FA5}">
                      <a16:colId xmlns:a16="http://schemas.microsoft.com/office/drawing/2014/main" val="3997089282"/>
                    </a:ext>
                  </a:extLst>
                </a:gridCol>
                <a:gridCol w="1301514">
                  <a:extLst>
                    <a:ext uri="{9D8B030D-6E8A-4147-A177-3AD203B41FA5}">
                      <a16:colId xmlns:a16="http://schemas.microsoft.com/office/drawing/2014/main" val="2624566702"/>
                    </a:ext>
                  </a:extLst>
                </a:gridCol>
                <a:gridCol w="1594551">
                  <a:extLst>
                    <a:ext uri="{9D8B030D-6E8A-4147-A177-3AD203B41FA5}">
                      <a16:colId xmlns:a16="http://schemas.microsoft.com/office/drawing/2014/main" val="2758336224"/>
                    </a:ext>
                  </a:extLst>
                </a:gridCol>
                <a:gridCol w="1594551">
                  <a:extLst>
                    <a:ext uri="{9D8B030D-6E8A-4147-A177-3AD203B41FA5}">
                      <a16:colId xmlns:a16="http://schemas.microsoft.com/office/drawing/2014/main" val="633971977"/>
                    </a:ext>
                  </a:extLst>
                </a:gridCol>
                <a:gridCol w="1594551">
                  <a:extLst>
                    <a:ext uri="{9D8B030D-6E8A-4147-A177-3AD203B41FA5}">
                      <a16:colId xmlns:a16="http://schemas.microsoft.com/office/drawing/2014/main" val="66326360"/>
                    </a:ext>
                  </a:extLst>
                </a:gridCol>
                <a:gridCol w="1594551">
                  <a:extLst>
                    <a:ext uri="{9D8B030D-6E8A-4147-A177-3AD203B41FA5}">
                      <a16:colId xmlns:a16="http://schemas.microsoft.com/office/drawing/2014/main" val="1309271312"/>
                    </a:ext>
                  </a:extLst>
                </a:gridCol>
              </a:tblGrid>
              <a:tr h="956096">
                <a:tc>
                  <a:txBody>
                    <a:bodyPr/>
                    <a:lstStyle/>
                    <a:p>
                      <a:pPr algn="ctr"/>
                      <a:r>
                        <a:rPr lang="en-US" sz="3800" dirty="0">
                          <a:solidFill>
                            <a:schemeClr val="bg1"/>
                          </a:solidFill>
                          <a:latin typeface="Garamond" panose="02020404030301010803" pitchFamily="18" charset="0"/>
                        </a:rPr>
                        <a:t>Nascent</a:t>
                      </a:r>
                    </a:p>
                  </a:txBody>
                  <a:tcPr>
                    <a:solidFill>
                      <a:schemeClr val="accent4">
                        <a:lumMod val="75000"/>
                      </a:schemeClr>
                    </a:solid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1946</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1948</a:t>
                      </a:r>
                    </a:p>
                  </a:txBody>
                  <a:tcPr>
                    <a:noFill/>
                  </a:tcPr>
                </a:tc>
                <a:extLst>
                  <a:ext uri="{0D108BD9-81ED-4DB2-BD59-A6C34878D82A}">
                    <a16:rowId xmlns:a16="http://schemas.microsoft.com/office/drawing/2014/main" val="746504726"/>
                  </a:ext>
                </a:extLst>
              </a:tr>
              <a:tr h="1052578">
                <a:tc>
                  <a:txBody>
                    <a:bodyPr/>
                    <a:lstStyle/>
                    <a:p>
                      <a:pPr algn="ctr"/>
                      <a:r>
                        <a:rPr lang="en-US" sz="3800" dirty="0">
                          <a:solidFill>
                            <a:schemeClr val="bg1"/>
                          </a:solidFill>
                          <a:latin typeface="Garamond" panose="02020404030301010803" pitchFamily="18" charset="0"/>
                        </a:rPr>
                        <a:t>Emerging</a:t>
                      </a:r>
                    </a:p>
                  </a:txBody>
                  <a:tcPr>
                    <a:solidFill>
                      <a:schemeClr val="accent4">
                        <a:lumMod val="75000"/>
                      </a:schemeClr>
                    </a:solidFill>
                  </a:tcPr>
                </a:tc>
                <a:tc>
                  <a:txBody>
                    <a:bodyPr/>
                    <a:lstStyle/>
                    <a:p>
                      <a:pPr algn="ctr"/>
                      <a:r>
                        <a:rPr lang="en-US" sz="3800" dirty="0">
                          <a:latin typeface="Garamond" panose="02020404030301010803" pitchFamily="18" charset="0"/>
                        </a:rPr>
                        <a:t>1918</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1914</a:t>
                      </a:r>
                    </a:p>
                  </a:txBody>
                  <a:tcPr>
                    <a:noFill/>
                  </a:tcPr>
                </a:tc>
                <a:tc>
                  <a:txBody>
                    <a:bodyPr/>
                    <a:lstStyle/>
                    <a:p>
                      <a:pPr algn="ctr"/>
                      <a:r>
                        <a:rPr lang="en-US" sz="3800" dirty="0">
                          <a:latin typeface="Garamond" panose="02020404030301010803" pitchFamily="18" charset="0"/>
                        </a:rPr>
                        <a:t>1969</a:t>
                      </a:r>
                    </a:p>
                  </a:txBody>
                  <a:tcPr>
                    <a:noFill/>
                  </a:tcPr>
                </a:tc>
                <a:tc>
                  <a:txBody>
                    <a:bodyPr/>
                    <a:lstStyle/>
                    <a:p>
                      <a:pPr algn="ctr"/>
                      <a:r>
                        <a:rPr lang="en-US" sz="3800" dirty="0">
                          <a:latin typeface="Garamond" panose="02020404030301010803" pitchFamily="18" charset="0"/>
                        </a:rPr>
                        <a:t>1905</a:t>
                      </a:r>
                    </a:p>
                  </a:txBody>
                  <a:tcPr>
                    <a:noFill/>
                  </a:tcPr>
                </a:tc>
                <a:tc>
                  <a:txBody>
                    <a:bodyPr/>
                    <a:lstStyle/>
                    <a:p>
                      <a:pPr algn="ctr"/>
                      <a:r>
                        <a:rPr lang="en-US" sz="3800" dirty="0">
                          <a:latin typeface="Garamond" panose="02020404030301010803" pitchFamily="18" charset="0"/>
                        </a:rPr>
                        <a:t>1972</a:t>
                      </a:r>
                    </a:p>
                  </a:txBody>
                  <a:tcPr>
                    <a:noFill/>
                  </a:tcPr>
                </a:tc>
                <a:extLst>
                  <a:ext uri="{0D108BD9-81ED-4DB2-BD59-A6C34878D82A}">
                    <a16:rowId xmlns:a16="http://schemas.microsoft.com/office/drawing/2014/main" val="1880588388"/>
                  </a:ext>
                </a:extLst>
              </a:tr>
              <a:tr h="1052578">
                <a:tc>
                  <a:txBody>
                    <a:bodyPr/>
                    <a:lstStyle/>
                    <a:p>
                      <a:pPr algn="ctr"/>
                      <a:r>
                        <a:rPr lang="en-US" sz="3800" dirty="0">
                          <a:solidFill>
                            <a:schemeClr val="bg1"/>
                          </a:solidFill>
                          <a:latin typeface="Garamond" panose="02020404030301010803" pitchFamily="18" charset="0"/>
                        </a:rPr>
                        <a:t>Developing</a:t>
                      </a:r>
                    </a:p>
                  </a:txBody>
                  <a:tcPr>
                    <a:solidFill>
                      <a:schemeClr val="accent4">
                        <a:lumMod val="75000"/>
                      </a:schemeClr>
                    </a:solidFill>
                  </a:tcPr>
                </a:tc>
                <a:tc>
                  <a:txBody>
                    <a:bodyPr/>
                    <a:lstStyle/>
                    <a:p>
                      <a:pPr algn="ctr"/>
                      <a:r>
                        <a:rPr lang="en-US" sz="3800" dirty="0">
                          <a:latin typeface="Garamond" panose="02020404030301010803" pitchFamily="18" charset="0"/>
                        </a:rPr>
                        <a:t>1974</a:t>
                      </a:r>
                    </a:p>
                  </a:txBody>
                  <a:tcPr/>
                </a:tc>
                <a:tc>
                  <a:txBody>
                    <a:bodyPr/>
                    <a:lstStyle/>
                    <a:p>
                      <a:pPr algn="ctr"/>
                      <a:r>
                        <a:rPr lang="en-US" sz="3800" dirty="0">
                          <a:latin typeface="Garamond" panose="02020404030301010803" pitchFamily="18" charset="0"/>
                        </a:rPr>
                        <a:t>1978</a:t>
                      </a:r>
                    </a:p>
                  </a:txBody>
                  <a:tcPr/>
                </a:tc>
                <a:tc>
                  <a:txBody>
                    <a:bodyPr/>
                    <a:lstStyle/>
                    <a:p>
                      <a:pPr algn="ctr"/>
                      <a:r>
                        <a:rPr lang="en-US" sz="3800" dirty="0">
                          <a:latin typeface="Garamond" panose="02020404030301010803" pitchFamily="18" charset="0"/>
                        </a:rPr>
                        <a:t>1867</a:t>
                      </a:r>
                    </a:p>
                  </a:txBody>
                  <a:tcPr/>
                </a:tc>
                <a:tc>
                  <a:txBody>
                    <a:bodyPr/>
                    <a:lstStyle/>
                    <a:p>
                      <a:pPr algn="ctr"/>
                      <a:r>
                        <a:rPr lang="en-US" sz="3800" dirty="0">
                          <a:latin typeface="Garamond" panose="02020404030301010803" pitchFamily="18" charset="0"/>
                        </a:rPr>
                        <a:t>1987</a:t>
                      </a:r>
                    </a:p>
                  </a:txBody>
                  <a:tcPr/>
                </a:tc>
                <a:tc>
                  <a:txBody>
                    <a:bodyPr/>
                    <a:lstStyle/>
                    <a:p>
                      <a:pPr algn="ctr"/>
                      <a:r>
                        <a:rPr lang="en-US" sz="3800" dirty="0">
                          <a:latin typeface="Garamond" panose="02020404030301010803" pitchFamily="18" charset="0"/>
                        </a:rPr>
                        <a:t>1966</a:t>
                      </a:r>
                    </a:p>
                  </a:txBody>
                  <a:tcPr/>
                </a:tc>
                <a:tc>
                  <a:txBody>
                    <a:bodyPr/>
                    <a:lstStyle/>
                    <a:p>
                      <a:pPr algn="ctr"/>
                      <a:r>
                        <a:rPr lang="en-US" sz="3800" dirty="0">
                          <a:latin typeface="Garamond" panose="02020404030301010803" pitchFamily="18" charset="0"/>
                        </a:rPr>
                        <a:t>1987</a:t>
                      </a:r>
                    </a:p>
                  </a:txBody>
                  <a:tcPr/>
                </a:tc>
                <a:extLst>
                  <a:ext uri="{0D108BD9-81ED-4DB2-BD59-A6C34878D82A}">
                    <a16:rowId xmlns:a16="http://schemas.microsoft.com/office/drawing/2014/main" val="2859167272"/>
                  </a:ext>
                </a:extLst>
              </a:tr>
              <a:tr h="1052578">
                <a:tc>
                  <a:txBody>
                    <a:bodyPr/>
                    <a:lstStyle/>
                    <a:p>
                      <a:pPr algn="ctr"/>
                      <a:r>
                        <a:rPr lang="en-US" sz="3800" dirty="0">
                          <a:solidFill>
                            <a:schemeClr val="bg1"/>
                          </a:solidFill>
                          <a:latin typeface="Garamond" panose="02020404030301010803" pitchFamily="18" charset="0"/>
                        </a:rPr>
                        <a:t>Established</a:t>
                      </a:r>
                    </a:p>
                  </a:txBody>
                  <a:tcPr>
                    <a:solidFill>
                      <a:schemeClr val="accent4">
                        <a:lumMod val="75000"/>
                      </a:schemeClr>
                    </a:solidFill>
                  </a:tcPr>
                </a:tc>
                <a:tc>
                  <a:txBody>
                    <a:bodyPr/>
                    <a:lstStyle/>
                    <a:p>
                      <a:pPr algn="ctr"/>
                      <a:r>
                        <a:rPr lang="en-US" sz="3800" dirty="0">
                          <a:latin typeface="Garamond" panose="02020404030301010803" pitchFamily="18" charset="0"/>
                        </a:rPr>
                        <a:t>1994</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1991</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1990</a:t>
                      </a:r>
                    </a:p>
                  </a:txBody>
                  <a:tcPr/>
                </a:tc>
                <a:tc>
                  <a:txBody>
                    <a:bodyPr/>
                    <a:lstStyle/>
                    <a:p>
                      <a:pPr algn="ctr"/>
                      <a:r>
                        <a:rPr lang="en-US" sz="3800" dirty="0">
                          <a:latin typeface="Garamond" panose="02020404030301010803" pitchFamily="18" charset="0"/>
                        </a:rPr>
                        <a:t>2000</a:t>
                      </a:r>
                    </a:p>
                  </a:txBody>
                  <a:tcPr/>
                </a:tc>
                <a:extLst>
                  <a:ext uri="{0D108BD9-81ED-4DB2-BD59-A6C34878D82A}">
                    <a16:rowId xmlns:a16="http://schemas.microsoft.com/office/drawing/2014/main" val="1469877422"/>
                  </a:ext>
                </a:extLst>
              </a:tr>
            </a:tbl>
          </a:graphicData>
        </a:graphic>
      </p:graphicFrame>
      <p:sp>
        <p:nvSpPr>
          <p:cNvPr id="68" name="TextBox 67">
            <a:extLst>
              <a:ext uri="{FF2B5EF4-FFF2-40B4-BE49-F238E27FC236}">
                <a16:creationId xmlns:a16="http://schemas.microsoft.com/office/drawing/2014/main" id="{0F80FC02-5CAE-AF3B-E270-289D47D27C85}"/>
              </a:ext>
            </a:extLst>
          </p:cNvPr>
          <p:cNvSpPr txBox="1"/>
          <p:nvPr/>
        </p:nvSpPr>
        <p:spPr>
          <a:xfrm>
            <a:off x="35670247" y="27945221"/>
            <a:ext cx="1220093" cy="553998"/>
          </a:xfrm>
          <a:prstGeom prst="rect">
            <a:avLst/>
          </a:prstGeom>
          <a:noFill/>
        </p:spPr>
        <p:txBody>
          <a:bodyPr wrap="square" rtlCol="0">
            <a:spAutoFit/>
          </a:bodyPr>
          <a:lstStyle/>
          <a:p>
            <a:r>
              <a:rPr lang="en-US" sz="3000" dirty="0">
                <a:latin typeface="Garamond" panose="02020404030301010803" pitchFamily="18" charset="0"/>
              </a:rPr>
              <a:t>90%</a:t>
            </a:r>
          </a:p>
        </p:txBody>
      </p:sp>
      <p:sp>
        <p:nvSpPr>
          <p:cNvPr id="69" name="TextBox 68">
            <a:extLst>
              <a:ext uri="{FF2B5EF4-FFF2-40B4-BE49-F238E27FC236}">
                <a16:creationId xmlns:a16="http://schemas.microsoft.com/office/drawing/2014/main" id="{798F6B8B-6EC3-D844-8D5C-B4E590FBD9E6}"/>
              </a:ext>
            </a:extLst>
          </p:cNvPr>
          <p:cNvSpPr txBox="1"/>
          <p:nvPr/>
        </p:nvSpPr>
        <p:spPr>
          <a:xfrm>
            <a:off x="38670592" y="27945221"/>
            <a:ext cx="947620" cy="553998"/>
          </a:xfrm>
          <a:prstGeom prst="rect">
            <a:avLst/>
          </a:prstGeom>
          <a:noFill/>
        </p:spPr>
        <p:txBody>
          <a:bodyPr wrap="square" rtlCol="0">
            <a:spAutoFit/>
          </a:bodyPr>
          <a:lstStyle/>
          <a:p>
            <a:r>
              <a:rPr lang="en-US" sz="3000" dirty="0">
                <a:latin typeface="Garamond" panose="02020404030301010803" pitchFamily="18" charset="0"/>
              </a:rPr>
              <a:t>80%</a:t>
            </a:r>
          </a:p>
        </p:txBody>
      </p:sp>
      <p:sp>
        <p:nvSpPr>
          <p:cNvPr id="70" name="TextBox 69">
            <a:extLst>
              <a:ext uri="{FF2B5EF4-FFF2-40B4-BE49-F238E27FC236}">
                <a16:creationId xmlns:a16="http://schemas.microsoft.com/office/drawing/2014/main" id="{C31C954D-58E3-B97A-C3FB-F24885F49EA2}"/>
              </a:ext>
            </a:extLst>
          </p:cNvPr>
          <p:cNvSpPr txBox="1"/>
          <p:nvPr/>
        </p:nvSpPr>
        <p:spPr>
          <a:xfrm>
            <a:off x="41772703" y="27945221"/>
            <a:ext cx="1021230" cy="553998"/>
          </a:xfrm>
          <a:prstGeom prst="rect">
            <a:avLst/>
          </a:prstGeom>
          <a:noFill/>
        </p:spPr>
        <p:txBody>
          <a:bodyPr wrap="square" rtlCol="0">
            <a:spAutoFit/>
          </a:bodyPr>
          <a:lstStyle/>
          <a:p>
            <a:r>
              <a:rPr lang="en-US" sz="3000" dirty="0">
                <a:latin typeface="Garamond" panose="02020404030301010803" pitchFamily="18" charset="0"/>
              </a:rPr>
              <a:t>75%</a:t>
            </a:r>
          </a:p>
        </p:txBody>
      </p:sp>
      <p:sp>
        <p:nvSpPr>
          <p:cNvPr id="72" name="Google Shape;141;p2">
            <a:extLst>
              <a:ext uri="{FF2B5EF4-FFF2-40B4-BE49-F238E27FC236}">
                <a16:creationId xmlns:a16="http://schemas.microsoft.com/office/drawing/2014/main" id="{661C83C3-87D0-885E-7F55-7EF7B424BD0A}"/>
              </a:ext>
            </a:extLst>
          </p:cNvPr>
          <p:cNvSpPr/>
          <p:nvPr/>
        </p:nvSpPr>
        <p:spPr>
          <a:xfrm>
            <a:off x="669522" y="11701326"/>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Civil Liberties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3" name="Google Shape;141;p2">
            <a:extLst>
              <a:ext uri="{FF2B5EF4-FFF2-40B4-BE49-F238E27FC236}">
                <a16:creationId xmlns:a16="http://schemas.microsoft.com/office/drawing/2014/main" id="{042E8B1D-B8C9-0955-ABA1-C765E2A79AF6}"/>
              </a:ext>
            </a:extLst>
          </p:cNvPr>
          <p:cNvSpPr/>
          <p:nvPr/>
        </p:nvSpPr>
        <p:spPr>
          <a:xfrm>
            <a:off x="5620597" y="18884812"/>
            <a:ext cx="6260194" cy="164347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Political Empowerment </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4" name="Equals 73">
            <a:extLst>
              <a:ext uri="{FF2B5EF4-FFF2-40B4-BE49-F238E27FC236}">
                <a16:creationId xmlns:a16="http://schemas.microsoft.com/office/drawing/2014/main" id="{AC726BA3-54C8-7634-38A7-8BABFD10CF25}"/>
              </a:ext>
            </a:extLst>
          </p:cNvPr>
          <p:cNvSpPr/>
          <p:nvPr/>
        </p:nvSpPr>
        <p:spPr>
          <a:xfrm>
            <a:off x="2332463" y="19189652"/>
            <a:ext cx="1152188" cy="991890"/>
          </a:xfrm>
          <a:prstGeom prst="mathEqual">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75" name="Plus Sign 74">
            <a:extLst>
              <a:ext uri="{FF2B5EF4-FFF2-40B4-BE49-F238E27FC236}">
                <a16:creationId xmlns:a16="http://schemas.microsoft.com/office/drawing/2014/main" id="{D973D02D-EF35-7810-FEAD-74E89D1E423F}"/>
              </a:ext>
            </a:extLst>
          </p:cNvPr>
          <p:cNvSpPr/>
          <p:nvPr/>
        </p:nvSpPr>
        <p:spPr>
          <a:xfrm>
            <a:off x="2575357" y="16223208"/>
            <a:ext cx="666400" cy="535918"/>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77" name="Google Shape;141;p2">
            <a:extLst>
              <a:ext uri="{FF2B5EF4-FFF2-40B4-BE49-F238E27FC236}">
                <a16:creationId xmlns:a16="http://schemas.microsoft.com/office/drawing/2014/main" id="{9D9AABBF-257D-EA45-4198-A087E2035021}"/>
              </a:ext>
            </a:extLst>
          </p:cNvPr>
          <p:cNvSpPr/>
          <p:nvPr/>
        </p:nvSpPr>
        <p:spPr>
          <a:xfrm>
            <a:off x="720231" y="14214993"/>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Civil Society</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Participation</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8" name="Google Shape;141;p2">
            <a:extLst>
              <a:ext uri="{FF2B5EF4-FFF2-40B4-BE49-F238E27FC236}">
                <a16:creationId xmlns:a16="http://schemas.microsoft.com/office/drawing/2014/main" id="{774E12F9-F9DA-FE4B-E459-B5B16716D29C}"/>
              </a:ext>
            </a:extLst>
          </p:cNvPr>
          <p:cNvSpPr/>
          <p:nvPr/>
        </p:nvSpPr>
        <p:spPr>
          <a:xfrm>
            <a:off x="720231" y="16855416"/>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Political Participation </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9" name="Plus Sign 78">
            <a:extLst>
              <a:ext uri="{FF2B5EF4-FFF2-40B4-BE49-F238E27FC236}">
                <a16:creationId xmlns:a16="http://schemas.microsoft.com/office/drawing/2014/main" id="{CC8D91B9-142A-2518-6A50-61CA109E6124}"/>
              </a:ext>
            </a:extLst>
          </p:cNvPr>
          <p:cNvSpPr/>
          <p:nvPr/>
        </p:nvSpPr>
        <p:spPr>
          <a:xfrm>
            <a:off x="2575357" y="13629380"/>
            <a:ext cx="666400" cy="535918"/>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3" name="Google Shape;135;p2">
            <a:extLst>
              <a:ext uri="{FF2B5EF4-FFF2-40B4-BE49-F238E27FC236}">
                <a16:creationId xmlns:a16="http://schemas.microsoft.com/office/drawing/2014/main" id="{1DE16756-6CE7-9729-F316-B87DFF63E28B}"/>
              </a:ext>
            </a:extLst>
          </p:cNvPr>
          <p:cNvSpPr/>
          <p:nvPr/>
        </p:nvSpPr>
        <p:spPr>
          <a:xfrm>
            <a:off x="31706733" y="4899488"/>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Methodology</a:t>
            </a:r>
            <a:endParaRPr dirty="0">
              <a:solidFill>
                <a:schemeClr val="bg1"/>
              </a:solidFill>
              <a:latin typeface="Garamond" panose="02020404030301010803" pitchFamily="18" charset="0"/>
            </a:endParaRPr>
          </a:p>
        </p:txBody>
      </p:sp>
      <p:sp>
        <p:nvSpPr>
          <p:cNvPr id="4" name="Google Shape;122;p2">
            <a:extLst>
              <a:ext uri="{FF2B5EF4-FFF2-40B4-BE49-F238E27FC236}">
                <a16:creationId xmlns:a16="http://schemas.microsoft.com/office/drawing/2014/main" id="{1C94303A-DD8A-00ED-73D2-66990F6CEF64}"/>
              </a:ext>
            </a:extLst>
          </p:cNvPr>
          <p:cNvSpPr/>
          <p:nvPr/>
        </p:nvSpPr>
        <p:spPr>
          <a:xfrm>
            <a:off x="5637686" y="11662999"/>
            <a:ext cx="7345657" cy="2082112"/>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of domestic movement for women</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from forced labor for women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Property rights for women</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Access to justice for women</a:t>
            </a:r>
          </a:p>
        </p:txBody>
      </p:sp>
      <p:sp>
        <p:nvSpPr>
          <p:cNvPr id="5" name="Google Shape;122;p2">
            <a:extLst>
              <a:ext uri="{FF2B5EF4-FFF2-40B4-BE49-F238E27FC236}">
                <a16:creationId xmlns:a16="http://schemas.microsoft.com/office/drawing/2014/main" id="{20371C9C-5708-3366-4940-11894708B537}"/>
              </a:ext>
            </a:extLst>
          </p:cNvPr>
          <p:cNvSpPr/>
          <p:nvPr/>
        </p:nvSpPr>
        <p:spPr>
          <a:xfrm>
            <a:off x="5620598" y="14044135"/>
            <a:ext cx="5571470" cy="234147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of discussion for women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Women’s Participation in Civil Service Organizations</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Percentage of female journalists</a:t>
            </a:r>
          </a:p>
        </p:txBody>
      </p:sp>
      <p:sp>
        <p:nvSpPr>
          <p:cNvPr id="7" name="TextBox 6">
            <a:extLst>
              <a:ext uri="{FF2B5EF4-FFF2-40B4-BE49-F238E27FC236}">
                <a16:creationId xmlns:a16="http://schemas.microsoft.com/office/drawing/2014/main" id="{2D890C94-C95E-175A-6DCC-F86852C9049C}"/>
              </a:ext>
            </a:extLst>
          </p:cNvPr>
          <p:cNvSpPr txBox="1"/>
          <p:nvPr/>
        </p:nvSpPr>
        <p:spPr>
          <a:xfrm>
            <a:off x="5637686" y="16900045"/>
            <a:ext cx="6260194" cy="156966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Power distribution by gender</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Political position representation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Presence of women in legislature</a:t>
            </a:r>
          </a:p>
        </p:txBody>
      </p:sp>
      <p:sp>
        <p:nvSpPr>
          <p:cNvPr id="11" name="Google Shape;152;p2">
            <a:extLst>
              <a:ext uri="{FF2B5EF4-FFF2-40B4-BE49-F238E27FC236}">
                <a16:creationId xmlns:a16="http://schemas.microsoft.com/office/drawing/2014/main" id="{E19E4A9F-8F17-9FDA-3504-FC515137A318}"/>
              </a:ext>
            </a:extLst>
          </p:cNvPr>
          <p:cNvSpPr/>
          <p:nvPr/>
        </p:nvSpPr>
        <p:spPr>
          <a:xfrm>
            <a:off x="13455040" y="4944555"/>
            <a:ext cx="18460251" cy="1061922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2" name="Google Shape;152;p2">
            <a:extLst>
              <a:ext uri="{FF2B5EF4-FFF2-40B4-BE49-F238E27FC236}">
                <a16:creationId xmlns:a16="http://schemas.microsoft.com/office/drawing/2014/main" id="{61EAF460-5426-3689-E020-580E54CF0725}"/>
              </a:ext>
            </a:extLst>
          </p:cNvPr>
          <p:cNvSpPr/>
          <p:nvPr/>
        </p:nvSpPr>
        <p:spPr>
          <a:xfrm>
            <a:off x="21163710" y="14912163"/>
            <a:ext cx="10972800" cy="8326998"/>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6" name="Google Shape;152;p2">
            <a:extLst>
              <a:ext uri="{FF2B5EF4-FFF2-40B4-BE49-F238E27FC236}">
                <a16:creationId xmlns:a16="http://schemas.microsoft.com/office/drawing/2014/main" id="{FF9CE7C7-C68C-6686-1BD3-2AF252B8571C}"/>
              </a:ext>
            </a:extLst>
          </p:cNvPr>
          <p:cNvSpPr/>
          <p:nvPr/>
        </p:nvSpPr>
        <p:spPr>
          <a:xfrm>
            <a:off x="33210582" y="22550003"/>
            <a:ext cx="9990171" cy="586083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3" name="TextBox 12">
            <a:extLst>
              <a:ext uri="{FF2B5EF4-FFF2-40B4-BE49-F238E27FC236}">
                <a16:creationId xmlns:a16="http://schemas.microsoft.com/office/drawing/2014/main" id="{031B4C31-A3D7-FF37-44D5-C0F35B84058D}"/>
              </a:ext>
            </a:extLst>
          </p:cNvPr>
          <p:cNvSpPr txBox="1"/>
          <p:nvPr/>
        </p:nvSpPr>
        <p:spPr>
          <a:xfrm>
            <a:off x="15241892" y="15326384"/>
            <a:ext cx="4194428" cy="584775"/>
          </a:xfrm>
          <a:prstGeom prst="rect">
            <a:avLst/>
          </a:prstGeom>
          <a:noFill/>
          <a:ln>
            <a:solidFill>
              <a:schemeClr val="accent4">
                <a:lumMod val="75000"/>
              </a:schemeClr>
            </a:solidFill>
          </a:ln>
        </p:spPr>
        <p:txBody>
          <a:bodyPr wrap="square" rtlCol="0">
            <a:spAutoFit/>
          </a:bodyPr>
          <a:lstStyle/>
          <a:p>
            <a:pPr algn="ctr"/>
            <a:r>
              <a:rPr lang="en-US" sz="3200" b="1" dirty="0">
                <a:latin typeface="Garamond" panose="02020404030301010803" pitchFamily="18" charset="0"/>
              </a:rPr>
              <a:t>Shiny App QR Code</a:t>
            </a:r>
          </a:p>
        </p:txBody>
      </p:sp>
      <p:sp>
        <p:nvSpPr>
          <p:cNvPr id="20" name="Google Shape;152;p2">
            <a:extLst>
              <a:ext uri="{FF2B5EF4-FFF2-40B4-BE49-F238E27FC236}">
                <a16:creationId xmlns:a16="http://schemas.microsoft.com/office/drawing/2014/main" id="{3F953346-5ED2-FCCF-C8EB-15BAB42E9918}"/>
              </a:ext>
            </a:extLst>
          </p:cNvPr>
          <p:cNvSpPr/>
          <p:nvPr/>
        </p:nvSpPr>
        <p:spPr>
          <a:xfrm>
            <a:off x="13545521" y="22635608"/>
            <a:ext cx="18460251" cy="10619225"/>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Tree>
    <p:extLst>
      <p:ext uri="{BB962C8B-B14F-4D97-AF65-F5344CB8AC3E}">
        <p14:creationId xmlns:p14="http://schemas.microsoft.com/office/powerpoint/2010/main" val="199820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0" name="Rectangle: Diagonal Corners Rounded 19">
            <a:extLst>
              <a:ext uri="{FF2B5EF4-FFF2-40B4-BE49-F238E27FC236}">
                <a16:creationId xmlns:a16="http://schemas.microsoft.com/office/drawing/2014/main" id="{82A0FD3F-2168-3350-8896-010A3E7BEC74}"/>
              </a:ext>
            </a:extLst>
          </p:cNvPr>
          <p:cNvSpPr/>
          <p:nvPr/>
        </p:nvSpPr>
        <p:spPr>
          <a:xfrm>
            <a:off x="7327375" y="302017"/>
            <a:ext cx="28301568" cy="4203508"/>
          </a:xfrm>
          <a:prstGeom prst="round2Diag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latin typeface="Garamond" panose="02020404030301010803" pitchFamily="18" charset="0"/>
            </a:endParaRPr>
          </a:p>
        </p:txBody>
      </p:sp>
      <p:sp>
        <p:nvSpPr>
          <p:cNvPr id="21" name="Google Shape;121;p2">
            <a:extLst>
              <a:ext uri="{FF2B5EF4-FFF2-40B4-BE49-F238E27FC236}">
                <a16:creationId xmlns:a16="http://schemas.microsoft.com/office/drawing/2014/main" id="{17954062-3530-ABD0-5BA6-EDC98228E5DE}"/>
              </a:ext>
            </a:extLst>
          </p:cNvPr>
          <p:cNvSpPr/>
          <p:nvPr/>
        </p:nvSpPr>
        <p:spPr>
          <a:xfrm>
            <a:off x="5697646" y="17517241"/>
            <a:ext cx="7510559" cy="3825350"/>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A measurement which…</a:t>
            </a:r>
          </a:p>
          <a:p>
            <a:pPr marL="571500" indent="-571500" rtl="0">
              <a:spcBef>
                <a:spcPts val="0"/>
              </a:spcBef>
              <a:spcAft>
                <a:spcPts val="0"/>
              </a:spcAft>
              <a:buFont typeface="Arial" panose="020B0604020202020204" pitchFamily="34" charset="0"/>
              <a:buChar char="•"/>
            </a:pPr>
            <a:r>
              <a:rPr lang="en-US" sz="3800" b="0" i="0" u="none" strike="noStrike" dirty="0">
                <a:solidFill>
                  <a:schemeClr val="tx1"/>
                </a:solidFill>
                <a:effectLst/>
                <a:latin typeface="Garamond" panose="02020404030301010803" pitchFamily="18" charset="0"/>
              </a:rPr>
              <a:t>considers </a:t>
            </a:r>
            <a:r>
              <a:rPr lang="en-US" sz="3800" b="1" i="0" u="none" strike="noStrike" dirty="0">
                <a:solidFill>
                  <a:schemeClr val="tx1"/>
                </a:solidFill>
                <a:effectLst/>
                <a:latin typeface="Garamond" panose="02020404030301010803" pitchFamily="18" charset="0"/>
              </a:rPr>
              <a:t>new countries</a:t>
            </a:r>
          </a:p>
          <a:p>
            <a:pPr marL="571500" indent="-571500" rtl="0">
              <a:spcBef>
                <a:spcPts val="0"/>
              </a:spcBef>
              <a:spcAft>
                <a:spcPts val="0"/>
              </a:spcAft>
              <a:buFont typeface="Arial" panose="020B0604020202020204" pitchFamily="34" charset="0"/>
              <a:buChar char="•"/>
            </a:pPr>
            <a:r>
              <a:rPr lang="en-US" sz="3800" dirty="0">
                <a:solidFill>
                  <a:schemeClr val="tx1"/>
                </a:solidFill>
                <a:latin typeface="Garamond" panose="02020404030301010803" pitchFamily="18" charset="0"/>
              </a:rPr>
              <a:t>a</a:t>
            </a:r>
            <a:r>
              <a:rPr lang="en-US" sz="3800" i="0" u="none" strike="noStrike" dirty="0">
                <a:solidFill>
                  <a:schemeClr val="tx1"/>
                </a:solidFill>
                <a:effectLst/>
                <a:latin typeface="Garamond" panose="02020404030301010803" pitchFamily="18" charset="0"/>
              </a:rPr>
              <a:t>djusts with </a:t>
            </a:r>
            <a:r>
              <a:rPr lang="en-US" sz="3800" b="1" i="0" u="none" strike="noStrike" dirty="0">
                <a:solidFill>
                  <a:schemeClr val="tx1"/>
                </a:solidFill>
                <a:effectLst/>
                <a:latin typeface="Garamond" panose="02020404030301010803" pitchFamily="18" charset="0"/>
              </a:rPr>
              <a:t>central concepts </a:t>
            </a:r>
            <a:r>
              <a:rPr lang="en-US" sz="3800" b="0" i="0" u="none" strike="noStrike" dirty="0">
                <a:solidFill>
                  <a:schemeClr val="tx1"/>
                </a:solidFill>
                <a:effectLst/>
                <a:latin typeface="Garamond" panose="02020404030301010803" pitchFamily="18" charset="0"/>
              </a:rPr>
              <a:t>of women’s rights</a:t>
            </a:r>
            <a:endParaRPr lang="en-US" sz="3800" dirty="0">
              <a:solidFill>
                <a:schemeClr val="tx1"/>
              </a:solidFill>
              <a:latin typeface="Garamond" panose="02020404030301010803" pitchFamily="18" charset="0"/>
            </a:endParaRPr>
          </a:p>
          <a:p>
            <a:pPr marL="571500" indent="-571500" rtl="0">
              <a:spcBef>
                <a:spcPts val="0"/>
              </a:spcBef>
              <a:spcAft>
                <a:spcPts val="0"/>
              </a:spcAft>
              <a:buFont typeface="Arial" panose="020B0604020202020204" pitchFamily="34" charset="0"/>
              <a:buChar char="•"/>
            </a:pPr>
            <a:r>
              <a:rPr lang="en-US" sz="3800" b="0" i="0" u="none" strike="noStrike" dirty="0">
                <a:solidFill>
                  <a:schemeClr val="tx1"/>
                </a:solidFill>
                <a:effectLst/>
                <a:latin typeface="Garamond" panose="02020404030301010803" pitchFamily="18" charset="0"/>
              </a:rPr>
              <a:t>gives a </a:t>
            </a:r>
            <a:r>
              <a:rPr lang="en-US" sz="3800" b="1" i="0" u="none" strike="noStrike" dirty="0">
                <a:solidFill>
                  <a:schemeClr val="tx1"/>
                </a:solidFill>
                <a:effectLst/>
                <a:latin typeface="Garamond" panose="02020404030301010803" pitchFamily="18" charset="0"/>
              </a:rPr>
              <a:t>better representation of the Global South.</a:t>
            </a:r>
            <a:endParaRPr lang="en-US" sz="3800" b="1" dirty="0">
              <a:solidFill>
                <a:schemeClr val="tx1"/>
              </a:solidFill>
              <a:effectLst/>
              <a:latin typeface="Garamond" panose="02020404030301010803" pitchFamily="18" charset="0"/>
            </a:endParaRPr>
          </a:p>
          <a:p>
            <a:br>
              <a:rPr lang="en-US" sz="3800" dirty="0">
                <a:solidFill>
                  <a:schemeClr val="tx1"/>
                </a:solidFill>
                <a:latin typeface="Garamond" panose="02020404030301010803" pitchFamily="18" charset="0"/>
              </a:rPr>
            </a:br>
            <a:endParaRPr sz="3800" dirty="0">
              <a:solidFill>
                <a:schemeClr val="tx1"/>
              </a:solidFill>
              <a:latin typeface="Garamond" panose="02020404030301010803" pitchFamily="18" charset="0"/>
            </a:endParaRPr>
          </a:p>
        </p:txBody>
      </p:sp>
      <p:sp>
        <p:nvSpPr>
          <p:cNvPr id="22" name="Google Shape;122;p2">
            <a:extLst>
              <a:ext uri="{FF2B5EF4-FFF2-40B4-BE49-F238E27FC236}">
                <a16:creationId xmlns:a16="http://schemas.microsoft.com/office/drawing/2014/main" id="{D7E7855F-621A-25C7-3B39-04D091F64C04}"/>
              </a:ext>
            </a:extLst>
          </p:cNvPr>
          <p:cNvSpPr/>
          <p:nvPr/>
        </p:nvSpPr>
        <p:spPr>
          <a:xfrm>
            <a:off x="1922581" y="22725463"/>
            <a:ext cx="9789049" cy="151095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0" i="0" u="none" strike="noStrike" dirty="0">
                <a:solidFill>
                  <a:srgbClr val="000000"/>
                </a:solidFill>
                <a:effectLst/>
                <a:latin typeface="Garamond" panose="02020404030301010803" pitchFamily="18" charset="0"/>
              </a:rPr>
              <a:t>Can Empowerment be Categorized and Reflect the Development of the 20</a:t>
            </a:r>
            <a:r>
              <a:rPr lang="en-US" sz="4000" b="0" i="0" u="none" strike="noStrike" baseline="30000" dirty="0">
                <a:solidFill>
                  <a:srgbClr val="000000"/>
                </a:solidFill>
                <a:effectLst/>
                <a:latin typeface="Garamond" panose="02020404030301010803" pitchFamily="18" charset="0"/>
              </a:rPr>
              <a:t>th</a:t>
            </a:r>
            <a:r>
              <a:rPr lang="en-US" sz="4000" b="0" i="0" u="none" strike="noStrike" dirty="0">
                <a:solidFill>
                  <a:srgbClr val="000000"/>
                </a:solidFill>
                <a:effectLst/>
                <a:latin typeface="Garamond" panose="02020404030301010803" pitchFamily="18" charset="0"/>
              </a:rPr>
              <a:t> Century?</a:t>
            </a:r>
            <a:endParaRPr sz="4000" dirty="0">
              <a:solidFill>
                <a:schemeClr val="tx1"/>
              </a:solidFill>
              <a:latin typeface="Garamond" panose="02020404030301010803" pitchFamily="18" charset="0"/>
              <a:ea typeface="Calibri"/>
              <a:cs typeface="Calibri"/>
              <a:sym typeface="Calibri"/>
            </a:endParaRPr>
          </a:p>
        </p:txBody>
      </p:sp>
      <p:sp>
        <p:nvSpPr>
          <p:cNvPr id="24" name="Google Shape;138;p2">
            <a:extLst>
              <a:ext uri="{FF2B5EF4-FFF2-40B4-BE49-F238E27FC236}">
                <a16:creationId xmlns:a16="http://schemas.microsoft.com/office/drawing/2014/main" id="{4865A1D5-AD70-5F22-C71A-26ABFA73097C}"/>
              </a:ext>
            </a:extLst>
          </p:cNvPr>
          <p:cNvSpPr txBox="1"/>
          <p:nvPr/>
        </p:nvSpPr>
        <p:spPr>
          <a:xfrm>
            <a:off x="16916398" y="2676982"/>
            <a:ext cx="10058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tx1"/>
                </a:solidFill>
                <a:latin typeface="Garamond" panose="02020404030301010803" pitchFamily="18" charset="0"/>
                <a:ea typeface="Calibri"/>
                <a:cs typeface="Calibri"/>
                <a:sym typeface="Calibri"/>
              </a:rPr>
              <a:t>Athena B. Rodrigues</a:t>
            </a:r>
            <a:endParaRPr sz="5400" dirty="0">
              <a:solidFill>
                <a:schemeClr val="tx1"/>
              </a:solidFill>
              <a:latin typeface="Garamond" panose="02020404030301010803" pitchFamily="18" charset="0"/>
              <a:ea typeface="Calibri"/>
              <a:cs typeface="Calibri"/>
              <a:sym typeface="Calibri"/>
            </a:endParaRPr>
          </a:p>
        </p:txBody>
      </p:sp>
      <p:sp>
        <p:nvSpPr>
          <p:cNvPr id="25" name="Google Shape;139;p2">
            <a:extLst>
              <a:ext uri="{FF2B5EF4-FFF2-40B4-BE49-F238E27FC236}">
                <a16:creationId xmlns:a16="http://schemas.microsoft.com/office/drawing/2014/main" id="{1966639B-5072-C2A4-203D-BFA6C19528D1}"/>
              </a:ext>
            </a:extLst>
          </p:cNvPr>
          <p:cNvSpPr txBox="1"/>
          <p:nvPr/>
        </p:nvSpPr>
        <p:spPr>
          <a:xfrm>
            <a:off x="9272015" y="3600312"/>
            <a:ext cx="24579072" cy="1118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The George Washington University Department of Data Science</a:t>
            </a:r>
          </a:p>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Undergraduate Capstone Spring 2024</a:t>
            </a:r>
            <a:endParaRPr dirty="0">
              <a:solidFill>
                <a:schemeClr val="tx1"/>
              </a:solidFill>
              <a:latin typeface="Garamond" panose="02020404030301010803" pitchFamily="18" charset="0"/>
            </a:endParaRPr>
          </a:p>
        </p:txBody>
      </p:sp>
      <p:sp>
        <p:nvSpPr>
          <p:cNvPr id="26" name="Google Shape;142;p2">
            <a:extLst>
              <a:ext uri="{FF2B5EF4-FFF2-40B4-BE49-F238E27FC236}">
                <a16:creationId xmlns:a16="http://schemas.microsoft.com/office/drawing/2014/main" id="{783227CB-0923-6AA3-BCC1-E757370684F2}"/>
              </a:ext>
            </a:extLst>
          </p:cNvPr>
          <p:cNvSpPr/>
          <p:nvPr/>
        </p:nvSpPr>
        <p:spPr>
          <a:xfrm>
            <a:off x="31072166" y="6763844"/>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Categories</a:t>
            </a:r>
            <a:endParaRPr sz="4000" dirty="0">
              <a:solidFill>
                <a:schemeClr val="tx1"/>
              </a:solidFill>
              <a:latin typeface="Garamond" panose="02020404030301010803" pitchFamily="18" charset="0"/>
            </a:endParaRPr>
          </a:p>
        </p:txBody>
      </p:sp>
      <p:pic>
        <p:nvPicPr>
          <p:cNvPr id="27" name="Google Shape;145;p2" descr="A black and blue sign with white text&#10;&#10;Description automatically generated">
            <a:extLst>
              <a:ext uri="{FF2B5EF4-FFF2-40B4-BE49-F238E27FC236}">
                <a16:creationId xmlns:a16="http://schemas.microsoft.com/office/drawing/2014/main" id="{84899F9D-0CEE-55E7-6526-4F1C534AF6FC}"/>
              </a:ext>
            </a:extLst>
          </p:cNvPr>
          <p:cNvPicPr preferRelativeResize="0"/>
          <p:nvPr/>
        </p:nvPicPr>
        <p:blipFill rotWithShape="1">
          <a:blip r:embed="rId3">
            <a:alphaModFix/>
          </a:blip>
          <a:srcRect/>
          <a:stretch/>
        </p:blipFill>
        <p:spPr>
          <a:xfrm>
            <a:off x="1306286" y="896255"/>
            <a:ext cx="3938057" cy="2797065"/>
          </a:xfrm>
          <a:prstGeom prst="rect">
            <a:avLst/>
          </a:prstGeom>
          <a:noFill/>
          <a:ln>
            <a:noFill/>
          </a:ln>
        </p:spPr>
      </p:pic>
      <p:sp>
        <p:nvSpPr>
          <p:cNvPr id="28" name="Google Shape;146;p2">
            <a:extLst>
              <a:ext uri="{FF2B5EF4-FFF2-40B4-BE49-F238E27FC236}">
                <a16:creationId xmlns:a16="http://schemas.microsoft.com/office/drawing/2014/main" id="{A0CE6ADB-E87F-CE76-6125-45D40E360506}"/>
              </a:ext>
            </a:extLst>
          </p:cNvPr>
          <p:cNvSpPr txBox="1"/>
          <p:nvPr/>
        </p:nvSpPr>
        <p:spPr>
          <a:xfrm>
            <a:off x="4320395" y="838414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tx1"/>
              </a:solidFill>
              <a:latin typeface="Garamond" panose="02020404030301010803" pitchFamily="18" charset="0"/>
              <a:ea typeface="Calibri"/>
              <a:cs typeface="Calibri"/>
              <a:sym typeface="Calibri"/>
            </a:endParaRPr>
          </a:p>
        </p:txBody>
      </p:sp>
      <p:sp>
        <p:nvSpPr>
          <p:cNvPr id="29" name="Google Shape;147;p2">
            <a:extLst>
              <a:ext uri="{FF2B5EF4-FFF2-40B4-BE49-F238E27FC236}">
                <a16:creationId xmlns:a16="http://schemas.microsoft.com/office/drawing/2014/main" id="{8712402E-E276-B366-F753-20824444642B}"/>
              </a:ext>
            </a:extLst>
          </p:cNvPr>
          <p:cNvSpPr txBox="1"/>
          <p:nvPr/>
        </p:nvSpPr>
        <p:spPr>
          <a:xfrm>
            <a:off x="10651327" y="558846"/>
            <a:ext cx="22588542"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tx1"/>
                </a:solidFill>
                <a:latin typeface="Garamond" panose="02020404030301010803" pitchFamily="18" charset="0"/>
                <a:ea typeface="Calibri"/>
                <a:cs typeface="Calibri"/>
                <a:sym typeface="Calibri"/>
              </a:rPr>
              <a:t>Tracking Women’s Political Empowerment and Suffrage (1900 -2000)</a:t>
            </a:r>
            <a:endParaRPr dirty="0">
              <a:solidFill>
                <a:schemeClr val="tx1"/>
              </a:solidFill>
              <a:latin typeface="Garamond" panose="02020404030301010803" pitchFamily="18" charset="0"/>
            </a:endParaRPr>
          </a:p>
        </p:txBody>
      </p:sp>
      <p:sp>
        <p:nvSpPr>
          <p:cNvPr id="30" name="Google Shape;133;p2">
            <a:extLst>
              <a:ext uri="{FF2B5EF4-FFF2-40B4-BE49-F238E27FC236}">
                <a16:creationId xmlns:a16="http://schemas.microsoft.com/office/drawing/2014/main" id="{667EDF5F-32C9-2FA3-64A1-BABC622E4AD8}"/>
              </a:ext>
            </a:extLst>
          </p:cNvPr>
          <p:cNvSpPr/>
          <p:nvPr/>
        </p:nvSpPr>
        <p:spPr>
          <a:xfrm>
            <a:off x="572777" y="21646897"/>
            <a:ext cx="11896663" cy="81839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Research</a:t>
            </a:r>
            <a:r>
              <a:rPr lang="en-US" sz="5200" b="1" dirty="0">
                <a:solidFill>
                  <a:schemeClr val="tx1"/>
                </a:solidFill>
                <a:latin typeface="Garamond" panose="02020404030301010803" pitchFamily="18" charset="0"/>
                <a:ea typeface="Calibri"/>
                <a:cs typeface="Calibri"/>
                <a:sym typeface="Calibri"/>
              </a:rPr>
              <a:t> </a:t>
            </a:r>
            <a:r>
              <a:rPr lang="en-US" sz="5200" b="1" dirty="0">
                <a:solidFill>
                  <a:schemeClr val="bg1"/>
                </a:solidFill>
                <a:latin typeface="Garamond" panose="02020404030301010803" pitchFamily="18" charset="0"/>
                <a:ea typeface="Calibri"/>
                <a:cs typeface="Calibri"/>
                <a:sym typeface="Calibri"/>
              </a:rPr>
              <a:t>Questions</a:t>
            </a:r>
            <a:endParaRPr sz="5200" dirty="0">
              <a:solidFill>
                <a:schemeClr val="bg1"/>
              </a:solidFill>
              <a:latin typeface="Garamond" panose="02020404030301010803" pitchFamily="18" charset="0"/>
            </a:endParaRPr>
          </a:p>
        </p:txBody>
      </p:sp>
      <p:sp>
        <p:nvSpPr>
          <p:cNvPr id="31" name="Google Shape;141;p2">
            <a:extLst>
              <a:ext uri="{FF2B5EF4-FFF2-40B4-BE49-F238E27FC236}">
                <a16:creationId xmlns:a16="http://schemas.microsoft.com/office/drawing/2014/main" id="{291694C9-DB8C-C7D9-B203-F5018AA394B1}"/>
              </a:ext>
            </a:extLst>
          </p:cNvPr>
          <p:cNvSpPr/>
          <p:nvPr/>
        </p:nvSpPr>
        <p:spPr>
          <a:xfrm>
            <a:off x="789603" y="22725463"/>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1.</a:t>
            </a:r>
            <a:endParaRPr lang="en-US" sz="4500" dirty="0">
              <a:solidFill>
                <a:schemeClr val="tx1"/>
              </a:solidFill>
              <a:latin typeface="Garamond" panose="02020404030301010803" pitchFamily="18" charset="0"/>
            </a:endParaRPr>
          </a:p>
        </p:txBody>
      </p:sp>
      <p:sp>
        <p:nvSpPr>
          <p:cNvPr id="32" name="Google Shape;141;p2">
            <a:extLst>
              <a:ext uri="{FF2B5EF4-FFF2-40B4-BE49-F238E27FC236}">
                <a16:creationId xmlns:a16="http://schemas.microsoft.com/office/drawing/2014/main" id="{1DB94400-27B6-D527-B788-1FB19B32C3D1}"/>
              </a:ext>
            </a:extLst>
          </p:cNvPr>
          <p:cNvSpPr/>
          <p:nvPr/>
        </p:nvSpPr>
        <p:spPr>
          <a:xfrm>
            <a:off x="789603" y="26602438"/>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3.</a:t>
            </a:r>
            <a:endParaRPr lang="en-US" sz="4500" dirty="0">
              <a:solidFill>
                <a:schemeClr val="tx1"/>
              </a:solidFill>
              <a:latin typeface="Garamond" panose="02020404030301010803" pitchFamily="18" charset="0"/>
            </a:endParaRPr>
          </a:p>
        </p:txBody>
      </p:sp>
      <p:sp>
        <p:nvSpPr>
          <p:cNvPr id="33" name="Google Shape;141;p2">
            <a:extLst>
              <a:ext uri="{FF2B5EF4-FFF2-40B4-BE49-F238E27FC236}">
                <a16:creationId xmlns:a16="http://schemas.microsoft.com/office/drawing/2014/main" id="{46F53941-E9CE-3B95-7B78-28FA3C186D1D}"/>
              </a:ext>
            </a:extLst>
          </p:cNvPr>
          <p:cNvSpPr/>
          <p:nvPr/>
        </p:nvSpPr>
        <p:spPr>
          <a:xfrm>
            <a:off x="772145" y="24802210"/>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2.</a:t>
            </a:r>
            <a:endParaRPr lang="en-US" sz="4500" b="1" dirty="0">
              <a:solidFill>
                <a:schemeClr val="tx1"/>
              </a:solidFill>
              <a:latin typeface="Garamond" panose="02020404030301010803" pitchFamily="18" charset="0"/>
            </a:endParaRPr>
          </a:p>
        </p:txBody>
      </p:sp>
      <p:sp>
        <p:nvSpPr>
          <p:cNvPr id="34" name="Google Shape;122;p2">
            <a:extLst>
              <a:ext uri="{FF2B5EF4-FFF2-40B4-BE49-F238E27FC236}">
                <a16:creationId xmlns:a16="http://schemas.microsoft.com/office/drawing/2014/main" id="{36C9672E-5258-3AD5-58D5-94BDA7B48AC0}"/>
              </a:ext>
            </a:extLst>
          </p:cNvPr>
          <p:cNvSpPr/>
          <p:nvPr/>
        </p:nvSpPr>
        <p:spPr>
          <a:xfrm>
            <a:off x="1922580" y="26606632"/>
            <a:ext cx="9789049" cy="2238024"/>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Garamond" panose="02020404030301010803" pitchFamily="18" charset="0"/>
              </a:rPr>
              <a:t>Are there Regional Patterns in Empowerment or Suffrage? </a:t>
            </a:r>
          </a:p>
        </p:txBody>
      </p:sp>
      <p:sp>
        <p:nvSpPr>
          <p:cNvPr id="35" name="Google Shape;122;p2">
            <a:extLst>
              <a:ext uri="{FF2B5EF4-FFF2-40B4-BE49-F238E27FC236}">
                <a16:creationId xmlns:a16="http://schemas.microsoft.com/office/drawing/2014/main" id="{E7925779-5FD0-A369-EABF-EB87E42B813E}"/>
              </a:ext>
            </a:extLst>
          </p:cNvPr>
          <p:cNvSpPr/>
          <p:nvPr/>
        </p:nvSpPr>
        <p:spPr>
          <a:xfrm>
            <a:off x="1941493" y="24861966"/>
            <a:ext cx="9783974" cy="2421546"/>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dirty="0">
                <a:latin typeface="Garamond" panose="02020404030301010803" pitchFamily="18" charset="0"/>
              </a:rPr>
              <a:t>How does Suffrage Impact Empowerment?</a:t>
            </a:r>
            <a:endParaRPr lang="en-US" sz="4000" b="0" i="0" u="none" strike="noStrike" dirty="0">
              <a:solidFill>
                <a:srgbClr val="000000"/>
              </a:solidFill>
              <a:effectLst/>
              <a:latin typeface="Garamond" panose="02020404030301010803" pitchFamily="18" charset="0"/>
            </a:endParaRPr>
          </a:p>
        </p:txBody>
      </p:sp>
      <p:sp>
        <p:nvSpPr>
          <p:cNvPr id="37" name="Google Shape;121;p2">
            <a:extLst>
              <a:ext uri="{FF2B5EF4-FFF2-40B4-BE49-F238E27FC236}">
                <a16:creationId xmlns:a16="http://schemas.microsoft.com/office/drawing/2014/main" id="{9F09DBC6-E302-70BD-65C9-5D8100B2BB68}"/>
              </a:ext>
            </a:extLst>
          </p:cNvPr>
          <p:cNvSpPr/>
          <p:nvPr/>
        </p:nvSpPr>
        <p:spPr>
          <a:xfrm>
            <a:off x="676184" y="29623927"/>
            <a:ext cx="10801382" cy="1540041"/>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Sundström, A., Paxton, P., Wang, Y. T., &amp; Lindberg, S. I. (2017). Women’s political empowerment: A new global index, 1900–2012. </a:t>
            </a:r>
            <a:r>
              <a:rPr lang="en-US" sz="3800" b="0" i="1" u="none" strike="noStrike" dirty="0">
                <a:solidFill>
                  <a:schemeClr val="tx1"/>
                </a:solidFill>
                <a:effectLst/>
                <a:latin typeface="Garamond" panose="02020404030301010803" pitchFamily="18" charset="0"/>
              </a:rPr>
              <a:t>World Development</a:t>
            </a:r>
            <a:r>
              <a:rPr lang="en-US" sz="3800" b="0" i="0" u="none" strike="noStrike" dirty="0">
                <a:solidFill>
                  <a:schemeClr val="tx1"/>
                </a:solidFill>
                <a:effectLst/>
                <a:latin typeface="Garamond" panose="02020404030301010803" pitchFamily="18" charset="0"/>
              </a:rPr>
              <a:t>, </a:t>
            </a:r>
            <a:r>
              <a:rPr lang="en-US" sz="3800" b="0" i="1" u="none" strike="noStrike" dirty="0">
                <a:solidFill>
                  <a:schemeClr val="tx1"/>
                </a:solidFill>
                <a:effectLst/>
                <a:latin typeface="Garamond" panose="02020404030301010803" pitchFamily="18" charset="0"/>
              </a:rPr>
              <a:t>94</a:t>
            </a:r>
            <a:r>
              <a:rPr lang="en-US" sz="3800" b="0" i="0" u="none" strike="noStrike" dirty="0">
                <a:solidFill>
                  <a:schemeClr val="tx1"/>
                </a:solidFill>
                <a:effectLst/>
                <a:latin typeface="Garamond" panose="02020404030301010803" pitchFamily="18" charset="0"/>
              </a:rPr>
              <a:t>, 321-335.</a:t>
            </a:r>
            <a:endParaRPr sz="3800" dirty="0">
              <a:solidFill>
                <a:schemeClr val="tx1"/>
              </a:solidFill>
              <a:latin typeface="Garamond" panose="02020404030301010803" pitchFamily="18" charset="0"/>
            </a:endParaRPr>
          </a:p>
        </p:txBody>
      </p:sp>
      <p:sp>
        <p:nvSpPr>
          <p:cNvPr id="38" name="Google Shape;152;p2">
            <a:extLst>
              <a:ext uri="{FF2B5EF4-FFF2-40B4-BE49-F238E27FC236}">
                <a16:creationId xmlns:a16="http://schemas.microsoft.com/office/drawing/2014/main" id="{FCAD91A0-A1BB-CF9E-B19D-369006A2D98C}"/>
              </a:ext>
            </a:extLst>
          </p:cNvPr>
          <p:cNvSpPr/>
          <p:nvPr/>
        </p:nvSpPr>
        <p:spPr>
          <a:xfrm>
            <a:off x="14157766" y="16599003"/>
            <a:ext cx="5880421" cy="5433189"/>
          </a:xfrm>
          <a:prstGeom prst="rect">
            <a:avLst/>
          </a:prstGeom>
          <a:solidFill>
            <a:srgbClr val="F2F2F2"/>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tx1"/>
                </a:solidFill>
                <a:latin typeface="Garamond" panose="02020404030301010803" pitchFamily="18" charset="0"/>
              </a:rPr>
              <a:t>QR CODE</a:t>
            </a:r>
            <a:endParaRPr dirty="0">
              <a:solidFill>
                <a:schemeClr val="tx1"/>
              </a:solidFill>
              <a:latin typeface="Garamond" panose="02020404030301010803" pitchFamily="18" charset="0"/>
            </a:endParaRPr>
          </a:p>
        </p:txBody>
      </p:sp>
      <p:graphicFrame>
        <p:nvGraphicFramePr>
          <p:cNvPr id="39" name="Table 38">
            <a:extLst>
              <a:ext uri="{FF2B5EF4-FFF2-40B4-BE49-F238E27FC236}">
                <a16:creationId xmlns:a16="http://schemas.microsoft.com/office/drawing/2014/main" id="{D44DB04E-8EFC-2B27-7AEE-582B0E26D34B}"/>
              </a:ext>
            </a:extLst>
          </p:cNvPr>
          <p:cNvGraphicFramePr>
            <a:graphicFrameLocks noGrp="1"/>
          </p:cNvGraphicFramePr>
          <p:nvPr>
            <p:extLst>
              <p:ext uri="{D42A27DB-BD31-4B8C-83A1-F6EECF244321}">
                <p14:modId xmlns:p14="http://schemas.microsoft.com/office/powerpoint/2010/main" val="590221845"/>
              </p:ext>
            </p:extLst>
          </p:nvPr>
        </p:nvGraphicFramePr>
        <p:xfrm>
          <a:off x="32556524" y="8049715"/>
          <a:ext cx="8809016" cy="4344235"/>
        </p:xfrm>
        <a:graphic>
          <a:graphicData uri="http://schemas.openxmlformats.org/drawingml/2006/table">
            <a:tbl>
              <a:tblPr firstRow="1" bandRow="1">
                <a:tableStyleId>{5940675A-B579-460E-94D1-54222C63F5DA}</a:tableStyleId>
              </a:tblPr>
              <a:tblGrid>
                <a:gridCol w="3416649">
                  <a:extLst>
                    <a:ext uri="{9D8B030D-6E8A-4147-A177-3AD203B41FA5}">
                      <a16:colId xmlns:a16="http://schemas.microsoft.com/office/drawing/2014/main" val="2091145196"/>
                    </a:ext>
                  </a:extLst>
                </a:gridCol>
                <a:gridCol w="5392367">
                  <a:extLst>
                    <a:ext uri="{9D8B030D-6E8A-4147-A177-3AD203B41FA5}">
                      <a16:colId xmlns:a16="http://schemas.microsoft.com/office/drawing/2014/main" val="3639124215"/>
                    </a:ext>
                  </a:extLst>
                </a:gridCol>
              </a:tblGrid>
              <a:tr h="775317">
                <a:tc>
                  <a:txBody>
                    <a:bodyPr/>
                    <a:lstStyle/>
                    <a:p>
                      <a:pPr algn="ctr"/>
                      <a:r>
                        <a:rPr lang="en-US" sz="3800" dirty="0">
                          <a:solidFill>
                            <a:schemeClr val="bg1"/>
                          </a:solidFill>
                          <a:latin typeface="Garamond" panose="02020404030301010803" pitchFamily="18"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878476683"/>
                  </a:ext>
                </a:extLst>
              </a:tr>
              <a:tr h="775317">
                <a:tc>
                  <a:txBody>
                    <a:bodyPr/>
                    <a:lstStyle/>
                    <a:p>
                      <a:pPr algn="ctr"/>
                      <a:r>
                        <a:rPr lang="en-US" sz="3800" dirty="0">
                          <a:solidFill>
                            <a:schemeClr val="tx1"/>
                          </a:solidFill>
                          <a:latin typeface="Garamond" panose="02020404030301010803" pitchFamily="18" charset="0"/>
                        </a:rPr>
                        <a:t>Nascent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&lt; 0.188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451885"/>
                  </a:ext>
                </a:extLst>
              </a:tr>
              <a:tr h="1009142">
                <a:tc>
                  <a:txBody>
                    <a:bodyPr/>
                    <a:lstStyle/>
                    <a:p>
                      <a:pPr algn="ctr"/>
                      <a:r>
                        <a:rPr lang="en-US" sz="3800" dirty="0">
                          <a:solidFill>
                            <a:schemeClr val="tx1"/>
                          </a:solidFill>
                          <a:latin typeface="Garamond" panose="02020404030301010803" pitchFamily="18" charset="0"/>
                        </a:rPr>
                        <a:t>Emerging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0.188 &lt; WPEI &lt; 0.336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6558474"/>
                  </a:ext>
                </a:extLst>
              </a:tr>
              <a:tr h="1009142">
                <a:tc>
                  <a:txBody>
                    <a:bodyPr/>
                    <a:lstStyle/>
                    <a:p>
                      <a:pPr algn="ctr"/>
                      <a:r>
                        <a:rPr lang="en-US" sz="3800" dirty="0">
                          <a:solidFill>
                            <a:schemeClr val="tx1"/>
                          </a:solidFill>
                          <a:latin typeface="Garamond" panose="02020404030301010803" pitchFamily="18" charset="0"/>
                        </a:rPr>
                        <a:t>Developing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0.335 &lt; WPEI &lt;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823378"/>
                  </a:ext>
                </a:extLst>
              </a:tr>
              <a:tr h="775317">
                <a:tc>
                  <a:txBody>
                    <a:bodyPr/>
                    <a:lstStyle/>
                    <a:p>
                      <a:pPr algn="ctr"/>
                      <a:r>
                        <a:rPr lang="en-US" sz="3800" dirty="0">
                          <a:solidFill>
                            <a:schemeClr val="tx1"/>
                          </a:solidFill>
                          <a:latin typeface="Garamond" panose="02020404030301010803" pitchFamily="18" charset="0"/>
                        </a:rPr>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&gt;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482422"/>
                  </a:ext>
                </a:extLst>
              </a:tr>
            </a:tbl>
          </a:graphicData>
        </a:graphic>
      </p:graphicFrame>
      <p:sp>
        <p:nvSpPr>
          <p:cNvPr id="43" name="Google Shape;142;p2">
            <a:extLst>
              <a:ext uri="{FF2B5EF4-FFF2-40B4-BE49-F238E27FC236}">
                <a16:creationId xmlns:a16="http://schemas.microsoft.com/office/drawing/2014/main" id="{9119BFFA-C425-6E9A-B851-1A3E5305D07A}"/>
              </a:ext>
            </a:extLst>
          </p:cNvPr>
          <p:cNvSpPr/>
          <p:nvPr/>
        </p:nvSpPr>
        <p:spPr>
          <a:xfrm>
            <a:off x="31072165" y="12754236"/>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Periods</a:t>
            </a:r>
            <a:endParaRPr sz="4000" dirty="0">
              <a:solidFill>
                <a:schemeClr val="tx1"/>
              </a:solidFill>
              <a:latin typeface="Garamond" panose="02020404030301010803" pitchFamily="18" charset="0"/>
            </a:endParaRPr>
          </a:p>
        </p:txBody>
      </p:sp>
      <p:graphicFrame>
        <p:nvGraphicFramePr>
          <p:cNvPr id="45" name="Table 44">
            <a:extLst>
              <a:ext uri="{FF2B5EF4-FFF2-40B4-BE49-F238E27FC236}">
                <a16:creationId xmlns:a16="http://schemas.microsoft.com/office/drawing/2014/main" id="{ADDDC578-C063-ACB8-99EE-AFF42D22927F}"/>
              </a:ext>
            </a:extLst>
          </p:cNvPr>
          <p:cNvGraphicFramePr>
            <a:graphicFrameLocks noGrp="1"/>
          </p:cNvGraphicFramePr>
          <p:nvPr>
            <p:extLst>
              <p:ext uri="{D42A27DB-BD31-4B8C-83A1-F6EECF244321}">
                <p14:modId xmlns:p14="http://schemas.microsoft.com/office/powerpoint/2010/main" val="1531601666"/>
              </p:ext>
            </p:extLst>
          </p:nvPr>
        </p:nvGraphicFramePr>
        <p:xfrm>
          <a:off x="31048037" y="14437599"/>
          <a:ext cx="10972800" cy="2682240"/>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val="2281213454"/>
                    </a:ext>
                  </a:extLst>
                </a:gridCol>
                <a:gridCol w="5486400">
                  <a:extLst>
                    <a:ext uri="{9D8B030D-6E8A-4147-A177-3AD203B41FA5}">
                      <a16:colId xmlns:a16="http://schemas.microsoft.com/office/drawing/2014/main" val="2045418393"/>
                    </a:ext>
                  </a:extLst>
                </a:gridCol>
              </a:tblGrid>
              <a:tr h="413422">
                <a:tc>
                  <a:txBody>
                    <a:bodyPr/>
                    <a:lstStyle/>
                    <a:p>
                      <a:pPr algn="ctr"/>
                      <a:r>
                        <a:rPr lang="en-US" sz="3800" dirty="0">
                          <a:solidFill>
                            <a:schemeClr val="bg1"/>
                          </a:solidFill>
                          <a:latin typeface="Garamond" panose="02020404030301010803" pitchFamily="18" charset="0"/>
                        </a:rPr>
                        <a:t>Period</a:t>
                      </a:r>
                    </a:p>
                  </a:txBody>
                  <a:tcP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Years</a:t>
                      </a:r>
                    </a:p>
                  </a:txBody>
                  <a:tcPr>
                    <a:solidFill>
                      <a:schemeClr val="accent4">
                        <a:lumMod val="75000"/>
                      </a:schemeClr>
                    </a:solidFill>
                  </a:tcPr>
                </a:tc>
                <a:extLst>
                  <a:ext uri="{0D108BD9-81ED-4DB2-BD59-A6C34878D82A}">
                    <a16:rowId xmlns:a16="http://schemas.microsoft.com/office/drawing/2014/main" val="919567501"/>
                  </a:ext>
                </a:extLst>
              </a:tr>
              <a:tr h="413422">
                <a:tc>
                  <a:txBody>
                    <a:bodyPr/>
                    <a:lstStyle/>
                    <a:p>
                      <a:pPr algn="ctr"/>
                      <a:r>
                        <a:rPr lang="en-US" sz="3800" dirty="0">
                          <a:latin typeface="Garamond" panose="02020404030301010803" pitchFamily="18" charset="0"/>
                        </a:rPr>
                        <a:t>Nascent</a:t>
                      </a:r>
                    </a:p>
                  </a:txBody>
                  <a:tcPr/>
                </a:tc>
                <a:tc>
                  <a:txBody>
                    <a:bodyPr/>
                    <a:lstStyle/>
                    <a:p>
                      <a:pPr algn="ctr"/>
                      <a:r>
                        <a:rPr lang="en-US" sz="3800" dirty="0">
                          <a:latin typeface="Garamond" panose="02020404030301010803" pitchFamily="18" charset="0"/>
                        </a:rPr>
                        <a:t>1900 – 1955</a:t>
                      </a:r>
                    </a:p>
                  </a:txBody>
                  <a:tcPr/>
                </a:tc>
                <a:extLst>
                  <a:ext uri="{0D108BD9-81ED-4DB2-BD59-A6C34878D82A}">
                    <a16:rowId xmlns:a16="http://schemas.microsoft.com/office/drawing/2014/main" val="3429635491"/>
                  </a:ext>
                </a:extLst>
              </a:tr>
              <a:tr h="413422">
                <a:tc>
                  <a:txBody>
                    <a:bodyPr/>
                    <a:lstStyle/>
                    <a:p>
                      <a:pPr algn="ctr"/>
                      <a:r>
                        <a:rPr lang="en-US" sz="3800" dirty="0">
                          <a:latin typeface="Garamond" panose="02020404030301010803" pitchFamily="18" charset="0"/>
                        </a:rPr>
                        <a:t>Developing</a:t>
                      </a:r>
                    </a:p>
                  </a:txBody>
                  <a:tcPr/>
                </a:tc>
                <a:tc>
                  <a:txBody>
                    <a:bodyPr/>
                    <a:lstStyle/>
                    <a:p>
                      <a:pPr algn="ctr"/>
                      <a:r>
                        <a:rPr lang="en-US" sz="3800" dirty="0">
                          <a:latin typeface="Garamond" panose="02020404030301010803" pitchFamily="18" charset="0"/>
                        </a:rPr>
                        <a:t>1956 – 1978</a:t>
                      </a:r>
                    </a:p>
                  </a:txBody>
                  <a:tcPr/>
                </a:tc>
                <a:extLst>
                  <a:ext uri="{0D108BD9-81ED-4DB2-BD59-A6C34878D82A}">
                    <a16:rowId xmlns:a16="http://schemas.microsoft.com/office/drawing/2014/main" val="3690601320"/>
                  </a:ext>
                </a:extLst>
              </a:tr>
              <a:tr h="413422">
                <a:tc>
                  <a:txBody>
                    <a:bodyPr/>
                    <a:lstStyle/>
                    <a:p>
                      <a:pPr algn="ctr"/>
                      <a:r>
                        <a:rPr lang="en-US" sz="3800" dirty="0">
                          <a:latin typeface="Garamond" panose="02020404030301010803" pitchFamily="18" charset="0"/>
                        </a:rPr>
                        <a:t>Established</a:t>
                      </a:r>
                    </a:p>
                  </a:txBody>
                  <a:tcPr/>
                </a:tc>
                <a:tc>
                  <a:txBody>
                    <a:bodyPr/>
                    <a:lstStyle/>
                    <a:p>
                      <a:pPr algn="ctr"/>
                      <a:r>
                        <a:rPr lang="en-US" sz="3800" dirty="0">
                          <a:latin typeface="Garamond" panose="02020404030301010803" pitchFamily="18" charset="0"/>
                        </a:rPr>
                        <a:t>1979 - 2000</a:t>
                      </a:r>
                    </a:p>
                  </a:txBody>
                  <a:tcPr/>
                </a:tc>
                <a:extLst>
                  <a:ext uri="{0D108BD9-81ED-4DB2-BD59-A6C34878D82A}">
                    <a16:rowId xmlns:a16="http://schemas.microsoft.com/office/drawing/2014/main" val="3956124310"/>
                  </a:ext>
                </a:extLst>
              </a:tr>
            </a:tbl>
          </a:graphicData>
        </a:graphic>
      </p:graphicFrame>
      <p:pic>
        <p:nvPicPr>
          <p:cNvPr id="46" name="Picture 2" descr="GW Data Science (@gw_data_science) / X">
            <a:extLst>
              <a:ext uri="{FF2B5EF4-FFF2-40B4-BE49-F238E27FC236}">
                <a16:creationId xmlns:a16="http://schemas.microsoft.com/office/drawing/2014/main" id="{8280F7E0-40A6-2265-8CB1-DBC9BE1B6B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64" b="22149"/>
          <a:stretch/>
        </p:blipFill>
        <p:spPr bwMode="auto">
          <a:xfrm>
            <a:off x="37022579" y="797330"/>
            <a:ext cx="6451031" cy="3571591"/>
          </a:xfrm>
          <a:prstGeom prst="rect">
            <a:avLst/>
          </a:prstGeom>
          <a:noFill/>
          <a:extLst>
            <a:ext uri="{909E8E84-426E-40DD-AFC4-6F175D3DCCD1}">
              <a14:hiddenFill xmlns:a14="http://schemas.microsoft.com/office/drawing/2010/main">
                <a:solidFill>
                  <a:srgbClr val="FFFFFF"/>
                </a:solidFill>
              </a14:hiddenFill>
            </a:ext>
          </a:extLst>
        </p:spPr>
      </p:pic>
      <p:sp>
        <p:nvSpPr>
          <p:cNvPr id="47" name="Google Shape;135;p2">
            <a:extLst>
              <a:ext uri="{FF2B5EF4-FFF2-40B4-BE49-F238E27FC236}">
                <a16:creationId xmlns:a16="http://schemas.microsoft.com/office/drawing/2014/main" id="{15947464-5F68-9AA8-7564-DDC9F68E1A62}"/>
              </a:ext>
            </a:extLst>
          </p:cNvPr>
          <p:cNvSpPr/>
          <p:nvPr/>
        </p:nvSpPr>
        <p:spPr>
          <a:xfrm>
            <a:off x="572777" y="5371123"/>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Background</a:t>
            </a:r>
            <a:endParaRPr sz="5200" dirty="0">
              <a:solidFill>
                <a:schemeClr val="bg1"/>
              </a:solidFill>
              <a:latin typeface="Garamond" panose="02020404030301010803" pitchFamily="18" charset="0"/>
            </a:endParaRPr>
          </a:p>
        </p:txBody>
      </p:sp>
      <p:graphicFrame>
        <p:nvGraphicFramePr>
          <p:cNvPr id="49" name="Table 48">
            <a:extLst>
              <a:ext uri="{FF2B5EF4-FFF2-40B4-BE49-F238E27FC236}">
                <a16:creationId xmlns:a16="http://schemas.microsoft.com/office/drawing/2014/main" id="{40C6C4F8-C800-50AD-09EA-F2D654CDF54C}"/>
              </a:ext>
            </a:extLst>
          </p:cNvPr>
          <p:cNvGraphicFramePr>
            <a:graphicFrameLocks noGrp="1"/>
          </p:cNvGraphicFramePr>
          <p:nvPr>
            <p:extLst>
              <p:ext uri="{D42A27DB-BD31-4B8C-83A1-F6EECF244321}">
                <p14:modId xmlns:p14="http://schemas.microsoft.com/office/powerpoint/2010/main" val="3480834045"/>
              </p:ext>
            </p:extLst>
          </p:nvPr>
        </p:nvGraphicFramePr>
        <p:xfrm>
          <a:off x="31072165" y="26980583"/>
          <a:ext cx="11155680" cy="4023360"/>
        </p:xfrm>
        <a:graphic>
          <a:graphicData uri="http://schemas.openxmlformats.org/drawingml/2006/table">
            <a:tbl>
              <a:tblPr firstRow="1" bandRow="1">
                <a:tableStyleId>{5940675A-B579-460E-94D1-54222C63F5DA}</a:tableStyleId>
              </a:tblPr>
              <a:tblGrid>
                <a:gridCol w="2926080">
                  <a:extLst>
                    <a:ext uri="{9D8B030D-6E8A-4147-A177-3AD203B41FA5}">
                      <a16:colId xmlns:a16="http://schemas.microsoft.com/office/drawing/2014/main" val="2426677641"/>
                    </a:ext>
                  </a:extLst>
                </a:gridCol>
                <a:gridCol w="1371600">
                  <a:extLst>
                    <a:ext uri="{9D8B030D-6E8A-4147-A177-3AD203B41FA5}">
                      <a16:colId xmlns:a16="http://schemas.microsoft.com/office/drawing/2014/main" val="3997089282"/>
                    </a:ext>
                  </a:extLst>
                </a:gridCol>
                <a:gridCol w="1371600">
                  <a:extLst>
                    <a:ext uri="{9D8B030D-6E8A-4147-A177-3AD203B41FA5}">
                      <a16:colId xmlns:a16="http://schemas.microsoft.com/office/drawing/2014/main" val="2624566702"/>
                    </a:ext>
                  </a:extLst>
                </a:gridCol>
                <a:gridCol w="1371600">
                  <a:extLst>
                    <a:ext uri="{9D8B030D-6E8A-4147-A177-3AD203B41FA5}">
                      <a16:colId xmlns:a16="http://schemas.microsoft.com/office/drawing/2014/main" val="2758336224"/>
                    </a:ext>
                  </a:extLst>
                </a:gridCol>
                <a:gridCol w="1371600">
                  <a:extLst>
                    <a:ext uri="{9D8B030D-6E8A-4147-A177-3AD203B41FA5}">
                      <a16:colId xmlns:a16="http://schemas.microsoft.com/office/drawing/2014/main" val="633971977"/>
                    </a:ext>
                  </a:extLst>
                </a:gridCol>
                <a:gridCol w="1371600">
                  <a:extLst>
                    <a:ext uri="{9D8B030D-6E8A-4147-A177-3AD203B41FA5}">
                      <a16:colId xmlns:a16="http://schemas.microsoft.com/office/drawing/2014/main" val="66326360"/>
                    </a:ext>
                  </a:extLst>
                </a:gridCol>
                <a:gridCol w="1371600">
                  <a:extLst>
                    <a:ext uri="{9D8B030D-6E8A-4147-A177-3AD203B41FA5}">
                      <a16:colId xmlns:a16="http://schemas.microsoft.com/office/drawing/2014/main" val="1309271312"/>
                    </a:ext>
                  </a:extLst>
                </a:gridCol>
              </a:tblGrid>
              <a:tr h="1005840">
                <a:tc>
                  <a:txBody>
                    <a:bodyPr/>
                    <a:lstStyle/>
                    <a:p>
                      <a:pPr algn="ctr"/>
                      <a:r>
                        <a:rPr lang="en-US" sz="3800" b="1" dirty="0">
                          <a:solidFill>
                            <a:schemeClr val="bg1"/>
                          </a:solidFill>
                          <a:latin typeface="Garamond" panose="02020404030301010803" pitchFamily="18" charset="0"/>
                        </a:rPr>
                        <a:t>Nascent</a:t>
                      </a:r>
                    </a:p>
                  </a:txBody>
                  <a:tcPr>
                    <a:solidFill>
                      <a:schemeClr val="accent4">
                        <a:lumMod val="75000"/>
                      </a:schemeClr>
                    </a:solid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1946</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1948</a:t>
                      </a:r>
                    </a:p>
                  </a:txBody>
                  <a:tcPr>
                    <a:noFill/>
                  </a:tcPr>
                </a:tc>
                <a:extLst>
                  <a:ext uri="{0D108BD9-81ED-4DB2-BD59-A6C34878D82A}">
                    <a16:rowId xmlns:a16="http://schemas.microsoft.com/office/drawing/2014/main" val="746504726"/>
                  </a:ext>
                </a:extLst>
              </a:tr>
              <a:tr h="1005840">
                <a:tc>
                  <a:txBody>
                    <a:bodyPr/>
                    <a:lstStyle/>
                    <a:p>
                      <a:pPr algn="ctr"/>
                      <a:r>
                        <a:rPr lang="en-US" sz="3800" b="1" dirty="0">
                          <a:solidFill>
                            <a:schemeClr val="bg1"/>
                          </a:solidFill>
                          <a:latin typeface="Garamond" panose="02020404030301010803" pitchFamily="18" charset="0"/>
                        </a:rPr>
                        <a:t>Emerging</a:t>
                      </a:r>
                    </a:p>
                  </a:txBody>
                  <a:tcPr>
                    <a:solidFill>
                      <a:schemeClr val="accent4">
                        <a:lumMod val="75000"/>
                      </a:schemeClr>
                    </a:solidFill>
                  </a:tcPr>
                </a:tc>
                <a:tc>
                  <a:txBody>
                    <a:bodyPr/>
                    <a:lstStyle/>
                    <a:p>
                      <a:pPr algn="ctr"/>
                      <a:r>
                        <a:rPr lang="en-US" sz="3800" dirty="0">
                          <a:latin typeface="Garamond" panose="02020404030301010803" pitchFamily="18" charset="0"/>
                        </a:rPr>
                        <a:t>1918</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1914</a:t>
                      </a:r>
                    </a:p>
                  </a:txBody>
                  <a:tcPr>
                    <a:noFill/>
                  </a:tcPr>
                </a:tc>
                <a:tc>
                  <a:txBody>
                    <a:bodyPr/>
                    <a:lstStyle/>
                    <a:p>
                      <a:pPr algn="ctr"/>
                      <a:r>
                        <a:rPr lang="en-US" sz="3800" dirty="0">
                          <a:latin typeface="Garamond" panose="02020404030301010803" pitchFamily="18" charset="0"/>
                        </a:rPr>
                        <a:t>1969</a:t>
                      </a:r>
                    </a:p>
                  </a:txBody>
                  <a:tcPr>
                    <a:noFill/>
                  </a:tcPr>
                </a:tc>
                <a:tc>
                  <a:txBody>
                    <a:bodyPr/>
                    <a:lstStyle/>
                    <a:p>
                      <a:pPr algn="ctr"/>
                      <a:r>
                        <a:rPr lang="en-US" sz="3800" dirty="0">
                          <a:latin typeface="Garamond" panose="02020404030301010803" pitchFamily="18" charset="0"/>
                        </a:rPr>
                        <a:t>1905</a:t>
                      </a:r>
                    </a:p>
                  </a:txBody>
                  <a:tcPr>
                    <a:noFill/>
                  </a:tcPr>
                </a:tc>
                <a:tc>
                  <a:txBody>
                    <a:bodyPr/>
                    <a:lstStyle/>
                    <a:p>
                      <a:pPr algn="ctr"/>
                      <a:r>
                        <a:rPr lang="en-US" sz="3800" dirty="0">
                          <a:latin typeface="Garamond" panose="02020404030301010803" pitchFamily="18" charset="0"/>
                        </a:rPr>
                        <a:t>1972</a:t>
                      </a:r>
                    </a:p>
                  </a:txBody>
                  <a:tcPr>
                    <a:noFill/>
                  </a:tcPr>
                </a:tc>
                <a:extLst>
                  <a:ext uri="{0D108BD9-81ED-4DB2-BD59-A6C34878D82A}">
                    <a16:rowId xmlns:a16="http://schemas.microsoft.com/office/drawing/2014/main" val="1880588388"/>
                  </a:ext>
                </a:extLst>
              </a:tr>
              <a:tr h="1005840">
                <a:tc>
                  <a:txBody>
                    <a:bodyPr/>
                    <a:lstStyle/>
                    <a:p>
                      <a:pPr algn="ctr"/>
                      <a:r>
                        <a:rPr lang="en-US" sz="3800" b="1" dirty="0">
                          <a:solidFill>
                            <a:schemeClr val="bg1"/>
                          </a:solidFill>
                          <a:latin typeface="Garamond" panose="02020404030301010803" pitchFamily="18" charset="0"/>
                        </a:rPr>
                        <a:t>Developing</a:t>
                      </a:r>
                    </a:p>
                  </a:txBody>
                  <a:tcPr>
                    <a:solidFill>
                      <a:schemeClr val="accent4">
                        <a:lumMod val="75000"/>
                      </a:schemeClr>
                    </a:solidFill>
                  </a:tcPr>
                </a:tc>
                <a:tc>
                  <a:txBody>
                    <a:bodyPr/>
                    <a:lstStyle/>
                    <a:p>
                      <a:pPr algn="ctr"/>
                      <a:r>
                        <a:rPr lang="en-US" sz="3800" dirty="0">
                          <a:latin typeface="Garamond" panose="02020404030301010803" pitchFamily="18" charset="0"/>
                        </a:rPr>
                        <a:t>1974</a:t>
                      </a:r>
                    </a:p>
                  </a:txBody>
                  <a:tcPr/>
                </a:tc>
                <a:tc>
                  <a:txBody>
                    <a:bodyPr/>
                    <a:lstStyle/>
                    <a:p>
                      <a:pPr algn="ctr"/>
                      <a:r>
                        <a:rPr lang="en-US" sz="3800" dirty="0">
                          <a:latin typeface="Garamond" panose="02020404030301010803" pitchFamily="18" charset="0"/>
                        </a:rPr>
                        <a:t>1978</a:t>
                      </a:r>
                    </a:p>
                  </a:txBody>
                  <a:tcPr/>
                </a:tc>
                <a:tc>
                  <a:txBody>
                    <a:bodyPr/>
                    <a:lstStyle/>
                    <a:p>
                      <a:pPr algn="ctr"/>
                      <a:r>
                        <a:rPr lang="en-US" sz="3800" dirty="0">
                          <a:latin typeface="Garamond" panose="02020404030301010803" pitchFamily="18" charset="0"/>
                        </a:rPr>
                        <a:t>1867</a:t>
                      </a:r>
                    </a:p>
                  </a:txBody>
                  <a:tcPr/>
                </a:tc>
                <a:tc>
                  <a:txBody>
                    <a:bodyPr/>
                    <a:lstStyle/>
                    <a:p>
                      <a:pPr algn="ctr"/>
                      <a:r>
                        <a:rPr lang="en-US" sz="3800" dirty="0">
                          <a:latin typeface="Garamond" panose="02020404030301010803" pitchFamily="18" charset="0"/>
                        </a:rPr>
                        <a:t>1987</a:t>
                      </a:r>
                    </a:p>
                  </a:txBody>
                  <a:tcPr/>
                </a:tc>
                <a:tc>
                  <a:txBody>
                    <a:bodyPr/>
                    <a:lstStyle/>
                    <a:p>
                      <a:pPr algn="ctr"/>
                      <a:r>
                        <a:rPr lang="en-US" sz="3800" dirty="0">
                          <a:latin typeface="Garamond" panose="02020404030301010803" pitchFamily="18" charset="0"/>
                        </a:rPr>
                        <a:t>1966</a:t>
                      </a:r>
                    </a:p>
                  </a:txBody>
                  <a:tcPr/>
                </a:tc>
                <a:tc>
                  <a:txBody>
                    <a:bodyPr/>
                    <a:lstStyle/>
                    <a:p>
                      <a:pPr algn="ctr"/>
                      <a:r>
                        <a:rPr lang="en-US" sz="3800" dirty="0">
                          <a:latin typeface="Garamond" panose="02020404030301010803" pitchFamily="18" charset="0"/>
                        </a:rPr>
                        <a:t>1987</a:t>
                      </a:r>
                    </a:p>
                  </a:txBody>
                  <a:tcPr/>
                </a:tc>
                <a:extLst>
                  <a:ext uri="{0D108BD9-81ED-4DB2-BD59-A6C34878D82A}">
                    <a16:rowId xmlns:a16="http://schemas.microsoft.com/office/drawing/2014/main" val="2859167272"/>
                  </a:ext>
                </a:extLst>
              </a:tr>
              <a:tr h="1005840">
                <a:tc>
                  <a:txBody>
                    <a:bodyPr/>
                    <a:lstStyle/>
                    <a:p>
                      <a:pPr algn="ctr"/>
                      <a:r>
                        <a:rPr lang="en-US" sz="3800" b="1" dirty="0">
                          <a:solidFill>
                            <a:schemeClr val="bg1"/>
                          </a:solidFill>
                          <a:latin typeface="Garamond" panose="02020404030301010803" pitchFamily="18" charset="0"/>
                        </a:rPr>
                        <a:t>Established</a:t>
                      </a:r>
                    </a:p>
                  </a:txBody>
                  <a:tcPr>
                    <a:solidFill>
                      <a:schemeClr val="accent4">
                        <a:lumMod val="75000"/>
                      </a:schemeClr>
                    </a:solidFill>
                  </a:tcPr>
                </a:tc>
                <a:tc>
                  <a:txBody>
                    <a:bodyPr/>
                    <a:lstStyle/>
                    <a:p>
                      <a:pPr algn="ctr"/>
                      <a:r>
                        <a:rPr lang="en-US" sz="3800" dirty="0">
                          <a:latin typeface="Garamond" panose="02020404030301010803" pitchFamily="18" charset="0"/>
                        </a:rPr>
                        <a:t>1994</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1991</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1990</a:t>
                      </a:r>
                    </a:p>
                  </a:txBody>
                  <a:tcPr/>
                </a:tc>
                <a:tc>
                  <a:txBody>
                    <a:bodyPr/>
                    <a:lstStyle/>
                    <a:p>
                      <a:pPr algn="ctr"/>
                      <a:r>
                        <a:rPr lang="en-US" sz="3800" dirty="0">
                          <a:latin typeface="Garamond" panose="02020404030301010803" pitchFamily="18" charset="0"/>
                        </a:rPr>
                        <a:t>2000</a:t>
                      </a:r>
                    </a:p>
                  </a:txBody>
                  <a:tcPr/>
                </a:tc>
                <a:extLst>
                  <a:ext uri="{0D108BD9-81ED-4DB2-BD59-A6C34878D82A}">
                    <a16:rowId xmlns:a16="http://schemas.microsoft.com/office/drawing/2014/main" val="1469877422"/>
                  </a:ext>
                </a:extLst>
              </a:tr>
            </a:tbl>
          </a:graphicData>
        </a:graphic>
      </p:graphicFrame>
      <p:sp>
        <p:nvSpPr>
          <p:cNvPr id="59" name="Google Shape;141;p2">
            <a:extLst>
              <a:ext uri="{FF2B5EF4-FFF2-40B4-BE49-F238E27FC236}">
                <a16:creationId xmlns:a16="http://schemas.microsoft.com/office/drawing/2014/main" id="{D32164A4-E137-1DB3-EE8E-AD596F5D0901}"/>
              </a:ext>
            </a:extLst>
          </p:cNvPr>
          <p:cNvSpPr/>
          <p:nvPr/>
        </p:nvSpPr>
        <p:spPr>
          <a:xfrm>
            <a:off x="676184" y="6733205"/>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Civil Liberties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60" name="Plus Sign 59">
            <a:extLst>
              <a:ext uri="{FF2B5EF4-FFF2-40B4-BE49-F238E27FC236}">
                <a16:creationId xmlns:a16="http://schemas.microsoft.com/office/drawing/2014/main" id="{B74DCF9F-180F-6FCF-FED2-503DA36CF94D}"/>
              </a:ext>
            </a:extLst>
          </p:cNvPr>
          <p:cNvSpPr/>
          <p:nvPr/>
        </p:nvSpPr>
        <p:spPr>
          <a:xfrm>
            <a:off x="2674026" y="9435963"/>
            <a:ext cx="826094" cy="767249"/>
          </a:xfrm>
          <a:prstGeom prst="mathPlus">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63" name="Google Shape;122;p2">
            <a:extLst>
              <a:ext uri="{FF2B5EF4-FFF2-40B4-BE49-F238E27FC236}">
                <a16:creationId xmlns:a16="http://schemas.microsoft.com/office/drawing/2014/main" id="{61663AB1-57AE-775F-6DA5-1333F27C99E1}"/>
              </a:ext>
            </a:extLst>
          </p:cNvPr>
          <p:cNvSpPr/>
          <p:nvPr/>
        </p:nvSpPr>
        <p:spPr>
          <a:xfrm>
            <a:off x="5712408" y="6867839"/>
            <a:ext cx="7345657" cy="2082112"/>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of domestic movement</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from forced labor</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Property rights </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Access to justice </a:t>
            </a:r>
          </a:p>
        </p:txBody>
      </p:sp>
      <p:sp>
        <p:nvSpPr>
          <p:cNvPr id="64" name="Google Shape;122;p2">
            <a:extLst>
              <a:ext uri="{FF2B5EF4-FFF2-40B4-BE49-F238E27FC236}">
                <a16:creationId xmlns:a16="http://schemas.microsoft.com/office/drawing/2014/main" id="{576CB9A7-039D-8609-F043-A0E3D88C5844}"/>
              </a:ext>
            </a:extLst>
          </p:cNvPr>
          <p:cNvSpPr/>
          <p:nvPr/>
        </p:nvSpPr>
        <p:spPr>
          <a:xfrm>
            <a:off x="5712408" y="10258128"/>
            <a:ext cx="6052132" cy="2232537"/>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of discussion</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Participation in Civil Service Organizations</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Percentage of female journalists</a:t>
            </a:r>
          </a:p>
        </p:txBody>
      </p:sp>
      <p:sp>
        <p:nvSpPr>
          <p:cNvPr id="65" name="TextBox 64">
            <a:extLst>
              <a:ext uri="{FF2B5EF4-FFF2-40B4-BE49-F238E27FC236}">
                <a16:creationId xmlns:a16="http://schemas.microsoft.com/office/drawing/2014/main" id="{55C80B62-2A7A-68D1-4E20-85E9450480C7}"/>
              </a:ext>
            </a:extLst>
          </p:cNvPr>
          <p:cNvSpPr txBox="1"/>
          <p:nvPr/>
        </p:nvSpPr>
        <p:spPr>
          <a:xfrm>
            <a:off x="5730487" y="13739419"/>
            <a:ext cx="6260194" cy="2431435"/>
          </a:xfrm>
          <a:prstGeom prst="rect">
            <a:avLst/>
          </a:prstGeom>
          <a:noFill/>
        </p:spPr>
        <p:txBody>
          <a:bodyPr wrap="square">
            <a:spAutoFit/>
          </a:bodyPr>
          <a:lstStyle/>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Power distribution by gender</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Political position representation </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Presence in Legislature</a:t>
            </a:r>
          </a:p>
        </p:txBody>
      </p:sp>
      <p:sp>
        <p:nvSpPr>
          <p:cNvPr id="71" name="Google Shape;152;p2">
            <a:extLst>
              <a:ext uri="{FF2B5EF4-FFF2-40B4-BE49-F238E27FC236}">
                <a16:creationId xmlns:a16="http://schemas.microsoft.com/office/drawing/2014/main" id="{6F0CF264-189D-3D79-695B-CA89AB2BCF41}"/>
              </a:ext>
            </a:extLst>
          </p:cNvPr>
          <p:cNvSpPr/>
          <p:nvPr/>
        </p:nvSpPr>
        <p:spPr>
          <a:xfrm>
            <a:off x="12889855" y="5212902"/>
            <a:ext cx="18460251" cy="1061922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76" name="Google Shape;152;p2">
            <a:extLst>
              <a:ext uri="{FF2B5EF4-FFF2-40B4-BE49-F238E27FC236}">
                <a16:creationId xmlns:a16="http://schemas.microsoft.com/office/drawing/2014/main" id="{28C80C0B-CC67-CE98-046A-20B2801B91A3}"/>
              </a:ext>
            </a:extLst>
          </p:cNvPr>
          <p:cNvSpPr/>
          <p:nvPr/>
        </p:nvSpPr>
        <p:spPr>
          <a:xfrm>
            <a:off x="20723116" y="14700574"/>
            <a:ext cx="11036121" cy="8498093"/>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80" name="Google Shape;152;p2">
            <a:extLst>
              <a:ext uri="{FF2B5EF4-FFF2-40B4-BE49-F238E27FC236}">
                <a16:creationId xmlns:a16="http://schemas.microsoft.com/office/drawing/2014/main" id="{B6DC4604-8899-CCDF-17DA-FBF24E5A3C52}"/>
              </a:ext>
            </a:extLst>
          </p:cNvPr>
          <p:cNvSpPr/>
          <p:nvPr/>
        </p:nvSpPr>
        <p:spPr>
          <a:xfrm>
            <a:off x="31576397" y="17859218"/>
            <a:ext cx="10769270" cy="690916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81" name="TextBox 80">
            <a:extLst>
              <a:ext uri="{FF2B5EF4-FFF2-40B4-BE49-F238E27FC236}">
                <a16:creationId xmlns:a16="http://schemas.microsoft.com/office/drawing/2014/main" id="{FAC3E830-4532-B7D1-4FD1-AE9BCCBEA1DD}"/>
              </a:ext>
            </a:extLst>
          </p:cNvPr>
          <p:cNvSpPr txBox="1"/>
          <p:nvPr/>
        </p:nvSpPr>
        <p:spPr>
          <a:xfrm>
            <a:off x="14677221" y="15513538"/>
            <a:ext cx="4613871" cy="584775"/>
          </a:xfrm>
          <a:prstGeom prst="rect">
            <a:avLst/>
          </a:prstGeom>
          <a:solidFill>
            <a:schemeClr val="accent4">
              <a:lumMod val="75000"/>
            </a:schemeClr>
          </a:solidFill>
          <a:ln>
            <a:solidFill>
              <a:schemeClr val="accent4">
                <a:lumMod val="75000"/>
              </a:schemeClr>
            </a:solidFill>
          </a:ln>
        </p:spPr>
        <p:txBody>
          <a:bodyPr wrap="square" rtlCol="0">
            <a:spAutoFit/>
          </a:bodyPr>
          <a:lstStyle/>
          <a:p>
            <a:pPr algn="ctr"/>
            <a:r>
              <a:rPr lang="en-US" sz="3200" b="1" dirty="0">
                <a:solidFill>
                  <a:schemeClr val="bg1"/>
                </a:solidFill>
                <a:latin typeface="Garamond" panose="02020404030301010803" pitchFamily="18" charset="0"/>
              </a:rPr>
              <a:t>Shiny App QR Code</a:t>
            </a:r>
          </a:p>
        </p:txBody>
      </p:sp>
      <p:sp>
        <p:nvSpPr>
          <p:cNvPr id="82" name="Google Shape;141;p2">
            <a:extLst>
              <a:ext uri="{FF2B5EF4-FFF2-40B4-BE49-F238E27FC236}">
                <a16:creationId xmlns:a16="http://schemas.microsoft.com/office/drawing/2014/main" id="{4EE51B5C-36FF-5D86-55EE-495EE88BBCF0}"/>
              </a:ext>
            </a:extLst>
          </p:cNvPr>
          <p:cNvSpPr/>
          <p:nvPr/>
        </p:nvSpPr>
        <p:spPr>
          <a:xfrm>
            <a:off x="676184" y="10225707"/>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Civil Society</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 Participation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83" name="Google Shape;141;p2">
            <a:extLst>
              <a:ext uri="{FF2B5EF4-FFF2-40B4-BE49-F238E27FC236}">
                <a16:creationId xmlns:a16="http://schemas.microsoft.com/office/drawing/2014/main" id="{2DE65CA5-B2EA-6DD9-FD02-46FDB3DF1562}"/>
              </a:ext>
            </a:extLst>
          </p:cNvPr>
          <p:cNvSpPr/>
          <p:nvPr/>
        </p:nvSpPr>
        <p:spPr>
          <a:xfrm>
            <a:off x="647987" y="13731332"/>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Political Participation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85" name="Google Shape;142;p2">
            <a:extLst>
              <a:ext uri="{FF2B5EF4-FFF2-40B4-BE49-F238E27FC236}">
                <a16:creationId xmlns:a16="http://schemas.microsoft.com/office/drawing/2014/main" id="{36E7495F-44AD-D7B9-EDDA-21D1D7E5A2F4}"/>
              </a:ext>
            </a:extLst>
          </p:cNvPr>
          <p:cNvSpPr/>
          <p:nvPr/>
        </p:nvSpPr>
        <p:spPr>
          <a:xfrm>
            <a:off x="31255046" y="25038194"/>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 Thresholds</a:t>
            </a:r>
            <a:endParaRPr sz="4000" dirty="0">
              <a:solidFill>
                <a:schemeClr val="tx1"/>
              </a:solidFill>
              <a:latin typeface="Garamond" panose="02020404030301010803" pitchFamily="18" charset="0"/>
            </a:endParaRPr>
          </a:p>
        </p:txBody>
      </p:sp>
      <p:sp>
        <p:nvSpPr>
          <p:cNvPr id="86" name="TextBox 85">
            <a:extLst>
              <a:ext uri="{FF2B5EF4-FFF2-40B4-BE49-F238E27FC236}">
                <a16:creationId xmlns:a16="http://schemas.microsoft.com/office/drawing/2014/main" id="{20D2CFFE-1EE6-921C-DBEC-8BE13599C808}"/>
              </a:ext>
            </a:extLst>
          </p:cNvPr>
          <p:cNvSpPr txBox="1"/>
          <p:nvPr/>
        </p:nvSpPr>
        <p:spPr>
          <a:xfrm>
            <a:off x="34221242"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87" name="TextBox 86">
            <a:extLst>
              <a:ext uri="{FF2B5EF4-FFF2-40B4-BE49-F238E27FC236}">
                <a16:creationId xmlns:a16="http://schemas.microsoft.com/office/drawing/2014/main" id="{D18A2CB6-4F07-265E-3A16-DE83CC6B6603}"/>
              </a:ext>
            </a:extLst>
          </p:cNvPr>
          <p:cNvSpPr txBox="1"/>
          <p:nvPr/>
        </p:nvSpPr>
        <p:spPr>
          <a:xfrm>
            <a:off x="35647155"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91" name="TextBox 90">
            <a:extLst>
              <a:ext uri="{FF2B5EF4-FFF2-40B4-BE49-F238E27FC236}">
                <a16:creationId xmlns:a16="http://schemas.microsoft.com/office/drawing/2014/main" id="{C14B7BD6-8999-9FA5-7711-86AFEE338EA0}"/>
              </a:ext>
            </a:extLst>
          </p:cNvPr>
          <p:cNvSpPr txBox="1"/>
          <p:nvPr/>
        </p:nvSpPr>
        <p:spPr>
          <a:xfrm>
            <a:off x="34764481"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90%</a:t>
            </a:r>
          </a:p>
        </p:txBody>
      </p:sp>
      <p:sp>
        <p:nvSpPr>
          <p:cNvPr id="100" name="Arrow: Down 99">
            <a:extLst>
              <a:ext uri="{FF2B5EF4-FFF2-40B4-BE49-F238E27FC236}">
                <a16:creationId xmlns:a16="http://schemas.microsoft.com/office/drawing/2014/main" id="{B639CA2F-D56D-FFC7-C928-AD530893C83D}"/>
              </a:ext>
            </a:extLst>
          </p:cNvPr>
          <p:cNvSpPr/>
          <p:nvPr/>
        </p:nvSpPr>
        <p:spPr>
          <a:xfrm>
            <a:off x="2883903" y="16497179"/>
            <a:ext cx="406340" cy="818397"/>
          </a:xfrm>
          <a:prstGeom prst="downArrow">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1" name="Plus Sign 100">
            <a:extLst>
              <a:ext uri="{FF2B5EF4-FFF2-40B4-BE49-F238E27FC236}">
                <a16:creationId xmlns:a16="http://schemas.microsoft.com/office/drawing/2014/main" id="{F006ECDF-8DA2-B5E9-75AB-CBF0D831DAAD}"/>
              </a:ext>
            </a:extLst>
          </p:cNvPr>
          <p:cNvSpPr/>
          <p:nvPr/>
        </p:nvSpPr>
        <p:spPr>
          <a:xfrm>
            <a:off x="2674026" y="12949442"/>
            <a:ext cx="826094" cy="767249"/>
          </a:xfrm>
          <a:prstGeom prst="mathPlus">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102" name="Google Shape;141;p2">
            <a:extLst>
              <a:ext uri="{FF2B5EF4-FFF2-40B4-BE49-F238E27FC236}">
                <a16:creationId xmlns:a16="http://schemas.microsoft.com/office/drawing/2014/main" id="{63CA6DCE-05EC-9248-A3E4-0322E7892B66}"/>
              </a:ext>
            </a:extLst>
          </p:cNvPr>
          <p:cNvSpPr/>
          <p:nvPr/>
        </p:nvSpPr>
        <p:spPr>
          <a:xfrm>
            <a:off x="647986" y="17558730"/>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Political Empowerment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103" name="Google Shape;133;p2">
            <a:extLst>
              <a:ext uri="{FF2B5EF4-FFF2-40B4-BE49-F238E27FC236}">
                <a16:creationId xmlns:a16="http://schemas.microsoft.com/office/drawing/2014/main" id="{EA2E3988-79A9-3AC9-4389-FA26619528E4}"/>
              </a:ext>
            </a:extLst>
          </p:cNvPr>
          <p:cNvSpPr/>
          <p:nvPr/>
        </p:nvSpPr>
        <p:spPr>
          <a:xfrm>
            <a:off x="572778" y="28429532"/>
            <a:ext cx="11896663" cy="81839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Reference</a:t>
            </a:r>
            <a:endParaRPr sz="5200" dirty="0">
              <a:solidFill>
                <a:schemeClr val="bg1"/>
              </a:solidFill>
              <a:latin typeface="Garamond" panose="02020404030301010803" pitchFamily="18" charset="0"/>
            </a:endParaRPr>
          </a:p>
        </p:txBody>
      </p:sp>
      <p:sp>
        <p:nvSpPr>
          <p:cNvPr id="104" name="Google Shape;152;p2">
            <a:extLst>
              <a:ext uri="{FF2B5EF4-FFF2-40B4-BE49-F238E27FC236}">
                <a16:creationId xmlns:a16="http://schemas.microsoft.com/office/drawing/2014/main" id="{B0D26C30-FD19-3747-C58C-19BBF01AF4E6}"/>
              </a:ext>
            </a:extLst>
          </p:cNvPr>
          <p:cNvSpPr/>
          <p:nvPr/>
        </p:nvSpPr>
        <p:spPr>
          <a:xfrm>
            <a:off x="12386985" y="22649522"/>
            <a:ext cx="18460251" cy="10619225"/>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05" name="TextBox 104">
            <a:extLst>
              <a:ext uri="{FF2B5EF4-FFF2-40B4-BE49-F238E27FC236}">
                <a16:creationId xmlns:a16="http://schemas.microsoft.com/office/drawing/2014/main" id="{EB69F818-FB47-8A46-33B7-B3355ADECF84}"/>
              </a:ext>
            </a:extLst>
          </p:cNvPr>
          <p:cNvSpPr txBox="1"/>
          <p:nvPr/>
        </p:nvSpPr>
        <p:spPr>
          <a:xfrm>
            <a:off x="36981548"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106" name="TextBox 105">
            <a:extLst>
              <a:ext uri="{FF2B5EF4-FFF2-40B4-BE49-F238E27FC236}">
                <a16:creationId xmlns:a16="http://schemas.microsoft.com/office/drawing/2014/main" id="{44E5FE8A-F3BE-7E68-ACE3-340D1E977590}"/>
              </a:ext>
            </a:extLst>
          </p:cNvPr>
          <p:cNvSpPr txBox="1"/>
          <p:nvPr/>
        </p:nvSpPr>
        <p:spPr>
          <a:xfrm>
            <a:off x="38407461"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107" name="TextBox 106">
            <a:extLst>
              <a:ext uri="{FF2B5EF4-FFF2-40B4-BE49-F238E27FC236}">
                <a16:creationId xmlns:a16="http://schemas.microsoft.com/office/drawing/2014/main" id="{1FFBCFF6-4DFB-0577-3341-E19E3999E11B}"/>
              </a:ext>
            </a:extLst>
          </p:cNvPr>
          <p:cNvSpPr txBox="1"/>
          <p:nvPr/>
        </p:nvSpPr>
        <p:spPr>
          <a:xfrm>
            <a:off x="37524787"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80%</a:t>
            </a:r>
          </a:p>
        </p:txBody>
      </p:sp>
      <p:sp>
        <p:nvSpPr>
          <p:cNvPr id="111" name="TextBox 110">
            <a:extLst>
              <a:ext uri="{FF2B5EF4-FFF2-40B4-BE49-F238E27FC236}">
                <a16:creationId xmlns:a16="http://schemas.microsoft.com/office/drawing/2014/main" id="{79A41287-7157-AB94-3BA2-E3049AB6BB78}"/>
              </a:ext>
            </a:extLst>
          </p:cNvPr>
          <p:cNvSpPr txBox="1"/>
          <p:nvPr/>
        </p:nvSpPr>
        <p:spPr>
          <a:xfrm>
            <a:off x="39739429"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112" name="TextBox 111">
            <a:extLst>
              <a:ext uri="{FF2B5EF4-FFF2-40B4-BE49-F238E27FC236}">
                <a16:creationId xmlns:a16="http://schemas.microsoft.com/office/drawing/2014/main" id="{8C413919-B865-6147-7BA3-27C8EDD4DE2F}"/>
              </a:ext>
            </a:extLst>
          </p:cNvPr>
          <p:cNvSpPr txBox="1"/>
          <p:nvPr/>
        </p:nvSpPr>
        <p:spPr>
          <a:xfrm>
            <a:off x="41165342"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113" name="TextBox 112">
            <a:extLst>
              <a:ext uri="{FF2B5EF4-FFF2-40B4-BE49-F238E27FC236}">
                <a16:creationId xmlns:a16="http://schemas.microsoft.com/office/drawing/2014/main" id="{2A4DADE0-229F-BCBF-6A69-3A73644455FF}"/>
              </a:ext>
            </a:extLst>
          </p:cNvPr>
          <p:cNvSpPr txBox="1"/>
          <p:nvPr/>
        </p:nvSpPr>
        <p:spPr>
          <a:xfrm>
            <a:off x="40282668"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75%</a:t>
            </a:r>
          </a:p>
        </p:txBody>
      </p:sp>
      <p:sp>
        <p:nvSpPr>
          <p:cNvPr id="114" name="Google Shape;135;p2">
            <a:extLst>
              <a:ext uri="{FF2B5EF4-FFF2-40B4-BE49-F238E27FC236}">
                <a16:creationId xmlns:a16="http://schemas.microsoft.com/office/drawing/2014/main" id="{2E07B908-F1CF-60F5-36F8-1BC0C60E2E77}"/>
              </a:ext>
            </a:extLst>
          </p:cNvPr>
          <p:cNvSpPr/>
          <p:nvPr/>
        </p:nvSpPr>
        <p:spPr>
          <a:xfrm>
            <a:off x="30690705" y="5794727"/>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Methodology</a:t>
            </a:r>
            <a:endParaRPr sz="5200" dirty="0">
              <a:solidFill>
                <a:schemeClr val="bg1"/>
              </a:solidFill>
              <a:latin typeface="Garamond" panose="02020404030301010803" pitchFamily="18" charset="0"/>
            </a:endParaRPr>
          </a:p>
        </p:txBody>
      </p:sp>
      <p:sp>
        <p:nvSpPr>
          <p:cNvPr id="115" name="TextBox 114">
            <a:extLst>
              <a:ext uri="{FF2B5EF4-FFF2-40B4-BE49-F238E27FC236}">
                <a16:creationId xmlns:a16="http://schemas.microsoft.com/office/drawing/2014/main" id="{4EC2E6E8-4957-8420-B81F-D7BF0AF46FE0}"/>
              </a:ext>
            </a:extLst>
          </p:cNvPr>
          <p:cNvSpPr txBox="1"/>
          <p:nvPr/>
        </p:nvSpPr>
        <p:spPr>
          <a:xfrm>
            <a:off x="31031819" y="31171438"/>
            <a:ext cx="9375193" cy="677108"/>
          </a:xfrm>
          <a:prstGeom prst="rect">
            <a:avLst/>
          </a:prstGeom>
          <a:noFill/>
        </p:spPr>
        <p:txBody>
          <a:bodyPr wrap="square" rtlCol="0">
            <a:spAutoFit/>
          </a:bodyPr>
          <a:lstStyle/>
          <a:p>
            <a:r>
              <a:rPr lang="en-US" sz="3800" dirty="0">
                <a:latin typeface="Garamond" panose="02020404030301010803" pitchFamily="18" charset="0"/>
              </a:rPr>
              <a:t>*Emerging Period condensed due to overlap</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331</TotalTime>
  <Words>752</Words>
  <Application>Microsoft Office PowerPoint</Application>
  <PresentationFormat>Custom</PresentationFormat>
  <Paragraphs>200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EB Garamond</vt:lpstr>
      <vt:lpstr>Garamond</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Athena Rodrigues</cp:lastModifiedBy>
  <cp:revision>11</cp:revision>
  <dcterms:created xsi:type="dcterms:W3CDTF">2023-09-19T16:24:14Z</dcterms:created>
  <dcterms:modified xsi:type="dcterms:W3CDTF">2024-04-17T04:15:02Z</dcterms:modified>
</cp:coreProperties>
</file>