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4">
          <p15:clr>
            <a:srgbClr val="A4A3A4"/>
          </p15:clr>
        </p15:guide>
        <p15:guide id="2" pos="288">
          <p15:clr>
            <a:srgbClr val="A4A3A4"/>
          </p15:clr>
        </p15:guide>
        <p15:guide id="3" orient="horz" pos="12096">
          <p15:clr>
            <a:srgbClr val="A4A3A4"/>
          </p15:clr>
        </p15:guide>
        <p15:guide id="4" orient="horz" pos="20448">
          <p15:clr>
            <a:srgbClr val="A4A3A4"/>
          </p15:clr>
        </p15:guide>
        <p15:guide id="5" pos="27360">
          <p15:clr>
            <a:srgbClr val="A4A3A4"/>
          </p15:clr>
        </p15:guide>
        <p15:guide id="6" pos="20736">
          <p15:clr>
            <a:srgbClr val="A4A3A4"/>
          </p15:clr>
        </p15:guide>
        <p15:guide id="8" pos="27216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4t8ef80AKPBwkoeIFzBJSZZTu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37"/>
  </p:normalViewPr>
  <p:slideViewPr>
    <p:cSldViewPr snapToGrid="0">
      <p:cViewPr>
        <p:scale>
          <a:sx n="21" d="100"/>
          <a:sy n="21" d="100"/>
        </p:scale>
        <p:origin x="300" y="12"/>
      </p:cViewPr>
      <p:guideLst>
        <p:guide orient="horz" pos="3744"/>
        <p:guide pos="288"/>
        <p:guide orient="horz" pos="12096"/>
        <p:guide orient="horz" pos="20448"/>
        <p:guide pos="27360"/>
        <p:guide pos="20736"/>
        <p:guide pos="27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44DB04E-8EFC-2B27-7AEE-582B0E26D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4610"/>
              </p:ext>
            </p:extLst>
          </p:nvPr>
        </p:nvGraphicFramePr>
        <p:xfrm>
          <a:off x="33553096" y="8124657"/>
          <a:ext cx="8809016" cy="434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649">
                  <a:extLst>
                    <a:ext uri="{9D8B030D-6E8A-4147-A177-3AD203B41FA5}">
                      <a16:colId xmlns:a16="http://schemas.microsoft.com/office/drawing/2014/main" val="2091145196"/>
                    </a:ext>
                  </a:extLst>
                </a:gridCol>
                <a:gridCol w="5392367">
                  <a:extLst>
                    <a:ext uri="{9D8B030D-6E8A-4147-A177-3AD203B41FA5}">
                      <a16:colId xmlns:a16="http://schemas.microsoft.com/office/drawing/2014/main" val="3639124215"/>
                    </a:ext>
                  </a:extLst>
                </a:gridCol>
              </a:tblGrid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76683"/>
                  </a:ext>
                </a:extLst>
              </a:tr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WPEI ≤ 0.188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9451885"/>
                  </a:ext>
                </a:extLst>
              </a:tr>
              <a:tr h="100914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Emerging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0.188 ≤ WPEI ≤ 0.336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558474"/>
                  </a:ext>
                </a:extLst>
              </a:tr>
              <a:tr h="100914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0.335 ≤ WPEI ≤ 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3823378"/>
                  </a:ext>
                </a:extLst>
              </a:tr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WPEI ≥ 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948242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DDDC578-C063-ACB8-99EE-AFF42D22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11786"/>
              </p:ext>
            </p:extLst>
          </p:nvPr>
        </p:nvGraphicFramePr>
        <p:xfrm>
          <a:off x="32228123" y="14142489"/>
          <a:ext cx="10972800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28121345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45418393"/>
                    </a:ext>
                  </a:extLst>
                </a:gridCol>
              </a:tblGrid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Period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Years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67501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 – 1955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35491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1956 – 1978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01320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1979 - 2000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2431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1AA6D997-C87B-0425-7408-08C051CF396A}"/>
              </a:ext>
            </a:extLst>
          </p:cNvPr>
          <p:cNvGrpSpPr/>
          <p:nvPr/>
        </p:nvGrpSpPr>
        <p:grpSpPr>
          <a:xfrm>
            <a:off x="1183201" y="517005"/>
            <a:ext cx="41929336" cy="4270085"/>
            <a:chOff x="1183201" y="517005"/>
            <a:chExt cx="41929336" cy="4270085"/>
          </a:xfrm>
        </p:grpSpPr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82A0FD3F-2168-3350-8896-010A3E7BEC74}"/>
                </a:ext>
              </a:extLst>
            </p:cNvPr>
            <p:cNvSpPr/>
            <p:nvPr/>
          </p:nvSpPr>
          <p:spPr>
            <a:xfrm>
              <a:off x="6930090" y="517005"/>
              <a:ext cx="28657200" cy="4270085"/>
            </a:xfrm>
            <a:prstGeom prst="round2Diag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4" name="Google Shape;138;p2">
              <a:extLst>
                <a:ext uri="{FF2B5EF4-FFF2-40B4-BE49-F238E27FC236}">
                  <a16:creationId xmlns:a16="http://schemas.microsoft.com/office/drawing/2014/main" id="{4865A1D5-AD70-5F22-C71A-26ABFA73097C}"/>
                </a:ext>
              </a:extLst>
            </p:cNvPr>
            <p:cNvSpPr txBox="1"/>
            <p:nvPr/>
          </p:nvSpPr>
          <p:spPr>
            <a:xfrm>
              <a:off x="16126525" y="3159523"/>
              <a:ext cx="10058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Athena B. Rodrigues</a:t>
              </a:r>
              <a:endParaRPr sz="5400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39;p2">
              <a:extLst>
                <a:ext uri="{FF2B5EF4-FFF2-40B4-BE49-F238E27FC236}">
                  <a16:creationId xmlns:a16="http://schemas.microsoft.com/office/drawing/2014/main" id="{1966639B-5072-C2A4-203D-BFA6C19528D1}"/>
                </a:ext>
              </a:extLst>
            </p:cNvPr>
            <p:cNvSpPr txBox="1"/>
            <p:nvPr/>
          </p:nvSpPr>
          <p:spPr>
            <a:xfrm>
              <a:off x="8640678" y="4038432"/>
              <a:ext cx="25030095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aseline="30000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Undergraduate Capstone Spring 2024</a:t>
              </a:r>
              <a:endParaRPr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27" name="Google Shape;145;p2" descr="A black and blue sign with white text&#10;&#10;Description automatically generated">
              <a:extLst>
                <a:ext uri="{FF2B5EF4-FFF2-40B4-BE49-F238E27FC236}">
                  <a16:creationId xmlns:a16="http://schemas.microsoft.com/office/drawing/2014/main" id="{84899F9D-0CEE-55E7-6526-4F1C534AF6F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83201" y="1517026"/>
              <a:ext cx="3938057" cy="2797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147;p2">
              <a:extLst>
                <a:ext uri="{FF2B5EF4-FFF2-40B4-BE49-F238E27FC236}">
                  <a16:creationId xmlns:a16="http://schemas.microsoft.com/office/drawing/2014/main" id="{8712402E-E276-B366-F753-20824444642B}"/>
                </a:ext>
              </a:extLst>
            </p:cNvPr>
            <p:cNvSpPr txBox="1"/>
            <p:nvPr/>
          </p:nvSpPr>
          <p:spPr>
            <a:xfrm>
              <a:off x="9861454" y="775076"/>
              <a:ext cx="22588542" cy="2308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Tracking Women’s Political Empowerment and Suffrage (1900 -2000)</a:t>
              </a:r>
              <a:endParaRPr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46" name="Picture 2" descr="GW Data Science (@gw_data_science) / X">
              <a:extLst>
                <a:ext uri="{FF2B5EF4-FFF2-40B4-BE49-F238E27FC236}">
                  <a16:creationId xmlns:a16="http://schemas.microsoft.com/office/drawing/2014/main" id="{8280F7E0-40A6-2265-8CB1-DBC9BE1B6B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64" b="22149"/>
            <a:stretch/>
          </p:blipFill>
          <p:spPr bwMode="auto">
            <a:xfrm>
              <a:off x="36661506" y="1105845"/>
              <a:ext cx="6451031" cy="3571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0C6C4F8-C800-50AD-09EA-F2D654CDF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54981"/>
              </p:ext>
            </p:extLst>
          </p:nvPr>
        </p:nvGraphicFramePr>
        <p:xfrm>
          <a:off x="32080200" y="27402801"/>
          <a:ext cx="1121216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2563">
                  <a:extLst>
                    <a:ext uri="{9D8B030D-6E8A-4147-A177-3AD203B41FA5}">
                      <a16:colId xmlns:a16="http://schemas.microsoft.com/office/drawing/2014/main" val="24266776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970892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245667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583362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339719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63263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09271312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0472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Emerging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58838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6727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7742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A817FB45-9A26-C842-3F38-B6D788F56DE1}"/>
              </a:ext>
            </a:extLst>
          </p:cNvPr>
          <p:cNvGrpSpPr/>
          <p:nvPr/>
        </p:nvGrpSpPr>
        <p:grpSpPr>
          <a:xfrm>
            <a:off x="662085" y="5386361"/>
            <a:ext cx="12546120" cy="25587107"/>
            <a:chOff x="662085" y="5386361"/>
            <a:chExt cx="12546120" cy="2558710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AC2B60-BEE9-24A1-5C7D-8BA308CC7BE2}"/>
                </a:ext>
              </a:extLst>
            </p:cNvPr>
            <p:cNvGrpSpPr/>
            <p:nvPr/>
          </p:nvGrpSpPr>
          <p:grpSpPr>
            <a:xfrm>
              <a:off x="780874" y="22604534"/>
              <a:ext cx="10937674" cy="5392122"/>
              <a:chOff x="780874" y="22763562"/>
              <a:chExt cx="10937674" cy="53921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296FA37-26EF-B7AE-A84A-7D38AABF2413}"/>
                  </a:ext>
                </a:extLst>
              </p:cNvPr>
              <p:cNvGrpSpPr/>
              <p:nvPr/>
            </p:nvGrpSpPr>
            <p:grpSpPr>
              <a:xfrm>
                <a:off x="780874" y="23063936"/>
                <a:ext cx="914400" cy="4791375"/>
                <a:chOff x="780874" y="22763562"/>
                <a:chExt cx="914400" cy="4791375"/>
              </a:xfrm>
            </p:grpSpPr>
            <p:sp>
              <p:nvSpPr>
                <p:cNvPr id="31" name="Google Shape;141;p2">
                  <a:extLst>
                    <a:ext uri="{FF2B5EF4-FFF2-40B4-BE49-F238E27FC236}">
                      <a16:creationId xmlns:a16="http://schemas.microsoft.com/office/drawing/2014/main" id="{291694C9-DB8C-C7D9-B203-F5018AA394B1}"/>
                    </a:ext>
                  </a:extLst>
                </p:cNvPr>
                <p:cNvSpPr/>
                <p:nvPr/>
              </p:nvSpPr>
              <p:spPr>
                <a:xfrm>
                  <a:off x="780874" y="22763562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1.</a:t>
                  </a:r>
                  <a:endParaRPr lang="en-US" sz="4500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32" name="Google Shape;141;p2">
                  <a:extLst>
                    <a:ext uri="{FF2B5EF4-FFF2-40B4-BE49-F238E27FC236}">
                      <a16:creationId xmlns:a16="http://schemas.microsoft.com/office/drawing/2014/main" id="{1DB94400-27B6-D527-B788-1FB19B32C3D1}"/>
                    </a:ext>
                  </a:extLst>
                </p:cNvPr>
                <p:cNvSpPr/>
                <p:nvPr/>
              </p:nvSpPr>
              <p:spPr>
                <a:xfrm>
                  <a:off x="780874" y="26640537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3.</a:t>
                  </a:r>
                  <a:endParaRPr lang="en-US" sz="4500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33" name="Google Shape;141;p2">
                  <a:extLst>
                    <a:ext uri="{FF2B5EF4-FFF2-40B4-BE49-F238E27FC236}">
                      <a16:creationId xmlns:a16="http://schemas.microsoft.com/office/drawing/2014/main" id="{46F53941-E9CE-3B95-7B78-28FA3C186D1D}"/>
                    </a:ext>
                  </a:extLst>
                </p:cNvPr>
                <p:cNvSpPr/>
                <p:nvPr/>
              </p:nvSpPr>
              <p:spPr>
                <a:xfrm>
                  <a:off x="780874" y="24702049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2.</a:t>
                  </a:r>
                  <a:endParaRPr lang="en-US" sz="4500" b="1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D0E5BFF-B831-718B-0663-EBD640104824}"/>
                  </a:ext>
                </a:extLst>
              </p:cNvPr>
              <p:cNvGrpSpPr/>
              <p:nvPr/>
            </p:nvGrpSpPr>
            <p:grpSpPr>
              <a:xfrm>
                <a:off x="1929499" y="22763562"/>
                <a:ext cx="9789049" cy="5392122"/>
                <a:chOff x="1929499" y="22763563"/>
                <a:chExt cx="9789049" cy="5392122"/>
              </a:xfrm>
            </p:grpSpPr>
            <p:sp>
              <p:nvSpPr>
                <p:cNvPr id="22" name="Google Shape;122;p2">
                  <a:extLst>
                    <a:ext uri="{FF2B5EF4-FFF2-40B4-BE49-F238E27FC236}">
                      <a16:creationId xmlns:a16="http://schemas.microsoft.com/office/drawing/2014/main" id="{D7E7855F-621A-25C7-3B39-04D091F64C04}"/>
                    </a:ext>
                  </a:extLst>
                </p:cNvPr>
                <p:cNvSpPr/>
                <p:nvPr/>
              </p:nvSpPr>
              <p:spPr>
                <a:xfrm>
                  <a:off x="1929499" y="22763563"/>
                  <a:ext cx="9789049" cy="1510953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Can Empowerment be Categorized and Reflect the Development of the 20</a:t>
                  </a:r>
                  <a:r>
                    <a:rPr lang="en-US" sz="4000" b="0" i="0" u="none" strike="noStrike" baseline="30000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th</a:t>
                  </a: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 Century?</a:t>
                  </a:r>
                  <a:endParaRPr sz="4000" dirty="0">
                    <a:solidFill>
                      <a:schemeClr val="tx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22;p2">
                  <a:extLst>
                    <a:ext uri="{FF2B5EF4-FFF2-40B4-BE49-F238E27FC236}">
                      <a16:creationId xmlns:a16="http://schemas.microsoft.com/office/drawing/2014/main" id="{36C9672E-5258-3AD5-58D5-94BDA7B48AC0}"/>
                    </a:ext>
                  </a:extLst>
                </p:cNvPr>
                <p:cNvSpPr/>
                <p:nvPr/>
              </p:nvSpPr>
              <p:spPr>
                <a:xfrm>
                  <a:off x="1929499" y="26644732"/>
                  <a:ext cx="9789049" cy="1510953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rtl="0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Are there Regional Patterns in Empowerment or Suffrage? </a:t>
                  </a:r>
                </a:p>
              </p:txBody>
            </p:sp>
            <p:sp>
              <p:nvSpPr>
                <p:cNvPr id="35" name="Google Shape;122;p2">
                  <a:extLst>
                    <a:ext uri="{FF2B5EF4-FFF2-40B4-BE49-F238E27FC236}">
                      <a16:creationId xmlns:a16="http://schemas.microsoft.com/office/drawing/2014/main" id="{E7925779-5FD0-A369-EABF-EB87E42B813E}"/>
                    </a:ext>
                  </a:extLst>
                </p:cNvPr>
                <p:cNvSpPr/>
                <p:nvPr/>
              </p:nvSpPr>
              <p:spPr>
                <a:xfrm>
                  <a:off x="1932036" y="24930496"/>
                  <a:ext cx="9783974" cy="1058256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rtl="0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000" dirty="0">
                      <a:latin typeface="Garamond" panose="02020404030301010803" pitchFamily="18" charset="0"/>
                    </a:rPr>
                    <a:t>How does Suffrage Impact Empowerment?</a:t>
                  </a:r>
                  <a:endParaRPr lang="en-US" sz="40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endParaRPr>
                </a:p>
              </p:txBody>
            </p:sp>
          </p:grpSp>
        </p:grpSp>
        <p:sp>
          <p:nvSpPr>
            <p:cNvPr id="37" name="Google Shape;121;p2">
              <a:extLst>
                <a:ext uri="{FF2B5EF4-FFF2-40B4-BE49-F238E27FC236}">
                  <a16:creationId xmlns:a16="http://schemas.microsoft.com/office/drawing/2014/main" id="{9F09DBC6-E302-70BD-65C9-5D8100B2BB68}"/>
                </a:ext>
              </a:extLst>
            </p:cNvPr>
            <p:cNvSpPr/>
            <p:nvPr/>
          </p:nvSpPr>
          <p:spPr>
            <a:xfrm>
              <a:off x="676184" y="29433427"/>
              <a:ext cx="10801382" cy="1540041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Sundström, A., Paxton, P., Wang, Y. T., &amp; Lindberg, S. I. (2017). Women’s political empowerment: A new global index, 1900–2012. </a:t>
              </a:r>
              <a:r>
                <a:rPr lang="en-US" sz="3800" b="0" i="1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World Development</a:t>
              </a: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, </a:t>
              </a:r>
              <a:r>
                <a:rPr lang="en-US" sz="3800" b="0" i="1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94</a:t>
              </a: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, 321-335.</a:t>
              </a:r>
              <a:endParaRPr sz="38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3C140A-4864-DFA9-C82F-2B0C005DFA93}"/>
                </a:ext>
              </a:extLst>
            </p:cNvPr>
            <p:cNvGrpSpPr/>
            <p:nvPr/>
          </p:nvGrpSpPr>
          <p:grpSpPr>
            <a:xfrm>
              <a:off x="5697646" y="6867839"/>
              <a:ext cx="7510559" cy="14474752"/>
              <a:chOff x="5697646" y="6867839"/>
              <a:chExt cx="7510559" cy="14474752"/>
            </a:xfrm>
          </p:grpSpPr>
          <p:sp>
            <p:nvSpPr>
              <p:cNvPr id="21" name="Google Shape;121;p2">
                <a:extLst>
                  <a:ext uri="{FF2B5EF4-FFF2-40B4-BE49-F238E27FC236}">
                    <a16:creationId xmlns:a16="http://schemas.microsoft.com/office/drawing/2014/main" id="{17954062-3530-ABD0-5BA6-EDC98228E5DE}"/>
                  </a:ext>
                </a:extLst>
              </p:cNvPr>
              <p:cNvSpPr/>
              <p:nvPr/>
            </p:nvSpPr>
            <p:spPr>
              <a:xfrm>
                <a:off x="5697646" y="17517241"/>
                <a:ext cx="7510559" cy="3825350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A measurement which…</a:t>
                </a: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considers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new countries</a:t>
                </a: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a</a:t>
                </a:r>
                <a:r>
                  <a:rPr lang="en-US" sz="380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djusts with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central concepts </a:t>
                </a: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of women’s rights</a:t>
                </a:r>
                <a:endParaRPr lang="en-US" sz="38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gives a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better representation of the Global South.</a:t>
                </a:r>
                <a:endParaRPr lang="en-US" sz="3800" b="1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endParaRPr>
              </a:p>
              <a:p>
                <a:br>
                  <a:rPr lang="en-US" sz="38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</a:br>
                <a:endParaRPr sz="38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63" name="Google Shape;122;p2">
                <a:extLst>
                  <a:ext uri="{FF2B5EF4-FFF2-40B4-BE49-F238E27FC236}">
                    <a16:creationId xmlns:a16="http://schemas.microsoft.com/office/drawing/2014/main" id="{61663AB1-57AE-775F-6DA5-1333F27C99E1}"/>
                  </a:ext>
                </a:extLst>
              </p:cNvPr>
              <p:cNvSpPr/>
              <p:nvPr/>
            </p:nvSpPr>
            <p:spPr>
              <a:xfrm>
                <a:off x="5780097" y="6867839"/>
                <a:ext cx="7345657" cy="2082112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of domestic movement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from forced labor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Property rights 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Access to justice </a:t>
                </a:r>
              </a:p>
            </p:txBody>
          </p:sp>
          <p:sp>
            <p:nvSpPr>
              <p:cNvPr id="64" name="Google Shape;122;p2">
                <a:extLst>
                  <a:ext uri="{FF2B5EF4-FFF2-40B4-BE49-F238E27FC236}">
                    <a16:creationId xmlns:a16="http://schemas.microsoft.com/office/drawing/2014/main" id="{576CB9A7-039D-8609-F043-A0E3D88C5844}"/>
                  </a:ext>
                </a:extLst>
              </p:cNvPr>
              <p:cNvSpPr/>
              <p:nvPr/>
            </p:nvSpPr>
            <p:spPr>
              <a:xfrm>
                <a:off x="5817258" y="10251057"/>
                <a:ext cx="6052132" cy="2232537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of discussion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Participation in Civil Service Organizations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Percentage of female journalists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C80B62-2A7A-68D1-4E20-85E9450480C7}"/>
                  </a:ext>
                </a:extLst>
              </p:cNvPr>
              <p:cNvSpPr txBox="1"/>
              <p:nvPr/>
            </p:nvSpPr>
            <p:spPr>
              <a:xfrm>
                <a:off x="5814824" y="13784700"/>
                <a:ext cx="6260194" cy="243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Power distribution by gender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Political position representation 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Presence in Legislature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E7D459-538D-08D6-57D6-14EDAFCFF06E}"/>
                </a:ext>
              </a:extLst>
            </p:cNvPr>
            <p:cNvGrpSpPr/>
            <p:nvPr/>
          </p:nvGrpSpPr>
          <p:grpSpPr>
            <a:xfrm>
              <a:off x="662085" y="6733205"/>
              <a:ext cx="4662085" cy="13467727"/>
              <a:chOff x="662085" y="6733205"/>
              <a:chExt cx="4662085" cy="13467727"/>
            </a:xfrm>
          </p:grpSpPr>
          <p:sp>
            <p:nvSpPr>
              <p:cNvPr id="28" name="Google Shape;146;p2">
                <a:extLst>
                  <a:ext uri="{FF2B5EF4-FFF2-40B4-BE49-F238E27FC236}">
                    <a16:creationId xmlns:a16="http://schemas.microsoft.com/office/drawing/2014/main" id="{A0CE6ADB-E87F-CE76-6125-45D40E360506}"/>
                  </a:ext>
                </a:extLst>
              </p:cNvPr>
              <p:cNvSpPr txBox="1"/>
              <p:nvPr/>
            </p:nvSpPr>
            <p:spPr>
              <a:xfrm>
                <a:off x="4320395" y="8384141"/>
                <a:ext cx="1847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88214CD-FB80-F5E9-5CF3-F4072FD462B5}"/>
                  </a:ext>
                </a:extLst>
              </p:cNvPr>
              <p:cNvGrpSpPr/>
              <p:nvPr/>
            </p:nvGrpSpPr>
            <p:grpSpPr>
              <a:xfrm>
                <a:off x="2580080" y="9544123"/>
                <a:ext cx="826094" cy="7959127"/>
                <a:chOff x="2674026" y="9435963"/>
                <a:chExt cx="826094" cy="7959127"/>
              </a:xfrm>
            </p:grpSpPr>
            <p:sp>
              <p:nvSpPr>
                <p:cNvPr id="60" name="Plus Sign 59">
                  <a:extLst>
                    <a:ext uri="{FF2B5EF4-FFF2-40B4-BE49-F238E27FC236}">
                      <a16:creationId xmlns:a16="http://schemas.microsoft.com/office/drawing/2014/main" id="{B74DCF9F-180F-6FCF-FED2-503DA36CF94D}"/>
                    </a:ext>
                  </a:extLst>
                </p:cNvPr>
                <p:cNvSpPr/>
                <p:nvPr/>
              </p:nvSpPr>
              <p:spPr>
                <a:xfrm>
                  <a:off x="2674026" y="9435963"/>
                  <a:ext cx="826094" cy="767249"/>
                </a:xfrm>
                <a:prstGeom prst="mathPlus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0" name="Arrow: Down 99">
                  <a:extLst>
                    <a:ext uri="{FF2B5EF4-FFF2-40B4-BE49-F238E27FC236}">
                      <a16:creationId xmlns:a16="http://schemas.microsoft.com/office/drawing/2014/main" id="{B639CA2F-D56D-FFC7-C928-AD530893C83D}"/>
                    </a:ext>
                  </a:extLst>
                </p:cNvPr>
                <p:cNvSpPr/>
                <p:nvPr/>
              </p:nvSpPr>
              <p:spPr>
                <a:xfrm>
                  <a:off x="2883903" y="16576693"/>
                  <a:ext cx="406340" cy="818397"/>
                </a:xfrm>
                <a:prstGeom prst="downArrow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1" name="Plus Sign 100">
                  <a:extLst>
                    <a:ext uri="{FF2B5EF4-FFF2-40B4-BE49-F238E27FC236}">
                      <a16:creationId xmlns:a16="http://schemas.microsoft.com/office/drawing/2014/main" id="{F006ECDF-8DA2-B5E9-75AB-CBF0D831DAAD}"/>
                    </a:ext>
                  </a:extLst>
                </p:cNvPr>
                <p:cNvSpPr/>
                <p:nvPr/>
              </p:nvSpPr>
              <p:spPr>
                <a:xfrm>
                  <a:off x="2674026" y="12966571"/>
                  <a:ext cx="826094" cy="767249"/>
                </a:xfrm>
                <a:prstGeom prst="mathPlus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78EC28-A7A9-B792-2899-DE107C6FACD1}"/>
                  </a:ext>
                </a:extLst>
              </p:cNvPr>
              <p:cNvGrpSpPr/>
              <p:nvPr/>
            </p:nvGrpSpPr>
            <p:grpSpPr>
              <a:xfrm>
                <a:off x="662085" y="6733205"/>
                <a:ext cx="4662085" cy="13467727"/>
                <a:chOff x="662085" y="6733205"/>
                <a:chExt cx="4662085" cy="13467727"/>
              </a:xfrm>
            </p:grpSpPr>
            <p:sp>
              <p:nvSpPr>
                <p:cNvPr id="59" name="Google Shape;141;p2">
                  <a:extLst>
                    <a:ext uri="{FF2B5EF4-FFF2-40B4-BE49-F238E27FC236}">
                      <a16:creationId xmlns:a16="http://schemas.microsoft.com/office/drawing/2014/main" id="{D32164A4-E137-1DB3-EE8E-AD596F5D0901}"/>
                    </a:ext>
                  </a:extLst>
                </p:cNvPr>
                <p:cNvSpPr/>
                <p:nvPr/>
              </p:nvSpPr>
              <p:spPr>
                <a:xfrm>
                  <a:off x="662085" y="6733205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Civil Liberties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2" name="Google Shape;141;p2">
                  <a:extLst>
                    <a:ext uri="{FF2B5EF4-FFF2-40B4-BE49-F238E27FC236}">
                      <a16:creationId xmlns:a16="http://schemas.microsoft.com/office/drawing/2014/main" id="{4EE51B5C-36FF-5D86-55EE-495EE88BBCF0}"/>
                    </a:ext>
                  </a:extLst>
                </p:cNvPr>
                <p:cNvSpPr/>
                <p:nvPr/>
              </p:nvSpPr>
              <p:spPr>
                <a:xfrm>
                  <a:off x="662085" y="10341713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Civil Society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 Participation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3" name="Google Shape;141;p2">
                  <a:extLst>
                    <a:ext uri="{FF2B5EF4-FFF2-40B4-BE49-F238E27FC236}">
                      <a16:creationId xmlns:a16="http://schemas.microsoft.com/office/drawing/2014/main" id="{2DE65CA5-B2EA-6DD9-FD02-46FDB3DF1562}"/>
                    </a:ext>
                  </a:extLst>
                </p:cNvPr>
                <p:cNvSpPr/>
                <p:nvPr/>
              </p:nvSpPr>
              <p:spPr>
                <a:xfrm>
                  <a:off x="662085" y="13950221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Political Participation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2" name="Google Shape;141;p2">
                  <a:extLst>
                    <a:ext uri="{FF2B5EF4-FFF2-40B4-BE49-F238E27FC236}">
                      <a16:creationId xmlns:a16="http://schemas.microsoft.com/office/drawing/2014/main" id="{63CA6DCE-05EC-9248-A3E4-0322E7892B66}"/>
                    </a:ext>
                  </a:extLst>
                </p:cNvPr>
                <p:cNvSpPr/>
                <p:nvPr/>
              </p:nvSpPr>
              <p:spPr>
                <a:xfrm>
                  <a:off x="662085" y="17558730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Political Empowerment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5A475B-F522-528C-56B6-A8AE3299A505}"/>
                </a:ext>
              </a:extLst>
            </p:cNvPr>
            <p:cNvGrpSpPr/>
            <p:nvPr/>
          </p:nvGrpSpPr>
          <p:grpSpPr>
            <a:xfrm>
              <a:off x="690277" y="5386361"/>
              <a:ext cx="10972800" cy="23767071"/>
              <a:chOff x="690277" y="5386361"/>
              <a:chExt cx="10972800" cy="23767071"/>
            </a:xfrm>
          </p:grpSpPr>
          <p:sp>
            <p:nvSpPr>
              <p:cNvPr id="30" name="Google Shape;133;p2">
                <a:extLst>
                  <a:ext uri="{FF2B5EF4-FFF2-40B4-BE49-F238E27FC236}">
                    <a16:creationId xmlns:a16="http://schemas.microsoft.com/office/drawing/2014/main" id="{667EDF5F-32C9-2FA3-64A1-BABC622E4AD8}"/>
                  </a:ext>
                </a:extLst>
              </p:cNvPr>
              <p:cNvSpPr/>
              <p:nvPr/>
            </p:nvSpPr>
            <p:spPr>
              <a:xfrm>
                <a:off x="690277" y="21153071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Research</a:t>
                </a:r>
                <a:r>
                  <a:rPr lang="en-US" sz="5200" b="1" dirty="0">
                    <a:solidFill>
                      <a:schemeClr val="tx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Questions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03" name="Google Shape;133;p2">
                <a:extLst>
                  <a:ext uri="{FF2B5EF4-FFF2-40B4-BE49-F238E27FC236}">
                    <a16:creationId xmlns:a16="http://schemas.microsoft.com/office/drawing/2014/main" id="{EA2E3988-79A9-3AC9-4389-FA26619528E4}"/>
                  </a:ext>
                </a:extLst>
              </p:cNvPr>
              <p:cNvSpPr/>
              <p:nvPr/>
            </p:nvSpPr>
            <p:spPr>
              <a:xfrm>
                <a:off x="690277" y="28239032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Reference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7" name="Google Shape;135;p2">
                <a:extLst>
                  <a:ext uri="{FF2B5EF4-FFF2-40B4-BE49-F238E27FC236}">
                    <a16:creationId xmlns:a16="http://schemas.microsoft.com/office/drawing/2014/main" id="{15947464-5F68-9AA8-7564-DDC9F68E1A62}"/>
                  </a:ext>
                </a:extLst>
              </p:cNvPr>
              <p:cNvSpPr/>
              <p:nvPr/>
            </p:nvSpPr>
            <p:spPr>
              <a:xfrm>
                <a:off x="690277" y="5386361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Background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</p:grpSp>
      </p:grpSp>
      <p:sp>
        <p:nvSpPr>
          <p:cNvPr id="26" name="Google Shape;142;p2">
            <a:extLst>
              <a:ext uri="{FF2B5EF4-FFF2-40B4-BE49-F238E27FC236}">
                <a16:creationId xmlns:a16="http://schemas.microsoft.com/office/drawing/2014/main" id="{783227CB-0923-6AA3-BCC1-E757370684F2}"/>
              </a:ext>
            </a:extLst>
          </p:cNvPr>
          <p:cNvSpPr/>
          <p:nvPr/>
        </p:nvSpPr>
        <p:spPr>
          <a:xfrm>
            <a:off x="32951363" y="6941076"/>
            <a:ext cx="9989234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Categories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85" name="Google Shape;142;p2">
            <a:extLst>
              <a:ext uri="{FF2B5EF4-FFF2-40B4-BE49-F238E27FC236}">
                <a16:creationId xmlns:a16="http://schemas.microsoft.com/office/drawing/2014/main" id="{36E7495F-44AD-D7B9-EDDA-21D1D7E5A2F4}"/>
              </a:ext>
            </a:extLst>
          </p:cNvPr>
          <p:cNvSpPr/>
          <p:nvPr/>
        </p:nvSpPr>
        <p:spPr>
          <a:xfrm>
            <a:off x="32951363" y="25228531"/>
            <a:ext cx="9985248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Thresholds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32027C-81D7-FC52-EF11-24F047F5FFBD}"/>
              </a:ext>
            </a:extLst>
          </p:cNvPr>
          <p:cNvGrpSpPr/>
          <p:nvPr/>
        </p:nvGrpSpPr>
        <p:grpSpPr>
          <a:xfrm>
            <a:off x="35235593" y="26276326"/>
            <a:ext cx="7965330" cy="1090787"/>
            <a:chOff x="34221242" y="25889759"/>
            <a:chExt cx="7965330" cy="109078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D2CFFE-1EE6-921C-DBEC-8BE13599C808}"/>
                </a:ext>
              </a:extLst>
            </p:cNvPr>
            <p:cNvSpPr txBox="1"/>
            <p:nvPr/>
          </p:nvSpPr>
          <p:spPr>
            <a:xfrm>
              <a:off x="34221242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18A2CB6-4F07-265E-3A16-DE83CC6B6603}"/>
                </a:ext>
              </a:extLst>
            </p:cNvPr>
            <p:cNvSpPr txBox="1"/>
            <p:nvPr/>
          </p:nvSpPr>
          <p:spPr>
            <a:xfrm>
              <a:off x="35647155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4B7BD6-8999-9FA5-7711-86AFEE338EA0}"/>
                </a:ext>
              </a:extLst>
            </p:cNvPr>
            <p:cNvSpPr txBox="1"/>
            <p:nvPr/>
          </p:nvSpPr>
          <p:spPr>
            <a:xfrm>
              <a:off x="34764481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90%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B69F818-FB47-8A46-33B7-B3355ADECF84}"/>
                </a:ext>
              </a:extLst>
            </p:cNvPr>
            <p:cNvSpPr txBox="1"/>
            <p:nvPr/>
          </p:nvSpPr>
          <p:spPr>
            <a:xfrm>
              <a:off x="36981548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E5FE8A-F3BE-7E68-ACE3-340D1E977590}"/>
                </a:ext>
              </a:extLst>
            </p:cNvPr>
            <p:cNvSpPr txBox="1"/>
            <p:nvPr/>
          </p:nvSpPr>
          <p:spPr>
            <a:xfrm>
              <a:off x="38407461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FFBCFF6-4DFB-0577-3341-E19E3999E11B}"/>
                </a:ext>
              </a:extLst>
            </p:cNvPr>
            <p:cNvSpPr txBox="1"/>
            <p:nvPr/>
          </p:nvSpPr>
          <p:spPr>
            <a:xfrm>
              <a:off x="37523574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80%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9A41287-7157-AB94-3BA2-E3049AB6BB78}"/>
                </a:ext>
              </a:extLst>
            </p:cNvPr>
            <p:cNvSpPr txBox="1"/>
            <p:nvPr/>
          </p:nvSpPr>
          <p:spPr>
            <a:xfrm>
              <a:off x="39739429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C413919-B865-6147-7BA3-27C8EDD4DE2F}"/>
                </a:ext>
              </a:extLst>
            </p:cNvPr>
            <p:cNvSpPr txBox="1"/>
            <p:nvPr/>
          </p:nvSpPr>
          <p:spPr>
            <a:xfrm>
              <a:off x="41165342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A4DADE0-229F-BCBF-6A69-3A73644455FF}"/>
                </a:ext>
              </a:extLst>
            </p:cNvPr>
            <p:cNvSpPr txBox="1"/>
            <p:nvPr/>
          </p:nvSpPr>
          <p:spPr>
            <a:xfrm>
              <a:off x="40282668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75%</a:t>
              </a:r>
            </a:p>
          </p:txBody>
        </p:sp>
      </p:grpSp>
      <p:sp>
        <p:nvSpPr>
          <p:cNvPr id="114" name="Google Shape;135;p2">
            <a:extLst>
              <a:ext uri="{FF2B5EF4-FFF2-40B4-BE49-F238E27FC236}">
                <a16:creationId xmlns:a16="http://schemas.microsoft.com/office/drawing/2014/main" id="{2E07B908-F1CF-60F5-36F8-1BC0C60E2E77}"/>
              </a:ext>
            </a:extLst>
          </p:cNvPr>
          <p:cNvSpPr/>
          <p:nvPr/>
        </p:nvSpPr>
        <p:spPr>
          <a:xfrm>
            <a:off x="32228123" y="5386361"/>
            <a:ext cx="109728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Methodology</a:t>
            </a:r>
            <a:endParaRPr sz="5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EC2E6E8-4957-8420-B81F-D7BF0AF46FE0}"/>
              </a:ext>
            </a:extLst>
          </p:cNvPr>
          <p:cNvSpPr txBox="1"/>
          <p:nvPr/>
        </p:nvSpPr>
        <p:spPr>
          <a:xfrm>
            <a:off x="35564594" y="31562667"/>
            <a:ext cx="7445478" cy="58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*Emerging Period condensed due to overlap</a:t>
            </a:r>
          </a:p>
        </p:txBody>
      </p:sp>
      <p:sp>
        <p:nvSpPr>
          <p:cNvPr id="14" name="Google Shape;142;p2">
            <a:extLst>
              <a:ext uri="{FF2B5EF4-FFF2-40B4-BE49-F238E27FC236}">
                <a16:creationId xmlns:a16="http://schemas.microsoft.com/office/drawing/2014/main" id="{970B82C9-E195-A875-1153-6235E90F47B3}"/>
              </a:ext>
            </a:extLst>
          </p:cNvPr>
          <p:cNvSpPr/>
          <p:nvPr/>
        </p:nvSpPr>
        <p:spPr>
          <a:xfrm>
            <a:off x="32951363" y="12906151"/>
            <a:ext cx="9989234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Periods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C448D2-4C83-3016-5644-A9CF64F5B9EF}"/>
              </a:ext>
            </a:extLst>
          </p:cNvPr>
          <p:cNvGrpSpPr/>
          <p:nvPr/>
        </p:nvGrpSpPr>
        <p:grpSpPr>
          <a:xfrm>
            <a:off x="32296917" y="17093644"/>
            <a:ext cx="10655304" cy="7908262"/>
            <a:chOff x="32296917" y="17093644"/>
            <a:chExt cx="10655304" cy="7908262"/>
          </a:xfrm>
        </p:grpSpPr>
        <p:sp>
          <p:nvSpPr>
            <p:cNvPr id="80" name="Google Shape;152;p2">
              <a:extLst>
                <a:ext uri="{FF2B5EF4-FFF2-40B4-BE49-F238E27FC236}">
                  <a16:creationId xmlns:a16="http://schemas.microsoft.com/office/drawing/2014/main" id="{B6DC4604-8899-CCDF-17DA-FBF24E5A3C52}"/>
                </a:ext>
              </a:extLst>
            </p:cNvPr>
            <p:cNvSpPr/>
            <p:nvPr/>
          </p:nvSpPr>
          <p:spPr>
            <a:xfrm>
              <a:off x="32296917" y="17093644"/>
              <a:ext cx="10655304" cy="7908262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r="-12836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5" name="Google Shape;152;p2">
              <a:extLst>
                <a:ext uri="{FF2B5EF4-FFF2-40B4-BE49-F238E27FC236}">
                  <a16:creationId xmlns:a16="http://schemas.microsoft.com/office/drawing/2014/main" id="{E610E6AA-84D1-1886-C0DE-9CC7BC95BDA6}"/>
                </a:ext>
              </a:extLst>
            </p:cNvPr>
            <p:cNvSpPr/>
            <p:nvPr/>
          </p:nvSpPr>
          <p:spPr>
            <a:xfrm>
              <a:off x="33239869" y="17587222"/>
              <a:ext cx="2220285" cy="2054863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03666" t="-188917" b="-212598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233052-99A2-AC20-F6AA-E8928FAC9D38}"/>
              </a:ext>
            </a:extLst>
          </p:cNvPr>
          <p:cNvGrpSpPr/>
          <p:nvPr/>
        </p:nvGrpSpPr>
        <p:grpSpPr>
          <a:xfrm>
            <a:off x="11324162" y="5719238"/>
            <a:ext cx="20088049" cy="26890846"/>
            <a:chOff x="11324162" y="5719238"/>
            <a:chExt cx="20088049" cy="26890846"/>
          </a:xfrm>
        </p:grpSpPr>
        <p:sp>
          <p:nvSpPr>
            <p:cNvPr id="71" name="Google Shape;152;p2">
              <a:extLst>
                <a:ext uri="{FF2B5EF4-FFF2-40B4-BE49-F238E27FC236}">
                  <a16:creationId xmlns:a16="http://schemas.microsoft.com/office/drawing/2014/main" id="{6F0CF264-189D-3D79-695B-CA89AB2BCF41}"/>
                </a:ext>
              </a:extLst>
            </p:cNvPr>
            <p:cNvSpPr/>
            <p:nvPr/>
          </p:nvSpPr>
          <p:spPr>
            <a:xfrm>
              <a:off x="12027938" y="5719238"/>
              <a:ext cx="19384273" cy="9580095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776" r="-14772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76" name="Google Shape;152;p2">
              <a:extLst>
                <a:ext uri="{FF2B5EF4-FFF2-40B4-BE49-F238E27FC236}">
                  <a16:creationId xmlns:a16="http://schemas.microsoft.com/office/drawing/2014/main" id="{28C80C0B-CC67-CE98-046A-20B2801B91A3}"/>
                </a:ext>
              </a:extLst>
            </p:cNvPr>
            <p:cNvSpPr/>
            <p:nvPr/>
          </p:nvSpPr>
          <p:spPr>
            <a:xfrm>
              <a:off x="18992399" y="14248035"/>
              <a:ext cx="11264050" cy="8309500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FAE8B9B-8FE1-5F79-11CE-82EA3F3D891C}"/>
                </a:ext>
              </a:extLst>
            </p:cNvPr>
            <p:cNvSpPr txBox="1"/>
            <p:nvPr/>
          </p:nvSpPr>
          <p:spPr>
            <a:xfrm>
              <a:off x="13331297" y="15579010"/>
              <a:ext cx="5253146" cy="107721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Garamond" panose="02020404030301010803" pitchFamily="18" charset="0"/>
                </a:rPr>
                <a:t>Empowerment</a:t>
              </a:r>
            </a:p>
            <a:p>
              <a:pPr algn="ctr"/>
              <a:r>
                <a:rPr lang="en-US" sz="3200" b="1" dirty="0">
                  <a:latin typeface="Garamond" panose="02020404030301010803" pitchFamily="18" charset="0"/>
                </a:rPr>
                <a:t> through the Decades</a:t>
              </a:r>
            </a:p>
          </p:txBody>
        </p:sp>
        <p:pic>
          <p:nvPicPr>
            <p:cNvPr id="3" name="Picture 2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32B82FE7-A262-9A50-8077-D4E768458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208205" y="16846087"/>
              <a:ext cx="5295232" cy="5295232"/>
            </a:xfrm>
            <a:prstGeom prst="rect">
              <a:avLst/>
            </a:prstGeom>
          </p:spPr>
        </p:pic>
        <p:sp>
          <p:nvSpPr>
            <p:cNvPr id="38" name="Google Shape;152;p2">
              <a:extLst>
                <a:ext uri="{FF2B5EF4-FFF2-40B4-BE49-F238E27FC236}">
                  <a16:creationId xmlns:a16="http://schemas.microsoft.com/office/drawing/2014/main" id="{135EDCB4-7E98-38FB-8E90-05D3E3919F90}"/>
                </a:ext>
              </a:extLst>
            </p:cNvPr>
            <p:cNvSpPr/>
            <p:nvPr/>
          </p:nvSpPr>
          <p:spPr>
            <a:xfrm>
              <a:off x="14003276" y="9931660"/>
              <a:ext cx="2250557" cy="4708062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600497" t="-98634" r="9174" b="-84980"/>
              </a:stretch>
            </a:blip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CE8176A-103B-1714-75C0-9E84683447BC}"/>
                </a:ext>
              </a:extLst>
            </p:cNvPr>
            <p:cNvGrpSpPr/>
            <p:nvPr/>
          </p:nvGrpSpPr>
          <p:grpSpPr>
            <a:xfrm>
              <a:off x="11324162" y="22085364"/>
              <a:ext cx="19384273" cy="10524720"/>
              <a:chOff x="11663427" y="22085364"/>
              <a:chExt cx="19384273" cy="10524720"/>
            </a:xfrm>
          </p:grpSpPr>
          <p:sp>
            <p:nvSpPr>
              <p:cNvPr id="104" name="Google Shape;152;p2">
                <a:extLst>
                  <a:ext uri="{FF2B5EF4-FFF2-40B4-BE49-F238E27FC236}">
                    <a16:creationId xmlns:a16="http://schemas.microsoft.com/office/drawing/2014/main" id="{B0D26C30-FD19-3747-C58C-19BBF01AF4E6}"/>
                  </a:ext>
                </a:extLst>
              </p:cNvPr>
              <p:cNvSpPr/>
              <p:nvPr/>
            </p:nvSpPr>
            <p:spPr>
              <a:xfrm>
                <a:off x="11663427" y="22085364"/>
                <a:ext cx="19384273" cy="10524720"/>
              </a:xfrm>
              <a:prstGeom prst="rect">
                <a:avLst/>
              </a:prstGeom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" t="-5035" r="-16726" b="-1"/>
                </a:stretch>
              </a:blip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0" name="Google Shape;152;p2">
                <a:extLst>
                  <a:ext uri="{FF2B5EF4-FFF2-40B4-BE49-F238E27FC236}">
                    <a16:creationId xmlns:a16="http://schemas.microsoft.com/office/drawing/2014/main" id="{48CB5762-F0B8-E7E7-951B-708FE900F0B1}"/>
                  </a:ext>
                </a:extLst>
              </p:cNvPr>
              <p:cNvSpPr/>
              <p:nvPr/>
            </p:nvSpPr>
            <p:spPr>
              <a:xfrm>
                <a:off x="14003276" y="27074725"/>
                <a:ext cx="2250557" cy="4708062"/>
              </a:xfrm>
              <a:prstGeom prst="rect">
                <a:avLst/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600497" t="-98634" r="9174" b="-84980"/>
                </a:stretch>
              </a:blip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</p:grpSp>
      </p:grpSp>
      <p:sp>
        <p:nvSpPr>
          <p:cNvPr id="8" name="Google Shape;142;p2">
            <a:extLst>
              <a:ext uri="{FF2B5EF4-FFF2-40B4-BE49-F238E27FC236}">
                <a16:creationId xmlns:a16="http://schemas.microsoft.com/office/drawing/2014/main" id="{07004F3F-F7C3-DC7B-E43D-4EDEF53AA4CF}"/>
              </a:ext>
            </a:extLst>
          </p:cNvPr>
          <p:cNvSpPr/>
          <p:nvPr/>
        </p:nvSpPr>
        <p:spPr>
          <a:xfrm>
            <a:off x="16819442" y="5066767"/>
            <a:ext cx="10252316" cy="618799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Map 1. Empowerment and Voting in 1920</a:t>
            </a:r>
            <a:endParaRPr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Google Shape;142;p2">
            <a:extLst>
              <a:ext uri="{FF2B5EF4-FFF2-40B4-BE49-F238E27FC236}">
                <a16:creationId xmlns:a16="http://schemas.microsoft.com/office/drawing/2014/main" id="{4E4D53AA-EC9A-3D7E-34FF-55F5B6DF0B05}"/>
              </a:ext>
            </a:extLst>
          </p:cNvPr>
          <p:cNvSpPr/>
          <p:nvPr/>
        </p:nvSpPr>
        <p:spPr>
          <a:xfrm>
            <a:off x="16819442" y="32151866"/>
            <a:ext cx="10252316" cy="491172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Map 2. Empowerment and Voting in 1990</a:t>
            </a:r>
            <a:endParaRPr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629</TotalTime>
  <Words>287</Words>
  <Application>Microsoft Office PowerPoint</Application>
  <PresentationFormat>Custom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Athena Rodrigues</cp:lastModifiedBy>
  <cp:revision>20</cp:revision>
  <dcterms:created xsi:type="dcterms:W3CDTF">2023-09-19T16:24:14Z</dcterms:created>
  <dcterms:modified xsi:type="dcterms:W3CDTF">2024-04-20T03:46:04Z</dcterms:modified>
</cp:coreProperties>
</file>