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8C38DF-8C6B-4FC0-B8AE-F9254334A4A4}" type="doc">
      <dgm:prSet loTypeId="urn:microsoft.com/office/officeart/2018/5/layout/Centered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2188B196-1B27-4FD3-BDAB-056CC36C2E7E}">
      <dgm:prSet/>
      <dgm:spPr/>
      <dgm:t>
        <a:bodyPr/>
        <a:lstStyle/>
        <a:p>
          <a:pPr>
            <a:defRPr b="1"/>
          </a:pPr>
          <a:r>
            <a:rPr lang="en-US" b="1"/>
            <a:t>API</a:t>
          </a:r>
          <a:endParaRPr lang="en-US"/>
        </a:p>
      </dgm:t>
    </dgm:pt>
    <dgm:pt modelId="{5F66D9EA-C9B9-401A-A42B-FFB47146FF4A}" type="parTrans" cxnId="{63E331BA-7C6D-40A4-86A7-7C978177D1CB}">
      <dgm:prSet/>
      <dgm:spPr/>
      <dgm:t>
        <a:bodyPr/>
        <a:lstStyle/>
        <a:p>
          <a:endParaRPr lang="en-US"/>
        </a:p>
      </dgm:t>
    </dgm:pt>
    <dgm:pt modelId="{63A4E229-81E9-430D-B52A-FE08ED6B7104}" type="sibTrans" cxnId="{63E331BA-7C6D-40A4-86A7-7C978177D1CB}">
      <dgm:prSet/>
      <dgm:spPr/>
      <dgm:t>
        <a:bodyPr/>
        <a:lstStyle/>
        <a:p>
          <a:endParaRPr lang="en-US"/>
        </a:p>
      </dgm:t>
    </dgm:pt>
    <dgm:pt modelId="{59045347-1BD5-4816-95C9-BF9EC633D3A6}">
      <dgm:prSet/>
      <dgm:spPr/>
      <dgm:t>
        <a:bodyPr/>
        <a:lstStyle/>
        <a:p>
          <a:r>
            <a:rPr lang="en-US"/>
            <a:t>Using ASP.Net Core 2.1 and Swagger to consume the API;</a:t>
          </a:r>
        </a:p>
      </dgm:t>
    </dgm:pt>
    <dgm:pt modelId="{B93C34E1-B764-445D-BDD8-049D79BCF548}" type="parTrans" cxnId="{F0EDEC77-3054-4CF5-BCFB-CEFBDF0984FF}">
      <dgm:prSet/>
      <dgm:spPr/>
      <dgm:t>
        <a:bodyPr/>
        <a:lstStyle/>
        <a:p>
          <a:endParaRPr lang="en-US"/>
        </a:p>
      </dgm:t>
    </dgm:pt>
    <dgm:pt modelId="{E7246355-B71E-4C33-8C21-BF5C6E176D88}" type="sibTrans" cxnId="{F0EDEC77-3054-4CF5-BCFB-CEFBDF0984FF}">
      <dgm:prSet/>
      <dgm:spPr/>
      <dgm:t>
        <a:bodyPr/>
        <a:lstStyle/>
        <a:p>
          <a:endParaRPr lang="en-US"/>
        </a:p>
      </dgm:t>
    </dgm:pt>
    <dgm:pt modelId="{FA1235AD-1F8F-4A56-8A67-0CACBDAD445E}">
      <dgm:prSet/>
      <dgm:spPr/>
      <dgm:t>
        <a:bodyPr/>
        <a:lstStyle/>
        <a:p>
          <a:pPr>
            <a:defRPr b="1"/>
          </a:pPr>
          <a:r>
            <a:rPr lang="en-US" b="1"/>
            <a:t>Scaling out</a:t>
          </a:r>
          <a:endParaRPr lang="en-US"/>
        </a:p>
      </dgm:t>
    </dgm:pt>
    <dgm:pt modelId="{81077283-95AA-435A-AAEB-83919F6343B4}" type="parTrans" cxnId="{6F78CE1B-2944-4322-A6ED-644218291E53}">
      <dgm:prSet/>
      <dgm:spPr/>
      <dgm:t>
        <a:bodyPr/>
        <a:lstStyle/>
        <a:p>
          <a:endParaRPr lang="en-US"/>
        </a:p>
      </dgm:t>
    </dgm:pt>
    <dgm:pt modelId="{20C6DD12-1DCD-4129-90F9-9263D5E9F048}" type="sibTrans" cxnId="{6F78CE1B-2944-4322-A6ED-644218291E53}">
      <dgm:prSet/>
      <dgm:spPr/>
      <dgm:t>
        <a:bodyPr/>
        <a:lstStyle/>
        <a:p>
          <a:endParaRPr lang="en-US"/>
        </a:p>
      </dgm:t>
    </dgm:pt>
    <dgm:pt modelId="{9FC2CD16-F880-4EB9-A7BC-81EFDCA27DCD}">
      <dgm:prSet/>
      <dgm:spPr/>
      <dgm:t>
        <a:bodyPr/>
        <a:lstStyle/>
        <a:p>
          <a:r>
            <a:rPr lang="en-US"/>
            <a:t>Using Azure Service Bus, basically it will run using the “fire and forget” concept, giving a faster response to the final user.</a:t>
          </a:r>
        </a:p>
      </dgm:t>
    </dgm:pt>
    <dgm:pt modelId="{ABBD4B5B-32AE-416A-84F6-BFA2717809FC}" type="parTrans" cxnId="{3161A829-8DB7-4269-A552-1E82715A2C4A}">
      <dgm:prSet/>
      <dgm:spPr/>
      <dgm:t>
        <a:bodyPr/>
        <a:lstStyle/>
        <a:p>
          <a:endParaRPr lang="en-US"/>
        </a:p>
      </dgm:t>
    </dgm:pt>
    <dgm:pt modelId="{04A1A05E-358A-4000-8F73-CC5E6D008186}" type="sibTrans" cxnId="{3161A829-8DB7-4269-A552-1E82715A2C4A}">
      <dgm:prSet/>
      <dgm:spPr/>
      <dgm:t>
        <a:bodyPr/>
        <a:lstStyle/>
        <a:p>
          <a:endParaRPr lang="en-US"/>
        </a:p>
      </dgm:t>
    </dgm:pt>
    <dgm:pt modelId="{C4BA8AB3-43B8-4B7F-8FAF-40B0ADEB7FAD}">
      <dgm:prSet/>
      <dgm:spPr/>
      <dgm:t>
        <a:bodyPr/>
        <a:lstStyle/>
        <a:p>
          <a:pPr>
            <a:defRPr b="1"/>
          </a:pPr>
          <a:r>
            <a:rPr lang="en-US" b="1"/>
            <a:t>Querying</a:t>
          </a:r>
          <a:r>
            <a:rPr lang="en-US"/>
            <a:t> </a:t>
          </a:r>
        </a:p>
      </dgm:t>
    </dgm:pt>
    <dgm:pt modelId="{2489451D-96A2-45D6-ACCF-1B8B49260602}" type="parTrans" cxnId="{34E5D64C-5ED2-476B-BAB2-A9AF97A777E6}">
      <dgm:prSet/>
      <dgm:spPr/>
      <dgm:t>
        <a:bodyPr/>
        <a:lstStyle/>
        <a:p>
          <a:endParaRPr lang="en-US"/>
        </a:p>
      </dgm:t>
    </dgm:pt>
    <dgm:pt modelId="{BF452CD4-CDD5-4111-8B2B-6BB0CE220446}" type="sibTrans" cxnId="{34E5D64C-5ED2-476B-BAB2-A9AF97A777E6}">
      <dgm:prSet/>
      <dgm:spPr/>
      <dgm:t>
        <a:bodyPr/>
        <a:lstStyle/>
        <a:p>
          <a:endParaRPr lang="en-US"/>
        </a:p>
      </dgm:t>
    </dgm:pt>
    <dgm:pt modelId="{7199B2BC-69A7-4460-B785-0D766C468003}">
      <dgm:prSet/>
      <dgm:spPr/>
      <dgm:t>
        <a:bodyPr/>
        <a:lstStyle/>
        <a:p>
          <a:r>
            <a:rPr lang="en-US"/>
            <a:t>To calculate ages in each course, I decide to run it on background, when the message come from Service Bus Queue, this way the system gain performance and data is more trustworthy.</a:t>
          </a:r>
        </a:p>
      </dgm:t>
    </dgm:pt>
    <dgm:pt modelId="{65B31A02-864D-4DD7-994A-67689E66131D}" type="parTrans" cxnId="{D69FAE60-66FC-4367-999F-31E85D724FFD}">
      <dgm:prSet/>
      <dgm:spPr/>
      <dgm:t>
        <a:bodyPr/>
        <a:lstStyle/>
        <a:p>
          <a:endParaRPr lang="en-US"/>
        </a:p>
      </dgm:t>
    </dgm:pt>
    <dgm:pt modelId="{9D0F15E7-34F7-40B4-B497-548463CB4151}" type="sibTrans" cxnId="{D69FAE60-66FC-4367-999F-31E85D724FFD}">
      <dgm:prSet/>
      <dgm:spPr/>
      <dgm:t>
        <a:bodyPr/>
        <a:lstStyle/>
        <a:p>
          <a:endParaRPr lang="en-US"/>
        </a:p>
      </dgm:t>
    </dgm:pt>
    <dgm:pt modelId="{8C6ED229-E9C9-45B2-9523-8652B66133D2}" type="pres">
      <dgm:prSet presAssocID="{BB8C38DF-8C6B-4FC0-B8AE-F9254334A4A4}" presName="root" presStyleCnt="0">
        <dgm:presLayoutVars>
          <dgm:dir/>
          <dgm:resizeHandles val="exact"/>
        </dgm:presLayoutVars>
      </dgm:prSet>
      <dgm:spPr/>
    </dgm:pt>
    <dgm:pt modelId="{76A3584C-F2F3-49BE-B7DC-EE68B8C642D6}" type="pres">
      <dgm:prSet presAssocID="{2188B196-1B27-4FD3-BDAB-056CC36C2E7E}" presName="compNode" presStyleCnt="0"/>
      <dgm:spPr/>
    </dgm:pt>
    <dgm:pt modelId="{8D9DD765-81E2-46DF-944E-4F3F12EF396D}" type="pres">
      <dgm:prSet presAssocID="{2188B196-1B27-4FD3-BDAB-056CC36C2E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B8DE3DD6-59DA-4496-A9BE-1C95A6812FE9}" type="pres">
      <dgm:prSet presAssocID="{2188B196-1B27-4FD3-BDAB-056CC36C2E7E}" presName="iconSpace" presStyleCnt="0"/>
      <dgm:spPr/>
    </dgm:pt>
    <dgm:pt modelId="{639C6B66-F12B-4D39-8B97-8B4AD728107B}" type="pres">
      <dgm:prSet presAssocID="{2188B196-1B27-4FD3-BDAB-056CC36C2E7E}" presName="parTx" presStyleLbl="revTx" presStyleIdx="0" presStyleCnt="6">
        <dgm:presLayoutVars>
          <dgm:chMax val="0"/>
          <dgm:chPref val="0"/>
        </dgm:presLayoutVars>
      </dgm:prSet>
      <dgm:spPr/>
    </dgm:pt>
    <dgm:pt modelId="{BD54C725-3DD4-44F5-BB1A-3C5115E5C298}" type="pres">
      <dgm:prSet presAssocID="{2188B196-1B27-4FD3-BDAB-056CC36C2E7E}" presName="txSpace" presStyleCnt="0"/>
      <dgm:spPr/>
    </dgm:pt>
    <dgm:pt modelId="{28FBC251-2067-4E1A-BE11-A862CD1B4FCA}" type="pres">
      <dgm:prSet presAssocID="{2188B196-1B27-4FD3-BDAB-056CC36C2E7E}" presName="desTx" presStyleLbl="revTx" presStyleIdx="1" presStyleCnt="6">
        <dgm:presLayoutVars/>
      </dgm:prSet>
      <dgm:spPr/>
    </dgm:pt>
    <dgm:pt modelId="{BA956250-0502-48E8-BB10-EE599098D16E}" type="pres">
      <dgm:prSet presAssocID="{63A4E229-81E9-430D-B52A-FE08ED6B7104}" presName="sibTrans" presStyleCnt="0"/>
      <dgm:spPr/>
    </dgm:pt>
    <dgm:pt modelId="{BEA22747-B084-4024-BAC1-37FA47A6CA7C}" type="pres">
      <dgm:prSet presAssocID="{FA1235AD-1F8F-4A56-8A67-0CACBDAD445E}" presName="compNode" presStyleCnt="0"/>
      <dgm:spPr/>
    </dgm:pt>
    <dgm:pt modelId="{BE172795-D10C-479B-ADFF-D440223B21CA}" type="pres">
      <dgm:prSet presAssocID="{FA1235AD-1F8F-4A56-8A67-0CACBDAD44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F86664B-055A-4485-8B68-3D784C035097}" type="pres">
      <dgm:prSet presAssocID="{FA1235AD-1F8F-4A56-8A67-0CACBDAD445E}" presName="iconSpace" presStyleCnt="0"/>
      <dgm:spPr/>
    </dgm:pt>
    <dgm:pt modelId="{CDCD2EED-151B-442F-BC66-BAF8C64DEF14}" type="pres">
      <dgm:prSet presAssocID="{FA1235AD-1F8F-4A56-8A67-0CACBDAD445E}" presName="parTx" presStyleLbl="revTx" presStyleIdx="2" presStyleCnt="6">
        <dgm:presLayoutVars>
          <dgm:chMax val="0"/>
          <dgm:chPref val="0"/>
        </dgm:presLayoutVars>
      </dgm:prSet>
      <dgm:spPr/>
    </dgm:pt>
    <dgm:pt modelId="{8A8B5F90-07F6-4D11-8765-E462942FE62A}" type="pres">
      <dgm:prSet presAssocID="{FA1235AD-1F8F-4A56-8A67-0CACBDAD445E}" presName="txSpace" presStyleCnt="0"/>
      <dgm:spPr/>
    </dgm:pt>
    <dgm:pt modelId="{3496AE6A-27A0-4FA7-A046-8AA91602F22C}" type="pres">
      <dgm:prSet presAssocID="{FA1235AD-1F8F-4A56-8A67-0CACBDAD445E}" presName="desTx" presStyleLbl="revTx" presStyleIdx="3" presStyleCnt="6">
        <dgm:presLayoutVars/>
      </dgm:prSet>
      <dgm:spPr/>
    </dgm:pt>
    <dgm:pt modelId="{4DA98F89-D00C-4036-95AD-6465C4EE8518}" type="pres">
      <dgm:prSet presAssocID="{20C6DD12-1DCD-4129-90F9-9263D5E9F048}" presName="sibTrans" presStyleCnt="0"/>
      <dgm:spPr/>
    </dgm:pt>
    <dgm:pt modelId="{11974563-25B1-426B-8805-0FE344E790E2}" type="pres">
      <dgm:prSet presAssocID="{C4BA8AB3-43B8-4B7F-8FAF-40B0ADEB7FAD}" presName="compNode" presStyleCnt="0"/>
      <dgm:spPr/>
    </dgm:pt>
    <dgm:pt modelId="{3B37A349-5DD4-4889-AA05-0EECFEAE73DD}" type="pres">
      <dgm:prSet presAssocID="{C4BA8AB3-43B8-4B7F-8FAF-40B0ADEB7F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396B87F6-EABD-4DF2-AA97-C8C051759690}" type="pres">
      <dgm:prSet presAssocID="{C4BA8AB3-43B8-4B7F-8FAF-40B0ADEB7FAD}" presName="iconSpace" presStyleCnt="0"/>
      <dgm:spPr/>
    </dgm:pt>
    <dgm:pt modelId="{77362504-0C38-48E2-B00C-F3705AFEE3C0}" type="pres">
      <dgm:prSet presAssocID="{C4BA8AB3-43B8-4B7F-8FAF-40B0ADEB7FAD}" presName="parTx" presStyleLbl="revTx" presStyleIdx="4" presStyleCnt="6">
        <dgm:presLayoutVars>
          <dgm:chMax val="0"/>
          <dgm:chPref val="0"/>
        </dgm:presLayoutVars>
      </dgm:prSet>
      <dgm:spPr/>
    </dgm:pt>
    <dgm:pt modelId="{76CFE352-E1E3-42B1-8A43-0A65E03E4936}" type="pres">
      <dgm:prSet presAssocID="{C4BA8AB3-43B8-4B7F-8FAF-40B0ADEB7FAD}" presName="txSpace" presStyleCnt="0"/>
      <dgm:spPr/>
    </dgm:pt>
    <dgm:pt modelId="{56FD8575-7626-4D28-A456-13031AFC2A16}" type="pres">
      <dgm:prSet presAssocID="{C4BA8AB3-43B8-4B7F-8FAF-40B0ADEB7FAD}" presName="desTx" presStyleLbl="revTx" presStyleIdx="5" presStyleCnt="6">
        <dgm:presLayoutVars/>
      </dgm:prSet>
      <dgm:spPr/>
    </dgm:pt>
  </dgm:ptLst>
  <dgm:cxnLst>
    <dgm:cxn modelId="{E3F3B517-A474-4408-9FCD-F48D8B69BD19}" type="presOf" srcId="{2188B196-1B27-4FD3-BDAB-056CC36C2E7E}" destId="{639C6B66-F12B-4D39-8B97-8B4AD728107B}" srcOrd="0" destOrd="0" presId="urn:microsoft.com/office/officeart/2018/5/layout/CenteredIconLabelDescriptionList"/>
    <dgm:cxn modelId="{6F78CE1B-2944-4322-A6ED-644218291E53}" srcId="{BB8C38DF-8C6B-4FC0-B8AE-F9254334A4A4}" destId="{FA1235AD-1F8F-4A56-8A67-0CACBDAD445E}" srcOrd="1" destOrd="0" parTransId="{81077283-95AA-435A-AAEB-83919F6343B4}" sibTransId="{20C6DD12-1DCD-4129-90F9-9263D5E9F048}"/>
    <dgm:cxn modelId="{3161A829-8DB7-4269-A552-1E82715A2C4A}" srcId="{FA1235AD-1F8F-4A56-8A67-0CACBDAD445E}" destId="{9FC2CD16-F880-4EB9-A7BC-81EFDCA27DCD}" srcOrd="0" destOrd="0" parTransId="{ABBD4B5B-32AE-416A-84F6-BFA2717809FC}" sibTransId="{04A1A05E-358A-4000-8F73-CC5E6D008186}"/>
    <dgm:cxn modelId="{2CDC6F3C-E47D-4A5D-97D0-85A030BB8F1D}" type="presOf" srcId="{59045347-1BD5-4816-95C9-BF9EC633D3A6}" destId="{28FBC251-2067-4E1A-BE11-A862CD1B4FCA}" srcOrd="0" destOrd="0" presId="urn:microsoft.com/office/officeart/2018/5/layout/CenteredIconLabelDescriptionList"/>
    <dgm:cxn modelId="{D69FAE60-66FC-4367-999F-31E85D724FFD}" srcId="{C4BA8AB3-43B8-4B7F-8FAF-40B0ADEB7FAD}" destId="{7199B2BC-69A7-4460-B785-0D766C468003}" srcOrd="0" destOrd="0" parTransId="{65B31A02-864D-4DD7-994A-67689E66131D}" sibTransId="{9D0F15E7-34F7-40B4-B497-548463CB4151}"/>
    <dgm:cxn modelId="{34E5D64C-5ED2-476B-BAB2-A9AF97A777E6}" srcId="{BB8C38DF-8C6B-4FC0-B8AE-F9254334A4A4}" destId="{C4BA8AB3-43B8-4B7F-8FAF-40B0ADEB7FAD}" srcOrd="2" destOrd="0" parTransId="{2489451D-96A2-45D6-ACCF-1B8B49260602}" sibTransId="{BF452CD4-CDD5-4111-8B2B-6BB0CE220446}"/>
    <dgm:cxn modelId="{EAE04077-B818-4E8B-9363-16F8737530C5}" type="presOf" srcId="{FA1235AD-1F8F-4A56-8A67-0CACBDAD445E}" destId="{CDCD2EED-151B-442F-BC66-BAF8C64DEF14}" srcOrd="0" destOrd="0" presId="urn:microsoft.com/office/officeart/2018/5/layout/CenteredIconLabelDescriptionList"/>
    <dgm:cxn modelId="{F0EDEC77-3054-4CF5-BCFB-CEFBDF0984FF}" srcId="{2188B196-1B27-4FD3-BDAB-056CC36C2E7E}" destId="{59045347-1BD5-4816-95C9-BF9EC633D3A6}" srcOrd="0" destOrd="0" parTransId="{B93C34E1-B764-445D-BDD8-049D79BCF548}" sibTransId="{E7246355-B71E-4C33-8C21-BF5C6E176D88}"/>
    <dgm:cxn modelId="{62C1B69C-686D-4B3E-A03F-BAF856556DA2}" type="presOf" srcId="{9FC2CD16-F880-4EB9-A7BC-81EFDCA27DCD}" destId="{3496AE6A-27A0-4FA7-A046-8AA91602F22C}" srcOrd="0" destOrd="0" presId="urn:microsoft.com/office/officeart/2018/5/layout/CenteredIconLabelDescriptionList"/>
    <dgm:cxn modelId="{63E331BA-7C6D-40A4-86A7-7C978177D1CB}" srcId="{BB8C38DF-8C6B-4FC0-B8AE-F9254334A4A4}" destId="{2188B196-1B27-4FD3-BDAB-056CC36C2E7E}" srcOrd="0" destOrd="0" parTransId="{5F66D9EA-C9B9-401A-A42B-FFB47146FF4A}" sibTransId="{63A4E229-81E9-430D-B52A-FE08ED6B7104}"/>
    <dgm:cxn modelId="{5D60B2E6-1D3F-478C-8681-85F6AB026CB8}" type="presOf" srcId="{C4BA8AB3-43B8-4B7F-8FAF-40B0ADEB7FAD}" destId="{77362504-0C38-48E2-B00C-F3705AFEE3C0}" srcOrd="0" destOrd="0" presId="urn:microsoft.com/office/officeart/2018/5/layout/CenteredIconLabelDescriptionList"/>
    <dgm:cxn modelId="{C21646F9-9E63-47D6-BA4F-96BA3C10F383}" type="presOf" srcId="{7199B2BC-69A7-4460-B785-0D766C468003}" destId="{56FD8575-7626-4D28-A456-13031AFC2A16}" srcOrd="0" destOrd="0" presId="urn:microsoft.com/office/officeart/2018/5/layout/CenteredIconLabelDescriptionList"/>
    <dgm:cxn modelId="{8CF037FE-655D-474F-B9A1-67F12EBAE05E}" type="presOf" srcId="{BB8C38DF-8C6B-4FC0-B8AE-F9254334A4A4}" destId="{8C6ED229-E9C9-45B2-9523-8652B66133D2}" srcOrd="0" destOrd="0" presId="urn:microsoft.com/office/officeart/2018/5/layout/CenteredIconLabelDescriptionList"/>
    <dgm:cxn modelId="{DA790348-877B-4116-B4EE-2265A520FCCE}" type="presParOf" srcId="{8C6ED229-E9C9-45B2-9523-8652B66133D2}" destId="{76A3584C-F2F3-49BE-B7DC-EE68B8C642D6}" srcOrd="0" destOrd="0" presId="urn:microsoft.com/office/officeart/2018/5/layout/CenteredIconLabelDescriptionList"/>
    <dgm:cxn modelId="{2BD84A84-43F8-4B2A-89E9-791385FFA882}" type="presParOf" srcId="{76A3584C-F2F3-49BE-B7DC-EE68B8C642D6}" destId="{8D9DD765-81E2-46DF-944E-4F3F12EF396D}" srcOrd="0" destOrd="0" presId="urn:microsoft.com/office/officeart/2018/5/layout/CenteredIconLabelDescriptionList"/>
    <dgm:cxn modelId="{D660AC27-EA63-4914-94F8-834A0192BE88}" type="presParOf" srcId="{76A3584C-F2F3-49BE-B7DC-EE68B8C642D6}" destId="{B8DE3DD6-59DA-4496-A9BE-1C95A6812FE9}" srcOrd="1" destOrd="0" presId="urn:microsoft.com/office/officeart/2018/5/layout/CenteredIconLabelDescriptionList"/>
    <dgm:cxn modelId="{3B9D170C-D2C0-4F27-AA2A-E06370972881}" type="presParOf" srcId="{76A3584C-F2F3-49BE-B7DC-EE68B8C642D6}" destId="{639C6B66-F12B-4D39-8B97-8B4AD728107B}" srcOrd="2" destOrd="0" presId="urn:microsoft.com/office/officeart/2018/5/layout/CenteredIconLabelDescriptionList"/>
    <dgm:cxn modelId="{769F3006-3508-4BCE-AF31-F5306293D3F9}" type="presParOf" srcId="{76A3584C-F2F3-49BE-B7DC-EE68B8C642D6}" destId="{BD54C725-3DD4-44F5-BB1A-3C5115E5C298}" srcOrd="3" destOrd="0" presId="urn:microsoft.com/office/officeart/2018/5/layout/CenteredIconLabelDescriptionList"/>
    <dgm:cxn modelId="{FEBC68B6-7DBA-4B0A-940F-C2D992F33722}" type="presParOf" srcId="{76A3584C-F2F3-49BE-B7DC-EE68B8C642D6}" destId="{28FBC251-2067-4E1A-BE11-A862CD1B4FCA}" srcOrd="4" destOrd="0" presId="urn:microsoft.com/office/officeart/2018/5/layout/CenteredIconLabelDescriptionList"/>
    <dgm:cxn modelId="{F2030F06-6D1D-4769-95BE-1EDE49B73010}" type="presParOf" srcId="{8C6ED229-E9C9-45B2-9523-8652B66133D2}" destId="{BA956250-0502-48E8-BB10-EE599098D16E}" srcOrd="1" destOrd="0" presId="urn:microsoft.com/office/officeart/2018/5/layout/CenteredIconLabelDescriptionList"/>
    <dgm:cxn modelId="{5A2949BB-23B5-4104-9EA3-080C27B726BF}" type="presParOf" srcId="{8C6ED229-E9C9-45B2-9523-8652B66133D2}" destId="{BEA22747-B084-4024-BAC1-37FA47A6CA7C}" srcOrd="2" destOrd="0" presId="urn:microsoft.com/office/officeart/2018/5/layout/CenteredIconLabelDescriptionList"/>
    <dgm:cxn modelId="{BC3088E8-CBAF-46AA-908C-C0CA40AF8C5B}" type="presParOf" srcId="{BEA22747-B084-4024-BAC1-37FA47A6CA7C}" destId="{BE172795-D10C-479B-ADFF-D440223B21CA}" srcOrd="0" destOrd="0" presId="urn:microsoft.com/office/officeart/2018/5/layout/CenteredIconLabelDescriptionList"/>
    <dgm:cxn modelId="{1C7FC339-ABD4-418D-B323-0EDEEDEB407B}" type="presParOf" srcId="{BEA22747-B084-4024-BAC1-37FA47A6CA7C}" destId="{EF86664B-055A-4485-8B68-3D784C035097}" srcOrd="1" destOrd="0" presId="urn:microsoft.com/office/officeart/2018/5/layout/CenteredIconLabelDescriptionList"/>
    <dgm:cxn modelId="{0D8F3C7D-83F6-4B10-84E7-CBF7A9CCDBF4}" type="presParOf" srcId="{BEA22747-B084-4024-BAC1-37FA47A6CA7C}" destId="{CDCD2EED-151B-442F-BC66-BAF8C64DEF14}" srcOrd="2" destOrd="0" presId="urn:microsoft.com/office/officeart/2018/5/layout/CenteredIconLabelDescriptionList"/>
    <dgm:cxn modelId="{3B5C1025-AA6D-4F97-812E-5221A562E9E0}" type="presParOf" srcId="{BEA22747-B084-4024-BAC1-37FA47A6CA7C}" destId="{8A8B5F90-07F6-4D11-8765-E462942FE62A}" srcOrd="3" destOrd="0" presId="urn:microsoft.com/office/officeart/2018/5/layout/CenteredIconLabelDescriptionList"/>
    <dgm:cxn modelId="{BFFAA667-83DC-46E9-A891-2D015DB8683F}" type="presParOf" srcId="{BEA22747-B084-4024-BAC1-37FA47A6CA7C}" destId="{3496AE6A-27A0-4FA7-A046-8AA91602F22C}" srcOrd="4" destOrd="0" presId="urn:microsoft.com/office/officeart/2018/5/layout/CenteredIconLabelDescriptionList"/>
    <dgm:cxn modelId="{B99A284D-9CA7-4C16-AD11-3EB1F024E332}" type="presParOf" srcId="{8C6ED229-E9C9-45B2-9523-8652B66133D2}" destId="{4DA98F89-D00C-4036-95AD-6465C4EE8518}" srcOrd="3" destOrd="0" presId="urn:microsoft.com/office/officeart/2018/5/layout/CenteredIconLabelDescriptionList"/>
    <dgm:cxn modelId="{5AEFFC6F-F06B-4652-9002-BFA277D26532}" type="presParOf" srcId="{8C6ED229-E9C9-45B2-9523-8652B66133D2}" destId="{11974563-25B1-426B-8805-0FE344E790E2}" srcOrd="4" destOrd="0" presId="urn:microsoft.com/office/officeart/2018/5/layout/CenteredIconLabelDescriptionList"/>
    <dgm:cxn modelId="{EB2C7B6C-7281-41A2-B1FB-03387C2869A0}" type="presParOf" srcId="{11974563-25B1-426B-8805-0FE344E790E2}" destId="{3B37A349-5DD4-4889-AA05-0EECFEAE73DD}" srcOrd="0" destOrd="0" presId="urn:microsoft.com/office/officeart/2018/5/layout/CenteredIconLabelDescriptionList"/>
    <dgm:cxn modelId="{4E102891-2D2F-4157-ADF2-69D37F72D59E}" type="presParOf" srcId="{11974563-25B1-426B-8805-0FE344E790E2}" destId="{396B87F6-EABD-4DF2-AA97-C8C051759690}" srcOrd="1" destOrd="0" presId="urn:microsoft.com/office/officeart/2018/5/layout/CenteredIconLabelDescriptionList"/>
    <dgm:cxn modelId="{72CA4226-D0D7-4063-A468-3E5A79B995CD}" type="presParOf" srcId="{11974563-25B1-426B-8805-0FE344E790E2}" destId="{77362504-0C38-48E2-B00C-F3705AFEE3C0}" srcOrd="2" destOrd="0" presId="urn:microsoft.com/office/officeart/2018/5/layout/CenteredIconLabelDescriptionList"/>
    <dgm:cxn modelId="{C5137031-A67E-4BED-BDB8-AF27B3C88951}" type="presParOf" srcId="{11974563-25B1-426B-8805-0FE344E790E2}" destId="{76CFE352-E1E3-42B1-8A43-0A65E03E4936}" srcOrd="3" destOrd="0" presId="urn:microsoft.com/office/officeart/2018/5/layout/CenteredIconLabelDescriptionList"/>
    <dgm:cxn modelId="{5BC30563-BAF7-4A8B-AFC0-2D3713F05B59}" type="presParOf" srcId="{11974563-25B1-426B-8805-0FE344E790E2}" destId="{56FD8575-7626-4D28-A456-13031AFC2A1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DD765-81E2-46DF-944E-4F3F12EF396D}">
      <dsp:nvSpPr>
        <dsp:cNvPr id="0" name=""/>
        <dsp:cNvSpPr/>
      </dsp:nvSpPr>
      <dsp:spPr>
        <a:xfrm>
          <a:off x="1057540" y="81400"/>
          <a:ext cx="1128467" cy="1128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639C6B66-F12B-4D39-8B97-8B4AD728107B}">
      <dsp:nvSpPr>
        <dsp:cNvPr id="0" name=""/>
        <dsp:cNvSpPr/>
      </dsp:nvSpPr>
      <dsp:spPr>
        <a:xfrm>
          <a:off x="9677" y="1358301"/>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b="1"/>
          </a:pPr>
          <a:r>
            <a:rPr lang="en-US" sz="3500" b="1" kern="1200"/>
            <a:t>API</a:t>
          </a:r>
          <a:endParaRPr lang="en-US" sz="3500" kern="1200"/>
        </a:p>
      </dsp:txBody>
      <dsp:txXfrm>
        <a:off x="9677" y="1358301"/>
        <a:ext cx="3224192" cy="483628"/>
      </dsp:txXfrm>
    </dsp:sp>
    <dsp:sp modelId="{28FBC251-2067-4E1A-BE11-A862CD1B4FCA}">
      <dsp:nvSpPr>
        <dsp:cNvPr id="0" name=""/>
        <dsp:cNvSpPr/>
      </dsp:nvSpPr>
      <dsp:spPr>
        <a:xfrm>
          <a:off x="9677" y="1910968"/>
          <a:ext cx="3224192" cy="1622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Using ASP.Net Core 2.1 and Swagger to consume the API;</a:t>
          </a:r>
        </a:p>
      </dsp:txBody>
      <dsp:txXfrm>
        <a:off x="9677" y="1910968"/>
        <a:ext cx="3224192" cy="1622368"/>
      </dsp:txXfrm>
    </dsp:sp>
    <dsp:sp modelId="{BE172795-D10C-479B-ADFF-D440223B21CA}">
      <dsp:nvSpPr>
        <dsp:cNvPr id="0" name=""/>
        <dsp:cNvSpPr/>
      </dsp:nvSpPr>
      <dsp:spPr>
        <a:xfrm>
          <a:off x="4845965" y="81400"/>
          <a:ext cx="1128467" cy="1128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CDCD2EED-151B-442F-BC66-BAF8C64DEF14}">
      <dsp:nvSpPr>
        <dsp:cNvPr id="0" name=""/>
        <dsp:cNvSpPr/>
      </dsp:nvSpPr>
      <dsp:spPr>
        <a:xfrm>
          <a:off x="3798103" y="1358301"/>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b="1"/>
          </a:pPr>
          <a:r>
            <a:rPr lang="en-US" sz="3500" b="1" kern="1200"/>
            <a:t>Scaling out</a:t>
          </a:r>
          <a:endParaRPr lang="en-US" sz="3500" kern="1200"/>
        </a:p>
      </dsp:txBody>
      <dsp:txXfrm>
        <a:off x="3798103" y="1358301"/>
        <a:ext cx="3224192" cy="483628"/>
      </dsp:txXfrm>
    </dsp:sp>
    <dsp:sp modelId="{3496AE6A-27A0-4FA7-A046-8AA91602F22C}">
      <dsp:nvSpPr>
        <dsp:cNvPr id="0" name=""/>
        <dsp:cNvSpPr/>
      </dsp:nvSpPr>
      <dsp:spPr>
        <a:xfrm>
          <a:off x="3798103" y="1910968"/>
          <a:ext cx="3224192" cy="1622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Using Azure Service Bus, basically it will run using the “fire and forget” concept, giving a faster response to the final user.</a:t>
          </a:r>
        </a:p>
      </dsp:txBody>
      <dsp:txXfrm>
        <a:off x="3798103" y="1910968"/>
        <a:ext cx="3224192" cy="1622368"/>
      </dsp:txXfrm>
    </dsp:sp>
    <dsp:sp modelId="{3B37A349-5DD4-4889-AA05-0EECFEAE73DD}">
      <dsp:nvSpPr>
        <dsp:cNvPr id="0" name=""/>
        <dsp:cNvSpPr/>
      </dsp:nvSpPr>
      <dsp:spPr>
        <a:xfrm>
          <a:off x="8634391" y="81400"/>
          <a:ext cx="1128467" cy="1128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77362504-0C38-48E2-B00C-F3705AFEE3C0}">
      <dsp:nvSpPr>
        <dsp:cNvPr id="0" name=""/>
        <dsp:cNvSpPr/>
      </dsp:nvSpPr>
      <dsp:spPr>
        <a:xfrm>
          <a:off x="7586529" y="1358301"/>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b="1"/>
          </a:pPr>
          <a:r>
            <a:rPr lang="en-US" sz="3500" b="1" kern="1200"/>
            <a:t>Querying</a:t>
          </a:r>
          <a:r>
            <a:rPr lang="en-US" sz="3500" kern="1200"/>
            <a:t> </a:t>
          </a:r>
        </a:p>
      </dsp:txBody>
      <dsp:txXfrm>
        <a:off x="7586529" y="1358301"/>
        <a:ext cx="3224192" cy="483628"/>
      </dsp:txXfrm>
    </dsp:sp>
    <dsp:sp modelId="{56FD8575-7626-4D28-A456-13031AFC2A16}">
      <dsp:nvSpPr>
        <dsp:cNvPr id="0" name=""/>
        <dsp:cNvSpPr/>
      </dsp:nvSpPr>
      <dsp:spPr>
        <a:xfrm>
          <a:off x="7586529" y="1910968"/>
          <a:ext cx="3224192" cy="1622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To calculate ages in each course, I decide to run it on background, when the message come from Service Bus Queue, this way the system gain performance and data is more trustworthy.</a:t>
          </a:r>
        </a:p>
      </dsp:txBody>
      <dsp:txXfrm>
        <a:off x="7586529" y="1910968"/>
        <a:ext cx="3224192" cy="162236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E79DDC7-995A-4350-8A7F-219F293ADEE1}" type="datetimeFigureOut">
              <a:rPr lang="pt-BR" smtClean="0"/>
              <a:t>05/11/2018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886784-C08E-4313-B223-EA17B71D0DA4}" type="slidenum">
              <a:rPr lang="pt-BR" smtClean="0"/>
              <a:t>‹nº›</a:t>
            </a:fld>
            <a:endParaRPr lang="pt-B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3845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Date Placeholder 2"/>
          <p:cNvSpPr>
            <a:spLocks noGrp="1"/>
          </p:cNvSpPr>
          <p:nvPr>
            <p:ph type="dt" sz="half" idx="10"/>
          </p:nvPr>
        </p:nvSpPr>
        <p:spPr/>
        <p:txBody>
          <a:bodyPr/>
          <a:lstStyle/>
          <a:p>
            <a:fld id="{EE79DDC7-995A-4350-8A7F-219F293ADEE1}" type="datetimeFigureOut">
              <a:rPr lang="pt-BR" smtClean="0"/>
              <a:t>05/11/2018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B886784-C08E-4313-B223-EA17B71D0DA4}" type="slidenum">
              <a:rPr lang="pt-BR" smtClean="0"/>
              <a:t>‹nº›</a:t>
            </a:fld>
            <a:endParaRPr lang="pt-BR"/>
          </a:p>
        </p:txBody>
      </p:sp>
    </p:spTree>
    <p:extLst>
      <p:ext uri="{BB962C8B-B14F-4D97-AF65-F5344CB8AC3E}">
        <p14:creationId xmlns:p14="http://schemas.microsoft.com/office/powerpoint/2010/main" val="194408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E79DDC7-995A-4350-8A7F-219F293ADEE1}" type="datetimeFigureOut">
              <a:rPr lang="pt-BR" smtClean="0"/>
              <a:t>05/11/2018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886784-C08E-4313-B223-EA17B71D0DA4}" type="slidenum">
              <a:rPr lang="pt-BR" smtClean="0"/>
              <a:t>‹nº›</a:t>
            </a:fld>
            <a:endParaRPr lang="pt-BR"/>
          </a:p>
        </p:txBody>
      </p:sp>
    </p:spTree>
    <p:extLst>
      <p:ext uri="{BB962C8B-B14F-4D97-AF65-F5344CB8AC3E}">
        <p14:creationId xmlns:p14="http://schemas.microsoft.com/office/powerpoint/2010/main" val="510308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E79DDC7-995A-4350-8A7F-219F293ADEE1}" type="datetimeFigureOut">
              <a:rPr lang="pt-BR" smtClean="0"/>
              <a:t>05/11/2018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886784-C08E-4313-B223-EA17B71D0DA4}" type="slidenum">
              <a:rPr lang="pt-BR" smtClean="0"/>
              <a:t>‹nº›</a:t>
            </a:fld>
            <a:endParaRPr lang="pt-B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5794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E79DDC7-995A-4350-8A7F-219F293ADEE1}" type="datetimeFigureOut">
              <a:rPr lang="pt-BR" smtClean="0"/>
              <a:t>05/11/2018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886784-C08E-4313-B223-EA17B71D0DA4}" type="slidenum">
              <a:rPr lang="pt-BR" smtClean="0"/>
              <a:t>‹nº›</a:t>
            </a:fld>
            <a:endParaRPr lang="pt-BR"/>
          </a:p>
        </p:txBody>
      </p:sp>
    </p:spTree>
    <p:extLst>
      <p:ext uri="{BB962C8B-B14F-4D97-AF65-F5344CB8AC3E}">
        <p14:creationId xmlns:p14="http://schemas.microsoft.com/office/powerpoint/2010/main" val="1490382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E79DDC7-995A-4350-8A7F-219F293ADEE1}" type="datetimeFigureOut">
              <a:rPr lang="pt-BR" smtClean="0"/>
              <a:t>05/11/2018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886784-C08E-4313-B223-EA17B71D0DA4}" type="slidenum">
              <a:rPr lang="pt-BR" smtClean="0"/>
              <a:t>‹nº›</a:t>
            </a:fld>
            <a:endParaRPr lang="pt-B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56663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E79DDC7-995A-4350-8A7F-219F293ADEE1}" type="datetimeFigureOut">
              <a:rPr lang="pt-BR" smtClean="0"/>
              <a:t>05/11/2018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886784-C08E-4313-B223-EA17B71D0DA4}" type="slidenum">
              <a:rPr lang="pt-BR" smtClean="0"/>
              <a:t>‹nº›</a:t>
            </a:fld>
            <a:endParaRPr lang="pt-BR"/>
          </a:p>
        </p:txBody>
      </p:sp>
    </p:spTree>
    <p:extLst>
      <p:ext uri="{BB962C8B-B14F-4D97-AF65-F5344CB8AC3E}">
        <p14:creationId xmlns:p14="http://schemas.microsoft.com/office/powerpoint/2010/main" val="1744470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E79DDC7-995A-4350-8A7F-219F293ADEE1}" type="datetimeFigureOut">
              <a:rPr lang="pt-BR" smtClean="0"/>
              <a:t>05/11/2018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886784-C08E-4313-B223-EA17B71D0DA4}" type="slidenum">
              <a:rPr lang="pt-BR" smtClean="0"/>
              <a:t>‹nº›</a:t>
            </a:fld>
            <a:endParaRPr lang="pt-BR"/>
          </a:p>
        </p:txBody>
      </p:sp>
    </p:spTree>
    <p:extLst>
      <p:ext uri="{BB962C8B-B14F-4D97-AF65-F5344CB8AC3E}">
        <p14:creationId xmlns:p14="http://schemas.microsoft.com/office/powerpoint/2010/main" val="783685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E79DDC7-995A-4350-8A7F-219F293ADEE1}" type="datetimeFigureOut">
              <a:rPr lang="pt-BR" smtClean="0"/>
              <a:t>05/11/2018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886784-C08E-4313-B223-EA17B71D0DA4}" type="slidenum">
              <a:rPr lang="pt-BR" smtClean="0"/>
              <a:t>‹nº›</a:t>
            </a:fld>
            <a:endParaRPr lang="pt-BR"/>
          </a:p>
        </p:txBody>
      </p:sp>
    </p:spTree>
    <p:extLst>
      <p:ext uri="{BB962C8B-B14F-4D97-AF65-F5344CB8AC3E}">
        <p14:creationId xmlns:p14="http://schemas.microsoft.com/office/powerpoint/2010/main" val="185984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E79DDC7-995A-4350-8A7F-219F293ADEE1}" type="datetimeFigureOut">
              <a:rPr lang="pt-BR" smtClean="0"/>
              <a:t>05/11/2018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886784-C08E-4313-B223-EA17B71D0DA4}" type="slidenum">
              <a:rPr lang="pt-BR" smtClean="0"/>
              <a:t>‹nº›</a:t>
            </a:fld>
            <a:endParaRPr lang="pt-BR"/>
          </a:p>
        </p:txBody>
      </p:sp>
    </p:spTree>
    <p:extLst>
      <p:ext uri="{BB962C8B-B14F-4D97-AF65-F5344CB8AC3E}">
        <p14:creationId xmlns:p14="http://schemas.microsoft.com/office/powerpoint/2010/main" val="57599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E79DDC7-995A-4350-8A7F-219F293ADEE1}" type="datetimeFigureOut">
              <a:rPr lang="pt-BR" smtClean="0"/>
              <a:t>05/11/2018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886784-C08E-4313-B223-EA17B71D0DA4}" type="slidenum">
              <a:rPr lang="pt-BR" smtClean="0"/>
              <a:t>‹nº›</a:t>
            </a:fld>
            <a:endParaRPr lang="pt-BR"/>
          </a:p>
        </p:txBody>
      </p:sp>
    </p:spTree>
    <p:extLst>
      <p:ext uri="{BB962C8B-B14F-4D97-AF65-F5344CB8AC3E}">
        <p14:creationId xmlns:p14="http://schemas.microsoft.com/office/powerpoint/2010/main" val="13470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E79DDC7-995A-4350-8A7F-219F293ADEE1}" type="datetimeFigureOut">
              <a:rPr lang="pt-BR" smtClean="0"/>
              <a:t>05/11/2018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B886784-C08E-4313-B223-EA17B71D0DA4}" type="slidenum">
              <a:rPr lang="pt-BR" smtClean="0"/>
              <a:t>‹nº›</a:t>
            </a:fld>
            <a:endParaRPr lang="pt-BR"/>
          </a:p>
        </p:txBody>
      </p:sp>
    </p:spTree>
    <p:extLst>
      <p:ext uri="{BB962C8B-B14F-4D97-AF65-F5344CB8AC3E}">
        <p14:creationId xmlns:p14="http://schemas.microsoft.com/office/powerpoint/2010/main" val="3307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E79DDC7-995A-4350-8A7F-219F293ADEE1}" type="datetimeFigureOut">
              <a:rPr lang="pt-BR" smtClean="0"/>
              <a:t>05/11/2018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B886784-C08E-4313-B223-EA17B71D0DA4}" type="slidenum">
              <a:rPr lang="pt-BR" smtClean="0"/>
              <a:t>‹nº›</a:t>
            </a:fld>
            <a:endParaRPr lang="pt-BR"/>
          </a:p>
        </p:txBody>
      </p:sp>
    </p:spTree>
    <p:extLst>
      <p:ext uri="{BB962C8B-B14F-4D97-AF65-F5344CB8AC3E}">
        <p14:creationId xmlns:p14="http://schemas.microsoft.com/office/powerpoint/2010/main" val="186638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E79DDC7-995A-4350-8A7F-219F293ADEE1}" type="datetimeFigureOut">
              <a:rPr lang="pt-BR" smtClean="0"/>
              <a:t>05/11/2018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B886784-C08E-4313-B223-EA17B71D0DA4}" type="slidenum">
              <a:rPr lang="pt-BR" smtClean="0"/>
              <a:t>‹nº›</a:t>
            </a:fld>
            <a:endParaRPr lang="pt-BR"/>
          </a:p>
        </p:txBody>
      </p:sp>
    </p:spTree>
    <p:extLst>
      <p:ext uri="{BB962C8B-B14F-4D97-AF65-F5344CB8AC3E}">
        <p14:creationId xmlns:p14="http://schemas.microsoft.com/office/powerpoint/2010/main" val="56118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9DDC7-995A-4350-8A7F-219F293ADEE1}" type="datetimeFigureOut">
              <a:rPr lang="pt-BR" smtClean="0"/>
              <a:t>05/11/2018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B886784-C08E-4313-B223-EA17B71D0DA4}" type="slidenum">
              <a:rPr lang="pt-BR" smtClean="0"/>
              <a:t>‹nº›</a:t>
            </a:fld>
            <a:endParaRPr lang="pt-BR"/>
          </a:p>
        </p:txBody>
      </p:sp>
    </p:spTree>
    <p:extLst>
      <p:ext uri="{BB962C8B-B14F-4D97-AF65-F5344CB8AC3E}">
        <p14:creationId xmlns:p14="http://schemas.microsoft.com/office/powerpoint/2010/main" val="90369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EE79DDC7-995A-4350-8A7F-219F293ADEE1}" type="datetimeFigureOut">
              <a:rPr lang="pt-BR" smtClean="0"/>
              <a:t>05/11/2018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B886784-C08E-4313-B223-EA17B71D0DA4}" type="slidenum">
              <a:rPr lang="pt-BR" smtClean="0"/>
              <a:t>‹nº›</a:t>
            </a:fld>
            <a:endParaRPr lang="pt-BR"/>
          </a:p>
        </p:txBody>
      </p:sp>
    </p:spTree>
    <p:extLst>
      <p:ext uri="{BB962C8B-B14F-4D97-AF65-F5344CB8AC3E}">
        <p14:creationId xmlns:p14="http://schemas.microsoft.com/office/powerpoint/2010/main" val="85690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EE79DDC7-995A-4350-8A7F-219F293ADEE1}" type="datetimeFigureOut">
              <a:rPr lang="pt-BR" smtClean="0"/>
              <a:t>05/11/2018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B886784-C08E-4313-B223-EA17B71D0DA4}" type="slidenum">
              <a:rPr lang="pt-BR" smtClean="0"/>
              <a:t>‹nº›</a:t>
            </a:fld>
            <a:endParaRPr lang="pt-BR"/>
          </a:p>
        </p:txBody>
      </p:sp>
    </p:spTree>
    <p:extLst>
      <p:ext uri="{BB962C8B-B14F-4D97-AF65-F5344CB8AC3E}">
        <p14:creationId xmlns:p14="http://schemas.microsoft.com/office/powerpoint/2010/main" val="327915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E79DDC7-995A-4350-8A7F-219F293ADEE1}" type="datetimeFigureOut">
              <a:rPr lang="pt-BR" smtClean="0"/>
              <a:t>05/11/2018</a:t>
            </a:fld>
            <a:endParaRPr lang="pt-B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B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B886784-C08E-4313-B223-EA17B71D0DA4}" type="slidenum">
              <a:rPr lang="pt-BR" smtClean="0"/>
              <a:t>‹nº›</a:t>
            </a:fld>
            <a:endParaRPr lang="pt-BR"/>
          </a:p>
        </p:txBody>
      </p:sp>
    </p:spTree>
    <p:extLst>
      <p:ext uri="{BB962C8B-B14F-4D97-AF65-F5344CB8AC3E}">
        <p14:creationId xmlns:p14="http://schemas.microsoft.com/office/powerpoint/2010/main" val="7597353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odriguesl3/"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2D558-2261-409B-B1A0-B8C9EA695FA8}"/>
              </a:ext>
            </a:extLst>
          </p:cNvPr>
          <p:cNvSpPr>
            <a:spLocks noGrp="1"/>
          </p:cNvSpPr>
          <p:nvPr>
            <p:ph type="ctrTitle"/>
          </p:nvPr>
        </p:nvSpPr>
        <p:spPr>
          <a:xfrm>
            <a:off x="684212" y="1710267"/>
            <a:ext cx="8001000" cy="1947333"/>
          </a:xfrm>
        </p:spPr>
        <p:txBody>
          <a:bodyPr/>
          <a:lstStyle/>
          <a:p>
            <a:pPr algn="ctr"/>
            <a:r>
              <a:rPr lang="pt-BR" dirty="0"/>
              <a:t>Chama The app </a:t>
            </a:r>
            <a:br>
              <a:rPr lang="pt-BR" dirty="0"/>
            </a:br>
            <a:r>
              <a:rPr lang="pt-BR" dirty="0" err="1"/>
              <a:t>course</a:t>
            </a:r>
            <a:r>
              <a:rPr lang="pt-BR" dirty="0"/>
              <a:t> </a:t>
            </a:r>
            <a:r>
              <a:rPr lang="pt-BR" dirty="0" err="1"/>
              <a:t>back</a:t>
            </a:r>
            <a:r>
              <a:rPr lang="pt-BR" dirty="0"/>
              <a:t> </a:t>
            </a:r>
            <a:r>
              <a:rPr lang="pt-BR" dirty="0" err="1"/>
              <a:t>end</a:t>
            </a:r>
            <a:r>
              <a:rPr lang="pt-BR" dirty="0"/>
              <a:t> </a:t>
            </a:r>
            <a:r>
              <a:rPr lang="pt-BR" dirty="0" err="1"/>
              <a:t>test</a:t>
            </a:r>
            <a:endParaRPr lang="pt-BR" dirty="0"/>
          </a:p>
        </p:txBody>
      </p:sp>
      <p:sp>
        <p:nvSpPr>
          <p:cNvPr id="3" name="Subtítulo 2">
            <a:extLst>
              <a:ext uri="{FF2B5EF4-FFF2-40B4-BE49-F238E27FC236}">
                <a16:creationId xmlns:a16="http://schemas.microsoft.com/office/drawing/2014/main" id="{42481D9E-B54A-4481-BB7B-6824755C9C8A}"/>
              </a:ext>
            </a:extLst>
          </p:cNvPr>
          <p:cNvSpPr>
            <a:spLocks noGrp="1"/>
          </p:cNvSpPr>
          <p:nvPr>
            <p:ph type="subTitle" idx="1"/>
          </p:nvPr>
        </p:nvSpPr>
        <p:spPr/>
        <p:txBody>
          <a:bodyPr/>
          <a:lstStyle/>
          <a:p>
            <a:endParaRPr lang="pt-BR" dirty="0"/>
          </a:p>
          <a:p>
            <a:r>
              <a:rPr lang="pt-BR" dirty="0"/>
              <a:t>Lucas Fernandes Rodrigues</a:t>
            </a:r>
          </a:p>
          <a:p>
            <a:r>
              <a:rPr lang="pt-BR" dirty="0">
                <a:hlinkClick r:id="rId2"/>
              </a:rPr>
              <a:t>https://github.com/rodriguesl3/</a:t>
            </a:r>
            <a:endParaRPr lang="pt-BR" dirty="0"/>
          </a:p>
          <a:p>
            <a:r>
              <a:rPr lang="pt-BR" dirty="0"/>
              <a:t>https://www.linkedin.com/in/lucasrodriguess/</a:t>
            </a:r>
          </a:p>
          <a:p>
            <a:endParaRPr lang="pt-BR" dirty="0"/>
          </a:p>
        </p:txBody>
      </p:sp>
      <p:pic>
        <p:nvPicPr>
          <p:cNvPr id="1026" name="Picture 2" descr="Resultado de imagem para chama the app">
            <a:extLst>
              <a:ext uri="{FF2B5EF4-FFF2-40B4-BE49-F238E27FC236}">
                <a16:creationId xmlns:a16="http://schemas.microsoft.com/office/drawing/2014/main" id="{A20EA078-316D-41DE-AAA3-1B2E94B60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0389" y="3429000"/>
            <a:ext cx="2057399" cy="2942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9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FC6060-D0B7-49B3-9C8C-CDBC2F2F69CD}"/>
              </a:ext>
            </a:extLst>
          </p:cNvPr>
          <p:cNvSpPr>
            <a:spLocks noGrp="1"/>
          </p:cNvSpPr>
          <p:nvPr>
            <p:ph type="title"/>
          </p:nvPr>
        </p:nvSpPr>
        <p:spPr>
          <a:xfrm>
            <a:off x="684212" y="4487332"/>
            <a:ext cx="8534400" cy="1507067"/>
          </a:xfrm>
        </p:spPr>
        <p:txBody>
          <a:bodyPr>
            <a:normAutofit/>
          </a:bodyPr>
          <a:lstStyle/>
          <a:p>
            <a:r>
              <a:rPr lang="en-US"/>
              <a:t>Architecture decisions</a:t>
            </a:r>
          </a:p>
        </p:txBody>
      </p:sp>
      <p:pic>
        <p:nvPicPr>
          <p:cNvPr id="4" name="Imagem 3" descr="Uma imagem contendo captura de tela&#10;&#10;Descrição gerada automaticamente">
            <a:extLst>
              <a:ext uri="{FF2B5EF4-FFF2-40B4-BE49-F238E27FC236}">
                <a16:creationId xmlns:a16="http://schemas.microsoft.com/office/drawing/2014/main" id="{76C338E4-C993-49E1-B88F-6FFBC2251D01}"/>
              </a:ext>
            </a:extLst>
          </p:cNvPr>
          <p:cNvPicPr/>
          <p:nvPr/>
        </p:nvPicPr>
        <p:blipFill>
          <a:blip r:embed="rId2">
            <a:extLst>
              <a:ext uri="{BEBA8EAE-BF5A-486C-A8C5-ECC9F3942E4B}">
                <a14:imgProps xmlns:a14="http://schemas.microsoft.com/office/drawing/2010/main">
                  <a14:imgLayer r:embed="rId3">
                    <a14:imgEffect>
                      <a14:colorTemperature colorTemp="5300"/>
                    </a14:imgEffect>
                    <a14:imgEffect>
                      <a14:saturation sat="33000"/>
                    </a14:imgEffect>
                  </a14:imgLayer>
                </a14:imgProps>
              </a:ext>
            </a:extLst>
          </a:blip>
          <a:stretch>
            <a:fillRect/>
          </a:stretch>
        </p:blipFill>
        <p:spPr>
          <a:xfrm>
            <a:off x="1388513" y="733647"/>
            <a:ext cx="4110211" cy="3575884"/>
          </a:xfrm>
          <a:prstGeom prst="rect">
            <a:avLst/>
          </a:prstGeom>
          <a:effectLst>
            <a:innerShdw blurRad="57150" dist="38100" dir="14460000">
              <a:prstClr val="black">
                <a:alpha val="70000"/>
              </a:prstClr>
            </a:innerShdw>
          </a:effectLst>
        </p:spPr>
      </p:pic>
      <p:sp>
        <p:nvSpPr>
          <p:cNvPr id="3" name="Espaço Reservado para Conteúdo 2">
            <a:extLst>
              <a:ext uri="{FF2B5EF4-FFF2-40B4-BE49-F238E27FC236}">
                <a16:creationId xmlns:a16="http://schemas.microsoft.com/office/drawing/2014/main" id="{3D03A1E0-1A4C-4D0C-9BD2-6D1F9BA442C5}"/>
              </a:ext>
            </a:extLst>
          </p:cNvPr>
          <p:cNvSpPr>
            <a:spLocks noGrp="1"/>
          </p:cNvSpPr>
          <p:nvPr>
            <p:ph idx="1"/>
          </p:nvPr>
        </p:nvSpPr>
        <p:spPr>
          <a:xfrm>
            <a:off x="6499654" y="733647"/>
            <a:ext cx="4419171" cy="3575884"/>
          </a:xfrm>
        </p:spPr>
        <p:txBody>
          <a:bodyPr>
            <a:normAutofit/>
          </a:bodyPr>
          <a:lstStyle/>
          <a:p>
            <a:r>
              <a:rPr lang="en-US"/>
              <a:t>I decided to use Clean Architecture to represent each responsibility in one layer, helping the developer to follow the SOLID principles and easy separate responsibilities on the Project.</a:t>
            </a:r>
            <a:endParaRPr lang="pt-BR"/>
          </a:p>
          <a:p>
            <a:pPr marL="0" indent="0">
              <a:buNone/>
            </a:pPr>
            <a:endParaRPr lang="en-US"/>
          </a:p>
        </p:txBody>
      </p:sp>
    </p:spTree>
    <p:extLst>
      <p:ext uri="{BB962C8B-B14F-4D97-AF65-F5344CB8AC3E}">
        <p14:creationId xmlns:p14="http://schemas.microsoft.com/office/powerpoint/2010/main" val="142794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056AE2F9-9173-404B-9C52-87EF5279C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AB834D6-D4E7-448D-A640-8D2C14563010}"/>
              </a:ext>
            </a:extLst>
          </p:cNvPr>
          <p:cNvSpPr>
            <a:spLocks noGrp="1"/>
          </p:cNvSpPr>
          <p:nvPr>
            <p:ph type="title"/>
          </p:nvPr>
        </p:nvSpPr>
        <p:spPr>
          <a:xfrm>
            <a:off x="684212" y="4487332"/>
            <a:ext cx="8534400" cy="1507067"/>
          </a:xfrm>
        </p:spPr>
        <p:txBody>
          <a:bodyPr>
            <a:normAutofit/>
          </a:bodyPr>
          <a:lstStyle/>
          <a:p>
            <a:r>
              <a:rPr lang="pt-BR"/>
              <a:t>Technologies used</a:t>
            </a:r>
          </a:p>
        </p:txBody>
      </p:sp>
      <p:sp>
        <p:nvSpPr>
          <p:cNvPr id="12" name="Content Placeholder 11">
            <a:extLst>
              <a:ext uri="{FF2B5EF4-FFF2-40B4-BE49-F238E27FC236}">
                <a16:creationId xmlns:a16="http://schemas.microsoft.com/office/drawing/2014/main" id="{EB854E90-4345-4B9F-9B21-C72608FA4128}"/>
              </a:ext>
            </a:extLst>
          </p:cNvPr>
          <p:cNvSpPr>
            <a:spLocks noGrp="1"/>
          </p:cNvSpPr>
          <p:nvPr>
            <p:ph idx="1"/>
          </p:nvPr>
        </p:nvSpPr>
        <p:spPr>
          <a:xfrm>
            <a:off x="684212" y="685800"/>
            <a:ext cx="6614659" cy="3615267"/>
          </a:xfrm>
        </p:spPr>
        <p:txBody>
          <a:bodyPr>
            <a:normAutofit/>
          </a:bodyPr>
          <a:lstStyle/>
          <a:p>
            <a:pPr>
              <a:lnSpc>
                <a:spcPct val="90000"/>
              </a:lnSpc>
            </a:pPr>
            <a:r>
              <a:rPr lang="en-US" sz="1400" b="1" dirty="0"/>
              <a:t>Tools</a:t>
            </a:r>
          </a:p>
          <a:p>
            <a:pPr lvl="1">
              <a:lnSpc>
                <a:spcPct val="90000"/>
              </a:lnSpc>
            </a:pPr>
            <a:r>
              <a:rPr lang="en-US" sz="1400" dirty="0"/>
              <a:t>Decide to use Visual Studio 2017 as IDE to develop the system,</a:t>
            </a:r>
            <a:endParaRPr lang="pt-BR" sz="1400" dirty="0"/>
          </a:p>
          <a:p>
            <a:pPr lvl="1">
              <a:lnSpc>
                <a:spcPct val="90000"/>
              </a:lnSpc>
            </a:pPr>
            <a:r>
              <a:rPr lang="en-US" sz="1400" dirty="0"/>
              <a:t>Azure SQL to save all information necessary.</a:t>
            </a:r>
            <a:endParaRPr lang="pt-BR" sz="1400" dirty="0"/>
          </a:p>
          <a:p>
            <a:pPr lvl="1">
              <a:lnSpc>
                <a:spcPct val="90000"/>
              </a:lnSpc>
            </a:pPr>
            <a:r>
              <a:rPr lang="en-US" sz="1400" dirty="0"/>
              <a:t>Azure Service Bus to handle the queue and help the system to work asynchronously.</a:t>
            </a:r>
            <a:endParaRPr lang="pt-BR" sz="1400" dirty="0"/>
          </a:p>
          <a:p>
            <a:pPr lvl="1">
              <a:lnSpc>
                <a:spcPct val="90000"/>
              </a:lnSpc>
            </a:pPr>
            <a:r>
              <a:rPr lang="en-US" sz="1400" dirty="0"/>
              <a:t>Azure Application Insight to handle the logs of the application</a:t>
            </a:r>
            <a:endParaRPr lang="pt-BR" sz="1400" dirty="0"/>
          </a:p>
          <a:p>
            <a:pPr lvl="1">
              <a:lnSpc>
                <a:spcPct val="90000"/>
              </a:lnSpc>
            </a:pPr>
            <a:r>
              <a:rPr lang="en-US" sz="1400" dirty="0"/>
              <a:t>Swagger to consume the endpoints and help it to create a draft documentation to the front end developer.</a:t>
            </a:r>
            <a:endParaRPr lang="pt-BR" sz="1400" dirty="0"/>
          </a:p>
          <a:p>
            <a:pPr lvl="0">
              <a:lnSpc>
                <a:spcPct val="90000"/>
              </a:lnSpc>
            </a:pPr>
            <a:r>
              <a:rPr lang="en-US" sz="1400" b="1" dirty="0"/>
              <a:t>Frameworks</a:t>
            </a:r>
            <a:endParaRPr lang="pt-BR" sz="1400" dirty="0"/>
          </a:p>
          <a:p>
            <a:pPr lvl="1">
              <a:lnSpc>
                <a:spcPct val="90000"/>
              </a:lnSpc>
            </a:pPr>
            <a:r>
              <a:rPr lang="en-US" sz="1400" dirty="0" err="1"/>
              <a:t>Asp.Net</a:t>
            </a:r>
            <a:r>
              <a:rPr lang="en-US" sz="1400" dirty="0"/>
              <a:t> Core to develop system,</a:t>
            </a:r>
            <a:endParaRPr lang="pt-BR" sz="1400" dirty="0"/>
          </a:p>
          <a:p>
            <a:pPr lvl="1">
              <a:lnSpc>
                <a:spcPct val="90000"/>
              </a:lnSpc>
            </a:pPr>
            <a:r>
              <a:rPr lang="en-US" sz="1400" dirty="0"/>
              <a:t>EF Core to connect Database.</a:t>
            </a:r>
            <a:endParaRPr lang="pt-BR" sz="1400" dirty="0"/>
          </a:p>
          <a:p>
            <a:pPr>
              <a:lnSpc>
                <a:spcPct val="90000"/>
              </a:lnSpc>
            </a:pPr>
            <a:endParaRPr lang="en-US" sz="1400" dirty="0"/>
          </a:p>
        </p:txBody>
      </p:sp>
      <p:grpSp>
        <p:nvGrpSpPr>
          <p:cNvPr id="94" name="Group 93">
            <a:extLst>
              <a:ext uri="{FF2B5EF4-FFF2-40B4-BE49-F238E27FC236}">
                <a16:creationId xmlns:a16="http://schemas.microsoft.com/office/drawing/2014/main" id="{B2E84FC4-3571-4FC3-8E63-A1112810C7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5" name="Straight Connector 94">
              <a:extLst>
                <a:ext uri="{FF2B5EF4-FFF2-40B4-BE49-F238E27FC236}">
                  <a16:creationId xmlns:a16="http://schemas.microsoft.com/office/drawing/2014/main" id="{1CD6F740-A659-4AC5-A9C3-D1E221C0AB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C2B2E9A3-9531-46B0-80C6-AF9BEF29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CFA32540-8E8D-43B9-AE13-FC38E24C73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A9B63054-CA05-46A9-BC4D-A4B5B57A27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AFFF64C8-4683-4DEE-BC6E-330241C2E7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1" name="Snip Diagonal Corner Rectangle 19">
            <a:extLst>
              <a:ext uri="{FF2B5EF4-FFF2-40B4-BE49-F238E27FC236}">
                <a16:creationId xmlns:a16="http://schemas.microsoft.com/office/drawing/2014/main" id="{C0DB4C16-8349-474E-BBD7-A150BF5B0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5290" y="620722"/>
            <a:ext cx="3611880" cy="3458909"/>
          </a:xfrm>
          <a:prstGeom prst="snip2DiagRect">
            <a:avLst>
              <a:gd name="adj1" fmla="val 1293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descr="Resultado de imagem para azure application insight bus logo">
            <a:extLst>
              <a:ext uri="{FF2B5EF4-FFF2-40B4-BE49-F238E27FC236}">
                <a16:creationId xmlns:a16="http://schemas.microsoft.com/office/drawing/2014/main" id="{0981FC5C-E591-43C8-9ECB-421A8FC40838}"/>
              </a:ext>
            </a:extLst>
          </p:cNvPr>
          <p:cNvPicPr/>
          <p:nvPr/>
        </p:nvPicPr>
        <p:blipFill rotWithShape="1">
          <a:blip r:embed="rId2">
            <a:extLst>
              <a:ext uri="{28A0092B-C50C-407E-A947-70E740481C1C}">
                <a14:useLocalDpi xmlns:a14="http://schemas.microsoft.com/office/drawing/2010/main" val="0"/>
              </a:ext>
            </a:extLst>
          </a:blip>
          <a:srcRect r="-15" b="4751"/>
          <a:stretch/>
        </p:blipFill>
        <p:spPr bwMode="auto">
          <a:xfrm>
            <a:off x="7790284" y="786122"/>
            <a:ext cx="1624818" cy="1547387"/>
          </a:xfrm>
          <a:custGeom>
            <a:avLst/>
            <a:gdLst>
              <a:gd name="connsiteX0" fmla="*/ 384420 w 1624818"/>
              <a:gd name="connsiteY0" fmla="*/ 0 h 1547387"/>
              <a:gd name="connsiteX1" fmla="*/ 1624818 w 1624818"/>
              <a:gd name="connsiteY1" fmla="*/ 0 h 1547387"/>
              <a:gd name="connsiteX2" fmla="*/ 1624818 w 1624818"/>
              <a:gd name="connsiteY2" fmla="*/ 1547387 h 1547387"/>
              <a:gd name="connsiteX3" fmla="*/ 0 w 1624818"/>
              <a:gd name="connsiteY3" fmla="*/ 1547387 h 1547387"/>
              <a:gd name="connsiteX4" fmla="*/ 0 w 1624818"/>
              <a:gd name="connsiteY4" fmla="*/ 384420 h 1547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818" h="1547387">
                <a:moveTo>
                  <a:pt x="384420" y="0"/>
                </a:moveTo>
                <a:lnTo>
                  <a:pt x="1624818" y="0"/>
                </a:lnTo>
                <a:lnTo>
                  <a:pt x="1624818" y="1547387"/>
                </a:lnTo>
                <a:lnTo>
                  <a:pt x="0" y="1547387"/>
                </a:lnTo>
                <a:lnTo>
                  <a:pt x="0" y="384420"/>
                </a:lnTo>
                <a:close/>
              </a:path>
            </a:pathLst>
          </a:custGeom>
          <a:noFill/>
        </p:spPr>
      </p:pic>
      <p:pic>
        <p:nvPicPr>
          <p:cNvPr id="5" name="Imagem 4" descr="Resultado de imagem para Vs 2017 logo">
            <a:extLst>
              <a:ext uri="{FF2B5EF4-FFF2-40B4-BE49-F238E27FC236}">
                <a16:creationId xmlns:a16="http://schemas.microsoft.com/office/drawing/2014/main" id="{3875FEB5-9A91-49BE-A530-A0D88A41BDAF}"/>
              </a:ext>
            </a:extLst>
          </p:cNvPr>
          <p:cNvPicPr/>
          <p:nvPr/>
        </p:nvPicPr>
        <p:blipFill rotWithShape="1">
          <a:blip r:embed="rId3">
            <a:extLst>
              <a:ext uri="{28A0092B-C50C-407E-A947-70E740481C1C}">
                <a14:useLocalDpi xmlns:a14="http://schemas.microsoft.com/office/drawing/2010/main" val="0"/>
              </a:ext>
            </a:extLst>
          </a:blip>
          <a:srcRect r="1" b="4796"/>
          <a:stretch/>
        </p:blipFill>
        <p:spPr bwMode="auto">
          <a:xfrm>
            <a:off x="9503027" y="786608"/>
            <a:ext cx="1624818" cy="1546902"/>
          </a:xfrm>
          <a:prstGeom prst="rect">
            <a:avLst/>
          </a:prstGeom>
          <a:noFill/>
        </p:spPr>
      </p:pic>
      <p:pic>
        <p:nvPicPr>
          <p:cNvPr id="6" name="Imagem 5" descr="Resultado de imagem para azure service bus logo">
            <a:extLst>
              <a:ext uri="{FF2B5EF4-FFF2-40B4-BE49-F238E27FC236}">
                <a16:creationId xmlns:a16="http://schemas.microsoft.com/office/drawing/2014/main" id="{989A17BE-BBEE-433A-866C-6F16B37A9595}"/>
              </a:ext>
            </a:extLst>
          </p:cNvPr>
          <p:cNvPicPr/>
          <p:nvPr/>
        </p:nvPicPr>
        <p:blipFill rotWithShape="1">
          <a:blip r:embed="rId4">
            <a:extLst>
              <a:ext uri="{28A0092B-C50C-407E-A947-70E740481C1C}">
                <a14:useLocalDpi xmlns:a14="http://schemas.microsoft.com/office/drawing/2010/main" val="0"/>
              </a:ext>
            </a:extLst>
          </a:blip>
          <a:srcRect l="22123" r="22731" b="-3"/>
          <a:stretch/>
        </p:blipFill>
        <p:spPr bwMode="auto">
          <a:xfrm>
            <a:off x="7791233" y="2414871"/>
            <a:ext cx="1624818" cy="1546902"/>
          </a:xfrm>
          <a:prstGeom prst="rect">
            <a:avLst/>
          </a:prstGeom>
          <a:noFill/>
        </p:spPr>
      </p:pic>
      <p:pic>
        <p:nvPicPr>
          <p:cNvPr id="10" name="Espaço Reservado para Conteúdo 3" descr="Resultado de imagem para azure sql server">
            <a:extLst>
              <a:ext uri="{FF2B5EF4-FFF2-40B4-BE49-F238E27FC236}">
                <a16:creationId xmlns:a16="http://schemas.microsoft.com/office/drawing/2014/main" id="{A89C4027-77AC-4AF3-84CF-76FF76CDC52C}"/>
              </a:ext>
            </a:extLst>
          </p:cNvPr>
          <p:cNvPicPr>
            <a:picLocks/>
          </p:cNvPicPr>
          <p:nvPr/>
        </p:nvPicPr>
        <p:blipFill rotWithShape="1">
          <a:blip r:embed="rId5" cstate="print">
            <a:extLst>
              <a:ext uri="{28A0092B-C50C-407E-A947-70E740481C1C}">
                <a14:useLocalDpi xmlns:a14="http://schemas.microsoft.com/office/drawing/2010/main" val="0"/>
              </a:ext>
            </a:extLst>
          </a:blip>
          <a:srcRect t="2581" r="-15" b="2449"/>
          <a:stretch/>
        </p:blipFill>
        <p:spPr bwMode="auto">
          <a:xfrm>
            <a:off x="9503026" y="2418915"/>
            <a:ext cx="1624818" cy="1542858"/>
          </a:xfrm>
          <a:custGeom>
            <a:avLst/>
            <a:gdLst>
              <a:gd name="connsiteX0" fmla="*/ 0 w 1624818"/>
              <a:gd name="connsiteY0" fmla="*/ 0 h 1542858"/>
              <a:gd name="connsiteX1" fmla="*/ 1624818 w 1624818"/>
              <a:gd name="connsiteY1" fmla="*/ 0 h 1542858"/>
              <a:gd name="connsiteX2" fmla="*/ 1624818 w 1624818"/>
              <a:gd name="connsiteY2" fmla="*/ 1158438 h 1542858"/>
              <a:gd name="connsiteX3" fmla="*/ 1240398 w 1624818"/>
              <a:gd name="connsiteY3" fmla="*/ 1542858 h 1542858"/>
              <a:gd name="connsiteX4" fmla="*/ 0 w 1624818"/>
              <a:gd name="connsiteY4" fmla="*/ 1542858 h 1542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818" h="1542858">
                <a:moveTo>
                  <a:pt x="0" y="0"/>
                </a:moveTo>
                <a:lnTo>
                  <a:pt x="1624818" y="0"/>
                </a:lnTo>
                <a:lnTo>
                  <a:pt x="1624818" y="1158438"/>
                </a:lnTo>
                <a:lnTo>
                  <a:pt x="1240398" y="1542858"/>
                </a:lnTo>
                <a:lnTo>
                  <a:pt x="0" y="1542858"/>
                </a:lnTo>
                <a:close/>
              </a:path>
            </a:pathLst>
          </a:custGeom>
          <a:noFill/>
        </p:spPr>
      </p:pic>
    </p:spTree>
    <p:extLst>
      <p:ext uri="{BB962C8B-B14F-4D97-AF65-F5344CB8AC3E}">
        <p14:creationId xmlns:p14="http://schemas.microsoft.com/office/powerpoint/2010/main" val="124907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246C33-7778-4587-8468-FED9834CDFBE}"/>
              </a:ext>
            </a:extLst>
          </p:cNvPr>
          <p:cNvSpPr>
            <a:spLocks noGrp="1"/>
          </p:cNvSpPr>
          <p:nvPr>
            <p:ph type="title"/>
          </p:nvPr>
        </p:nvSpPr>
        <p:spPr>
          <a:xfrm>
            <a:off x="640290" y="685800"/>
            <a:ext cx="4818656" cy="4603749"/>
          </a:xfrm>
        </p:spPr>
        <p:txBody>
          <a:bodyPr>
            <a:normAutofit/>
          </a:bodyPr>
          <a:lstStyle/>
          <a:p>
            <a:pPr algn="r"/>
            <a:r>
              <a:rPr lang="pt-BR" sz="5200"/>
              <a:t>Technology use decision</a:t>
            </a:r>
          </a:p>
        </p:txBody>
      </p:sp>
      <p:sp>
        <p:nvSpPr>
          <p:cNvPr id="14" name="Rectangle 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5" name="Espaço Reservado para Conteúdo 2">
            <a:extLst>
              <a:ext uri="{FF2B5EF4-FFF2-40B4-BE49-F238E27FC236}">
                <a16:creationId xmlns:a16="http://schemas.microsoft.com/office/drawing/2014/main" id="{17AEAB61-B762-43B6-950B-70FE1EE65C71}"/>
              </a:ext>
            </a:extLst>
          </p:cNvPr>
          <p:cNvSpPr>
            <a:spLocks noGrp="1"/>
          </p:cNvSpPr>
          <p:nvPr>
            <p:ph idx="1"/>
          </p:nvPr>
        </p:nvSpPr>
        <p:spPr>
          <a:xfrm>
            <a:off x="6625651" y="685800"/>
            <a:ext cx="4878959" cy="4603750"/>
          </a:xfrm>
        </p:spPr>
        <p:txBody>
          <a:bodyPr>
            <a:normAutofit/>
          </a:bodyPr>
          <a:lstStyle/>
          <a:p>
            <a:pPr>
              <a:lnSpc>
                <a:spcPct val="90000"/>
              </a:lnSpc>
            </a:pPr>
            <a:r>
              <a:rPr lang="en-US" sz="1400">
                <a:solidFill>
                  <a:schemeClr val="tx1"/>
                </a:solidFill>
              </a:rPr>
              <a:t>Net Core VS Net Framework: Net Core is easy to scale out and it run cross platform. Meanwhile, Net Framework only run in Windows Platform and it is not integrated natively to Docker Linux Container (thinking in Alpine Docker image)</a:t>
            </a:r>
            <a:endParaRPr lang="pt-BR" sz="1400">
              <a:solidFill>
                <a:schemeClr val="tx1"/>
              </a:solidFill>
            </a:endParaRPr>
          </a:p>
          <a:p>
            <a:pPr>
              <a:lnSpc>
                <a:spcPct val="90000"/>
              </a:lnSpc>
            </a:pPr>
            <a:r>
              <a:rPr lang="en-US" sz="1400">
                <a:solidFill>
                  <a:schemeClr val="tx1"/>
                </a:solidFill>
              </a:rPr>
              <a:t>Azure Service Bus vs Rabbit MQ: Azure Service Bus is quick to publish and don’t need any deeply configuration. Rabbit MQ require configurations of environment, publishment and Types (Exchange, Direct, Fanout, among others)</a:t>
            </a:r>
            <a:endParaRPr lang="pt-BR" sz="1400">
              <a:solidFill>
                <a:schemeClr val="tx1"/>
              </a:solidFill>
            </a:endParaRPr>
          </a:p>
          <a:p>
            <a:pPr>
              <a:lnSpc>
                <a:spcPct val="90000"/>
              </a:lnSpc>
            </a:pPr>
            <a:r>
              <a:rPr lang="en-US" sz="1400">
                <a:solidFill>
                  <a:schemeClr val="tx1"/>
                </a:solidFill>
              </a:rPr>
              <a:t>Azure SQL vs Cosmo DB (Mongo API): Azure SQL because I decide to use EF Core as database connector, despite of the fact that Cosmo DB (Mongo API) works faster according to my experience.</a:t>
            </a:r>
            <a:endParaRPr lang="pt-BR" sz="1400">
              <a:solidFill>
                <a:schemeClr val="tx1"/>
              </a:solidFill>
            </a:endParaRPr>
          </a:p>
          <a:p>
            <a:pPr>
              <a:lnSpc>
                <a:spcPct val="90000"/>
              </a:lnSpc>
            </a:pPr>
            <a:r>
              <a:rPr lang="en-US" sz="1400">
                <a:solidFill>
                  <a:schemeClr val="tx1"/>
                </a:solidFill>
              </a:rPr>
              <a:t>Application Insight vs Log4Net: Application Insight is totally integrated in the Azure environment and it is customizable by the developer. Log4Net is useful to catch exceptions on the system but it does not provide a dashboard portal to easily detect where is the problem.</a:t>
            </a:r>
            <a:endParaRPr lang="pt-BR" sz="1400">
              <a:solidFill>
                <a:schemeClr val="tx1"/>
              </a:solidFill>
            </a:endParaRPr>
          </a:p>
        </p:txBody>
      </p:sp>
    </p:spTree>
    <p:extLst>
      <p:ext uri="{BB962C8B-B14F-4D97-AF65-F5344CB8AC3E}">
        <p14:creationId xmlns:p14="http://schemas.microsoft.com/office/powerpoint/2010/main" val="420559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DC6F8-EB8C-48FA-92DC-FEFF45666ECB}"/>
              </a:ext>
            </a:extLst>
          </p:cNvPr>
          <p:cNvSpPr>
            <a:spLocks noGrp="1"/>
          </p:cNvSpPr>
          <p:nvPr>
            <p:ph type="title"/>
          </p:nvPr>
        </p:nvSpPr>
        <p:spPr>
          <a:xfrm>
            <a:off x="684212" y="4487332"/>
            <a:ext cx="8534400" cy="1507067"/>
          </a:xfrm>
        </p:spPr>
        <p:txBody>
          <a:bodyPr>
            <a:normAutofit/>
          </a:bodyPr>
          <a:lstStyle/>
          <a:p>
            <a:r>
              <a:rPr lang="pt-BR"/>
              <a:t>Steps solution</a:t>
            </a:r>
            <a:endParaRPr lang="pt-BR" dirty="0"/>
          </a:p>
        </p:txBody>
      </p:sp>
      <p:graphicFrame>
        <p:nvGraphicFramePr>
          <p:cNvPr id="5" name="Espaço Reservado para Conteúdo 2">
            <a:extLst>
              <a:ext uri="{FF2B5EF4-FFF2-40B4-BE49-F238E27FC236}">
                <a16:creationId xmlns:a16="http://schemas.microsoft.com/office/drawing/2014/main" id="{8979C60D-7D88-453C-9773-50C03C800109}"/>
              </a:ext>
            </a:extLst>
          </p:cNvPr>
          <p:cNvGraphicFramePr>
            <a:graphicFrameLocks noGrp="1"/>
          </p:cNvGraphicFramePr>
          <p:nvPr>
            <p:ph idx="1"/>
            <p:extLst>
              <p:ext uri="{D42A27DB-BD31-4B8C-83A1-F6EECF244321}">
                <p14:modId xmlns:p14="http://schemas.microsoft.com/office/powerpoint/2010/main" val="503986593"/>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06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753FCE6-5E49-4DAF-A383-F5918C05D3AA}"/>
              </a:ext>
            </a:extLst>
          </p:cNvPr>
          <p:cNvSpPr>
            <a:spLocks noGrp="1"/>
          </p:cNvSpPr>
          <p:nvPr>
            <p:ph type="title"/>
          </p:nvPr>
        </p:nvSpPr>
        <p:spPr>
          <a:xfrm>
            <a:off x="640290" y="685800"/>
            <a:ext cx="4818656" cy="4603749"/>
          </a:xfrm>
        </p:spPr>
        <p:txBody>
          <a:bodyPr>
            <a:normAutofit/>
          </a:bodyPr>
          <a:lstStyle/>
          <a:p>
            <a:pPr algn="r"/>
            <a:r>
              <a:rPr lang="pt-BR" sz="5200"/>
              <a:t>Challenges</a:t>
            </a:r>
          </a:p>
        </p:txBody>
      </p:sp>
      <p:sp>
        <p:nvSpPr>
          <p:cNvPr id="23" name="Rectangle 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44BD3D8-50FC-428A-BC6D-19B37342312B}"/>
              </a:ext>
            </a:extLst>
          </p:cNvPr>
          <p:cNvSpPr>
            <a:spLocks noGrp="1"/>
          </p:cNvSpPr>
          <p:nvPr>
            <p:ph idx="1"/>
          </p:nvPr>
        </p:nvSpPr>
        <p:spPr>
          <a:xfrm>
            <a:off x="6625651" y="685800"/>
            <a:ext cx="4878959" cy="4603750"/>
          </a:xfrm>
        </p:spPr>
        <p:txBody>
          <a:bodyPr>
            <a:normAutofit/>
          </a:bodyPr>
          <a:lstStyle/>
          <a:p>
            <a:r>
              <a:rPr lang="en-US">
                <a:solidFill>
                  <a:schemeClr val="tx1"/>
                </a:solidFill>
              </a:rPr>
              <a:t>As I have never used Azure Service Bus and Azure Application Insight before I needed to read some Microsoft articles in order to learn it.</a:t>
            </a:r>
            <a:endParaRPr lang="pt-BR">
              <a:solidFill>
                <a:schemeClr val="tx1"/>
              </a:solidFill>
            </a:endParaRPr>
          </a:p>
          <a:p>
            <a:pPr marL="0" indent="0">
              <a:buNone/>
            </a:pPr>
            <a:endParaRPr lang="pt-BR">
              <a:solidFill>
                <a:schemeClr val="tx1"/>
              </a:solidFill>
            </a:endParaRPr>
          </a:p>
        </p:txBody>
      </p:sp>
    </p:spTree>
    <p:extLst>
      <p:ext uri="{BB962C8B-B14F-4D97-AF65-F5344CB8AC3E}">
        <p14:creationId xmlns:p14="http://schemas.microsoft.com/office/powerpoint/2010/main" val="90208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082" name="Rectangle 191">
            <a:extLst>
              <a:ext uri="{FF2B5EF4-FFF2-40B4-BE49-F238E27FC236}">
                <a16:creationId xmlns:a16="http://schemas.microsoft.com/office/drawing/2014/main" id="{0E2F306A-EACD-45DC-B0AD-B4BE32590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AD7D47-2EAC-458B-9159-1C11CD1935C7}"/>
              </a:ext>
            </a:extLst>
          </p:cNvPr>
          <p:cNvSpPr>
            <a:spLocks noGrp="1"/>
          </p:cNvSpPr>
          <p:nvPr>
            <p:ph type="title"/>
          </p:nvPr>
        </p:nvSpPr>
        <p:spPr>
          <a:xfrm>
            <a:off x="4552378" y="4487332"/>
            <a:ext cx="5556822" cy="1507067"/>
          </a:xfrm>
        </p:spPr>
        <p:txBody>
          <a:bodyPr>
            <a:normAutofit/>
          </a:bodyPr>
          <a:lstStyle/>
          <a:p>
            <a:r>
              <a:rPr lang="en-US" dirty="0"/>
              <a:t>Possible improvements</a:t>
            </a:r>
          </a:p>
        </p:txBody>
      </p:sp>
      <p:sp>
        <p:nvSpPr>
          <p:cNvPr id="3083" name="Rectangle 192">
            <a:extLst>
              <a:ext uri="{FF2B5EF4-FFF2-40B4-BE49-F238E27FC236}">
                <a16:creationId xmlns:a16="http://schemas.microsoft.com/office/drawing/2014/main" id="{CFAED95C-57A9-4B1B-BCCD-C30862465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070923" cy="6858000"/>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Resultado de imagem para cosmos db png">
            <a:extLst>
              <a:ext uri="{FF2B5EF4-FFF2-40B4-BE49-F238E27FC236}">
                <a16:creationId xmlns:a16="http://schemas.microsoft.com/office/drawing/2014/main" id="{6291A9E4-6DC5-4501-A79B-A1E1CBE50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31" y="604684"/>
            <a:ext cx="3092569" cy="16235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docker.com/sites/default/files/mono-vertical.png">
            <a:extLst>
              <a:ext uri="{FF2B5EF4-FFF2-40B4-BE49-F238E27FC236}">
                <a16:creationId xmlns:a16="http://schemas.microsoft.com/office/drawing/2014/main" id="{3F8A2A10-F792-4290-A199-E056EAFC7A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59" r="1" b="1"/>
          <a:stretch/>
        </p:blipFill>
        <p:spPr bwMode="auto">
          <a:xfrm>
            <a:off x="805538" y="2504380"/>
            <a:ext cx="2450755" cy="1854060"/>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642D1419-185B-4F05-B167-F611337DD079}"/>
              </a:ext>
            </a:extLst>
          </p:cNvPr>
          <p:cNvSpPr>
            <a:spLocks noGrp="1"/>
          </p:cNvSpPr>
          <p:nvPr>
            <p:ph idx="1"/>
          </p:nvPr>
        </p:nvSpPr>
        <p:spPr>
          <a:xfrm>
            <a:off x="4552378" y="685800"/>
            <a:ext cx="6952234" cy="3615267"/>
          </a:xfrm>
        </p:spPr>
        <p:txBody>
          <a:bodyPr>
            <a:normAutofit/>
          </a:bodyPr>
          <a:lstStyle/>
          <a:p>
            <a:pPr lvl="0"/>
            <a:r>
              <a:rPr lang="en-US" dirty="0"/>
              <a:t>Use Docker and Docker Swarm/</a:t>
            </a:r>
            <a:r>
              <a:rPr lang="en-US" dirty="0" err="1"/>
              <a:t>Kubernet</a:t>
            </a:r>
            <a:r>
              <a:rPr lang="en-US" dirty="0"/>
              <a:t> to scale out the endpoint service.</a:t>
            </a:r>
            <a:endParaRPr lang="pt-BR" dirty="0"/>
          </a:p>
          <a:p>
            <a:pPr lvl="0"/>
            <a:r>
              <a:rPr lang="en-US" dirty="0"/>
              <a:t>Change EF Core and use Dapper to connect on database (if using SQL Server)</a:t>
            </a:r>
          </a:p>
          <a:p>
            <a:r>
              <a:rPr lang="en-US" dirty="0"/>
              <a:t>Use Mongo DB (Cosmos DB API), as it does not use schema and it is pretty easy to change the document structure. In this case our system could be implemented in only one document (without the need to create relationships).</a:t>
            </a:r>
            <a:endParaRPr lang="pt-BR" dirty="0"/>
          </a:p>
        </p:txBody>
      </p:sp>
      <p:pic>
        <p:nvPicPr>
          <p:cNvPr id="3078" name="Picture 6" descr="Imagem relacionada">
            <a:extLst>
              <a:ext uri="{FF2B5EF4-FFF2-40B4-BE49-F238E27FC236}">
                <a16:creationId xmlns:a16="http://schemas.microsoft.com/office/drawing/2014/main" id="{B878D8C5-C115-42A9-A4AA-16BB34D4C1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928" r="13847" b="2"/>
          <a:stretch/>
        </p:blipFill>
        <p:spPr bwMode="auto">
          <a:xfrm>
            <a:off x="1259088" y="4519307"/>
            <a:ext cx="1543656" cy="1854060"/>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Group 193">
            <a:extLst>
              <a:ext uri="{FF2B5EF4-FFF2-40B4-BE49-F238E27FC236}">
                <a16:creationId xmlns:a16="http://schemas.microsoft.com/office/drawing/2014/main" id="{7628126E-4AB5-46CE-8202-5A895CF218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5" name="Straight Connector 194">
              <a:extLst>
                <a:ext uri="{FF2B5EF4-FFF2-40B4-BE49-F238E27FC236}">
                  <a16:creationId xmlns:a16="http://schemas.microsoft.com/office/drawing/2014/main" id="{1E13714C-A02D-4839-BBDA-0C39D99F68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C4664EA9-3F8D-48CE-B998-C3CD7DC837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8EE868B0-0996-44D3-88FB-A67E7E254F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id="{DF4ADDB5-6815-4FA7-9775-23B43B6D8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0FB02412-43C8-4475-BB67-A0EF664306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09615405"/>
      </p:ext>
    </p:extLst>
  </p:cSld>
  <p:clrMapOvr>
    <a:masterClrMapping/>
  </p:clrMapOvr>
</p:sld>
</file>

<file path=ppt/theme/theme1.xml><?xml version="1.0" encoding="utf-8"?>
<a:theme xmlns:a="http://schemas.openxmlformats.org/drawingml/2006/main" name="Fatia">
  <a:themeElements>
    <a:clrScheme name="Fatia">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Fati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tia">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0</TotalTime>
  <Words>503</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vt:i4>
      </vt:variant>
    </vt:vector>
  </HeadingPairs>
  <TitlesOfParts>
    <vt:vector size="11" baseType="lpstr">
      <vt:lpstr>Arial</vt:lpstr>
      <vt:lpstr>Century Gothic</vt:lpstr>
      <vt:lpstr>Wingdings 3</vt:lpstr>
      <vt:lpstr>Fatia</vt:lpstr>
      <vt:lpstr>Chama The app  course back end test</vt:lpstr>
      <vt:lpstr>Architecture decisions</vt:lpstr>
      <vt:lpstr>Technologies used</vt:lpstr>
      <vt:lpstr>Technology use decision</vt:lpstr>
      <vt:lpstr>Steps solution</vt:lpstr>
      <vt:lpstr>Challenges</vt:lpstr>
      <vt:lpstr>Possible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Chama The app  course back end test</dc:title>
  <dc:creator>Lucas Rodrigues</dc:creator>
  <cp:lastModifiedBy>Lucas Rodrigues</cp:lastModifiedBy>
  <cp:revision>1</cp:revision>
  <dcterms:created xsi:type="dcterms:W3CDTF">2018-11-05T04:00:31Z</dcterms:created>
  <dcterms:modified xsi:type="dcterms:W3CDTF">2018-11-05T04:01:33Z</dcterms:modified>
</cp:coreProperties>
</file>