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318" r:id="rId4"/>
    <p:sldId id="317" r:id="rId5"/>
    <p:sldId id="260" r:id="rId6"/>
    <p:sldId id="314" r:id="rId7"/>
    <p:sldId id="316" r:id="rId8"/>
    <p:sldId id="331" r:id="rId9"/>
    <p:sldId id="332" r:id="rId10"/>
    <p:sldId id="329" r:id="rId11"/>
    <p:sldId id="330" r:id="rId12"/>
    <p:sldId id="328" r:id="rId13"/>
    <p:sldId id="333" r:id="rId14"/>
    <p:sldId id="322"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82" d="100"/>
          <a:sy n="82"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descr="Imagen que contiene edificio, puente&#10;&#10;Descripción generada automáticamente">
            <a:extLst>
              <a:ext uri="{FF2B5EF4-FFF2-40B4-BE49-F238E27FC236}">
                <a16:creationId xmlns:a16="http://schemas.microsoft.com/office/drawing/2014/main" id="{E4BF0679-67AF-46F1-9396-6CE3C8A8D1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3603112-F9EA-42F4-9B5F-48790FAB3B57}"/>
              </a:ext>
            </a:extLst>
          </p:cNvPr>
          <p:cNvSpPr>
            <a:spLocks noGrp="1"/>
          </p:cNvSpPr>
          <p:nvPr>
            <p:ph type="ctrTitle"/>
          </p:nvPr>
        </p:nvSpPr>
        <p:spPr>
          <a:xfrm>
            <a:off x="3542210" y="2832689"/>
            <a:ext cx="7811589" cy="1968546"/>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id="{FD32D7D2-1956-4F85-BB5D-E52EB7B6A416}"/>
              </a:ext>
            </a:extLst>
          </p:cNvPr>
          <p:cNvSpPr>
            <a:spLocks noGrp="1"/>
          </p:cNvSpPr>
          <p:nvPr>
            <p:ph type="subTitle" idx="1"/>
          </p:nvPr>
        </p:nvSpPr>
        <p:spPr>
          <a:xfrm>
            <a:off x="4955176" y="4937760"/>
            <a:ext cx="6398623" cy="1175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3CE4DD0-56AC-4211-AAD5-3E38CFC24730}"/>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5" name="Marcador de pie de página 4">
            <a:extLst>
              <a:ext uri="{FF2B5EF4-FFF2-40B4-BE49-F238E27FC236}">
                <a16:creationId xmlns:a16="http://schemas.microsoft.com/office/drawing/2014/main" id="{9CC043FA-3681-4B4F-B6FB-2ED36F970BE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07725F2-59A4-4257-9493-41CBEAD8452B}"/>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113936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65451-0257-41B4-9AEA-5720575D3FF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0742A94-17AE-4BED-B118-4CE1F00C0860}"/>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CCCB45A-1C70-47A3-9D39-C4FCE5685F17}"/>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5" name="Marcador de pie de página 4">
            <a:extLst>
              <a:ext uri="{FF2B5EF4-FFF2-40B4-BE49-F238E27FC236}">
                <a16:creationId xmlns:a16="http://schemas.microsoft.com/office/drawing/2014/main" id="{D6A52C33-F4C1-4F51-B14C-0103D4BF269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8165919-DBD3-4EE9-B733-791BF60217B6}"/>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312482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754670-C0BA-48D7-B294-1F6B1D8E745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CA4AC1C-6DED-441E-99C6-394BE22CD19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E9CBEBF-0690-4781-83D8-F76FDE3C3339}"/>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5" name="Marcador de pie de página 4">
            <a:extLst>
              <a:ext uri="{FF2B5EF4-FFF2-40B4-BE49-F238E27FC236}">
                <a16:creationId xmlns:a16="http://schemas.microsoft.com/office/drawing/2014/main" id="{680C4BF0-F343-43A1-9CE8-1549A04E9B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E8F7E3-70C0-4520-80FA-39F63E33D0B2}"/>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312965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6478A4-F2D4-4775-9C79-2DAE7A022D1F}"/>
              </a:ext>
            </a:extLst>
          </p:cNvPr>
          <p:cNvSpPr>
            <a:spLocks noGrp="1"/>
          </p:cNvSpPr>
          <p:nvPr>
            <p:ph type="title"/>
          </p:nvPr>
        </p:nvSpPr>
        <p:spPr>
          <a:xfrm>
            <a:off x="838200" y="365126"/>
            <a:ext cx="10515600" cy="679904"/>
          </a:xfrm>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id="{CB507EAA-690C-4ED2-B251-8506E07A4F92}"/>
              </a:ext>
            </a:extLst>
          </p:cNvPr>
          <p:cNvSpPr>
            <a:spLocks noGrp="1"/>
          </p:cNvSpPr>
          <p:nvPr>
            <p:ph idx="1"/>
          </p:nvPr>
        </p:nvSpPr>
        <p:spPr>
          <a:xfrm>
            <a:off x="838200" y="1227909"/>
            <a:ext cx="10515600" cy="494905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F6C6C85-82F6-4EC5-8D18-BD949A791BE9}"/>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5" name="Marcador de pie de página 4">
            <a:extLst>
              <a:ext uri="{FF2B5EF4-FFF2-40B4-BE49-F238E27FC236}">
                <a16:creationId xmlns:a16="http://schemas.microsoft.com/office/drawing/2014/main" id="{B9BF8293-1D10-4AF7-A282-B2A9047C71E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846857A-BD4B-4A7F-A351-41A2C0F6AE7B}"/>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255775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A0C7F-E648-4B99-AA86-90F5C0174F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7747819-C07E-46B5-8C91-3C0B29FC4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E5228A52-459F-4785-93FC-9B2777C6A80C}"/>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5" name="Marcador de pie de página 4">
            <a:extLst>
              <a:ext uri="{FF2B5EF4-FFF2-40B4-BE49-F238E27FC236}">
                <a16:creationId xmlns:a16="http://schemas.microsoft.com/office/drawing/2014/main" id="{27CC8259-FC51-4045-825A-2AF6C8DB64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7166B28-DFE1-4BB4-B64F-21218A2E8D2A}"/>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317275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D53FA-411F-457A-B474-C18F6378329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DF1E30B-C9EB-4E70-AF24-EE5B5AE8B0C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9353F91-9A65-4DF9-806D-BCC77BC43FF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91AE0B79-E536-4DB3-A804-753457A1D8AB}"/>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6" name="Marcador de pie de página 5">
            <a:extLst>
              <a:ext uri="{FF2B5EF4-FFF2-40B4-BE49-F238E27FC236}">
                <a16:creationId xmlns:a16="http://schemas.microsoft.com/office/drawing/2014/main" id="{DA17CFDF-CBA0-436A-8BC2-316C2202698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3D0EA12-AD13-4E84-88DC-0E06AB1A5AD3}"/>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284255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56687-77CE-433B-BCFD-60BEF6C9497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1050B44-7C1C-4DE3-9E5A-133DBB06CD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B29FBF1-797A-458C-B75E-58F1ABF3E68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BB3323C-F2B3-473A-A1BA-58EF58BEA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9A0AD8CF-EBE2-49F4-9D36-1F17C90DAE5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609314A-99D0-4B85-812E-20FF2BDF65FC}"/>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8" name="Marcador de pie de página 7">
            <a:extLst>
              <a:ext uri="{FF2B5EF4-FFF2-40B4-BE49-F238E27FC236}">
                <a16:creationId xmlns:a16="http://schemas.microsoft.com/office/drawing/2014/main" id="{E48B5AF9-31E4-4AA4-83AB-1ABBC6B65C6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987389C-479A-477E-AA94-497036A415FE}"/>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242966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CB362-8AEF-4048-B653-83D91C0EA5D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15CD8E2A-C311-46E0-95D3-915258356BF4}"/>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4" name="Marcador de pie de página 3">
            <a:extLst>
              <a:ext uri="{FF2B5EF4-FFF2-40B4-BE49-F238E27FC236}">
                <a16:creationId xmlns:a16="http://schemas.microsoft.com/office/drawing/2014/main" id="{7C4D3170-A9F1-4EE5-A1E1-7ACB10128B8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656CF6B-BD3F-4346-A5AF-AE540BE4EE7F}"/>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46726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7" name="Imagen 6" descr="Imagen que contiene edificio, puente&#10;&#10;Descripción generada automáticamente">
            <a:extLst>
              <a:ext uri="{FF2B5EF4-FFF2-40B4-BE49-F238E27FC236}">
                <a16:creationId xmlns:a16="http://schemas.microsoft.com/office/drawing/2014/main" id="{2830AE0B-200F-4FFF-BB69-ACCC7E5EE4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fecha 1">
            <a:extLst>
              <a:ext uri="{FF2B5EF4-FFF2-40B4-BE49-F238E27FC236}">
                <a16:creationId xmlns:a16="http://schemas.microsoft.com/office/drawing/2014/main" id="{7A1CB616-7979-4D9E-BB64-B6DE142DCE34}"/>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3" name="Marcador de pie de página 2">
            <a:extLst>
              <a:ext uri="{FF2B5EF4-FFF2-40B4-BE49-F238E27FC236}">
                <a16:creationId xmlns:a16="http://schemas.microsoft.com/office/drawing/2014/main" id="{A2370581-D724-4103-8262-DEAD2A14A87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8E1769F-285C-4C4A-BEEF-D97A9B14C9C6}"/>
              </a:ext>
            </a:extLst>
          </p:cNvPr>
          <p:cNvSpPr>
            <a:spLocks noGrp="1"/>
          </p:cNvSpPr>
          <p:nvPr>
            <p:ph type="sldNum" sz="quarter" idx="12"/>
          </p:nvPr>
        </p:nvSpPr>
        <p:spPr/>
        <p:txBody>
          <a:bodyPr/>
          <a:lstStyle/>
          <a:p>
            <a:fld id="{CA69AF3E-F7FB-4926-B22E-1167DB8E7AC2}" type="slidenum">
              <a:rPr lang="es-CO" smtClean="0"/>
              <a:t>‹Nº›</a:t>
            </a:fld>
            <a:endParaRPr lang="es-CO"/>
          </a:p>
        </p:txBody>
      </p:sp>
      <p:sp>
        <p:nvSpPr>
          <p:cNvPr id="8" name="Título 1">
            <a:extLst>
              <a:ext uri="{FF2B5EF4-FFF2-40B4-BE49-F238E27FC236}">
                <a16:creationId xmlns:a16="http://schemas.microsoft.com/office/drawing/2014/main" id="{CFC107F3-C7BC-472E-9781-98B6FBB26500}"/>
              </a:ext>
            </a:extLst>
          </p:cNvPr>
          <p:cNvSpPr>
            <a:spLocks noGrp="1"/>
          </p:cNvSpPr>
          <p:nvPr>
            <p:ph type="ctrTitle"/>
          </p:nvPr>
        </p:nvSpPr>
        <p:spPr>
          <a:xfrm>
            <a:off x="1733006" y="2803117"/>
            <a:ext cx="9144000" cy="2387600"/>
          </a:xfrm>
        </p:spPr>
        <p:txBody>
          <a:bodyPr anchor="b">
            <a:noAutofit/>
          </a:bodyPr>
          <a:lstStyle>
            <a:lvl1pPr algn="ctr">
              <a:defRPr sz="8000">
                <a:solidFill>
                  <a:srgbClr val="C00000"/>
                </a:solidFill>
              </a:defRPr>
            </a:lvl1pPr>
          </a:lstStyle>
          <a:p>
            <a:r>
              <a:rPr lang="es-ES" dirty="0"/>
              <a:t>Haga clic para modificar el estilo de título del patrón</a:t>
            </a:r>
            <a:endParaRPr lang="es-CO" dirty="0"/>
          </a:p>
        </p:txBody>
      </p:sp>
    </p:spTree>
    <p:extLst>
      <p:ext uri="{BB962C8B-B14F-4D97-AF65-F5344CB8AC3E}">
        <p14:creationId xmlns:p14="http://schemas.microsoft.com/office/powerpoint/2010/main" val="352462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8166F-FD53-4883-B42F-56D18C2BAE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0056811-4D63-4DDC-BED5-CF193BED9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A88B4FF-AD45-44D8-A881-C1FCC6E13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67B8E45-569F-47DC-9467-421ADE0884B8}"/>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6" name="Marcador de pie de página 5">
            <a:extLst>
              <a:ext uri="{FF2B5EF4-FFF2-40B4-BE49-F238E27FC236}">
                <a16:creationId xmlns:a16="http://schemas.microsoft.com/office/drawing/2014/main" id="{18693132-3561-4025-A748-45AB72F13DC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56A7F2D-D5D9-4497-8F2B-1F47E4ED5968}"/>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309760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90E03-3C6E-4BF1-AB1E-A6A48ABAF5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CF56A0F-A43A-41D1-B851-C8B4D2C1A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FA44E3F-E70D-4356-A9FE-F7EE86401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634933F-7546-4F38-8D5A-3DF753328CFB}"/>
              </a:ext>
            </a:extLst>
          </p:cNvPr>
          <p:cNvSpPr>
            <a:spLocks noGrp="1"/>
          </p:cNvSpPr>
          <p:nvPr>
            <p:ph type="dt" sz="half" idx="10"/>
          </p:nvPr>
        </p:nvSpPr>
        <p:spPr/>
        <p:txBody>
          <a:bodyPr/>
          <a:lstStyle/>
          <a:p>
            <a:fld id="{2BF7AEE2-33CD-4566-9E34-2518378B97C2}" type="datetimeFigureOut">
              <a:rPr lang="es-CO" smtClean="0"/>
              <a:t>31/08/2023</a:t>
            </a:fld>
            <a:endParaRPr lang="es-CO"/>
          </a:p>
        </p:txBody>
      </p:sp>
      <p:sp>
        <p:nvSpPr>
          <p:cNvPr id="6" name="Marcador de pie de página 5">
            <a:extLst>
              <a:ext uri="{FF2B5EF4-FFF2-40B4-BE49-F238E27FC236}">
                <a16:creationId xmlns:a16="http://schemas.microsoft.com/office/drawing/2014/main" id="{0317813E-1FA2-4ED2-AD26-3DF0447E9EE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FBE21F4-1520-4F0A-8FC3-9A0308ACE91D}"/>
              </a:ext>
            </a:extLst>
          </p:cNvPr>
          <p:cNvSpPr>
            <a:spLocks noGrp="1"/>
          </p:cNvSpPr>
          <p:nvPr>
            <p:ph type="sldNum" sz="quarter" idx="12"/>
          </p:nvPr>
        </p:nvSpPr>
        <p:spPr/>
        <p:txBody>
          <a:bodyPr/>
          <a:lstStyle/>
          <a:p>
            <a:fld id="{CA69AF3E-F7FB-4926-B22E-1167DB8E7AC2}" type="slidenum">
              <a:rPr lang="es-CO" smtClean="0"/>
              <a:t>‹Nº›</a:t>
            </a:fld>
            <a:endParaRPr lang="es-CO"/>
          </a:p>
        </p:txBody>
      </p:sp>
    </p:spTree>
    <p:extLst>
      <p:ext uri="{BB962C8B-B14F-4D97-AF65-F5344CB8AC3E}">
        <p14:creationId xmlns:p14="http://schemas.microsoft.com/office/powerpoint/2010/main" val="30654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BF3007A-A271-4AD4-9BEA-250FFA969C8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0388"/>
            <a:ext cx="12192000" cy="1104900"/>
          </a:xfrm>
          <a:prstGeom prst="rect">
            <a:avLst/>
          </a:prstGeom>
        </p:spPr>
      </p:pic>
      <p:sp>
        <p:nvSpPr>
          <p:cNvPr id="2" name="Marcador de título 1">
            <a:extLst>
              <a:ext uri="{FF2B5EF4-FFF2-40B4-BE49-F238E27FC236}">
                <a16:creationId xmlns:a16="http://schemas.microsoft.com/office/drawing/2014/main" id="{0E6EB0B0-052C-4842-877A-9F5408C8AF0E}"/>
              </a:ext>
            </a:extLst>
          </p:cNvPr>
          <p:cNvSpPr>
            <a:spLocks noGrp="1"/>
          </p:cNvSpPr>
          <p:nvPr>
            <p:ph type="title"/>
          </p:nvPr>
        </p:nvSpPr>
        <p:spPr>
          <a:xfrm>
            <a:off x="838200" y="365126"/>
            <a:ext cx="10515600" cy="714738"/>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2A07FE6-CDC5-47F3-BCC9-4F807FC32F7D}"/>
              </a:ext>
            </a:extLst>
          </p:cNvPr>
          <p:cNvSpPr>
            <a:spLocks noGrp="1"/>
          </p:cNvSpPr>
          <p:nvPr>
            <p:ph type="body" idx="1"/>
          </p:nvPr>
        </p:nvSpPr>
        <p:spPr>
          <a:xfrm>
            <a:off x="838200" y="1358537"/>
            <a:ext cx="10515600" cy="481842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41FCE7F-5034-4850-96FE-FF33C488D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7AEE2-33CD-4566-9E34-2518378B97C2}" type="datetimeFigureOut">
              <a:rPr lang="es-CO" smtClean="0"/>
              <a:t>31/08/2023</a:t>
            </a:fld>
            <a:endParaRPr lang="es-CO"/>
          </a:p>
        </p:txBody>
      </p:sp>
      <p:sp>
        <p:nvSpPr>
          <p:cNvPr id="5" name="Marcador de pie de página 4">
            <a:extLst>
              <a:ext uri="{FF2B5EF4-FFF2-40B4-BE49-F238E27FC236}">
                <a16:creationId xmlns:a16="http://schemas.microsoft.com/office/drawing/2014/main" id="{9EAA781C-7BA2-4E8F-83FF-9468D3FDD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FB3C376-9089-44DA-BF49-57DBCDA50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9AF3E-F7FB-4926-B22E-1167DB8E7AC2}" type="slidenum">
              <a:rPr lang="es-CO" smtClean="0"/>
              <a:t>‹Nº›</a:t>
            </a:fld>
            <a:endParaRPr lang="es-CO"/>
          </a:p>
        </p:txBody>
      </p:sp>
    </p:spTree>
    <p:extLst>
      <p:ext uri="{BB962C8B-B14F-4D97-AF65-F5344CB8AC3E}">
        <p14:creationId xmlns:p14="http://schemas.microsoft.com/office/powerpoint/2010/main" val="283361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s-es/windows/wsl/instal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solidFill>
                  <a:srgbClr val="FFFF00"/>
                </a:solidFill>
              </a:rPr>
              <a:t>Algoritmo</a:t>
            </a:r>
            <a:r>
              <a:rPr lang="es-CO" dirty="0"/>
              <a:t>s en Sistemas </a:t>
            </a:r>
            <a:r>
              <a:rPr lang="es-CO" dirty="0">
                <a:solidFill>
                  <a:srgbClr val="FFFF00"/>
                </a:solidFill>
              </a:rPr>
              <a:t>e</a:t>
            </a:r>
            <a:r>
              <a:rPr lang="es-CO" dirty="0"/>
              <a:t>lectrónicos</a:t>
            </a:r>
          </a:p>
        </p:txBody>
      </p:sp>
      <p:sp>
        <p:nvSpPr>
          <p:cNvPr id="3" name="Subtítulo 2"/>
          <p:cNvSpPr>
            <a:spLocks noGrp="1"/>
          </p:cNvSpPr>
          <p:nvPr>
            <p:ph type="subTitle" idx="1"/>
          </p:nvPr>
        </p:nvSpPr>
        <p:spPr/>
        <p:txBody>
          <a:bodyPr/>
          <a:lstStyle/>
          <a:p>
            <a:r>
              <a:rPr lang="es-CO" dirty="0"/>
              <a:t>Ing. Alexander Pérez Ruiz </a:t>
            </a:r>
            <a:r>
              <a:rPr lang="es-CO" dirty="0" err="1"/>
              <a:t>MSc</a:t>
            </a:r>
            <a:r>
              <a:rPr lang="es-CO" dirty="0"/>
              <a:t>. PhD.</a:t>
            </a:r>
          </a:p>
        </p:txBody>
      </p:sp>
    </p:spTree>
    <p:extLst>
      <p:ext uri="{BB962C8B-B14F-4D97-AF65-F5344CB8AC3E}">
        <p14:creationId xmlns:p14="http://schemas.microsoft.com/office/powerpoint/2010/main" val="173827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C02AE-5E11-D88A-5C9C-C3AEFBD3043F}"/>
              </a:ext>
            </a:extLst>
          </p:cNvPr>
          <p:cNvSpPr>
            <a:spLocks noGrp="1"/>
          </p:cNvSpPr>
          <p:nvPr>
            <p:ph type="title"/>
          </p:nvPr>
        </p:nvSpPr>
        <p:spPr>
          <a:xfrm>
            <a:off x="838200" y="318472"/>
            <a:ext cx="10515600" cy="714738"/>
          </a:xfrm>
        </p:spPr>
        <p:txBody>
          <a:bodyPr>
            <a:normAutofit/>
          </a:bodyPr>
          <a:lstStyle/>
          <a:p>
            <a:r>
              <a:rPr lang="es-CO" b="1" dirty="0"/>
              <a:t>Windows </a:t>
            </a:r>
            <a:r>
              <a:rPr lang="es-CO" b="1" dirty="0" err="1"/>
              <a:t>Subsystem</a:t>
            </a:r>
            <a:r>
              <a:rPr lang="es-CO" b="1" dirty="0"/>
              <a:t> Linux 2 – WSL2</a:t>
            </a:r>
          </a:p>
        </p:txBody>
      </p:sp>
      <p:sp>
        <p:nvSpPr>
          <p:cNvPr id="5" name="Marcador de contenido 4">
            <a:extLst>
              <a:ext uri="{FF2B5EF4-FFF2-40B4-BE49-F238E27FC236}">
                <a16:creationId xmlns:a16="http://schemas.microsoft.com/office/drawing/2014/main" id="{A3235020-B25E-5EF9-73CF-D3E64F6E3A31}"/>
              </a:ext>
            </a:extLst>
          </p:cNvPr>
          <p:cNvSpPr>
            <a:spLocks noGrp="1"/>
          </p:cNvSpPr>
          <p:nvPr>
            <p:ph sz="half" idx="1"/>
          </p:nvPr>
        </p:nvSpPr>
        <p:spPr>
          <a:xfrm>
            <a:off x="755780" y="1231640"/>
            <a:ext cx="6578082" cy="5383763"/>
          </a:xfrm>
        </p:spPr>
        <p:txBody>
          <a:bodyPr>
            <a:normAutofit/>
          </a:bodyPr>
          <a:lstStyle/>
          <a:p>
            <a:r>
              <a:rPr lang="es-ES" dirty="0">
                <a:solidFill>
                  <a:srgbClr val="161616"/>
                </a:solidFill>
                <a:latin typeface="Montserrat" panose="00000500000000000000" pitchFamily="2" charset="0"/>
              </a:rPr>
              <a:t>Para instalar WSL2 debe ejec</a:t>
            </a:r>
            <a:r>
              <a:rPr lang="es-ES" b="0" i="0" dirty="0">
                <a:solidFill>
                  <a:srgbClr val="161616"/>
                </a:solidFill>
                <a:effectLst/>
                <a:latin typeface="Montserrat" panose="00000500000000000000" pitchFamily="2" charset="0"/>
              </a:rPr>
              <a:t>utar Windows 10 versión 2004 y posteriores (compilación 19041 y posteriores) o Windows 11.</a:t>
            </a:r>
          </a:p>
          <a:p>
            <a:r>
              <a:rPr lang="es-ES" dirty="0">
                <a:latin typeface="Montserrat" panose="00000500000000000000" pitchFamily="2" charset="0"/>
              </a:rPr>
              <a:t>Es necesario habilitar las opciones </a:t>
            </a:r>
            <a:r>
              <a:rPr lang="es-ES" b="1" dirty="0" err="1">
                <a:latin typeface="Montserrat" panose="00000500000000000000" pitchFamily="2" charset="0"/>
              </a:rPr>
              <a:t>Hyper</a:t>
            </a:r>
            <a:r>
              <a:rPr lang="es-ES" b="1" dirty="0">
                <a:latin typeface="Montserrat" panose="00000500000000000000" pitchFamily="2" charset="0"/>
              </a:rPr>
              <a:t>-V, Virtual Machine </a:t>
            </a:r>
            <a:r>
              <a:rPr lang="es-ES" b="1" dirty="0" err="1">
                <a:latin typeface="Montserrat" panose="00000500000000000000" pitchFamily="2" charset="0"/>
              </a:rPr>
              <a:t>Platform</a:t>
            </a:r>
            <a:r>
              <a:rPr lang="es-ES" b="1" dirty="0">
                <a:latin typeface="Montserrat" panose="00000500000000000000" pitchFamily="2" charset="0"/>
              </a:rPr>
              <a:t> </a:t>
            </a:r>
            <a:r>
              <a:rPr lang="es-ES" dirty="0">
                <a:latin typeface="Montserrat" panose="00000500000000000000" pitchFamily="2" charset="0"/>
              </a:rPr>
              <a:t>y </a:t>
            </a:r>
            <a:r>
              <a:rPr lang="es-ES" b="1" dirty="0">
                <a:latin typeface="Montserrat" panose="00000500000000000000" pitchFamily="2" charset="0"/>
              </a:rPr>
              <a:t>Windows </a:t>
            </a:r>
            <a:r>
              <a:rPr lang="es-ES" b="1" dirty="0" err="1">
                <a:latin typeface="Montserrat" panose="00000500000000000000" pitchFamily="2" charset="0"/>
              </a:rPr>
              <a:t>Subsystem</a:t>
            </a:r>
            <a:r>
              <a:rPr lang="es-ES" b="1" dirty="0">
                <a:latin typeface="Montserrat" panose="00000500000000000000" pitchFamily="2" charset="0"/>
              </a:rPr>
              <a:t> </a:t>
            </a:r>
            <a:r>
              <a:rPr lang="es-ES" b="1" dirty="0" err="1">
                <a:latin typeface="Montserrat" panose="00000500000000000000" pitchFamily="2" charset="0"/>
              </a:rPr>
              <a:t>for</a:t>
            </a:r>
            <a:r>
              <a:rPr lang="es-ES" b="1" dirty="0">
                <a:latin typeface="Montserrat" panose="00000500000000000000" pitchFamily="2" charset="0"/>
              </a:rPr>
              <a:t> Linux</a:t>
            </a:r>
            <a:r>
              <a:rPr lang="es-ES" dirty="0">
                <a:latin typeface="Montserrat" panose="00000500000000000000" pitchFamily="2" charset="0"/>
              </a:rPr>
              <a:t> que pueden ser habilitadas desde el Panel de control en la sección de Programas y en la opción Activar o desactivar las características de Windows.</a:t>
            </a:r>
            <a:endParaRPr lang="es-CO" dirty="0">
              <a:latin typeface="Montserrat" panose="00000500000000000000" pitchFamily="2" charset="0"/>
            </a:endParaRPr>
          </a:p>
          <a:p>
            <a:endParaRPr lang="es-CO" dirty="0"/>
          </a:p>
        </p:txBody>
      </p:sp>
      <p:pic>
        <p:nvPicPr>
          <p:cNvPr id="12" name="Marcador de contenido 11">
            <a:extLst>
              <a:ext uri="{FF2B5EF4-FFF2-40B4-BE49-F238E27FC236}">
                <a16:creationId xmlns:a16="http://schemas.microsoft.com/office/drawing/2014/main" id="{873CB99A-18A1-F56F-8D24-0753A07B3EAC}"/>
              </a:ext>
            </a:extLst>
          </p:cNvPr>
          <p:cNvPicPr>
            <a:picLocks noGrp="1" noChangeAspect="1"/>
          </p:cNvPicPr>
          <p:nvPr>
            <p:ph sz="half" idx="2"/>
          </p:nvPr>
        </p:nvPicPr>
        <p:blipFill>
          <a:blip r:embed="rId2"/>
          <a:stretch>
            <a:fillRect/>
          </a:stretch>
        </p:blipFill>
        <p:spPr>
          <a:xfrm>
            <a:off x="7655682" y="1079864"/>
            <a:ext cx="4375363" cy="5628846"/>
          </a:xfrm>
          <a:prstGeom prst="rect">
            <a:avLst/>
          </a:prstGeom>
        </p:spPr>
      </p:pic>
      <p:sp>
        <p:nvSpPr>
          <p:cNvPr id="13" name="Rectángulo: esquinas redondeadas 12">
            <a:extLst>
              <a:ext uri="{FF2B5EF4-FFF2-40B4-BE49-F238E27FC236}">
                <a16:creationId xmlns:a16="http://schemas.microsoft.com/office/drawing/2014/main" id="{FAF91B7A-47F6-B8FF-77B7-FFFAC49E2101}"/>
              </a:ext>
            </a:extLst>
          </p:cNvPr>
          <p:cNvSpPr/>
          <p:nvPr/>
        </p:nvSpPr>
        <p:spPr>
          <a:xfrm>
            <a:off x="7912359" y="2519264"/>
            <a:ext cx="1754155" cy="251927"/>
          </a:xfrm>
          <a:prstGeom prst="roundRect">
            <a:avLst>
              <a:gd name="adj" fmla="val 43333"/>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
        <p:nvSpPr>
          <p:cNvPr id="14" name="Rectángulo: esquinas redondeadas 13">
            <a:extLst>
              <a:ext uri="{FF2B5EF4-FFF2-40B4-BE49-F238E27FC236}">
                <a16:creationId xmlns:a16="http://schemas.microsoft.com/office/drawing/2014/main" id="{F5219F5D-BAA1-9B65-F232-09CE24209E7B}"/>
              </a:ext>
            </a:extLst>
          </p:cNvPr>
          <p:cNvSpPr/>
          <p:nvPr/>
        </p:nvSpPr>
        <p:spPr>
          <a:xfrm>
            <a:off x="7912359" y="4957664"/>
            <a:ext cx="2351314" cy="426099"/>
          </a:xfrm>
          <a:prstGeom prst="roundRect">
            <a:avLst>
              <a:gd name="adj" fmla="val 43333"/>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46255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BA165-D8D2-4FC5-BD71-8E4BD6909A5F}"/>
              </a:ext>
            </a:extLst>
          </p:cNvPr>
          <p:cNvSpPr>
            <a:spLocks noGrp="1"/>
          </p:cNvSpPr>
          <p:nvPr>
            <p:ph type="title"/>
          </p:nvPr>
        </p:nvSpPr>
        <p:spPr/>
        <p:txBody>
          <a:bodyPr>
            <a:normAutofit fontScale="90000"/>
          </a:bodyPr>
          <a:lstStyle/>
          <a:p>
            <a:r>
              <a:rPr lang="es-CO" b="1" dirty="0"/>
              <a:t>Windows </a:t>
            </a:r>
            <a:r>
              <a:rPr lang="es-CO" b="1" dirty="0" err="1"/>
              <a:t>Subsystem</a:t>
            </a:r>
            <a:r>
              <a:rPr lang="es-CO" b="1" dirty="0"/>
              <a:t> Linux 2 – WSL2</a:t>
            </a:r>
            <a:endParaRPr lang="es-CO" dirty="0"/>
          </a:p>
        </p:txBody>
      </p:sp>
      <p:sp>
        <p:nvSpPr>
          <p:cNvPr id="3" name="Marcador de contenido 2">
            <a:extLst>
              <a:ext uri="{FF2B5EF4-FFF2-40B4-BE49-F238E27FC236}">
                <a16:creationId xmlns:a16="http://schemas.microsoft.com/office/drawing/2014/main" id="{8512A2B8-D989-44D0-8409-E1DC5854FDE2}"/>
              </a:ext>
            </a:extLst>
          </p:cNvPr>
          <p:cNvSpPr>
            <a:spLocks noGrp="1"/>
          </p:cNvSpPr>
          <p:nvPr>
            <p:ph idx="1"/>
          </p:nvPr>
        </p:nvSpPr>
        <p:spPr/>
        <p:txBody>
          <a:bodyPr/>
          <a:lstStyle/>
          <a:p>
            <a:r>
              <a:rPr lang="es-CO" dirty="0">
                <a:latin typeface="Montserrat" panose="00000500000000000000" pitchFamily="2" charset="0"/>
              </a:rPr>
              <a:t>Una vez reinicie el sistema, abra la ventana de comandos (</a:t>
            </a:r>
            <a:r>
              <a:rPr lang="es-CO" dirty="0" err="1">
                <a:latin typeface="Montserrat" panose="00000500000000000000" pitchFamily="2" charset="0"/>
              </a:rPr>
              <a:t>cmd</a:t>
            </a:r>
            <a:r>
              <a:rPr lang="es-CO" dirty="0">
                <a:latin typeface="Montserrat" panose="00000500000000000000" pitchFamily="2" charset="0"/>
              </a:rPr>
              <a:t>) en modo de administrador.</a:t>
            </a:r>
          </a:p>
          <a:p>
            <a:r>
              <a:rPr lang="es-CO" dirty="0">
                <a:latin typeface="Montserrat" panose="00000500000000000000" pitchFamily="2" charset="0"/>
              </a:rPr>
              <a:t>Ejecute el comando:                                                                 </a:t>
            </a:r>
            <a:r>
              <a:rPr lang="es-CO" b="0" i="0" dirty="0" err="1">
                <a:solidFill>
                  <a:srgbClr val="161616"/>
                </a:solidFill>
                <a:effectLst/>
                <a:latin typeface="Montserrat" panose="00000500000000000000" pitchFamily="2" charset="0"/>
              </a:rPr>
              <a:t>wsl</a:t>
            </a:r>
            <a:r>
              <a:rPr lang="es-CO" b="0" i="0" dirty="0">
                <a:solidFill>
                  <a:srgbClr val="161616"/>
                </a:solidFill>
                <a:effectLst/>
                <a:latin typeface="Montserrat" panose="00000500000000000000" pitchFamily="2" charset="0"/>
              </a:rPr>
              <a:t> --</a:t>
            </a:r>
            <a:r>
              <a:rPr lang="es-CO" b="0" i="0" dirty="0" err="1">
                <a:solidFill>
                  <a:srgbClr val="161616"/>
                </a:solidFill>
                <a:effectLst/>
                <a:latin typeface="Montserrat" panose="00000500000000000000" pitchFamily="2" charset="0"/>
              </a:rPr>
              <a:t>install</a:t>
            </a:r>
            <a:r>
              <a:rPr lang="es-CO" b="0" i="0" dirty="0">
                <a:solidFill>
                  <a:srgbClr val="161616"/>
                </a:solidFill>
                <a:effectLst/>
                <a:latin typeface="Montserrat" panose="00000500000000000000" pitchFamily="2" charset="0"/>
              </a:rPr>
              <a:t> -d </a:t>
            </a:r>
            <a:r>
              <a:rPr lang="es-CO" b="0" i="0" dirty="0" err="1">
                <a:solidFill>
                  <a:srgbClr val="161616"/>
                </a:solidFill>
                <a:effectLst/>
                <a:latin typeface="Montserrat" panose="00000500000000000000" pitchFamily="2" charset="0"/>
              </a:rPr>
              <a:t>ubuntu</a:t>
            </a:r>
            <a:endParaRPr lang="es-CO" b="0" i="0" dirty="0">
              <a:solidFill>
                <a:srgbClr val="161616"/>
              </a:solidFill>
              <a:effectLst/>
              <a:latin typeface="Montserrat" panose="00000500000000000000" pitchFamily="2" charset="0"/>
            </a:endParaRPr>
          </a:p>
          <a:p>
            <a:r>
              <a:rPr lang="es-ES" b="0" i="0" dirty="0">
                <a:solidFill>
                  <a:srgbClr val="161616"/>
                </a:solidFill>
                <a:effectLst/>
                <a:latin typeface="Montserrat" panose="00000500000000000000" pitchFamily="2" charset="0"/>
              </a:rPr>
              <a:t>Una vez que haya instalado WSL, deberá crear una cuenta de usuario y una contraseña para la distribución de Linux recién instalada.</a:t>
            </a:r>
          </a:p>
          <a:p>
            <a:r>
              <a:rPr lang="es-CO" dirty="0">
                <a:solidFill>
                  <a:srgbClr val="161616"/>
                </a:solidFill>
                <a:latin typeface="Montserrat" panose="00000500000000000000" pitchFamily="2" charset="0"/>
              </a:rPr>
              <a:t>Información adicional puede obtenerse en </a:t>
            </a:r>
            <a:r>
              <a:rPr lang="es-CO" b="0" i="0" dirty="0">
                <a:solidFill>
                  <a:srgbClr val="161616"/>
                </a:solidFill>
                <a:effectLst/>
                <a:latin typeface="Montserrat" panose="00000500000000000000" pitchFamily="2" charset="0"/>
                <a:hlinkClick r:id="rId2"/>
              </a:rPr>
              <a:t>https://learn.microsoft.com/es-es/windows/wsl/install</a:t>
            </a:r>
            <a:endParaRPr lang="es-CO" b="0" i="0" dirty="0">
              <a:solidFill>
                <a:srgbClr val="161616"/>
              </a:solidFill>
              <a:effectLst/>
              <a:latin typeface="Montserrat" panose="00000500000000000000" pitchFamily="2" charset="0"/>
            </a:endParaRPr>
          </a:p>
          <a:p>
            <a:r>
              <a:rPr lang="es-CO" dirty="0">
                <a:solidFill>
                  <a:srgbClr val="161616"/>
                </a:solidFill>
                <a:latin typeface="Montserrat" panose="00000500000000000000" pitchFamily="2" charset="0"/>
              </a:rPr>
              <a:t>Una vez realizado este procedimiento, tendrá disponible Ubuntu como una aplicación más en Windows.</a:t>
            </a:r>
            <a:endParaRPr lang="es-CO" b="0" i="0" dirty="0">
              <a:solidFill>
                <a:srgbClr val="161616"/>
              </a:solidFill>
              <a:effectLst/>
              <a:latin typeface="Montserrat" panose="00000500000000000000" pitchFamily="2" charset="0"/>
            </a:endParaRPr>
          </a:p>
          <a:p>
            <a:endParaRPr lang="es-CO" dirty="0">
              <a:latin typeface="Montserrat" panose="00000500000000000000" pitchFamily="2" charset="0"/>
            </a:endParaRPr>
          </a:p>
          <a:p>
            <a:endParaRPr lang="es-CO" dirty="0">
              <a:latin typeface="Montserrat" panose="00000500000000000000" pitchFamily="2" charset="0"/>
            </a:endParaRPr>
          </a:p>
        </p:txBody>
      </p:sp>
    </p:spTree>
    <p:extLst>
      <p:ext uri="{BB962C8B-B14F-4D97-AF65-F5344CB8AC3E}">
        <p14:creationId xmlns:p14="http://schemas.microsoft.com/office/powerpoint/2010/main" val="161533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b="1" dirty="0" err="1"/>
              <a:t>Herramientas</a:t>
            </a:r>
            <a:r>
              <a:rPr lang="en-GB" b="1" dirty="0"/>
              <a:t> de </a:t>
            </a:r>
            <a:r>
              <a:rPr lang="en-GB" b="1" dirty="0" err="1"/>
              <a:t>compilación</a:t>
            </a:r>
            <a:r>
              <a:rPr lang="en-GB" b="1" dirty="0"/>
              <a:t> </a:t>
            </a:r>
            <a:endParaRPr lang="es-CO" b="1" dirty="0"/>
          </a:p>
        </p:txBody>
      </p:sp>
      <p:sp>
        <p:nvSpPr>
          <p:cNvPr id="3" name="Marcador de contenido 2"/>
          <p:cNvSpPr>
            <a:spLocks noGrp="1"/>
          </p:cNvSpPr>
          <p:nvPr>
            <p:ph idx="1"/>
          </p:nvPr>
        </p:nvSpPr>
        <p:spPr>
          <a:xfrm>
            <a:off x="838200" y="1227908"/>
            <a:ext cx="10515600" cy="5264965"/>
          </a:xfrm>
        </p:spPr>
        <p:txBody>
          <a:bodyPr>
            <a:normAutofit/>
          </a:bodyPr>
          <a:lstStyle/>
          <a:p>
            <a:r>
              <a:rPr lang="es-CO" dirty="0">
                <a:latin typeface="Montserrat" panose="00000500000000000000" pitchFamily="2" charset="0"/>
              </a:rPr>
              <a:t>Instalar los programas necesarios para compilar y realizar los laboratorios, ejecutando:                                      </a:t>
            </a:r>
            <a:r>
              <a:rPr lang="es-CO" b="1" dirty="0">
                <a:latin typeface="Montserrat" panose="00000500000000000000" pitchFamily="2" charset="0"/>
              </a:rPr>
              <a:t>$ sudo </a:t>
            </a:r>
            <a:r>
              <a:rPr lang="es-CO" b="1" dirty="0" err="1">
                <a:latin typeface="Montserrat" panose="00000500000000000000" pitchFamily="2" charset="0"/>
              </a:rPr>
              <a:t>apt-get</a:t>
            </a:r>
            <a:r>
              <a:rPr lang="es-CO" b="1" dirty="0">
                <a:latin typeface="Montserrat" panose="00000500000000000000" pitchFamily="2" charset="0"/>
              </a:rPr>
              <a:t> </a:t>
            </a:r>
            <a:r>
              <a:rPr lang="es-CO" b="1" dirty="0" err="1">
                <a:latin typeface="Montserrat" panose="00000500000000000000" pitchFamily="2" charset="0"/>
              </a:rPr>
              <a:t>install</a:t>
            </a:r>
            <a:r>
              <a:rPr lang="es-CO" b="1" dirty="0">
                <a:latin typeface="Montserrat" panose="00000500000000000000" pitchFamily="2" charset="0"/>
              </a:rPr>
              <a:t> </a:t>
            </a:r>
            <a:r>
              <a:rPr lang="es-CO" b="1" dirty="0" err="1">
                <a:latin typeface="Montserrat" panose="00000500000000000000" pitchFamily="2" charset="0"/>
              </a:rPr>
              <a:t>build-essentials</a:t>
            </a:r>
            <a:r>
              <a:rPr lang="es-CO" b="1" dirty="0">
                <a:latin typeface="Montserrat" panose="00000500000000000000" pitchFamily="2" charset="0"/>
              </a:rPr>
              <a:t> </a:t>
            </a:r>
            <a:r>
              <a:rPr lang="es-CO" b="1" dirty="0" err="1">
                <a:latin typeface="Montserrat" panose="00000500000000000000" pitchFamily="2" charset="0"/>
              </a:rPr>
              <a:t>git</a:t>
            </a:r>
            <a:r>
              <a:rPr lang="es-CO" b="1" dirty="0">
                <a:latin typeface="Montserrat" panose="00000500000000000000" pitchFamily="2" charset="0"/>
              </a:rPr>
              <a:t> </a:t>
            </a:r>
            <a:r>
              <a:rPr lang="es-CO" b="1" dirty="0" err="1">
                <a:latin typeface="Montserrat" panose="00000500000000000000" pitchFamily="2" charset="0"/>
              </a:rPr>
              <a:t>cmake</a:t>
            </a:r>
            <a:r>
              <a:rPr lang="es-CO" b="1" dirty="0">
                <a:latin typeface="Montserrat" panose="00000500000000000000" pitchFamily="2" charset="0"/>
              </a:rPr>
              <a:t> </a:t>
            </a:r>
          </a:p>
          <a:p>
            <a:r>
              <a:rPr lang="es-CO" dirty="0">
                <a:latin typeface="Montserrat" panose="00000500000000000000" pitchFamily="2" charset="0"/>
              </a:rPr>
              <a:t>El comando instalará los compiladores de C y C++ así como las librerías estándar de C/C++.</a:t>
            </a:r>
          </a:p>
          <a:p>
            <a:r>
              <a:rPr lang="es-CO" dirty="0">
                <a:latin typeface="Montserrat" panose="00000500000000000000" pitchFamily="2" charset="0"/>
              </a:rPr>
              <a:t>Cree un archivo llamado </a:t>
            </a:r>
            <a:r>
              <a:rPr lang="es-CO" dirty="0" err="1">
                <a:latin typeface="Montserrat" panose="00000500000000000000" pitchFamily="2" charset="0"/>
              </a:rPr>
              <a:t>main.c</a:t>
            </a:r>
            <a:r>
              <a:rPr lang="es-CO" dirty="0">
                <a:latin typeface="Montserrat" panose="00000500000000000000" pitchFamily="2" charset="0"/>
              </a:rPr>
              <a:t> dentro de una carpeta Ejemplo_1 dentro de una carpeta llamada Proyectos, en su home de usuario.</a:t>
            </a:r>
          </a:p>
          <a:p>
            <a:r>
              <a:rPr lang="es-CO" dirty="0">
                <a:latin typeface="Montserrat" panose="00000500000000000000" pitchFamily="2" charset="0"/>
              </a:rPr>
              <a:t>Recuerde que para crear una carpeta se usa el comando </a:t>
            </a:r>
            <a:r>
              <a:rPr lang="es-CO" b="1" dirty="0" err="1">
                <a:latin typeface="Montserrat" panose="00000500000000000000" pitchFamily="2" charset="0"/>
              </a:rPr>
              <a:t>mkdir</a:t>
            </a:r>
            <a:r>
              <a:rPr lang="es-CO" dirty="0">
                <a:latin typeface="Montserrat" panose="00000500000000000000" pitchFamily="2" charset="0"/>
              </a:rPr>
              <a:t>.</a:t>
            </a:r>
          </a:p>
          <a:p>
            <a:r>
              <a:rPr lang="es-CO" dirty="0">
                <a:latin typeface="Montserrat" panose="00000500000000000000" pitchFamily="2" charset="0"/>
              </a:rPr>
              <a:t>Recuerde que para crear el archivo vacío puede usar el comando </a:t>
            </a:r>
            <a:r>
              <a:rPr lang="es-CO" b="1" dirty="0" err="1">
                <a:latin typeface="Montserrat" panose="00000500000000000000" pitchFamily="2" charset="0"/>
              </a:rPr>
              <a:t>touch</a:t>
            </a:r>
            <a:r>
              <a:rPr lang="es-CO" dirty="0">
                <a:latin typeface="Montserrat" panose="00000500000000000000" pitchFamily="2" charset="0"/>
              </a:rPr>
              <a:t>.</a:t>
            </a:r>
          </a:p>
        </p:txBody>
      </p:sp>
    </p:spTree>
    <p:extLst>
      <p:ext uri="{BB962C8B-B14F-4D97-AF65-F5344CB8AC3E}">
        <p14:creationId xmlns:p14="http://schemas.microsoft.com/office/powerpoint/2010/main" val="209443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b="1" dirty="0" err="1"/>
              <a:t>Herramientas</a:t>
            </a:r>
            <a:r>
              <a:rPr lang="en-GB" b="1" dirty="0"/>
              <a:t> de </a:t>
            </a:r>
            <a:r>
              <a:rPr lang="en-GB" b="1" dirty="0" err="1"/>
              <a:t>compilación</a:t>
            </a:r>
            <a:r>
              <a:rPr lang="en-GB" b="1" dirty="0"/>
              <a:t> </a:t>
            </a:r>
            <a:endParaRPr lang="es-CO" b="1" dirty="0"/>
          </a:p>
        </p:txBody>
      </p:sp>
      <p:sp>
        <p:nvSpPr>
          <p:cNvPr id="3" name="Marcador de contenido 2"/>
          <p:cNvSpPr>
            <a:spLocks noGrp="1"/>
          </p:cNvSpPr>
          <p:nvPr>
            <p:ph idx="1"/>
          </p:nvPr>
        </p:nvSpPr>
        <p:spPr>
          <a:xfrm>
            <a:off x="838200" y="1227908"/>
            <a:ext cx="10515600" cy="5264965"/>
          </a:xfrm>
        </p:spPr>
        <p:txBody>
          <a:bodyPr>
            <a:normAutofit lnSpcReduction="10000"/>
          </a:bodyPr>
          <a:lstStyle/>
          <a:p>
            <a:r>
              <a:rPr lang="es-CO" dirty="0">
                <a:latin typeface="Montserrat" panose="00000500000000000000" pitchFamily="2" charset="0"/>
              </a:rPr>
              <a:t>Para moverse entre carpetas recuerde el comando </a:t>
            </a:r>
            <a:r>
              <a:rPr lang="es-CO" b="1" dirty="0">
                <a:latin typeface="Montserrat" panose="00000500000000000000" pitchFamily="2" charset="0"/>
              </a:rPr>
              <a:t>cd</a:t>
            </a:r>
            <a:r>
              <a:rPr lang="es-CO" dirty="0">
                <a:latin typeface="Montserrat" panose="00000500000000000000" pitchFamily="2" charset="0"/>
              </a:rPr>
              <a:t>.</a:t>
            </a:r>
          </a:p>
          <a:p>
            <a:r>
              <a:rPr lang="es-CO" dirty="0">
                <a:latin typeface="Montserrat" panose="00000500000000000000" pitchFamily="2" charset="0"/>
              </a:rPr>
              <a:t>Abra el archivo </a:t>
            </a:r>
            <a:r>
              <a:rPr lang="es-CO" dirty="0" err="1">
                <a:latin typeface="Montserrat" panose="00000500000000000000" pitchFamily="2" charset="0"/>
              </a:rPr>
              <a:t>main.c</a:t>
            </a:r>
            <a:r>
              <a:rPr lang="es-CO" dirty="0">
                <a:latin typeface="Montserrat" panose="00000500000000000000" pitchFamily="2" charset="0"/>
              </a:rPr>
              <a:t> con el editor de texto de la línea de comandos </a:t>
            </a:r>
            <a:r>
              <a:rPr lang="es-CO" b="1" dirty="0">
                <a:latin typeface="Montserrat" panose="00000500000000000000" pitchFamily="2" charset="0"/>
              </a:rPr>
              <a:t>nano</a:t>
            </a:r>
            <a:r>
              <a:rPr lang="es-CO" dirty="0">
                <a:latin typeface="Montserrat" panose="00000500000000000000" pitchFamily="2" charset="0"/>
              </a:rPr>
              <a:t>.</a:t>
            </a:r>
          </a:p>
          <a:p>
            <a:r>
              <a:rPr lang="es-CO" dirty="0">
                <a:latin typeface="Montserrat" panose="00000500000000000000" pitchFamily="2" charset="0"/>
              </a:rPr>
              <a:t>Copie en su interior:</a:t>
            </a:r>
          </a:p>
          <a:p>
            <a:pPr marL="457200" lvl="1" indent="0">
              <a:buNone/>
            </a:pPr>
            <a:r>
              <a:rPr lang="en-US" dirty="0">
                <a:latin typeface="Montserrat" panose="00000500000000000000" pitchFamily="2" charset="0"/>
              </a:rPr>
              <a:t>#include &lt;</a:t>
            </a:r>
            <a:r>
              <a:rPr lang="en-US" dirty="0" err="1">
                <a:latin typeface="Montserrat" panose="00000500000000000000" pitchFamily="2" charset="0"/>
              </a:rPr>
              <a:t>stdio.h</a:t>
            </a:r>
            <a:r>
              <a:rPr lang="en-US" dirty="0">
                <a:latin typeface="Montserrat" panose="00000500000000000000" pitchFamily="2" charset="0"/>
              </a:rPr>
              <a:t>&gt;</a:t>
            </a:r>
          </a:p>
          <a:p>
            <a:pPr marL="457200" lvl="1" indent="0">
              <a:buNone/>
            </a:pPr>
            <a:r>
              <a:rPr lang="en-US" dirty="0">
                <a:latin typeface="Montserrat" panose="00000500000000000000" pitchFamily="2" charset="0"/>
              </a:rPr>
              <a:t>int main(int </a:t>
            </a:r>
            <a:r>
              <a:rPr lang="en-US" dirty="0" err="1">
                <a:latin typeface="Montserrat" panose="00000500000000000000" pitchFamily="2" charset="0"/>
              </a:rPr>
              <a:t>argc</a:t>
            </a:r>
            <a:r>
              <a:rPr lang="en-US" dirty="0">
                <a:latin typeface="Montserrat" panose="00000500000000000000" pitchFamily="2" charset="0"/>
              </a:rPr>
              <a:t>, char** </a:t>
            </a:r>
            <a:r>
              <a:rPr lang="en-US" dirty="0" err="1">
                <a:latin typeface="Montserrat" panose="00000500000000000000" pitchFamily="2" charset="0"/>
              </a:rPr>
              <a:t>argv</a:t>
            </a:r>
            <a:r>
              <a:rPr lang="en-US" dirty="0">
                <a:latin typeface="Montserrat" panose="00000500000000000000" pitchFamily="2" charset="0"/>
              </a:rPr>
              <a:t> ){</a:t>
            </a:r>
          </a:p>
          <a:p>
            <a:pPr marL="457200" lvl="1" indent="0">
              <a:buNone/>
            </a:pPr>
            <a:r>
              <a:rPr lang="en-US" dirty="0">
                <a:latin typeface="Montserrat" panose="00000500000000000000" pitchFamily="2" charset="0"/>
              </a:rPr>
              <a:t>	</a:t>
            </a:r>
            <a:r>
              <a:rPr lang="en-US" dirty="0" err="1">
                <a:latin typeface="Montserrat" panose="00000500000000000000" pitchFamily="2" charset="0"/>
              </a:rPr>
              <a:t>printf</a:t>
            </a:r>
            <a:r>
              <a:rPr lang="en-US" dirty="0">
                <a:latin typeface="Montserrat" panose="00000500000000000000" pitchFamily="2" charset="0"/>
              </a:rPr>
              <a:t>("Hello World.\n" );</a:t>
            </a:r>
          </a:p>
          <a:p>
            <a:pPr marL="457200" lvl="1" indent="0">
              <a:buNone/>
            </a:pPr>
            <a:r>
              <a:rPr lang="en-US" dirty="0">
                <a:latin typeface="Montserrat" panose="00000500000000000000" pitchFamily="2" charset="0"/>
              </a:rPr>
              <a:t>	return 0;</a:t>
            </a:r>
          </a:p>
          <a:p>
            <a:pPr marL="457200" lvl="1" indent="0">
              <a:buNone/>
            </a:pPr>
            <a:r>
              <a:rPr lang="en-US" dirty="0">
                <a:latin typeface="Montserrat" panose="00000500000000000000" pitchFamily="2" charset="0"/>
              </a:rPr>
              <a:t>}</a:t>
            </a:r>
          </a:p>
          <a:p>
            <a:r>
              <a:rPr lang="es-CO" dirty="0">
                <a:latin typeface="Montserrat" panose="00000500000000000000" pitchFamily="2" charset="0"/>
              </a:rPr>
              <a:t>Compile el programa invocando al compilador g++ así:</a:t>
            </a:r>
          </a:p>
          <a:p>
            <a:pPr marL="0" indent="0">
              <a:buNone/>
            </a:pPr>
            <a:r>
              <a:rPr lang="es-CO" dirty="0">
                <a:latin typeface="Montserrat" panose="00000500000000000000" pitchFamily="2" charset="0"/>
              </a:rPr>
              <a:t>      </a:t>
            </a:r>
            <a:r>
              <a:rPr lang="es-CO" b="1" dirty="0">
                <a:latin typeface="Montserrat" panose="00000500000000000000" pitchFamily="2" charset="0"/>
              </a:rPr>
              <a:t>g++ -o ex0 </a:t>
            </a:r>
            <a:r>
              <a:rPr lang="es-CO" b="1" dirty="0" err="1">
                <a:latin typeface="Montserrat" panose="00000500000000000000" pitchFamily="2" charset="0"/>
              </a:rPr>
              <a:t>main.c</a:t>
            </a:r>
            <a:endParaRPr lang="es-CO" b="1" dirty="0">
              <a:latin typeface="Montserrat" panose="00000500000000000000" pitchFamily="2" charset="0"/>
            </a:endParaRPr>
          </a:p>
          <a:p>
            <a:r>
              <a:rPr lang="es-CO" dirty="0">
                <a:latin typeface="Montserrat" panose="00000500000000000000" pitchFamily="2" charset="0"/>
              </a:rPr>
              <a:t>Ejecute el programa con el comando: </a:t>
            </a:r>
            <a:r>
              <a:rPr lang="es-CO" b="1" dirty="0">
                <a:latin typeface="Montserrat" panose="00000500000000000000" pitchFamily="2" charset="0"/>
              </a:rPr>
              <a:t>$./ex0</a:t>
            </a:r>
          </a:p>
          <a:p>
            <a:endParaRPr lang="es-CO" dirty="0">
              <a:latin typeface="Montserrat" panose="00000500000000000000" pitchFamily="2" charset="0"/>
            </a:endParaRPr>
          </a:p>
        </p:txBody>
      </p:sp>
    </p:spTree>
    <p:extLst>
      <p:ext uri="{BB962C8B-B14F-4D97-AF65-F5344CB8AC3E}">
        <p14:creationId xmlns:p14="http://schemas.microsoft.com/office/powerpoint/2010/main" val="247582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FA357D9-4281-4069-AF4D-FBC1A7713C3D}"/>
              </a:ext>
            </a:extLst>
          </p:cNvPr>
          <p:cNvSpPr>
            <a:spLocks noGrp="1"/>
          </p:cNvSpPr>
          <p:nvPr>
            <p:ph type="ctrTitle"/>
          </p:nvPr>
        </p:nvSpPr>
        <p:spPr/>
        <p:txBody>
          <a:bodyPr/>
          <a:lstStyle/>
          <a:p>
            <a:r>
              <a:rPr lang="es-CO" sz="16600" b="1" dirty="0">
                <a:solidFill>
                  <a:srgbClr val="FFFF00"/>
                </a:solidFill>
              </a:rPr>
              <a:t>Gra</a:t>
            </a:r>
            <a:r>
              <a:rPr lang="es-CO" sz="16600" b="1" dirty="0"/>
              <a:t>cias</a:t>
            </a:r>
          </a:p>
        </p:txBody>
      </p:sp>
    </p:spTree>
    <p:extLst>
      <p:ext uri="{BB962C8B-B14F-4D97-AF65-F5344CB8AC3E}">
        <p14:creationId xmlns:p14="http://schemas.microsoft.com/office/powerpoint/2010/main" val="106258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9A57C-8A1F-4F12-9628-5E22825CB917}"/>
              </a:ext>
            </a:extLst>
          </p:cNvPr>
          <p:cNvSpPr>
            <a:spLocks noGrp="1"/>
          </p:cNvSpPr>
          <p:nvPr>
            <p:ph type="title"/>
          </p:nvPr>
        </p:nvSpPr>
        <p:spPr/>
        <p:txBody>
          <a:bodyPr>
            <a:normAutofit/>
          </a:bodyPr>
          <a:lstStyle/>
          <a:p>
            <a:r>
              <a:rPr lang="es-CO" b="1" dirty="0"/>
              <a:t>Temario</a:t>
            </a:r>
          </a:p>
        </p:txBody>
      </p:sp>
      <p:graphicFrame>
        <p:nvGraphicFramePr>
          <p:cNvPr id="4" name="Marcador de contenido 3">
            <a:extLst>
              <a:ext uri="{FF2B5EF4-FFF2-40B4-BE49-F238E27FC236}">
                <a16:creationId xmlns:a16="http://schemas.microsoft.com/office/drawing/2014/main" id="{745467C9-81AD-4F0F-8655-3D2582F29F04}"/>
              </a:ext>
            </a:extLst>
          </p:cNvPr>
          <p:cNvGraphicFramePr>
            <a:graphicFrameLocks noGrp="1"/>
          </p:cNvGraphicFramePr>
          <p:nvPr>
            <p:ph sz="half" idx="1"/>
            <p:extLst>
              <p:ext uri="{D42A27DB-BD31-4B8C-83A1-F6EECF244321}">
                <p14:modId xmlns:p14="http://schemas.microsoft.com/office/powerpoint/2010/main" val="2427564063"/>
              </p:ext>
            </p:extLst>
          </p:nvPr>
        </p:nvGraphicFramePr>
        <p:xfrm>
          <a:off x="838200" y="2130641"/>
          <a:ext cx="5181231" cy="3327978"/>
        </p:xfrm>
        <a:graphic>
          <a:graphicData uri="http://schemas.openxmlformats.org/drawingml/2006/table">
            <a:tbl>
              <a:tblPr firstRow="1" firstCol="1" bandRow="1">
                <a:tableStyleId>{5C22544A-7EE6-4342-B048-85BDC9FD1C3A}</a:tableStyleId>
              </a:tblPr>
              <a:tblGrid>
                <a:gridCol w="5181231">
                  <a:extLst>
                    <a:ext uri="{9D8B030D-6E8A-4147-A177-3AD203B41FA5}">
                      <a16:colId xmlns:a16="http://schemas.microsoft.com/office/drawing/2014/main" val="3086617223"/>
                    </a:ext>
                  </a:extLst>
                </a:gridCol>
              </a:tblGrid>
              <a:tr h="3327978">
                <a:tc>
                  <a:txBody>
                    <a:bodyPr/>
                    <a:lstStyle/>
                    <a:p>
                      <a:pPr marL="514350" indent="-514350" algn="l" defTabSz="914400" rtl="0" eaLnBrk="1" latinLnBrk="0" hangingPunct="1">
                        <a:lnSpc>
                          <a:spcPct val="107000"/>
                        </a:lnSpc>
                        <a:spcBef>
                          <a:spcPts val="1000"/>
                        </a:spcBef>
                        <a:spcAft>
                          <a:spcPts val="0"/>
                        </a:spcAft>
                        <a:buClr>
                          <a:srgbClr val="C00000"/>
                        </a:buClr>
                        <a:buFont typeface="+mj-lt"/>
                        <a:buAutoNum type="arabicPeriod"/>
                      </a:pPr>
                      <a:r>
                        <a:rPr lang="es-CO" sz="2600" b="0" kern="1200" dirty="0">
                          <a:solidFill>
                            <a:schemeClr val="tx1"/>
                          </a:solidFill>
                          <a:latin typeface="Montserrat" panose="00000500000000000000" pitchFamily="2" charset="0"/>
                          <a:ea typeface="+mn-ea"/>
                          <a:cs typeface="+mn-cs"/>
                        </a:rPr>
                        <a:t>Ubuntu 22.04. </a:t>
                      </a:r>
                    </a:p>
                    <a:p>
                      <a:pPr marL="514350" indent="-514350" algn="l" defTabSz="914400" rtl="0" eaLnBrk="1" latinLnBrk="0" hangingPunct="1">
                        <a:lnSpc>
                          <a:spcPct val="107000"/>
                        </a:lnSpc>
                        <a:spcBef>
                          <a:spcPts val="1000"/>
                        </a:spcBef>
                        <a:spcAft>
                          <a:spcPts val="0"/>
                        </a:spcAft>
                        <a:buClr>
                          <a:srgbClr val="C00000"/>
                        </a:buClr>
                        <a:buFont typeface="+mj-lt"/>
                        <a:buAutoNum type="arabicPeriod"/>
                      </a:pPr>
                      <a:r>
                        <a:rPr lang="es-CO" sz="2600" b="0" kern="1200" dirty="0">
                          <a:solidFill>
                            <a:schemeClr val="tx1"/>
                          </a:solidFill>
                          <a:latin typeface="Montserrat" panose="00000500000000000000" pitchFamily="2" charset="0"/>
                          <a:ea typeface="+mn-ea"/>
                          <a:cs typeface="+mn-cs"/>
                        </a:rPr>
                        <a:t>Linux embebido. </a:t>
                      </a:r>
                    </a:p>
                    <a:p>
                      <a:pPr marL="514350" marR="0" lvl="0" indent="-514350" algn="l" defTabSz="914400" rtl="0" eaLnBrk="1" fontAlgn="auto" latinLnBrk="0" hangingPunct="1">
                        <a:lnSpc>
                          <a:spcPct val="107000"/>
                        </a:lnSpc>
                        <a:spcBef>
                          <a:spcPts val="1000"/>
                        </a:spcBef>
                        <a:spcAft>
                          <a:spcPts val="0"/>
                        </a:spcAft>
                        <a:buClr>
                          <a:srgbClr val="C00000"/>
                        </a:buClr>
                        <a:buSzTx/>
                        <a:buFont typeface="+mj-lt"/>
                        <a:buAutoNum type="arabicPeriod"/>
                        <a:tabLst/>
                        <a:defRPr/>
                      </a:pPr>
                      <a:r>
                        <a:rPr lang="es-CO" sz="2600" b="0" kern="1200" dirty="0">
                          <a:solidFill>
                            <a:schemeClr val="tx1"/>
                          </a:solidFill>
                          <a:latin typeface="Montserrat" panose="00000500000000000000" pitchFamily="2" charset="0"/>
                          <a:ea typeface="+mn-ea"/>
                          <a:cs typeface="+mn-cs"/>
                        </a:rPr>
                        <a:t>WSL2</a:t>
                      </a:r>
                    </a:p>
                    <a:p>
                      <a:pPr marL="514350" indent="-514350" algn="l" defTabSz="914400" rtl="0" eaLnBrk="1" latinLnBrk="0" hangingPunct="1">
                        <a:lnSpc>
                          <a:spcPct val="107000"/>
                        </a:lnSpc>
                        <a:spcBef>
                          <a:spcPts val="1000"/>
                        </a:spcBef>
                        <a:spcAft>
                          <a:spcPts val="0"/>
                        </a:spcAft>
                        <a:buClr>
                          <a:srgbClr val="C00000"/>
                        </a:buClr>
                        <a:buFont typeface="+mj-lt"/>
                        <a:buAutoNum type="arabicPeriod"/>
                      </a:pPr>
                      <a:r>
                        <a:rPr lang="es-CO" sz="2600" b="0" kern="1200" dirty="0">
                          <a:solidFill>
                            <a:schemeClr val="tx1"/>
                          </a:solidFill>
                          <a:latin typeface="Montserrat" panose="00000500000000000000" pitchFamily="2" charset="0"/>
                          <a:ea typeface="+mn-ea"/>
                          <a:cs typeface="+mn-cs"/>
                        </a:rPr>
                        <a:t>Herramientas de compilación.</a:t>
                      </a:r>
                    </a:p>
                  </a:txBody>
                  <a:tcPr marL="30824" marR="30824" marT="0" marB="0">
                    <a:solidFill>
                      <a:schemeClr val="bg1"/>
                    </a:solidFill>
                  </a:tcPr>
                </a:tc>
                <a:extLst>
                  <a:ext uri="{0D108BD9-81ED-4DB2-BD59-A6C34878D82A}">
                    <a16:rowId xmlns:a16="http://schemas.microsoft.com/office/drawing/2014/main" val="1532839703"/>
                  </a:ext>
                </a:extLst>
              </a:tr>
            </a:tbl>
          </a:graphicData>
        </a:graphic>
      </p:graphicFrame>
      <p:pic>
        <p:nvPicPr>
          <p:cNvPr id="5" name="Picture 4" descr="Deploy on WSL2 - Documentation - OctoPerf">
            <a:extLst>
              <a:ext uri="{FF2B5EF4-FFF2-40B4-BE49-F238E27FC236}">
                <a16:creationId xmlns:a16="http://schemas.microsoft.com/office/drawing/2014/main" id="{97F1D605-64F2-0489-329C-AFB8E73F136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10335" y="1618620"/>
            <a:ext cx="6331923" cy="403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88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Linux </a:t>
            </a:r>
            <a:r>
              <a:rPr lang="es-CO" b="1" dirty="0" err="1"/>
              <a:t>Operating</a:t>
            </a:r>
            <a:r>
              <a:rPr lang="es-CO" b="1" dirty="0"/>
              <a:t> </a:t>
            </a:r>
            <a:r>
              <a:rPr lang="es-CO" b="1" dirty="0" err="1"/>
              <a:t>System</a:t>
            </a:r>
            <a:endParaRPr lang="es-CO" b="1" dirty="0"/>
          </a:p>
        </p:txBody>
      </p:sp>
      <p:sp>
        <p:nvSpPr>
          <p:cNvPr id="4" name="Marcador de contenido 3"/>
          <p:cNvSpPr>
            <a:spLocks noGrp="1"/>
          </p:cNvSpPr>
          <p:nvPr>
            <p:ph sz="half" idx="2"/>
          </p:nvPr>
        </p:nvSpPr>
        <p:spPr>
          <a:xfrm>
            <a:off x="6718041" y="1240971"/>
            <a:ext cx="5214257" cy="5251903"/>
          </a:xfrm>
        </p:spPr>
        <p:txBody>
          <a:bodyPr>
            <a:normAutofit fontScale="85000" lnSpcReduction="20000"/>
          </a:bodyPr>
          <a:lstStyle/>
          <a:p>
            <a:r>
              <a:rPr lang="es-CO" dirty="0">
                <a:latin typeface="Montserrat" panose="00000500000000000000" pitchFamily="2" charset="0"/>
              </a:rPr>
              <a:t>Ubuntu es una distribución basada en Debian y es ampliamente utilizada en todo el mundo. </a:t>
            </a:r>
          </a:p>
          <a:p>
            <a:r>
              <a:rPr lang="es-CO" dirty="0">
                <a:latin typeface="Montserrat" panose="00000500000000000000" pitchFamily="2" charset="0"/>
              </a:rPr>
              <a:t>Es la primera opción para migrar de Windows a Linux por su simplicidad.</a:t>
            </a:r>
          </a:p>
          <a:p>
            <a:r>
              <a:rPr lang="es-CO" dirty="0">
                <a:latin typeface="Montserrat" panose="00000500000000000000" pitchFamily="2" charset="0"/>
              </a:rPr>
              <a:t>Siempre utiliza un nombre clave basado en un tipo de animal y una característica exótica.</a:t>
            </a:r>
          </a:p>
          <a:p>
            <a:r>
              <a:rPr lang="en-US" dirty="0">
                <a:latin typeface="Montserrat" panose="00000500000000000000" pitchFamily="2" charset="0"/>
              </a:rPr>
              <a:t>El </a:t>
            </a:r>
            <a:r>
              <a:rPr lang="en-US" dirty="0" err="1">
                <a:latin typeface="Montserrat" panose="00000500000000000000" pitchFamily="2" charset="0"/>
              </a:rPr>
              <a:t>número</a:t>
            </a:r>
            <a:r>
              <a:rPr lang="en-US" dirty="0">
                <a:latin typeface="Montserrat" panose="00000500000000000000" pitchFamily="2" charset="0"/>
              </a:rPr>
              <a:t> </a:t>
            </a:r>
            <a:r>
              <a:rPr lang="en-US" dirty="0" err="1">
                <a:latin typeface="Montserrat" panose="00000500000000000000" pitchFamily="2" charset="0"/>
              </a:rPr>
              <a:t>corresponde</a:t>
            </a:r>
            <a:r>
              <a:rPr lang="en-US" dirty="0">
                <a:latin typeface="Montserrat" panose="00000500000000000000" pitchFamily="2" charset="0"/>
              </a:rPr>
              <a:t> con el </a:t>
            </a:r>
            <a:r>
              <a:rPr lang="en-US" dirty="0" err="1">
                <a:latin typeface="Montserrat" panose="00000500000000000000" pitchFamily="2" charset="0"/>
              </a:rPr>
              <a:t>año</a:t>
            </a:r>
            <a:r>
              <a:rPr lang="en-US" dirty="0">
                <a:latin typeface="Montserrat" panose="00000500000000000000" pitchFamily="2" charset="0"/>
              </a:rPr>
              <a:t> y </a:t>
            </a:r>
            <a:r>
              <a:rPr lang="en-US" dirty="0" err="1">
                <a:latin typeface="Montserrat" panose="00000500000000000000" pitchFamily="2" charset="0"/>
              </a:rPr>
              <a:t>mes</a:t>
            </a:r>
            <a:r>
              <a:rPr lang="en-US" dirty="0">
                <a:latin typeface="Montserrat" panose="00000500000000000000" pitchFamily="2" charset="0"/>
              </a:rPr>
              <a:t> de </a:t>
            </a:r>
            <a:r>
              <a:rPr lang="en-US" dirty="0" err="1">
                <a:latin typeface="Montserrat" panose="00000500000000000000" pitchFamily="2" charset="0"/>
              </a:rPr>
              <a:t>liberación</a:t>
            </a:r>
            <a:r>
              <a:rPr lang="en-US" dirty="0">
                <a:latin typeface="Montserrat" panose="00000500000000000000" pitchFamily="2" charset="0"/>
              </a:rPr>
              <a:t>.</a:t>
            </a:r>
          </a:p>
          <a:p>
            <a:r>
              <a:rPr lang="en-US" dirty="0" err="1">
                <a:latin typeface="Montserrat" panose="00000500000000000000" pitchFamily="2" charset="0"/>
              </a:rPr>
              <a:t>Cada</a:t>
            </a:r>
            <a:r>
              <a:rPr lang="en-US" dirty="0">
                <a:latin typeface="Montserrat" panose="00000500000000000000" pitchFamily="2" charset="0"/>
              </a:rPr>
              <a:t> dos </a:t>
            </a:r>
            <a:r>
              <a:rPr lang="en-US" dirty="0" err="1">
                <a:latin typeface="Montserrat" panose="00000500000000000000" pitchFamily="2" charset="0"/>
              </a:rPr>
              <a:t>años</a:t>
            </a:r>
            <a:r>
              <a:rPr lang="en-US" dirty="0">
                <a:latin typeface="Montserrat" panose="00000500000000000000" pitchFamily="2" charset="0"/>
              </a:rPr>
              <a:t> se libera una version con terminus de </a:t>
            </a:r>
            <a:r>
              <a:rPr lang="en-US" dirty="0" err="1">
                <a:latin typeface="Montserrat" panose="00000500000000000000" pitchFamily="2" charset="0"/>
              </a:rPr>
              <a:t>soporte</a:t>
            </a:r>
            <a:r>
              <a:rPr lang="en-US" dirty="0">
                <a:latin typeface="Montserrat" panose="00000500000000000000" pitchFamily="2" charset="0"/>
              </a:rPr>
              <a:t> de 5 </a:t>
            </a:r>
            <a:r>
              <a:rPr lang="en-US" dirty="0" err="1">
                <a:latin typeface="Montserrat" panose="00000500000000000000" pitchFamily="2" charset="0"/>
              </a:rPr>
              <a:t>años</a:t>
            </a:r>
            <a:r>
              <a:rPr lang="en-US" dirty="0">
                <a:latin typeface="Montserrat" panose="00000500000000000000" pitchFamily="2" charset="0"/>
              </a:rPr>
              <a:t> (</a:t>
            </a:r>
            <a:r>
              <a:rPr lang="en-US" b="1" dirty="0">
                <a:latin typeface="Montserrat" panose="00000500000000000000" pitchFamily="2" charset="0"/>
              </a:rPr>
              <a:t>LTS</a:t>
            </a:r>
            <a:r>
              <a:rPr lang="en-US" dirty="0">
                <a:latin typeface="Montserrat" panose="00000500000000000000" pitchFamily="2" charset="0"/>
              </a:rPr>
              <a:t>).</a:t>
            </a:r>
            <a:endParaRPr lang="es-CO" dirty="0">
              <a:latin typeface="Montserrat" panose="00000500000000000000" pitchFamily="2" charset="0"/>
            </a:endParaRPr>
          </a:p>
        </p:txBody>
      </p:sp>
      <p:pic>
        <p:nvPicPr>
          <p:cNvPr id="6" name="Picture 2" descr="Ubuntu 22.04 por defecto, Fondo de pantalla HD | Peakpx">
            <a:extLst>
              <a:ext uri="{FF2B5EF4-FFF2-40B4-BE49-F238E27FC236}">
                <a16:creationId xmlns:a16="http://schemas.microsoft.com/office/drawing/2014/main" id="{705FA58C-7114-596E-A635-56352B1850C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245" y="1744824"/>
            <a:ext cx="6602303" cy="3713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01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b="1" dirty="0"/>
              <a:t>Linux </a:t>
            </a:r>
            <a:r>
              <a:rPr lang="es-CO" b="1" dirty="0" err="1"/>
              <a:t>Operating</a:t>
            </a:r>
            <a:r>
              <a:rPr lang="es-CO" b="1" dirty="0"/>
              <a:t> </a:t>
            </a:r>
            <a:r>
              <a:rPr lang="es-CO" b="1" dirty="0" err="1"/>
              <a:t>System</a:t>
            </a:r>
            <a:endParaRPr lang="es-CO" b="1" dirty="0"/>
          </a:p>
        </p:txBody>
      </p:sp>
      <p:pic>
        <p:nvPicPr>
          <p:cNvPr id="7170" name="Picture 2" descr="Amazon.com: odroid-xu4 con fuente de alimentación, funda y 16 gb ..."/>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60737" y="2595153"/>
            <a:ext cx="3616860" cy="27242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er o no ser?, ¿Porque utilizas GNU Linux?"/>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68091" y="1244220"/>
            <a:ext cx="7132320" cy="5349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40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Linux </a:t>
            </a:r>
            <a:r>
              <a:rPr lang="es-CO" b="1" dirty="0" err="1"/>
              <a:t>Operating</a:t>
            </a:r>
            <a:r>
              <a:rPr lang="es-CO" b="1" dirty="0"/>
              <a:t> </a:t>
            </a:r>
            <a:r>
              <a:rPr lang="es-CO" b="1" dirty="0" err="1"/>
              <a:t>System</a:t>
            </a:r>
            <a:endParaRPr lang="es-CO" b="1" dirty="0"/>
          </a:p>
        </p:txBody>
      </p:sp>
      <p:pic>
        <p:nvPicPr>
          <p:cNvPr id="2050" name="Picture 2" descr="Introduction to embedded linux device driver and firmwar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894217" y="1393100"/>
            <a:ext cx="7038625" cy="52844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bedded Linux - Linux, HD Png Download - 1024x484(#6651253) - PngFin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1495" y="2747282"/>
            <a:ext cx="4181134" cy="207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4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Linux </a:t>
            </a:r>
            <a:r>
              <a:rPr lang="es-CO" b="1" dirty="0" err="1"/>
              <a:t>Operating</a:t>
            </a:r>
            <a:r>
              <a:rPr lang="es-CO" b="1" dirty="0"/>
              <a:t> </a:t>
            </a:r>
            <a:r>
              <a:rPr lang="es-CO" b="1" dirty="0" err="1"/>
              <a:t>System</a:t>
            </a:r>
            <a:endParaRPr lang="es-CO" b="1" dirty="0"/>
          </a:p>
        </p:txBody>
      </p:sp>
      <p:pic>
        <p:nvPicPr>
          <p:cNvPr id="4098" name="Picture 2" descr="Jetson Nano Developer Kit"/>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039239"/>
            <a:ext cx="5181600" cy="42273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9"/>
          <p:cNvSpPr txBox="1"/>
          <p:nvPr/>
        </p:nvSpPr>
        <p:spPr>
          <a:xfrm>
            <a:off x="1662154" y="6143450"/>
            <a:ext cx="1478290" cy="246221"/>
          </a:xfrm>
          <a:prstGeom prst="rect">
            <a:avLst/>
          </a:prstGeom>
          <a:noFill/>
        </p:spPr>
        <p:txBody>
          <a:bodyPr wrap="none" rtlCol="0">
            <a:spAutoFit/>
          </a:bodyPr>
          <a:lstStyle/>
          <a:p>
            <a:r>
              <a:rPr lang="es-ES_tradnl" sz="1000" dirty="0" err="1"/>
              <a:t>Source</a:t>
            </a:r>
            <a:r>
              <a:rPr lang="es-ES_tradnl" sz="1000" dirty="0"/>
              <a:t>: www.nvidia.com</a:t>
            </a:r>
          </a:p>
        </p:txBody>
      </p:sp>
      <p:pic>
        <p:nvPicPr>
          <p:cNvPr id="7" name="Picture 6" descr="Raspberry Pi 4 Specification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38863" y="2627777"/>
            <a:ext cx="5214937" cy="30502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9"/>
          <p:cNvSpPr txBox="1"/>
          <p:nvPr/>
        </p:nvSpPr>
        <p:spPr>
          <a:xfrm>
            <a:off x="7009217" y="6143449"/>
            <a:ext cx="1713931" cy="246221"/>
          </a:xfrm>
          <a:prstGeom prst="rect">
            <a:avLst/>
          </a:prstGeom>
          <a:noFill/>
        </p:spPr>
        <p:txBody>
          <a:bodyPr wrap="none" rtlCol="0">
            <a:spAutoFit/>
          </a:bodyPr>
          <a:lstStyle/>
          <a:p>
            <a:r>
              <a:rPr lang="es-ES_tradnl" sz="1000" dirty="0" err="1"/>
              <a:t>Source</a:t>
            </a:r>
            <a:r>
              <a:rPr lang="es-ES_tradnl" sz="1000" dirty="0"/>
              <a:t>: www.raspberrypi.org</a:t>
            </a:r>
          </a:p>
        </p:txBody>
      </p:sp>
    </p:spTree>
    <p:extLst>
      <p:ext uri="{BB962C8B-B14F-4D97-AF65-F5344CB8AC3E}">
        <p14:creationId xmlns:p14="http://schemas.microsoft.com/office/powerpoint/2010/main" val="341297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s-CO" b="1" dirty="0"/>
              <a:t>Linux </a:t>
            </a:r>
            <a:r>
              <a:rPr lang="es-CO" b="1" dirty="0" err="1"/>
              <a:t>Operating</a:t>
            </a:r>
            <a:r>
              <a:rPr lang="es-CO" b="1" dirty="0"/>
              <a:t> </a:t>
            </a:r>
            <a:r>
              <a:rPr lang="es-CO" b="1" dirty="0" err="1"/>
              <a:t>System</a:t>
            </a:r>
            <a:endParaRPr lang="es-CO" b="1" dirty="0"/>
          </a:p>
        </p:txBody>
      </p:sp>
      <p:pic>
        <p:nvPicPr>
          <p:cNvPr id="6146" name="Picture 2" descr="https://lcom.static.linuxfound.org/images/stories/41373/Samsung-ARTIK-board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91" y="2072545"/>
            <a:ext cx="11304531" cy="42150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9"/>
          <p:cNvSpPr txBox="1"/>
          <p:nvPr/>
        </p:nvSpPr>
        <p:spPr>
          <a:xfrm>
            <a:off x="751114" y="6287589"/>
            <a:ext cx="2417650" cy="246221"/>
          </a:xfrm>
          <a:prstGeom prst="rect">
            <a:avLst/>
          </a:prstGeom>
          <a:noFill/>
        </p:spPr>
        <p:txBody>
          <a:bodyPr wrap="none" rtlCol="0">
            <a:spAutoFit/>
          </a:bodyPr>
          <a:lstStyle/>
          <a:p>
            <a:r>
              <a:rPr lang="es-ES_tradnl" sz="1000" dirty="0" err="1"/>
              <a:t>Source</a:t>
            </a:r>
            <a:r>
              <a:rPr lang="es-ES_tradnl" sz="1000" dirty="0"/>
              <a:t>: https://lcom.static.linuxfound.org</a:t>
            </a:r>
          </a:p>
        </p:txBody>
      </p:sp>
      <p:sp>
        <p:nvSpPr>
          <p:cNvPr id="7" name="CuadroTexto 6"/>
          <p:cNvSpPr txBox="1"/>
          <p:nvPr/>
        </p:nvSpPr>
        <p:spPr>
          <a:xfrm>
            <a:off x="870857" y="2342606"/>
            <a:ext cx="3955378" cy="701731"/>
          </a:xfrm>
          <a:prstGeom prst="rect">
            <a:avLst/>
          </a:prstGeom>
        </p:spPr>
        <p:txBody>
          <a:bodyPr vert="horz" lIns="91440" tIns="45720" rIns="91440" bIns="45720" rtlCol="0" anchor="ctr">
            <a:normAutofit/>
          </a:bodyPr>
          <a:lstStyle>
            <a:lvl1pPr>
              <a:lnSpc>
                <a:spcPct val="90000"/>
              </a:lnSpc>
              <a:spcBef>
                <a:spcPct val="0"/>
              </a:spcBef>
              <a:buNone/>
              <a:defRPr sz="4400" b="1">
                <a:latin typeface="+mj-lt"/>
                <a:ea typeface="+mj-ea"/>
                <a:cs typeface="+mj-cs"/>
              </a:defRPr>
            </a:lvl1pPr>
          </a:lstStyle>
          <a:p>
            <a:r>
              <a:rPr lang="es-CO" sz="2400" dirty="0"/>
              <a:t>Samsung </a:t>
            </a:r>
            <a:r>
              <a:rPr lang="es-CO" sz="2400" dirty="0" err="1"/>
              <a:t>devices</a:t>
            </a:r>
            <a:endParaRPr lang="es-CO" sz="2400" dirty="0"/>
          </a:p>
        </p:txBody>
      </p:sp>
    </p:spTree>
    <p:extLst>
      <p:ext uri="{BB962C8B-B14F-4D97-AF65-F5344CB8AC3E}">
        <p14:creationId xmlns:p14="http://schemas.microsoft.com/office/powerpoint/2010/main" val="195664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BA165-D8D2-4FC5-BD71-8E4BD6909A5F}"/>
              </a:ext>
            </a:extLst>
          </p:cNvPr>
          <p:cNvSpPr>
            <a:spLocks noGrp="1"/>
          </p:cNvSpPr>
          <p:nvPr>
            <p:ph type="title"/>
          </p:nvPr>
        </p:nvSpPr>
        <p:spPr/>
        <p:txBody>
          <a:bodyPr>
            <a:normAutofit fontScale="90000"/>
          </a:bodyPr>
          <a:lstStyle/>
          <a:p>
            <a:r>
              <a:rPr lang="es-CO" b="1" dirty="0"/>
              <a:t>Windows </a:t>
            </a:r>
            <a:r>
              <a:rPr lang="es-CO" b="1" dirty="0" err="1"/>
              <a:t>Subsystem</a:t>
            </a:r>
            <a:r>
              <a:rPr lang="es-CO" b="1" dirty="0"/>
              <a:t> Linux 2 – WSL2</a:t>
            </a:r>
            <a:endParaRPr lang="es-CO" dirty="0"/>
          </a:p>
        </p:txBody>
      </p:sp>
      <p:sp>
        <p:nvSpPr>
          <p:cNvPr id="3" name="Marcador de contenido 2">
            <a:extLst>
              <a:ext uri="{FF2B5EF4-FFF2-40B4-BE49-F238E27FC236}">
                <a16:creationId xmlns:a16="http://schemas.microsoft.com/office/drawing/2014/main" id="{8512A2B8-D989-44D0-8409-E1DC5854FDE2}"/>
              </a:ext>
            </a:extLst>
          </p:cNvPr>
          <p:cNvSpPr>
            <a:spLocks noGrp="1"/>
          </p:cNvSpPr>
          <p:nvPr>
            <p:ph idx="1"/>
          </p:nvPr>
        </p:nvSpPr>
        <p:spPr>
          <a:xfrm>
            <a:off x="838200" y="1227908"/>
            <a:ext cx="10515600" cy="5264965"/>
          </a:xfrm>
        </p:spPr>
        <p:txBody>
          <a:bodyPr>
            <a:normAutofit/>
          </a:bodyPr>
          <a:lstStyle/>
          <a:p>
            <a:pPr>
              <a:lnSpc>
                <a:spcPct val="100000"/>
              </a:lnSpc>
            </a:pPr>
            <a:r>
              <a:rPr lang="es-ES" dirty="0">
                <a:latin typeface="Montserrat" panose="00000500000000000000" pitchFamily="2" charset="0"/>
              </a:rPr>
              <a:t>WSL 2 es una nueva versión de la arquitectura del Subsistema de Windows para Linux que le permite ejecute archivos binarios de ELF64 de Linux en Windows. Sus principales objetivos son aumentar el rendimiento del sistema de archivos y agregar compatibilidad completa con las llamadas del sistema.</a:t>
            </a:r>
          </a:p>
          <a:p>
            <a:pPr>
              <a:lnSpc>
                <a:spcPct val="100000"/>
              </a:lnSpc>
            </a:pPr>
            <a:r>
              <a:rPr lang="es-ES" dirty="0">
                <a:latin typeface="Montserrat" panose="00000500000000000000" pitchFamily="2" charset="0"/>
              </a:rPr>
              <a:t>Ejecute scripts de </a:t>
            </a:r>
            <a:r>
              <a:rPr lang="es-ES" dirty="0" err="1">
                <a:latin typeface="Montserrat" panose="00000500000000000000" pitchFamily="2" charset="0"/>
              </a:rPr>
              <a:t>Bash</a:t>
            </a:r>
            <a:r>
              <a:rPr lang="es-ES" dirty="0">
                <a:latin typeface="Montserrat" panose="00000500000000000000" pitchFamily="2" charset="0"/>
              </a:rPr>
              <a:t> y aplicaciones de línea de comandos de GNU/Linux.</a:t>
            </a:r>
          </a:p>
          <a:p>
            <a:pPr>
              <a:lnSpc>
                <a:spcPct val="100000"/>
              </a:lnSpc>
            </a:pPr>
            <a:r>
              <a:rPr lang="es-ES" dirty="0">
                <a:latin typeface="Montserrat" panose="00000500000000000000" pitchFamily="2" charset="0"/>
              </a:rPr>
              <a:t>Lenguajes: Python, C/C++.</a:t>
            </a:r>
          </a:p>
        </p:txBody>
      </p:sp>
    </p:spTree>
    <p:extLst>
      <p:ext uri="{BB962C8B-B14F-4D97-AF65-F5344CB8AC3E}">
        <p14:creationId xmlns:p14="http://schemas.microsoft.com/office/powerpoint/2010/main" val="362073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786D5-F4A6-3DF8-0E7F-0AE7A509D9A9}"/>
              </a:ext>
            </a:extLst>
          </p:cNvPr>
          <p:cNvSpPr>
            <a:spLocks noGrp="1"/>
          </p:cNvSpPr>
          <p:nvPr>
            <p:ph type="title"/>
          </p:nvPr>
        </p:nvSpPr>
        <p:spPr/>
        <p:txBody>
          <a:bodyPr>
            <a:normAutofit fontScale="90000"/>
          </a:bodyPr>
          <a:lstStyle/>
          <a:p>
            <a:r>
              <a:rPr lang="es-CO" b="1" dirty="0"/>
              <a:t>Windows </a:t>
            </a:r>
            <a:r>
              <a:rPr lang="es-CO" b="1" dirty="0" err="1"/>
              <a:t>Subsystem</a:t>
            </a:r>
            <a:r>
              <a:rPr lang="es-CO" b="1" dirty="0"/>
              <a:t> Linux 2 – WSL2</a:t>
            </a:r>
            <a:endParaRPr lang="es-CO" dirty="0"/>
          </a:p>
        </p:txBody>
      </p:sp>
      <p:sp>
        <p:nvSpPr>
          <p:cNvPr id="3" name="Marcador de contenido 2">
            <a:extLst>
              <a:ext uri="{FF2B5EF4-FFF2-40B4-BE49-F238E27FC236}">
                <a16:creationId xmlns:a16="http://schemas.microsoft.com/office/drawing/2014/main" id="{C1D5BA65-175A-D952-A090-3DB96C932679}"/>
              </a:ext>
            </a:extLst>
          </p:cNvPr>
          <p:cNvSpPr>
            <a:spLocks noGrp="1"/>
          </p:cNvSpPr>
          <p:nvPr>
            <p:ph idx="1"/>
          </p:nvPr>
        </p:nvSpPr>
        <p:spPr/>
        <p:txBody>
          <a:bodyPr/>
          <a:lstStyle/>
          <a:p>
            <a:r>
              <a:rPr lang="es-ES" dirty="0">
                <a:latin typeface="Montserrat" panose="00000500000000000000" pitchFamily="2" charset="0"/>
              </a:rPr>
              <a:t>Instala software adicional mediante el administrador de paquetes de distribución de GNU/Linux.</a:t>
            </a:r>
          </a:p>
          <a:p>
            <a:r>
              <a:rPr lang="es-ES" dirty="0">
                <a:latin typeface="Montserrat" panose="00000500000000000000" pitchFamily="2" charset="0"/>
              </a:rPr>
              <a:t>Invoca aplicaciones de GNU/Linux en Windows.</a:t>
            </a:r>
          </a:p>
          <a:p>
            <a:r>
              <a:rPr lang="es-ES" dirty="0">
                <a:latin typeface="Montserrat" panose="00000500000000000000" pitchFamily="2" charset="0"/>
              </a:rPr>
              <a:t>Ejecución de aplicaciones gráficas GNU/Linux que están integradas directamente en el escritorio de Windows</a:t>
            </a:r>
          </a:p>
          <a:p>
            <a:r>
              <a:rPr lang="es-ES" dirty="0">
                <a:latin typeface="Montserrat" panose="00000500000000000000" pitchFamily="2" charset="0"/>
              </a:rPr>
              <a:t>Uso de la aceleración de GPU para el aprendizaje automático, escenarios de ciencia de datos y mucho más</a:t>
            </a:r>
            <a:endParaRPr lang="es-CO" dirty="0">
              <a:latin typeface="Montserrat" panose="00000500000000000000" pitchFamily="2" charset="0"/>
            </a:endParaRPr>
          </a:p>
          <a:p>
            <a:endParaRPr lang="es-CO" dirty="0"/>
          </a:p>
        </p:txBody>
      </p:sp>
    </p:spTree>
    <p:extLst>
      <p:ext uri="{BB962C8B-B14F-4D97-AF65-F5344CB8AC3E}">
        <p14:creationId xmlns:p14="http://schemas.microsoft.com/office/powerpoint/2010/main" val="12924227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2558</TotalTime>
  <Words>637</Words>
  <Application>Microsoft Office PowerPoint</Application>
  <PresentationFormat>Panorámica</PresentationFormat>
  <Paragraphs>58</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Montserrat</vt:lpstr>
      <vt:lpstr>Tema de Office</vt:lpstr>
      <vt:lpstr>Algoritmos en Sistemas electrónicos</vt:lpstr>
      <vt:lpstr>Temario</vt:lpstr>
      <vt:lpstr>Linux Operating System</vt:lpstr>
      <vt:lpstr>Linux Operating System</vt:lpstr>
      <vt:lpstr>Linux Operating System</vt:lpstr>
      <vt:lpstr>Linux Operating System</vt:lpstr>
      <vt:lpstr>Linux Operating System</vt:lpstr>
      <vt:lpstr>Windows Subsystem Linux 2 – WSL2</vt:lpstr>
      <vt:lpstr>Windows Subsystem Linux 2 – WSL2</vt:lpstr>
      <vt:lpstr>Windows Subsystem Linux 2 – WSL2</vt:lpstr>
      <vt:lpstr>Windows Subsystem Linux 2 – WSL2</vt:lpstr>
      <vt:lpstr>Herramientas de compilación </vt:lpstr>
      <vt:lpstr>Herramientas de compilación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ALEXANDER PEREZ RUIZ</dc:creator>
  <cp:lastModifiedBy>ALEXANDER PEREZ RUIZ</cp:lastModifiedBy>
  <cp:revision>46</cp:revision>
  <dcterms:created xsi:type="dcterms:W3CDTF">2019-01-22T19:57:05Z</dcterms:created>
  <dcterms:modified xsi:type="dcterms:W3CDTF">2023-09-01T04:08:16Z</dcterms:modified>
</cp:coreProperties>
</file>