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90" d="100"/>
          <a:sy n="90" d="100"/>
        </p:scale>
        <p:origin x="-528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7D9177D-AC5D-4E76-94E8-31A9A0CC5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D51CEB78-386E-4A09-AB23-466D6AE5F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2C352E3-EBA5-4619-9A3C-74E85D40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645B-9B46-4516-A2F8-FF27347A490A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16246D9-B3F2-46FD-956B-AE7066FE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2EB45EC-A043-4692-9840-5A8596FE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B41D-6771-46C4-B863-509AD5BB07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34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591BE11-492B-4EDA-ABFD-8D34117A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0959A56E-50EE-4B70-86B8-FDAFD2640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611C256-FA6B-4C1C-9CAB-0B0D565F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645B-9B46-4516-A2F8-FF27347A490A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399B849-67E8-420B-BC25-CA512E4A8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9D41B28-C564-48B0-AE2C-B7A3F9DE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B41D-6771-46C4-B863-509AD5BB07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722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21EC5084-9370-4AF4-92CA-50166E259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256BCB0A-471B-4CAD-BCEC-6843D3D79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118355F-238B-4A49-9B26-1F13851E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645B-9B46-4516-A2F8-FF27347A490A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FDEC93B-BBBC-483E-82CD-1FB66CE1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A029B17-2542-4037-A63B-A45326C3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B41D-6771-46C4-B863-509AD5BB07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92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5723247-BA6D-4C81-A86E-2DE6A0BB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D62E8CD-FBC8-4C6E-A9C2-F18677A08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359AC47-8206-45E6-8313-93649061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645B-9B46-4516-A2F8-FF27347A490A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80AFE4D-86AB-41E1-AD39-1B5BB245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136B33E-4695-4E3A-A576-CFD1D161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B41D-6771-46C4-B863-509AD5BB07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079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FF078AB-C553-4E5F-816E-73548CDB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C77E281-66A2-42DD-BF08-81CAC1C2C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DBFCB9B-490B-44C3-A201-94D13BE4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645B-9B46-4516-A2F8-FF27347A490A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536683D-AD52-40B6-A9E1-CB710D38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6843DC4-B82A-4185-8018-9B665D66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B41D-6771-46C4-B863-509AD5BB07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69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E908D7B-EB05-430A-B1C5-C00CFB96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1718230-024D-440E-9EFD-D4819109D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7581F4FB-86F4-467C-96F0-13842EB44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76326C1F-B3A1-4C9B-AB0F-0CED5083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645B-9B46-4516-A2F8-FF27347A490A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B7F90C71-1883-4F4D-87D3-A464EE2C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11DCD6ED-9902-4103-8A21-3BCB1341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B41D-6771-46C4-B863-509AD5BB07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88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0046C6-67D2-44D9-98FC-EBDD53A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D63250EF-706D-49AA-8C67-65F100827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1064CDF7-BAB9-47D5-9FB4-90D1946E7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29297AAA-310D-470F-B5CA-78F914234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3F96CD29-ED16-43C5-9D62-0CC12319B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0E4776A0-DC64-45C3-B748-AA23ADA4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645B-9B46-4516-A2F8-FF27347A490A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DD417B6F-E771-4048-8834-F5A43592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049C8F0F-5BD7-434C-8EF0-36253486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B41D-6771-46C4-B863-509AD5BB07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153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54BF022-5EE9-4903-9117-3D0A795E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7CD28BF4-E6DC-45FA-9684-063797D0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645B-9B46-4516-A2F8-FF27347A490A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4848F78E-E11D-4ED6-B67F-D6604F68D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3ACBD2B-89D7-48C9-9919-F6739BF3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B41D-6771-46C4-B863-509AD5BB07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788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5AD9A8D3-5061-4819-895A-AF022DF7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645B-9B46-4516-A2F8-FF27347A490A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7C45F5C9-89C7-4A92-A96D-F6550BAF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FC24C338-DCF0-4F7E-8015-341E8B01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B41D-6771-46C4-B863-509AD5BB07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84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8F9F2F0-FAF9-4314-9245-23ED25E8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460E89D-2C24-4840-9F59-A23FA1DC3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9B8EA6F8-81A1-4336-A284-B2B1BFF27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9B569BC7-1A8D-4CF6-BEAF-9A36F011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645B-9B46-4516-A2F8-FF27347A490A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57BAD40-4E23-4C8B-8782-15AE5011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6FD9F888-2DA7-49AB-A122-1B81C91B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B41D-6771-46C4-B863-509AD5BB07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96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299E0DE-E969-4067-A93A-6A0BA8B07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AD8A06F7-2D19-41DF-969D-D52845825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1126F7BD-4C9B-4D71-B571-FCAF06D2D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D5B04D3E-8A5F-4644-8522-36285219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645B-9B46-4516-A2F8-FF27347A490A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B0DB2D62-98A3-41AC-A686-81C78070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5C461787-55BF-4335-AF49-85DDEED6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B41D-6771-46C4-B863-509AD5BB07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945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607EB0B3-6425-4CD0-ADF6-A41E2E55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EEF3603C-A140-4304-B632-96F51FAF1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543A55B-445A-493B-9DD4-1E26FB4E2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645B-9B46-4516-A2F8-FF27347A490A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973D42C-7760-4E07-943B-853F2D561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48287AB2-0640-468F-B838-BA8B6D63C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4B41D-6771-46C4-B863-509AD5BB07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70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72A7C536-DEAE-4997-832B-C0401DAB8FE4}"/>
              </a:ext>
            </a:extLst>
          </p:cNvPr>
          <p:cNvSpPr/>
          <p:nvPr/>
        </p:nvSpPr>
        <p:spPr>
          <a:xfrm>
            <a:off x="2029216" y="1453019"/>
            <a:ext cx="1828800" cy="10020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OPORTUNIDAD DE VENTA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EBCB1A6B-ADD2-4F20-88D4-29A2F9CB46C6}"/>
              </a:ext>
            </a:extLst>
          </p:cNvPr>
          <p:cNvSpPr/>
          <p:nvPr/>
        </p:nvSpPr>
        <p:spPr>
          <a:xfrm>
            <a:off x="5181600" y="1453019"/>
            <a:ext cx="1828800" cy="1002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VENTA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2E37E12D-B0E3-41F4-B5E9-9ABC66812FDD}"/>
              </a:ext>
            </a:extLst>
          </p:cNvPr>
          <p:cNvSpPr/>
          <p:nvPr/>
        </p:nvSpPr>
        <p:spPr>
          <a:xfrm>
            <a:off x="8333984" y="1453019"/>
            <a:ext cx="1828800" cy="1002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POST-VENTA</a:t>
            </a:r>
            <a:endParaRPr lang="es-ES" dirty="0"/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xmlns="" id="{829B0F33-DC1E-4ABC-BBFD-CEEFA884422F}"/>
              </a:ext>
            </a:extLst>
          </p:cNvPr>
          <p:cNvSpPr/>
          <p:nvPr/>
        </p:nvSpPr>
        <p:spPr>
          <a:xfrm>
            <a:off x="2029216" y="3429000"/>
            <a:ext cx="813356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CUSTOMER EXPIERENCE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105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72A7C536-DEAE-4997-832B-C0401DAB8FE4}"/>
              </a:ext>
            </a:extLst>
          </p:cNvPr>
          <p:cNvSpPr/>
          <p:nvPr/>
        </p:nvSpPr>
        <p:spPr>
          <a:xfrm>
            <a:off x="926925" y="889348"/>
            <a:ext cx="1828800" cy="10020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OPORTUNIDAD DE VENTA</a:t>
            </a: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03C25622-DC3C-467D-8757-4AED5C02E78D}"/>
              </a:ext>
            </a:extLst>
          </p:cNvPr>
          <p:cNvSpPr/>
          <p:nvPr/>
        </p:nvSpPr>
        <p:spPr>
          <a:xfrm>
            <a:off x="1603332" y="2555310"/>
            <a:ext cx="1540701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Contactar Cliente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70F79612-58B3-4617-8B03-A25DC01949DF}"/>
              </a:ext>
            </a:extLst>
          </p:cNvPr>
          <p:cNvSpPr/>
          <p:nvPr/>
        </p:nvSpPr>
        <p:spPr>
          <a:xfrm>
            <a:off x="4812078" y="2555310"/>
            <a:ext cx="1540701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Registro de Cliente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A9868368-EBFF-4E80-9CF2-F98698C2D90E}"/>
              </a:ext>
            </a:extLst>
          </p:cNvPr>
          <p:cNvSpPr/>
          <p:nvPr/>
        </p:nvSpPr>
        <p:spPr>
          <a:xfrm>
            <a:off x="7820412" y="2555310"/>
            <a:ext cx="1540701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Registro Oportunidad</a:t>
            </a:r>
            <a:endParaRPr lang="es-ES" dirty="0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xmlns="" id="{D9A7CD62-4A1B-4013-BFA2-3056A92C832A}"/>
              </a:ext>
            </a:extLst>
          </p:cNvPr>
          <p:cNvSpPr/>
          <p:nvPr/>
        </p:nvSpPr>
        <p:spPr>
          <a:xfrm>
            <a:off x="3369501" y="26680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xmlns="" id="{232D5EDB-D067-4CB6-A2B4-4AB1C5C13CA8}"/>
              </a:ext>
            </a:extLst>
          </p:cNvPr>
          <p:cNvSpPr/>
          <p:nvPr/>
        </p:nvSpPr>
        <p:spPr>
          <a:xfrm>
            <a:off x="6597391" y="26680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xmlns="" id="{2E6BA2E2-9398-4BBE-AE54-3A98CEEAA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91345"/>
              </p:ext>
            </p:extLst>
          </p:nvPr>
        </p:nvGraphicFramePr>
        <p:xfrm>
          <a:off x="363254" y="4239480"/>
          <a:ext cx="1151142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142">
                  <a:extLst>
                    <a:ext uri="{9D8B030D-6E8A-4147-A177-3AD203B41FA5}">
                      <a16:colId xmlns:a16="http://schemas.microsoft.com/office/drawing/2014/main" xmlns="" val="942011074"/>
                    </a:ext>
                  </a:extLst>
                </a:gridCol>
                <a:gridCol w="1151142">
                  <a:extLst>
                    <a:ext uri="{9D8B030D-6E8A-4147-A177-3AD203B41FA5}">
                      <a16:colId xmlns:a16="http://schemas.microsoft.com/office/drawing/2014/main" xmlns="" val="1692627927"/>
                    </a:ext>
                  </a:extLst>
                </a:gridCol>
                <a:gridCol w="1151142">
                  <a:extLst>
                    <a:ext uri="{9D8B030D-6E8A-4147-A177-3AD203B41FA5}">
                      <a16:colId xmlns:a16="http://schemas.microsoft.com/office/drawing/2014/main" xmlns="" val="3006267503"/>
                    </a:ext>
                  </a:extLst>
                </a:gridCol>
                <a:gridCol w="1151142">
                  <a:extLst>
                    <a:ext uri="{9D8B030D-6E8A-4147-A177-3AD203B41FA5}">
                      <a16:colId xmlns:a16="http://schemas.microsoft.com/office/drawing/2014/main" xmlns="" val="2182252427"/>
                    </a:ext>
                  </a:extLst>
                </a:gridCol>
                <a:gridCol w="1151142">
                  <a:extLst>
                    <a:ext uri="{9D8B030D-6E8A-4147-A177-3AD203B41FA5}">
                      <a16:colId xmlns:a16="http://schemas.microsoft.com/office/drawing/2014/main" xmlns="" val="1569037324"/>
                    </a:ext>
                  </a:extLst>
                </a:gridCol>
                <a:gridCol w="1151142">
                  <a:extLst>
                    <a:ext uri="{9D8B030D-6E8A-4147-A177-3AD203B41FA5}">
                      <a16:colId xmlns:a16="http://schemas.microsoft.com/office/drawing/2014/main" xmlns="" val="800858188"/>
                    </a:ext>
                  </a:extLst>
                </a:gridCol>
                <a:gridCol w="1151142">
                  <a:extLst>
                    <a:ext uri="{9D8B030D-6E8A-4147-A177-3AD203B41FA5}">
                      <a16:colId xmlns:a16="http://schemas.microsoft.com/office/drawing/2014/main" xmlns="" val="2148551956"/>
                    </a:ext>
                  </a:extLst>
                </a:gridCol>
                <a:gridCol w="1151142">
                  <a:extLst>
                    <a:ext uri="{9D8B030D-6E8A-4147-A177-3AD203B41FA5}">
                      <a16:colId xmlns:a16="http://schemas.microsoft.com/office/drawing/2014/main" xmlns="" val="716601449"/>
                    </a:ext>
                  </a:extLst>
                </a:gridCol>
                <a:gridCol w="1151142">
                  <a:extLst>
                    <a:ext uri="{9D8B030D-6E8A-4147-A177-3AD203B41FA5}">
                      <a16:colId xmlns:a16="http://schemas.microsoft.com/office/drawing/2014/main" xmlns="" val="3423529864"/>
                    </a:ext>
                  </a:extLst>
                </a:gridCol>
                <a:gridCol w="1151142">
                  <a:extLst>
                    <a:ext uri="{9D8B030D-6E8A-4147-A177-3AD203B41FA5}">
                      <a16:colId xmlns:a16="http://schemas.microsoft.com/office/drawing/2014/main" xmlns="" val="198243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Código Cliente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Razón Social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Nombres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Apellidos</a:t>
                      </a:r>
                      <a:endParaRPr lang="es-ES" dirty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Tipo Identificación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Número de Identificación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Dirección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Teléfono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Celular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Clase de Cliente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967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Paquito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Huaraz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DNI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32456543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HUARAZ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989898765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989898765</a:t>
                      </a:r>
                      <a:endParaRPr lang="es-ES" dirty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1=General</a:t>
                      </a:r>
                    </a:p>
                    <a:p>
                      <a:r>
                        <a:rPr lang="es-PE" dirty="0"/>
                        <a:t>2=Potencial</a:t>
                      </a:r>
                    </a:p>
                    <a:p>
                      <a:r>
                        <a:rPr lang="es-PE" dirty="0"/>
                        <a:t>3=Cliente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545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5591785"/>
                  </a:ext>
                </a:extLst>
              </a:tr>
            </a:tbl>
          </a:graphicData>
        </a:graphic>
      </p:graphicFrame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xmlns="" id="{42CB7AAB-1C2B-4198-A646-777C6FE5FE14}"/>
              </a:ext>
            </a:extLst>
          </p:cNvPr>
          <p:cNvSpPr/>
          <p:nvPr/>
        </p:nvSpPr>
        <p:spPr>
          <a:xfrm>
            <a:off x="5313118" y="3369501"/>
            <a:ext cx="538619" cy="601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03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72A7C536-DEAE-4997-832B-C0401DAB8FE4}"/>
              </a:ext>
            </a:extLst>
          </p:cNvPr>
          <p:cNvSpPr/>
          <p:nvPr/>
        </p:nvSpPr>
        <p:spPr>
          <a:xfrm>
            <a:off x="926925" y="889348"/>
            <a:ext cx="1828800" cy="10020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OPORTUNIDAD DE VENTA</a:t>
            </a: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03C25622-DC3C-467D-8757-4AED5C02E78D}"/>
              </a:ext>
            </a:extLst>
          </p:cNvPr>
          <p:cNvSpPr/>
          <p:nvPr/>
        </p:nvSpPr>
        <p:spPr>
          <a:xfrm>
            <a:off x="1603332" y="2555310"/>
            <a:ext cx="1540701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Contactar Cliente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70F79612-58B3-4617-8B03-A25DC01949DF}"/>
              </a:ext>
            </a:extLst>
          </p:cNvPr>
          <p:cNvSpPr/>
          <p:nvPr/>
        </p:nvSpPr>
        <p:spPr>
          <a:xfrm>
            <a:off x="4812078" y="2555310"/>
            <a:ext cx="1540701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Registro de Cliente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A9868368-EBFF-4E80-9CF2-F98698C2D90E}"/>
              </a:ext>
            </a:extLst>
          </p:cNvPr>
          <p:cNvSpPr/>
          <p:nvPr/>
        </p:nvSpPr>
        <p:spPr>
          <a:xfrm>
            <a:off x="7820412" y="2555310"/>
            <a:ext cx="1540701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Registro Oportunidad</a:t>
            </a:r>
            <a:endParaRPr lang="es-ES" dirty="0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xmlns="" id="{D9A7CD62-4A1B-4013-BFA2-3056A92C832A}"/>
              </a:ext>
            </a:extLst>
          </p:cNvPr>
          <p:cNvSpPr/>
          <p:nvPr/>
        </p:nvSpPr>
        <p:spPr>
          <a:xfrm>
            <a:off x="3369501" y="26680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xmlns="" id="{232D5EDB-D067-4CB6-A2B4-4AB1C5C13CA8}"/>
              </a:ext>
            </a:extLst>
          </p:cNvPr>
          <p:cNvSpPr/>
          <p:nvPr/>
        </p:nvSpPr>
        <p:spPr>
          <a:xfrm>
            <a:off x="6597391" y="26680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xmlns="" id="{2E6BA2E2-9398-4BBE-AE54-3A98CEEAA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563376"/>
              </p:ext>
            </p:extLst>
          </p:nvPr>
        </p:nvGraphicFramePr>
        <p:xfrm>
          <a:off x="363254" y="4239480"/>
          <a:ext cx="1151142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142">
                  <a:extLst>
                    <a:ext uri="{9D8B030D-6E8A-4147-A177-3AD203B41FA5}">
                      <a16:colId xmlns:a16="http://schemas.microsoft.com/office/drawing/2014/main" xmlns="" val="942011074"/>
                    </a:ext>
                  </a:extLst>
                </a:gridCol>
                <a:gridCol w="1151142">
                  <a:extLst>
                    <a:ext uri="{9D8B030D-6E8A-4147-A177-3AD203B41FA5}">
                      <a16:colId xmlns:a16="http://schemas.microsoft.com/office/drawing/2014/main" xmlns="" val="1692627927"/>
                    </a:ext>
                  </a:extLst>
                </a:gridCol>
                <a:gridCol w="1151142">
                  <a:extLst>
                    <a:ext uri="{9D8B030D-6E8A-4147-A177-3AD203B41FA5}">
                      <a16:colId xmlns:a16="http://schemas.microsoft.com/office/drawing/2014/main" xmlns="" val="3006267503"/>
                    </a:ext>
                  </a:extLst>
                </a:gridCol>
                <a:gridCol w="1151142">
                  <a:extLst>
                    <a:ext uri="{9D8B030D-6E8A-4147-A177-3AD203B41FA5}">
                      <a16:colId xmlns:a16="http://schemas.microsoft.com/office/drawing/2014/main" xmlns="" val="2182252427"/>
                    </a:ext>
                  </a:extLst>
                </a:gridCol>
                <a:gridCol w="1151142">
                  <a:extLst>
                    <a:ext uri="{9D8B030D-6E8A-4147-A177-3AD203B41FA5}">
                      <a16:colId xmlns:a16="http://schemas.microsoft.com/office/drawing/2014/main" xmlns="" val="1569037324"/>
                    </a:ext>
                  </a:extLst>
                </a:gridCol>
                <a:gridCol w="795403">
                  <a:extLst>
                    <a:ext uri="{9D8B030D-6E8A-4147-A177-3AD203B41FA5}">
                      <a16:colId xmlns:a16="http://schemas.microsoft.com/office/drawing/2014/main" xmlns="" val="800858188"/>
                    </a:ext>
                  </a:extLst>
                </a:gridCol>
                <a:gridCol w="688932">
                  <a:extLst>
                    <a:ext uri="{9D8B030D-6E8A-4147-A177-3AD203B41FA5}">
                      <a16:colId xmlns:a16="http://schemas.microsoft.com/office/drawing/2014/main" xmlns="" val="2148551956"/>
                    </a:ext>
                  </a:extLst>
                </a:gridCol>
                <a:gridCol w="977030">
                  <a:extLst>
                    <a:ext uri="{9D8B030D-6E8A-4147-A177-3AD203B41FA5}">
                      <a16:colId xmlns:a16="http://schemas.microsoft.com/office/drawing/2014/main" xmlns="" val="716601449"/>
                    </a:ext>
                  </a:extLst>
                </a:gridCol>
                <a:gridCol w="1327759">
                  <a:extLst>
                    <a:ext uri="{9D8B030D-6E8A-4147-A177-3AD203B41FA5}">
                      <a16:colId xmlns:a16="http://schemas.microsoft.com/office/drawing/2014/main" xmlns="" val="3423529864"/>
                    </a:ext>
                  </a:extLst>
                </a:gridCol>
                <a:gridCol w="1966586">
                  <a:extLst>
                    <a:ext uri="{9D8B030D-6E8A-4147-A177-3AD203B41FA5}">
                      <a16:colId xmlns:a16="http://schemas.microsoft.com/office/drawing/2014/main" xmlns="" val="198243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Oportunidad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Codigo</a:t>
                      </a:r>
                      <a:r>
                        <a:rPr lang="es-PE" dirty="0"/>
                        <a:t> Cliente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Codigo</a:t>
                      </a:r>
                      <a:r>
                        <a:rPr lang="es-PE" dirty="0"/>
                        <a:t> Producto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Descripción</a:t>
                      </a:r>
                      <a:endParaRPr lang="es-ES" dirty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Tipo de Producto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Precio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Cant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Destino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Modalidad Entrega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Modalidad Pago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967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OP1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PRD001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Colchón Cisne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 </a:t>
                      </a:r>
                      <a:r>
                        <a:rPr lang="es-PE" dirty="0" err="1"/>
                        <a:t>Plz</a:t>
                      </a:r>
                      <a:r>
                        <a:rPr lang="es-PE" dirty="0"/>
                        <a:t>/2 </a:t>
                      </a:r>
                      <a:r>
                        <a:rPr lang="es-PE" dirty="0" err="1"/>
                        <a:t>Plz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[HUARAZ]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err="1"/>
                        <a:t>Curier</a:t>
                      </a:r>
                      <a:r>
                        <a:rPr lang="es-PE" dirty="0"/>
                        <a:t>/</a:t>
                      </a:r>
                      <a:r>
                        <a:rPr lang="es-PE" dirty="0" err="1"/>
                        <a:t>Contrsentrega</a:t>
                      </a:r>
                      <a:r>
                        <a:rPr lang="es-PE" dirty="0"/>
                        <a:t>/Agencia</a:t>
                      </a:r>
                      <a:endParaRPr lang="es-ES" dirty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Tunki</a:t>
                      </a:r>
                      <a:r>
                        <a:rPr lang="es-PE" dirty="0"/>
                        <a:t>/Yape/Depósito/Transferencia/</a:t>
                      </a:r>
                      <a:r>
                        <a:rPr lang="es-PE" dirty="0" err="1"/>
                        <a:t>Contraentrega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545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5591785"/>
                  </a:ext>
                </a:extLst>
              </a:tr>
            </a:tbl>
          </a:graphicData>
        </a:graphic>
      </p:graphicFrame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xmlns="" id="{42CB7AAB-1C2B-4198-A646-777C6FE5FE14}"/>
              </a:ext>
            </a:extLst>
          </p:cNvPr>
          <p:cNvSpPr/>
          <p:nvPr/>
        </p:nvSpPr>
        <p:spPr>
          <a:xfrm>
            <a:off x="8321452" y="3400817"/>
            <a:ext cx="538619" cy="601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08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72A7C536-DEAE-4997-832B-C0401DAB8FE4}"/>
              </a:ext>
            </a:extLst>
          </p:cNvPr>
          <p:cNvSpPr/>
          <p:nvPr/>
        </p:nvSpPr>
        <p:spPr>
          <a:xfrm>
            <a:off x="926925" y="889348"/>
            <a:ext cx="1828800" cy="1002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VENTA</a:t>
            </a: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03C25622-DC3C-467D-8757-4AED5C02E78D}"/>
              </a:ext>
            </a:extLst>
          </p:cNvPr>
          <p:cNvSpPr/>
          <p:nvPr/>
        </p:nvSpPr>
        <p:spPr>
          <a:xfrm>
            <a:off x="1603332" y="2555310"/>
            <a:ext cx="1540701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Pedido de Venta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70F79612-58B3-4617-8B03-A25DC01949DF}"/>
              </a:ext>
            </a:extLst>
          </p:cNvPr>
          <p:cNvSpPr/>
          <p:nvPr/>
        </p:nvSpPr>
        <p:spPr>
          <a:xfrm>
            <a:off x="4812078" y="2555310"/>
            <a:ext cx="1540701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Facturación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A9868368-EBFF-4E80-9CF2-F98698C2D90E}"/>
              </a:ext>
            </a:extLst>
          </p:cNvPr>
          <p:cNvSpPr/>
          <p:nvPr/>
        </p:nvSpPr>
        <p:spPr>
          <a:xfrm>
            <a:off x="7820412" y="2555310"/>
            <a:ext cx="1540701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Despacho</a:t>
            </a:r>
            <a:endParaRPr lang="es-ES" dirty="0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xmlns="" id="{D9A7CD62-4A1B-4013-BFA2-3056A92C832A}"/>
              </a:ext>
            </a:extLst>
          </p:cNvPr>
          <p:cNvSpPr/>
          <p:nvPr/>
        </p:nvSpPr>
        <p:spPr>
          <a:xfrm>
            <a:off x="3369501" y="26680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xmlns="" id="{232D5EDB-D067-4CB6-A2B4-4AB1C5C13CA8}"/>
              </a:ext>
            </a:extLst>
          </p:cNvPr>
          <p:cNvSpPr/>
          <p:nvPr/>
        </p:nvSpPr>
        <p:spPr>
          <a:xfrm>
            <a:off x="6597391" y="26680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xmlns="" id="{2E6BA2E2-9398-4BBE-AE54-3A98CEEAA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337554"/>
              </p:ext>
            </p:extLst>
          </p:nvPr>
        </p:nvGraphicFramePr>
        <p:xfrm>
          <a:off x="363254" y="4239480"/>
          <a:ext cx="1147384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787">
                  <a:extLst>
                    <a:ext uri="{9D8B030D-6E8A-4147-A177-3AD203B41FA5}">
                      <a16:colId xmlns:a16="http://schemas.microsoft.com/office/drawing/2014/main" xmlns="" val="942011074"/>
                    </a:ext>
                  </a:extLst>
                </a:gridCol>
                <a:gridCol w="1383787">
                  <a:extLst>
                    <a:ext uri="{9D8B030D-6E8A-4147-A177-3AD203B41FA5}">
                      <a16:colId xmlns:a16="http://schemas.microsoft.com/office/drawing/2014/main" xmlns="" val="1692627927"/>
                    </a:ext>
                  </a:extLst>
                </a:gridCol>
                <a:gridCol w="1383787">
                  <a:extLst>
                    <a:ext uri="{9D8B030D-6E8A-4147-A177-3AD203B41FA5}">
                      <a16:colId xmlns:a16="http://schemas.microsoft.com/office/drawing/2014/main" xmlns="" val="3006267503"/>
                    </a:ext>
                  </a:extLst>
                </a:gridCol>
                <a:gridCol w="1383787">
                  <a:extLst>
                    <a:ext uri="{9D8B030D-6E8A-4147-A177-3AD203B41FA5}">
                      <a16:colId xmlns:a16="http://schemas.microsoft.com/office/drawing/2014/main" xmlns="" val="2182252427"/>
                    </a:ext>
                  </a:extLst>
                </a:gridCol>
                <a:gridCol w="1383787">
                  <a:extLst>
                    <a:ext uri="{9D8B030D-6E8A-4147-A177-3AD203B41FA5}">
                      <a16:colId xmlns:a16="http://schemas.microsoft.com/office/drawing/2014/main" xmlns="" val="1569037324"/>
                    </a:ext>
                  </a:extLst>
                </a:gridCol>
                <a:gridCol w="956154">
                  <a:extLst>
                    <a:ext uri="{9D8B030D-6E8A-4147-A177-3AD203B41FA5}">
                      <a16:colId xmlns:a16="http://schemas.microsoft.com/office/drawing/2014/main" xmlns="" val="800858188"/>
                    </a:ext>
                  </a:extLst>
                </a:gridCol>
                <a:gridCol w="828165">
                  <a:extLst>
                    <a:ext uri="{9D8B030D-6E8A-4147-A177-3AD203B41FA5}">
                      <a16:colId xmlns:a16="http://schemas.microsoft.com/office/drawing/2014/main" xmlns="" val="2148551956"/>
                    </a:ext>
                  </a:extLst>
                </a:gridCol>
                <a:gridCol w="1174487">
                  <a:extLst>
                    <a:ext uri="{9D8B030D-6E8A-4147-A177-3AD203B41FA5}">
                      <a16:colId xmlns:a16="http://schemas.microsoft.com/office/drawing/2014/main" xmlns="" val="716601449"/>
                    </a:ext>
                  </a:extLst>
                </a:gridCol>
                <a:gridCol w="1596099">
                  <a:extLst>
                    <a:ext uri="{9D8B030D-6E8A-4147-A177-3AD203B41FA5}">
                      <a16:colId xmlns:a16="http://schemas.microsoft.com/office/drawing/2014/main" xmlns="" val="3423529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Pedido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Oportunidad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Cod Cliente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Fecha del Pedido</a:t>
                      </a:r>
                      <a:endParaRPr lang="es-ES" dirty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Fecha Entrega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Destino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Modalidad Entrega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Modalidad Pago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TOTAL PEDIDO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967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100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Colchón Cisne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 </a:t>
                      </a:r>
                      <a:r>
                        <a:rPr lang="es-PE" dirty="0" err="1"/>
                        <a:t>Plz</a:t>
                      </a:r>
                      <a:r>
                        <a:rPr lang="es-PE" dirty="0"/>
                        <a:t>/2 </a:t>
                      </a:r>
                      <a:r>
                        <a:rPr lang="es-PE" dirty="0" err="1"/>
                        <a:t>Plz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HUARAZ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Agencia</a:t>
                      </a:r>
                      <a:endParaRPr lang="es-ES" dirty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Transferencia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250.00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545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5591785"/>
                  </a:ext>
                </a:extLst>
              </a:tr>
            </a:tbl>
          </a:graphicData>
        </a:graphic>
      </p:graphicFrame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xmlns="" id="{42CB7AAB-1C2B-4198-A646-777C6FE5FE14}"/>
              </a:ext>
            </a:extLst>
          </p:cNvPr>
          <p:cNvSpPr/>
          <p:nvPr/>
        </p:nvSpPr>
        <p:spPr>
          <a:xfrm>
            <a:off x="2104372" y="3519814"/>
            <a:ext cx="538619" cy="601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452B6EC-D4FC-4385-ACB0-E8BA750CF417}"/>
              </a:ext>
            </a:extLst>
          </p:cNvPr>
          <p:cNvSpPr txBox="1"/>
          <p:nvPr/>
        </p:nvSpPr>
        <p:spPr>
          <a:xfrm>
            <a:off x="363254" y="3620022"/>
            <a:ext cx="1415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CABECERA PEDIDO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68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72A7C536-DEAE-4997-832B-C0401DAB8FE4}"/>
              </a:ext>
            </a:extLst>
          </p:cNvPr>
          <p:cNvSpPr/>
          <p:nvPr/>
        </p:nvSpPr>
        <p:spPr>
          <a:xfrm>
            <a:off x="926925" y="889348"/>
            <a:ext cx="1828800" cy="1002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VENTA</a:t>
            </a: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03C25622-DC3C-467D-8757-4AED5C02E78D}"/>
              </a:ext>
            </a:extLst>
          </p:cNvPr>
          <p:cNvSpPr/>
          <p:nvPr/>
        </p:nvSpPr>
        <p:spPr>
          <a:xfrm>
            <a:off x="1603332" y="2555310"/>
            <a:ext cx="1540701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Pedido de Venta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70F79612-58B3-4617-8B03-A25DC01949DF}"/>
              </a:ext>
            </a:extLst>
          </p:cNvPr>
          <p:cNvSpPr/>
          <p:nvPr/>
        </p:nvSpPr>
        <p:spPr>
          <a:xfrm>
            <a:off x="4812078" y="2555310"/>
            <a:ext cx="1540701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Facturación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A9868368-EBFF-4E80-9CF2-F98698C2D90E}"/>
              </a:ext>
            </a:extLst>
          </p:cNvPr>
          <p:cNvSpPr/>
          <p:nvPr/>
        </p:nvSpPr>
        <p:spPr>
          <a:xfrm>
            <a:off x="7820412" y="2555310"/>
            <a:ext cx="1540701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Despacho</a:t>
            </a:r>
            <a:endParaRPr lang="es-ES" dirty="0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xmlns="" id="{D9A7CD62-4A1B-4013-BFA2-3056A92C832A}"/>
              </a:ext>
            </a:extLst>
          </p:cNvPr>
          <p:cNvSpPr/>
          <p:nvPr/>
        </p:nvSpPr>
        <p:spPr>
          <a:xfrm>
            <a:off x="3369501" y="26680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xmlns="" id="{232D5EDB-D067-4CB6-A2B4-4AB1C5C13CA8}"/>
              </a:ext>
            </a:extLst>
          </p:cNvPr>
          <p:cNvSpPr/>
          <p:nvPr/>
        </p:nvSpPr>
        <p:spPr>
          <a:xfrm>
            <a:off x="6597391" y="26680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xmlns="" id="{2E6BA2E2-9398-4BBE-AE54-3A98CEEAA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18920"/>
              </p:ext>
            </p:extLst>
          </p:nvPr>
        </p:nvGraphicFramePr>
        <p:xfrm>
          <a:off x="363254" y="4239480"/>
          <a:ext cx="8703254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787">
                  <a:extLst>
                    <a:ext uri="{9D8B030D-6E8A-4147-A177-3AD203B41FA5}">
                      <a16:colId xmlns:a16="http://schemas.microsoft.com/office/drawing/2014/main" xmlns="" val="942011074"/>
                    </a:ext>
                  </a:extLst>
                </a:gridCol>
                <a:gridCol w="1383787">
                  <a:extLst>
                    <a:ext uri="{9D8B030D-6E8A-4147-A177-3AD203B41FA5}">
                      <a16:colId xmlns:a16="http://schemas.microsoft.com/office/drawing/2014/main" xmlns="" val="1692627927"/>
                    </a:ext>
                  </a:extLst>
                </a:gridCol>
                <a:gridCol w="1383787">
                  <a:extLst>
                    <a:ext uri="{9D8B030D-6E8A-4147-A177-3AD203B41FA5}">
                      <a16:colId xmlns:a16="http://schemas.microsoft.com/office/drawing/2014/main" xmlns="" val="3006267503"/>
                    </a:ext>
                  </a:extLst>
                </a:gridCol>
                <a:gridCol w="1383787">
                  <a:extLst>
                    <a:ext uri="{9D8B030D-6E8A-4147-A177-3AD203B41FA5}">
                      <a16:colId xmlns:a16="http://schemas.microsoft.com/office/drawing/2014/main" xmlns="" val="2182252427"/>
                    </a:ext>
                  </a:extLst>
                </a:gridCol>
                <a:gridCol w="1383787">
                  <a:extLst>
                    <a:ext uri="{9D8B030D-6E8A-4147-A177-3AD203B41FA5}">
                      <a16:colId xmlns:a16="http://schemas.microsoft.com/office/drawing/2014/main" xmlns="" val="1569037324"/>
                    </a:ext>
                  </a:extLst>
                </a:gridCol>
                <a:gridCol w="956154">
                  <a:extLst>
                    <a:ext uri="{9D8B030D-6E8A-4147-A177-3AD203B41FA5}">
                      <a16:colId xmlns:a16="http://schemas.microsoft.com/office/drawing/2014/main" xmlns="" val="800858188"/>
                    </a:ext>
                  </a:extLst>
                </a:gridCol>
                <a:gridCol w="828165">
                  <a:extLst>
                    <a:ext uri="{9D8B030D-6E8A-4147-A177-3AD203B41FA5}">
                      <a16:colId xmlns:a16="http://schemas.microsoft.com/office/drawing/2014/main" xmlns="" val="2148551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Pedido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Posición / Línea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Cod Producto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Unidad Medida</a:t>
                      </a:r>
                      <a:endParaRPr lang="es-ES" dirty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Cantidad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Precio </a:t>
                      </a:r>
                      <a:r>
                        <a:rPr lang="es-PE" dirty="0" err="1"/>
                        <a:t>Unit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Importe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967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100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PRD001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UND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200</a:t>
                      </a:r>
                      <a:endParaRPr lang="es-ES" dirty="0"/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545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5591785"/>
                  </a:ext>
                </a:extLst>
              </a:tr>
            </a:tbl>
          </a:graphicData>
        </a:graphic>
      </p:graphicFrame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xmlns="" id="{42CB7AAB-1C2B-4198-A646-777C6FE5FE14}"/>
              </a:ext>
            </a:extLst>
          </p:cNvPr>
          <p:cNvSpPr/>
          <p:nvPr/>
        </p:nvSpPr>
        <p:spPr>
          <a:xfrm>
            <a:off x="2104372" y="3519814"/>
            <a:ext cx="538619" cy="601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452B6EC-D4FC-4385-ACB0-E8BA750CF417}"/>
              </a:ext>
            </a:extLst>
          </p:cNvPr>
          <p:cNvSpPr txBox="1"/>
          <p:nvPr/>
        </p:nvSpPr>
        <p:spPr>
          <a:xfrm>
            <a:off x="363254" y="3620022"/>
            <a:ext cx="1415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DETALLE PEDIDO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82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72A7C536-DEAE-4997-832B-C0401DAB8FE4}"/>
              </a:ext>
            </a:extLst>
          </p:cNvPr>
          <p:cNvSpPr/>
          <p:nvPr/>
        </p:nvSpPr>
        <p:spPr>
          <a:xfrm>
            <a:off x="926925" y="889348"/>
            <a:ext cx="1828800" cy="1002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CAMPAÑAS</a:t>
            </a: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03C25622-DC3C-467D-8757-4AED5C02E78D}"/>
              </a:ext>
            </a:extLst>
          </p:cNvPr>
          <p:cNvSpPr/>
          <p:nvPr/>
        </p:nvSpPr>
        <p:spPr>
          <a:xfrm>
            <a:off x="1603332" y="2555310"/>
            <a:ext cx="1540701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Registro de la Campaña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70F79612-58B3-4617-8B03-A25DC01949DF}"/>
              </a:ext>
            </a:extLst>
          </p:cNvPr>
          <p:cNvSpPr/>
          <p:nvPr/>
        </p:nvSpPr>
        <p:spPr>
          <a:xfrm>
            <a:off x="4812078" y="2455102"/>
            <a:ext cx="1540701" cy="873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Asignación de Producto/Campañas</a:t>
            </a:r>
            <a:endParaRPr lang="es-ES" dirty="0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xmlns="" id="{D9A7CD62-4A1B-4013-BFA2-3056A92C832A}"/>
              </a:ext>
            </a:extLst>
          </p:cNvPr>
          <p:cNvSpPr/>
          <p:nvPr/>
        </p:nvSpPr>
        <p:spPr>
          <a:xfrm>
            <a:off x="3369501" y="26680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xmlns="" id="{2E6BA2E2-9398-4BBE-AE54-3A98CEEAA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989989"/>
              </p:ext>
            </p:extLst>
          </p:nvPr>
        </p:nvGraphicFramePr>
        <p:xfrm>
          <a:off x="363254" y="4239480"/>
          <a:ext cx="553514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787">
                  <a:extLst>
                    <a:ext uri="{9D8B030D-6E8A-4147-A177-3AD203B41FA5}">
                      <a16:colId xmlns:a16="http://schemas.microsoft.com/office/drawing/2014/main" xmlns="" val="942011074"/>
                    </a:ext>
                  </a:extLst>
                </a:gridCol>
                <a:gridCol w="1383787">
                  <a:extLst>
                    <a:ext uri="{9D8B030D-6E8A-4147-A177-3AD203B41FA5}">
                      <a16:colId xmlns:a16="http://schemas.microsoft.com/office/drawing/2014/main" xmlns="" val="1692627927"/>
                    </a:ext>
                  </a:extLst>
                </a:gridCol>
                <a:gridCol w="1383787">
                  <a:extLst>
                    <a:ext uri="{9D8B030D-6E8A-4147-A177-3AD203B41FA5}">
                      <a16:colId xmlns:a16="http://schemas.microsoft.com/office/drawing/2014/main" xmlns="" val="3006267503"/>
                    </a:ext>
                  </a:extLst>
                </a:gridCol>
                <a:gridCol w="1383787">
                  <a:extLst>
                    <a:ext uri="{9D8B030D-6E8A-4147-A177-3AD203B41FA5}">
                      <a16:colId xmlns:a16="http://schemas.microsoft.com/office/drawing/2014/main" xmlns="" val="2182252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CAMPAÑA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DESCRIPCIÓN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Fecha Validez Inicial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Fecha Validez Final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967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2019-01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PRIMAVERA VERANO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01.09.2019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20.02.2020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545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2019-02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HALLOWIN 2019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15.10.2019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31.10.2019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5591785"/>
                  </a:ext>
                </a:extLst>
              </a:tr>
            </a:tbl>
          </a:graphicData>
        </a:graphic>
      </p:graphicFrame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xmlns="" id="{42CB7AAB-1C2B-4198-A646-777C6FE5FE14}"/>
              </a:ext>
            </a:extLst>
          </p:cNvPr>
          <p:cNvSpPr/>
          <p:nvPr/>
        </p:nvSpPr>
        <p:spPr>
          <a:xfrm>
            <a:off x="2104372" y="3519814"/>
            <a:ext cx="538619" cy="601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726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72A7C536-DEAE-4997-832B-C0401DAB8FE4}"/>
              </a:ext>
            </a:extLst>
          </p:cNvPr>
          <p:cNvSpPr/>
          <p:nvPr/>
        </p:nvSpPr>
        <p:spPr>
          <a:xfrm>
            <a:off x="926925" y="889348"/>
            <a:ext cx="1828800" cy="1002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CAMPAÑAS</a:t>
            </a: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03C25622-DC3C-467D-8757-4AED5C02E78D}"/>
              </a:ext>
            </a:extLst>
          </p:cNvPr>
          <p:cNvSpPr/>
          <p:nvPr/>
        </p:nvSpPr>
        <p:spPr>
          <a:xfrm>
            <a:off x="1603332" y="2555310"/>
            <a:ext cx="1540701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Registro de la Campaña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70F79612-58B3-4617-8B03-A25DC01949DF}"/>
              </a:ext>
            </a:extLst>
          </p:cNvPr>
          <p:cNvSpPr/>
          <p:nvPr/>
        </p:nvSpPr>
        <p:spPr>
          <a:xfrm>
            <a:off x="4812078" y="2455102"/>
            <a:ext cx="1540701" cy="873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Asignación de Producto/Campañas</a:t>
            </a:r>
            <a:endParaRPr lang="es-ES" dirty="0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xmlns="" id="{D9A7CD62-4A1B-4013-BFA2-3056A92C832A}"/>
              </a:ext>
            </a:extLst>
          </p:cNvPr>
          <p:cNvSpPr/>
          <p:nvPr/>
        </p:nvSpPr>
        <p:spPr>
          <a:xfrm>
            <a:off x="3369501" y="26680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xmlns="" id="{2E6BA2E2-9398-4BBE-AE54-3A98CEEAA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39428"/>
              </p:ext>
            </p:extLst>
          </p:nvPr>
        </p:nvGraphicFramePr>
        <p:xfrm>
          <a:off x="363253" y="4239480"/>
          <a:ext cx="1112311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016">
                  <a:extLst>
                    <a:ext uri="{9D8B030D-6E8A-4147-A177-3AD203B41FA5}">
                      <a16:colId xmlns:a16="http://schemas.microsoft.com/office/drawing/2014/main" xmlns="" val="942011074"/>
                    </a:ext>
                  </a:extLst>
                </a:gridCol>
                <a:gridCol w="1589016">
                  <a:extLst>
                    <a:ext uri="{9D8B030D-6E8A-4147-A177-3AD203B41FA5}">
                      <a16:colId xmlns:a16="http://schemas.microsoft.com/office/drawing/2014/main" xmlns="" val="1095083491"/>
                    </a:ext>
                  </a:extLst>
                </a:gridCol>
                <a:gridCol w="1589016">
                  <a:extLst>
                    <a:ext uri="{9D8B030D-6E8A-4147-A177-3AD203B41FA5}">
                      <a16:colId xmlns:a16="http://schemas.microsoft.com/office/drawing/2014/main" xmlns="" val="1692627927"/>
                    </a:ext>
                  </a:extLst>
                </a:gridCol>
                <a:gridCol w="1589016">
                  <a:extLst>
                    <a:ext uri="{9D8B030D-6E8A-4147-A177-3AD203B41FA5}">
                      <a16:colId xmlns:a16="http://schemas.microsoft.com/office/drawing/2014/main" xmlns="" val="3006267503"/>
                    </a:ext>
                  </a:extLst>
                </a:gridCol>
                <a:gridCol w="1589016">
                  <a:extLst>
                    <a:ext uri="{9D8B030D-6E8A-4147-A177-3AD203B41FA5}">
                      <a16:colId xmlns:a16="http://schemas.microsoft.com/office/drawing/2014/main" xmlns="" val="2182252427"/>
                    </a:ext>
                  </a:extLst>
                </a:gridCol>
                <a:gridCol w="1589016">
                  <a:extLst>
                    <a:ext uri="{9D8B030D-6E8A-4147-A177-3AD203B41FA5}">
                      <a16:colId xmlns:a16="http://schemas.microsoft.com/office/drawing/2014/main" xmlns="" val="1065419075"/>
                    </a:ext>
                  </a:extLst>
                </a:gridCol>
                <a:gridCol w="1589016">
                  <a:extLst>
                    <a:ext uri="{9D8B030D-6E8A-4147-A177-3AD203B41FA5}">
                      <a16:colId xmlns:a16="http://schemas.microsoft.com/office/drawing/2014/main" xmlns="" val="4092382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CAMPAÑA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Posición / Línea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Cod Producto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Modalidad Entrega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Modalidad Pago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Volumen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967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2019-01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PRD001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Agencias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Depósitos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545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2019-01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PRD001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Agencias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Depósitos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85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5591785"/>
                  </a:ext>
                </a:extLst>
              </a:tr>
            </a:tbl>
          </a:graphicData>
        </a:graphic>
      </p:graphicFrame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xmlns="" id="{42CB7AAB-1C2B-4198-A646-777C6FE5FE14}"/>
              </a:ext>
            </a:extLst>
          </p:cNvPr>
          <p:cNvSpPr/>
          <p:nvPr/>
        </p:nvSpPr>
        <p:spPr>
          <a:xfrm>
            <a:off x="5313118" y="3497895"/>
            <a:ext cx="538619" cy="601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9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4"/>
          <a:stretch/>
        </p:blipFill>
        <p:spPr bwMode="auto">
          <a:xfrm>
            <a:off x="304799" y="345855"/>
            <a:ext cx="11077904" cy="6231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14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4"/>
          <a:stretch/>
        </p:blipFill>
        <p:spPr bwMode="auto">
          <a:xfrm>
            <a:off x="746234" y="252248"/>
            <a:ext cx="11014841" cy="6195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491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207</Words>
  <Application>Microsoft Office PowerPoint</Application>
  <PresentationFormat>Personalizado</PresentationFormat>
  <Paragraphs>132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</dc:creator>
  <cp:lastModifiedBy>Luffi</cp:lastModifiedBy>
  <cp:revision>13</cp:revision>
  <dcterms:created xsi:type="dcterms:W3CDTF">2019-10-12T15:53:46Z</dcterms:created>
  <dcterms:modified xsi:type="dcterms:W3CDTF">2020-03-12T00:38:33Z</dcterms:modified>
</cp:coreProperties>
</file>