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40"/>
  </p:notesMasterIdLst>
  <p:sldIdLst>
    <p:sldId id="256" r:id="rId2"/>
    <p:sldId id="268" r:id="rId3"/>
    <p:sldId id="258" r:id="rId4"/>
    <p:sldId id="270" r:id="rId5"/>
    <p:sldId id="269" r:id="rId6"/>
    <p:sldId id="286" r:id="rId7"/>
    <p:sldId id="287" r:id="rId8"/>
    <p:sldId id="288" r:id="rId9"/>
    <p:sldId id="290" r:id="rId10"/>
    <p:sldId id="289" r:id="rId11"/>
    <p:sldId id="259" r:id="rId12"/>
    <p:sldId id="276" r:id="rId13"/>
    <p:sldId id="277" r:id="rId14"/>
    <p:sldId id="291" r:id="rId15"/>
    <p:sldId id="260" r:id="rId16"/>
    <p:sldId id="280" r:id="rId17"/>
    <p:sldId id="281" r:id="rId18"/>
    <p:sldId id="278" r:id="rId19"/>
    <p:sldId id="279" r:id="rId20"/>
    <p:sldId id="271" r:id="rId21"/>
    <p:sldId id="257" r:id="rId22"/>
    <p:sldId id="261" r:id="rId23"/>
    <p:sldId id="282" r:id="rId24"/>
    <p:sldId id="283" r:id="rId25"/>
    <p:sldId id="292" r:id="rId26"/>
    <p:sldId id="284" r:id="rId27"/>
    <p:sldId id="272" r:id="rId28"/>
    <p:sldId id="262" r:id="rId29"/>
    <p:sldId id="273" r:id="rId30"/>
    <p:sldId id="263" r:id="rId31"/>
    <p:sldId id="293" r:id="rId32"/>
    <p:sldId id="295" r:id="rId33"/>
    <p:sldId id="274" r:id="rId34"/>
    <p:sldId id="264" r:id="rId35"/>
    <p:sldId id="267" r:id="rId36"/>
    <p:sldId id="275" r:id="rId37"/>
    <p:sldId id="265" r:id="rId38"/>
    <p:sldId id="285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0DC"/>
    <a:srgbClr val="EFC1A5"/>
    <a:srgbClr val="4E7861"/>
    <a:srgbClr val="98A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34293-D398-4035-8E11-94F8A806629C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3F960-376C-402B-9192-33BC9F0CD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53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858B8-6A4F-C9F2-8251-1CAC36FD2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E9F672-5455-6B94-1BA0-15E9053FD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C2044A-3634-519F-8B9D-4A394B6E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0EE9-B976-4B29-8444-2E5B772320F0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B2FC86-518F-A09F-1620-B3452A3E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C94142-C2CC-7F63-5E35-78E50113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0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D8DB1-D4ED-9E08-C01C-4789C38F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2E3B85-4DDC-C206-3B30-D5E6C0FE4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425CE3-03D3-DED3-ACAC-B10D5777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EF13-1D6E-4CD5-A23D-9D24173C2D9A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8B3A92-4D47-9E90-A481-649902B7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FB831C-88DA-151C-4907-BEA9D3F0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2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0DEDF4-2295-C60B-5104-610BD7213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9E5C9D-4529-803A-2EE3-C59648749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E026E-C601-5F30-093A-ACB1FB27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1185-BC1E-469B-9E0D-F0BE5DD2B46B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D52169-DE5D-78EA-CD12-4C71B288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954DA9-0CD6-71F8-524E-A79F7545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996F6-DCC6-0503-4669-957179AB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1B39AE-029C-CF8C-E3D0-92D9B3FBE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D6830F-DD49-0EB6-D5CB-7D132958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E0C-B933-4D3A-B565-04D473415D61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31A317-359E-FC0C-4954-5F227A59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2E9BE2-4F88-A7BE-3B8E-98B21712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5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ED109-8107-8D13-3282-799A99DF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85185E-C52D-6448-D618-85F7B8212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9D9FF1-0A53-88B6-503C-8C2F5DFD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41-79D1-4942-83E8-E6F5E1546574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EF171C-F1CD-00FA-3D66-A3C93D4E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5D3EFA-010A-BCED-4A41-DD5B20EA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7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0D97D-7013-969E-9B73-A3990E95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EFA38C-C52F-F454-D0C5-05277437A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477E31-69B8-455F-8947-131CE45AC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2258FD-0C59-9DF7-7F4A-E2996440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F38A-3C95-47F1-A137-FBB7DA8987FB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CDF0F5-4300-3F70-AD88-23C3A601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AA4DB8-9934-154C-BD0F-E0040495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6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E3FDF-6A6A-319B-1EA0-6105039F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9D733F-1929-C9A1-B724-1952C441C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7C4381-43F5-5ABD-9C7B-DCBE7CF51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6B8C17-FB15-BA05-C633-9CEF536CC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D935F6-7AFD-22E9-5684-E518204DD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1D0A60-C70D-A658-285B-F9E676F7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15E7-0164-4B1A-B784-C7F8B585FA57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91D109-DC4A-CC99-F130-902F68B4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4543CA-856A-8436-BFB5-1639E594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3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CBA8B-E4C4-C262-8FB7-18FCFCA7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FD77BA-0851-92E8-D978-6A3DEFA9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3654-8253-492D-A91A-CF4CDD15047A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B29599-550A-0F64-71BA-3D9C83DA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B77F3D9-A23E-049F-9604-AEEA3848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9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038DB2C-414E-77EC-5615-D215D71A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3946-C97D-4C20-9209-E9A0D947C708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56CA48-E028-CE62-4628-824C7CBF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0F632F-6DBD-4912-DDDD-468205F9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2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AEC8C-E6C6-B444-BEFA-7E81BD85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D78C34-1559-BFE6-D252-EBA9A801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1A8E55-F255-FAAB-208B-69A307880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0049BE-34B9-A3DA-1BFD-A4E4151E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059A-F0EB-43E9-BD83-CE431C2C15AC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B9C6E7-674C-EE96-3349-4D70D7E1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A16E14-92FC-AC06-ADF6-53E935E8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3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E07BA-8F22-A9E9-5079-0CCBFB13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0F85CF8-5D2D-941E-1BC0-7DF7034CC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5A8E84-EAD0-C117-60C6-2FE586E77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E7A603-CB62-9877-9FDB-E2113379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9E91-E735-486D-B6E5-176779606429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EE6A8E-D31B-6C73-C263-A46E6E3F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67914E-AA7A-230C-47AA-DDD32587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1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E0D70B-566D-E115-F527-2FE4E472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D8ACFF-B1A4-A141-CBE7-77278EC25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4BCA58-8381-4B79-E43B-25F2FDF76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6A1643-91B2-4512-BF58-5721E076E8AA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F915B3-9489-2D97-BAB8-13613794C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664B69-8001-1639-929E-B8B5124DD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8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E7BFA8C-56E7-B4A7-EB6D-9151D9C4919F}"/>
              </a:ext>
            </a:extLst>
          </p:cNvPr>
          <p:cNvSpPr/>
          <p:nvPr/>
        </p:nvSpPr>
        <p:spPr>
          <a:xfrm>
            <a:off x="0" y="454669"/>
            <a:ext cx="713233" cy="439136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F3161E1-2775-18E5-034E-EADC8AA6CD82}"/>
              </a:ext>
            </a:extLst>
          </p:cNvPr>
          <p:cNvSpPr/>
          <p:nvPr/>
        </p:nvSpPr>
        <p:spPr>
          <a:xfrm>
            <a:off x="6999732" y="454669"/>
            <a:ext cx="4288536" cy="4391360"/>
          </a:xfrm>
          <a:prstGeom prst="rect">
            <a:avLst/>
          </a:prstGeom>
          <a:solidFill>
            <a:srgbClr val="E1E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4B043C-AE8E-183A-C030-9B40495DA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0446" cy="3761257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0E032C-E24E-FC80-2011-C317AF5C8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4846029"/>
            <a:ext cx="5363817" cy="1375512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3720E56-012E-9DEB-B073-ED249318986C}"/>
              </a:ext>
            </a:extLst>
          </p:cNvPr>
          <p:cNvSpPr/>
          <p:nvPr/>
        </p:nvSpPr>
        <p:spPr>
          <a:xfrm>
            <a:off x="-4" y="0"/>
            <a:ext cx="12191998" cy="6858000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BE55745-8DD2-A838-AA8E-6715D4CC8D98}"/>
              </a:ext>
            </a:extLst>
          </p:cNvPr>
          <p:cNvSpPr/>
          <p:nvPr/>
        </p:nvSpPr>
        <p:spPr>
          <a:xfrm>
            <a:off x="-3" y="1449000"/>
            <a:ext cx="713233" cy="396000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4225E0C-9C1B-06BD-CC6D-2B167D773E9F}"/>
              </a:ext>
            </a:extLst>
          </p:cNvPr>
          <p:cNvSpPr/>
          <p:nvPr/>
        </p:nvSpPr>
        <p:spPr>
          <a:xfrm>
            <a:off x="8903205" y="0"/>
            <a:ext cx="3288792" cy="685800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92C8602-EB23-A2C8-88EB-384CB4819382}"/>
              </a:ext>
            </a:extLst>
          </p:cNvPr>
          <p:cNvSpPr/>
          <p:nvPr/>
        </p:nvSpPr>
        <p:spPr>
          <a:xfrm>
            <a:off x="6923203" y="1449000"/>
            <a:ext cx="3960000" cy="3960000"/>
          </a:xfrm>
          <a:prstGeom prst="rect">
            <a:avLst/>
          </a:prstGeom>
          <a:solidFill>
            <a:srgbClr val="E1E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32FBC1-4E2F-3E08-75C0-20D510078C31}"/>
              </a:ext>
            </a:extLst>
          </p:cNvPr>
          <p:cNvSpPr txBox="1"/>
          <p:nvPr/>
        </p:nvSpPr>
        <p:spPr>
          <a:xfrm rot="16200000">
            <a:off x="-1628820" y="3244334"/>
            <a:ext cx="39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Franklin Gothic Book" panose="020B0503020102020204" pitchFamily="34" charset="0"/>
              </a:rPr>
              <a:t>Case Boticário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EF5949E-EC1C-B1A4-6943-E7125E6F072B}"/>
              </a:ext>
            </a:extLst>
          </p:cNvPr>
          <p:cNvSpPr txBox="1"/>
          <p:nvPr/>
        </p:nvSpPr>
        <p:spPr>
          <a:xfrm>
            <a:off x="1106424" y="2886843"/>
            <a:ext cx="53076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Análise de Campanha e Produtos</a:t>
            </a:r>
          </a:p>
        </p:txBody>
      </p:sp>
      <p:pic>
        <p:nvPicPr>
          <p:cNvPr id="1028" name="Picture 4" descr="Boticário com Desconto de 40% a 62% em Dezenas de Produtos! em Promoção no  Oferta Esperta">
            <a:extLst>
              <a:ext uri="{FF2B5EF4-FFF2-40B4-BE49-F238E27FC236}">
                <a16:creationId xmlns:a16="http://schemas.microsoft.com/office/drawing/2014/main" id="{58A3C11C-3913-71CE-2159-27EC2F2BE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202" y="2134949"/>
            <a:ext cx="3960000" cy="258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0D0C495A-021A-10A6-C99F-5CC45D529AA5}"/>
              </a:ext>
            </a:extLst>
          </p:cNvPr>
          <p:cNvSpPr/>
          <p:nvPr/>
        </p:nvSpPr>
        <p:spPr>
          <a:xfrm>
            <a:off x="6923200" y="1449000"/>
            <a:ext cx="3960000" cy="396000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spaço Reservado para Número de Slide 29">
            <a:extLst>
              <a:ext uri="{FF2B5EF4-FFF2-40B4-BE49-F238E27FC236}">
                <a16:creationId xmlns:a16="http://schemas.microsoft.com/office/drawing/2014/main" id="{CD34A460-6CB9-9978-0F08-17763925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14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14366-D9D6-567E-649A-C50954ADE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AE1EFAF1-EC40-3479-2F30-0ACBD85AA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60" y="4635394"/>
            <a:ext cx="6644640" cy="113538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E6A1E65-940D-0E84-69D6-3ED10CEF6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2789"/>
            <a:ext cx="6644640" cy="113538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23499F6-5C46-46F6-79FA-3788AD8B5E9E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8CB882-6B6D-8601-C9D4-5F8058430F53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EE17A95-72B0-8AEE-935E-7138115F5855}"/>
              </a:ext>
            </a:extLst>
          </p:cNvPr>
          <p:cNvSpPr txBox="1"/>
          <p:nvPr/>
        </p:nvSpPr>
        <p:spPr>
          <a:xfrm>
            <a:off x="0" y="0"/>
            <a:ext cx="9500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Conhecendo nosso números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Comparativo 2023 </a:t>
            </a:r>
            <a:r>
              <a:rPr lang="pt-BR" sz="2000" i="1" dirty="0" err="1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vs</a:t>
            </a: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 2022 e 2021 </a:t>
            </a:r>
            <a:b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12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1. Até o ciclo 11 </a:t>
            </a:r>
            <a:br>
              <a:rPr lang="pt-BR" sz="12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12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2. Ano Completo</a:t>
            </a:r>
            <a:endParaRPr lang="pt-BR" sz="2000" i="1" dirty="0">
              <a:solidFill>
                <a:schemeClr val="bg1"/>
              </a:solidFill>
              <a:latin typeface="Franklin Gothic Book" panose="020B05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88E98B-955D-B994-0500-3D25E574CF73}"/>
              </a:ext>
            </a:extLst>
          </p:cNvPr>
          <p:cNvSpPr txBox="1"/>
          <p:nvPr/>
        </p:nvSpPr>
        <p:spPr>
          <a:xfrm>
            <a:off x="7123176" y="2072538"/>
            <a:ext cx="41361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Comparando os 3 últimos anos até o ciclo 11, 2023 apresentou um inicio significantemente mais forte. Este aumento esta aliado com o sucesso de vendas no dias das mães (Ciclo 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Mesmo com uma taxa de desconto menor do que 2022, os produtos foram vendidos marginalmente mais baratos em 2023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44DDA62-9EBD-8F61-2E36-EF625EB2208C}"/>
              </a:ext>
            </a:extLst>
          </p:cNvPr>
          <p:cNvSpPr txBox="1"/>
          <p:nvPr/>
        </p:nvSpPr>
        <p:spPr>
          <a:xfrm>
            <a:off x="566928" y="4402865"/>
            <a:ext cx="41361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Na tabela ao lado, estamos comparando o ano cheio de 2021 e 2022 com o ano corrente de 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Como o preço médio praticado está maior que 2022 e o preço de tabela menor, podemos pensar em estratégias de descontos um pouco menos agressivas no resto do ano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AC2015B-9A57-7C59-5FF4-7FCE4B4E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482B184-43B8-3B88-4CCF-B72426A5471A}"/>
              </a:ext>
            </a:extLst>
          </p:cNvPr>
          <p:cNvSpPr/>
          <p:nvPr/>
        </p:nvSpPr>
        <p:spPr>
          <a:xfrm>
            <a:off x="7606284" y="5203084"/>
            <a:ext cx="2689860" cy="210164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176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21ACD-E396-D80F-B596-206D5BE23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9007FAB-66D3-BD9A-3318-5E86622F2195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10664F8-A136-B01A-9695-08AED983D94F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A717299-3DD6-92F1-410E-E6E3979E99BB}"/>
              </a:ext>
            </a:extLst>
          </p:cNvPr>
          <p:cNvSpPr txBox="1"/>
          <p:nvPr/>
        </p:nvSpPr>
        <p:spPr>
          <a:xfrm>
            <a:off x="0" y="0"/>
            <a:ext cx="9500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Conhecendo nosso números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Evolução da Receita Real e Desconto relativo entre os anos 2022 e 2023 por ciclo</a:t>
            </a:r>
          </a:p>
        </p:txBody>
      </p:sp>
      <p:pic>
        <p:nvPicPr>
          <p:cNvPr id="3" name="Imagem 2" descr="Gráfico, Gráfico de linhas&#10;&#10;Descrição gerada automaticamente">
            <a:extLst>
              <a:ext uri="{FF2B5EF4-FFF2-40B4-BE49-F238E27FC236}">
                <a16:creationId xmlns:a16="http://schemas.microsoft.com/office/drawing/2014/main" id="{88D5D6A9-8751-0A69-4324-856312286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3" y="1384995"/>
            <a:ext cx="8677656" cy="4331952"/>
          </a:xfrm>
          <a:prstGeom prst="rect">
            <a:avLst/>
          </a:prstGeom>
        </p:spPr>
      </p:pic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726EDB7D-0531-C945-7BCC-1ABF4F6D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38DA2EE-B6C9-A0D3-3799-07CFD45C0CA0}"/>
              </a:ext>
            </a:extLst>
          </p:cNvPr>
          <p:cNvSpPr/>
          <p:nvPr/>
        </p:nvSpPr>
        <p:spPr>
          <a:xfrm>
            <a:off x="9144" y="6281928"/>
            <a:ext cx="10771632" cy="512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F6CCBE8-8836-8B06-E242-BDB24FEE7C4C}"/>
              </a:ext>
            </a:extLst>
          </p:cNvPr>
          <p:cNvSpPr/>
          <p:nvPr/>
        </p:nvSpPr>
        <p:spPr>
          <a:xfrm>
            <a:off x="9500616" y="2230656"/>
            <a:ext cx="2339450" cy="1383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470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8D044-DAF2-392A-9D94-C6BE86322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CC72326-20A3-65D5-3AD6-ADFEC69D28A0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899FB94-0CCF-5AB9-ADE0-9A92FF80BFD1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7E5B24-AC97-BAB6-CC4E-35BD11B22DFE}"/>
              </a:ext>
            </a:extLst>
          </p:cNvPr>
          <p:cNvSpPr txBox="1"/>
          <p:nvPr/>
        </p:nvSpPr>
        <p:spPr>
          <a:xfrm>
            <a:off x="0" y="0"/>
            <a:ext cx="9500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Conhecendo nosso números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Evolução da Receita Real e Desconto relativo entre os anos 2022 e 2023 por ciclo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E869156-3339-77CF-4D44-C9ED57675527}"/>
              </a:ext>
            </a:extLst>
          </p:cNvPr>
          <p:cNvSpPr txBox="1"/>
          <p:nvPr/>
        </p:nvSpPr>
        <p:spPr>
          <a:xfrm>
            <a:off x="1" y="5716947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2 Ciclos importante de se observar são o 6 de 2023 e o 9 de 2022. Ambos contaram com margens altas de descontos e conseguiram trazer resultados superiores ao outro 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Há indicio de forte motivador de desconto em nosso público, especialmente em dadas festivas (Dia das mãe e dia dos namorados). </a:t>
            </a:r>
          </a:p>
        </p:txBody>
      </p:sp>
      <p:pic>
        <p:nvPicPr>
          <p:cNvPr id="3" name="Imagem 2" descr="Gráfico, Gráfico de linhas&#10;&#10;Descrição gerada automaticamente">
            <a:extLst>
              <a:ext uri="{FF2B5EF4-FFF2-40B4-BE49-F238E27FC236}">
                <a16:creationId xmlns:a16="http://schemas.microsoft.com/office/drawing/2014/main" id="{67FA3EC5-0CE0-0BAD-F72D-6B6246F07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3" y="1384995"/>
            <a:ext cx="8677656" cy="433195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0F5AF7A-3B45-1E61-DC75-D32D343F7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382" y="2230657"/>
            <a:ext cx="1542255" cy="95410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4904EC6-924B-EC63-FE72-9CDDA29FE194}"/>
              </a:ext>
            </a:extLst>
          </p:cNvPr>
          <p:cNvSpPr txBox="1"/>
          <p:nvPr/>
        </p:nvSpPr>
        <p:spPr>
          <a:xfrm>
            <a:off x="9576816" y="3244334"/>
            <a:ext cx="261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*Correlação entre Receita real e Desconto desconsiderando o público Anon2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99B6259B-ADAA-CB54-F52B-12A6C265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44720DE-AA3F-112F-7E66-BBE1BE99A5AD}"/>
              </a:ext>
            </a:extLst>
          </p:cNvPr>
          <p:cNvSpPr/>
          <p:nvPr/>
        </p:nvSpPr>
        <p:spPr>
          <a:xfrm>
            <a:off x="4818887" y="1819500"/>
            <a:ext cx="429769" cy="3685188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2D8DA27-017F-6898-58CB-60378BE30875}"/>
              </a:ext>
            </a:extLst>
          </p:cNvPr>
          <p:cNvSpPr/>
          <p:nvPr/>
        </p:nvSpPr>
        <p:spPr>
          <a:xfrm>
            <a:off x="9144" y="6281928"/>
            <a:ext cx="10771632" cy="512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1674879-4DFA-B80A-2082-ECBCDA40F37C}"/>
              </a:ext>
            </a:extLst>
          </p:cNvPr>
          <p:cNvSpPr/>
          <p:nvPr/>
        </p:nvSpPr>
        <p:spPr>
          <a:xfrm>
            <a:off x="9500616" y="2230656"/>
            <a:ext cx="2339450" cy="1383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192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F834E-D28D-7D56-1C9C-02B425003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3D69854-A527-BB9F-14F1-410A38887FA3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C954D3-B01B-FB03-0F78-53D9B8ED79D1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091DD84-66F8-AC01-F2E8-EF06E5EF8812}"/>
              </a:ext>
            </a:extLst>
          </p:cNvPr>
          <p:cNvSpPr txBox="1"/>
          <p:nvPr/>
        </p:nvSpPr>
        <p:spPr>
          <a:xfrm>
            <a:off x="0" y="0"/>
            <a:ext cx="9500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Conhecendo nosso números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Evolução da Receita Real e Desconto relativo entre os anos 2022 e 2023 por ciclo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BE3B70-A1B2-E423-F4C8-46DB2AAD6F6C}"/>
              </a:ext>
            </a:extLst>
          </p:cNvPr>
          <p:cNvSpPr txBox="1"/>
          <p:nvPr/>
        </p:nvSpPr>
        <p:spPr>
          <a:xfrm>
            <a:off x="1" y="5716947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2 Ciclos importante de se observar são o 6 de 2023 e o 9 de 2022. Ambos contaram com margens altas de descontos e conseguiram trazer resultados superiores ao outro 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Há indicio de forte motivador de desconto em nosso público, especialmente em dadas festivas (Dia das mãe e dia dos namorados). </a:t>
            </a:r>
          </a:p>
        </p:txBody>
      </p:sp>
      <p:pic>
        <p:nvPicPr>
          <p:cNvPr id="3" name="Imagem 2" descr="Gráfico, Gráfico de linhas&#10;&#10;Descrição gerada automaticamente">
            <a:extLst>
              <a:ext uri="{FF2B5EF4-FFF2-40B4-BE49-F238E27FC236}">
                <a16:creationId xmlns:a16="http://schemas.microsoft.com/office/drawing/2014/main" id="{BDF3B95C-06D2-86B3-BB31-D22674B4A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3" y="1384995"/>
            <a:ext cx="8677656" cy="433195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ECB8DDC-571C-121C-A579-B72E10B7F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382" y="2230657"/>
            <a:ext cx="1542255" cy="95410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A9219F8-46DB-ACA6-CFC1-F27A1954D3B5}"/>
              </a:ext>
            </a:extLst>
          </p:cNvPr>
          <p:cNvSpPr txBox="1"/>
          <p:nvPr/>
        </p:nvSpPr>
        <p:spPr>
          <a:xfrm>
            <a:off x="9576816" y="3244334"/>
            <a:ext cx="261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*Correlação entre Receita real e Desconto desconsiderando o público Anon2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8E745D53-CA7F-3CB1-6875-AAF5C73D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7ECE936-69EA-6DB5-BF65-7E04EEFCFC2C}"/>
              </a:ext>
            </a:extLst>
          </p:cNvPr>
          <p:cNvSpPr/>
          <p:nvPr/>
        </p:nvSpPr>
        <p:spPr>
          <a:xfrm>
            <a:off x="6783325" y="3117158"/>
            <a:ext cx="429769" cy="238753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5FF5626-1C62-2287-2951-1F6B068894C6}"/>
              </a:ext>
            </a:extLst>
          </p:cNvPr>
          <p:cNvSpPr/>
          <p:nvPr/>
        </p:nvSpPr>
        <p:spPr>
          <a:xfrm>
            <a:off x="9144" y="6281928"/>
            <a:ext cx="10771632" cy="512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850B73-4329-5E9C-C95A-1CB04AA679C7}"/>
              </a:ext>
            </a:extLst>
          </p:cNvPr>
          <p:cNvSpPr/>
          <p:nvPr/>
        </p:nvSpPr>
        <p:spPr>
          <a:xfrm>
            <a:off x="9500616" y="2230656"/>
            <a:ext cx="2339450" cy="1383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496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B33D0-95A8-E9B5-74E8-989644048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1ACF1E8-D152-F463-40BF-4B414EBFE6C6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519A043-6FC5-95AF-EF4E-1F5DA9A325C9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B0971B1-3479-B46B-A0F5-B241D81DF8D0}"/>
              </a:ext>
            </a:extLst>
          </p:cNvPr>
          <p:cNvSpPr txBox="1"/>
          <p:nvPr/>
        </p:nvSpPr>
        <p:spPr>
          <a:xfrm>
            <a:off x="0" y="0"/>
            <a:ext cx="9500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Conhecendo nosso números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Evolução da Receita Real e Desconto relativo entre os anos 2022 e 2023 por ciclo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6060ABD-FBDA-1EAD-D88A-60BBF2BCF8BF}"/>
              </a:ext>
            </a:extLst>
          </p:cNvPr>
          <p:cNvSpPr txBox="1"/>
          <p:nvPr/>
        </p:nvSpPr>
        <p:spPr>
          <a:xfrm>
            <a:off x="1" y="5716947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2 Ciclos importante de se observar são o 6 de 2023 e o 9 de 2022. Ambos contaram com margens altas de descontos e conseguiram trazer resultados superiores ao outro 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Há indicio de forte motivador de desconto em nosso público, especialmente em dadas festivas (Dia das mãe e dia dos namorados). </a:t>
            </a:r>
          </a:p>
        </p:txBody>
      </p:sp>
      <p:pic>
        <p:nvPicPr>
          <p:cNvPr id="3" name="Imagem 2" descr="Gráfico, Gráfico de linhas&#10;&#10;Descrição gerada automaticamente">
            <a:extLst>
              <a:ext uri="{FF2B5EF4-FFF2-40B4-BE49-F238E27FC236}">
                <a16:creationId xmlns:a16="http://schemas.microsoft.com/office/drawing/2014/main" id="{6912DF82-D091-FB44-754C-20A68EBE6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3" y="1384995"/>
            <a:ext cx="8677656" cy="433195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00A330C-DE22-9BF9-7283-CE139B830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382" y="2230657"/>
            <a:ext cx="1542255" cy="95410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D03991F-EC45-6FB5-23E0-F2E7553787DA}"/>
              </a:ext>
            </a:extLst>
          </p:cNvPr>
          <p:cNvSpPr txBox="1"/>
          <p:nvPr/>
        </p:nvSpPr>
        <p:spPr>
          <a:xfrm>
            <a:off x="9576816" y="3244334"/>
            <a:ext cx="261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*Correlação entre Receita real e Desconto desconsiderando o público Anon2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8B27F2DF-4F45-88ED-E539-4E68DFBB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3294270-8550-13DF-EEBF-3C64C2610D17}"/>
              </a:ext>
            </a:extLst>
          </p:cNvPr>
          <p:cNvSpPr/>
          <p:nvPr/>
        </p:nvSpPr>
        <p:spPr>
          <a:xfrm>
            <a:off x="6783325" y="3117158"/>
            <a:ext cx="429769" cy="238753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389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64317-24EF-DE67-DEB5-9C12A8A69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BAF50D9-ADE5-3BDB-DD25-4456DB7A1CE4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89FCD00-E005-93B0-2645-B51EB9388D42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7904121-C3CB-F2E9-CC98-74243437F9E9}"/>
              </a:ext>
            </a:extLst>
          </p:cNvPr>
          <p:cNvSpPr txBox="1"/>
          <p:nvPr/>
        </p:nvSpPr>
        <p:spPr>
          <a:xfrm>
            <a:off x="0" y="0"/>
            <a:ext cx="9500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Conhecendo nosso números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Abertura de números de 2023 por canal e por UF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27F5F49-4485-4E9F-6921-2D13A79E0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8" y="1719073"/>
            <a:ext cx="6220550" cy="4495016"/>
          </a:xfrm>
          <a:prstGeom prst="rect">
            <a:avLst/>
          </a:prstGeom>
        </p:spPr>
      </p:pic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BEDE75CC-11B9-18EA-BDA1-20B7BA53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D079036-1D66-907C-AD57-F0404BAD14D8}"/>
              </a:ext>
            </a:extLst>
          </p:cNvPr>
          <p:cNvSpPr/>
          <p:nvPr/>
        </p:nvSpPr>
        <p:spPr>
          <a:xfrm>
            <a:off x="6720840" y="2950918"/>
            <a:ext cx="5148072" cy="2023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A222ABC-29B6-DE6A-EA24-CBF8EF022B66}"/>
              </a:ext>
            </a:extLst>
          </p:cNvPr>
          <p:cNvSpPr/>
          <p:nvPr/>
        </p:nvSpPr>
        <p:spPr>
          <a:xfrm>
            <a:off x="152818" y="3085030"/>
            <a:ext cx="6330278" cy="3271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803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0FB07-6273-4236-40BA-5460115BE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31593F-9EC8-CB80-B1EA-6C84F85DC2EB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67132B-B6F7-1AC8-901E-231D247DCD8B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190C069-86F5-85D1-455C-EF6AEBE3C4DC}"/>
              </a:ext>
            </a:extLst>
          </p:cNvPr>
          <p:cNvSpPr txBox="1"/>
          <p:nvPr/>
        </p:nvSpPr>
        <p:spPr>
          <a:xfrm>
            <a:off x="0" y="0"/>
            <a:ext cx="9500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Conhecendo nosso números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Abertura de números de 2023 por canal e por UF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4F6B0EE-BA0E-3CD1-0D0E-D91679A66AD7}"/>
              </a:ext>
            </a:extLst>
          </p:cNvPr>
          <p:cNvSpPr txBox="1"/>
          <p:nvPr/>
        </p:nvSpPr>
        <p:spPr>
          <a:xfrm>
            <a:off x="6693408" y="2950918"/>
            <a:ext cx="5151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O estado Anon2 foi responsável 65% do resultado financeiro de 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O Público do canal Anon1 esta mais propenso a buscar descontos para realizar compras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Canal Anon1 vendeu os produtos em média 5 reais mais barato que o canal Anon2 e foi responsável por 52% da receita de 2023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F976074-C3DA-E089-89D1-0F5CE0990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8" y="1719073"/>
            <a:ext cx="6220550" cy="4495016"/>
          </a:xfrm>
          <a:prstGeom prst="rect">
            <a:avLst/>
          </a:prstGeom>
        </p:spPr>
      </p:pic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F71455D8-26F7-2613-791E-0E4EEDB0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EFD468E-F51D-F645-0C94-A2B0B45771FE}"/>
              </a:ext>
            </a:extLst>
          </p:cNvPr>
          <p:cNvSpPr/>
          <p:nvPr/>
        </p:nvSpPr>
        <p:spPr>
          <a:xfrm>
            <a:off x="1152144" y="2393134"/>
            <a:ext cx="1170432" cy="249482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1EA0E1E-6AEF-C140-9C37-FA6C38DC0223}"/>
              </a:ext>
            </a:extLst>
          </p:cNvPr>
          <p:cNvSpPr/>
          <p:nvPr/>
        </p:nvSpPr>
        <p:spPr>
          <a:xfrm>
            <a:off x="6684264" y="3429000"/>
            <a:ext cx="5148072" cy="1545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5F6A54-5C81-5D56-F953-0C789B2FEABE}"/>
              </a:ext>
            </a:extLst>
          </p:cNvPr>
          <p:cNvSpPr/>
          <p:nvPr/>
        </p:nvSpPr>
        <p:spPr>
          <a:xfrm>
            <a:off x="152818" y="3085030"/>
            <a:ext cx="6330278" cy="3271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311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8889C-2349-D577-F223-28BCCCD94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9925F3B-7194-9A86-5772-1B8D6ABB9683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C22008D-2F35-ABF6-727A-59A0CD62DFD9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ED4C71-9E39-3E72-9F51-E572FEE648BE}"/>
              </a:ext>
            </a:extLst>
          </p:cNvPr>
          <p:cNvSpPr txBox="1"/>
          <p:nvPr/>
        </p:nvSpPr>
        <p:spPr>
          <a:xfrm>
            <a:off x="0" y="0"/>
            <a:ext cx="9500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Conhecendo nosso números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Abertura de números de 2023 por canal e por UF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9000A5-8AD4-E168-4DCE-95E595E4DA9C}"/>
              </a:ext>
            </a:extLst>
          </p:cNvPr>
          <p:cNvSpPr txBox="1"/>
          <p:nvPr/>
        </p:nvSpPr>
        <p:spPr>
          <a:xfrm>
            <a:off x="6693408" y="2950918"/>
            <a:ext cx="5151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O estado Anon2 foi responsável 65% do resultado financeiro de 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O Público do canal Anon1 esta mais propenso a buscar descontos para realizar compras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Canal Anon1 vendeu os produtos em média 5 reais mais barato que o canal Anon2 e foi responsável por 52% da receita de 2023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4D50D0D-76A5-F706-9082-FBEDC8D8A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8" y="1719073"/>
            <a:ext cx="6220550" cy="4495016"/>
          </a:xfrm>
          <a:prstGeom prst="rect">
            <a:avLst/>
          </a:prstGeom>
        </p:spPr>
      </p:pic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FED628EE-1D77-BB2B-BF90-79C8BD62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9E0C831-368C-D1FF-E8FC-BE5A7F7E72D9}"/>
              </a:ext>
            </a:extLst>
          </p:cNvPr>
          <p:cNvSpPr/>
          <p:nvPr/>
        </p:nvSpPr>
        <p:spPr>
          <a:xfrm>
            <a:off x="2359151" y="4395670"/>
            <a:ext cx="768097" cy="249482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DAF9884-E308-3DCF-7E4C-8D95AB1423F3}"/>
              </a:ext>
            </a:extLst>
          </p:cNvPr>
          <p:cNvSpPr/>
          <p:nvPr/>
        </p:nvSpPr>
        <p:spPr>
          <a:xfrm>
            <a:off x="6684264" y="4169664"/>
            <a:ext cx="5148072" cy="804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E6525C1-E996-1C82-A86B-B0AEBD6DB8F9}"/>
              </a:ext>
            </a:extLst>
          </p:cNvPr>
          <p:cNvSpPr/>
          <p:nvPr/>
        </p:nvSpPr>
        <p:spPr>
          <a:xfrm>
            <a:off x="152818" y="4754880"/>
            <a:ext cx="6330278" cy="1601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852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3775A-86F2-1D64-DAE5-33A19ECF8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41388C4-08A5-DDE1-916E-EF64F81179D1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009295B-133A-BE20-684D-916571690055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2D7FF5-E76E-B8A9-0159-DFB2894EBFBA}"/>
              </a:ext>
            </a:extLst>
          </p:cNvPr>
          <p:cNvSpPr txBox="1"/>
          <p:nvPr/>
        </p:nvSpPr>
        <p:spPr>
          <a:xfrm>
            <a:off x="0" y="0"/>
            <a:ext cx="9500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Conhecendo nosso números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Abertura de números de 2023 por canal e por UF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D415D9B-F52B-1F97-3864-D6F92F1E029E}"/>
              </a:ext>
            </a:extLst>
          </p:cNvPr>
          <p:cNvSpPr txBox="1"/>
          <p:nvPr/>
        </p:nvSpPr>
        <p:spPr>
          <a:xfrm>
            <a:off x="6693408" y="2950918"/>
            <a:ext cx="5151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O estado Anon2 foi responsável 65% do resultado financeiro de 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O Público do canal Anon1 esta mais propenso a buscar descontos para realizar compras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Canal Anon1 vendeu os produtos em média 5 reais mais barato que o canal Anon2 e foi responsável por 52% da receita de 2023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52A64B8-5B42-BC53-49F6-FBE03B9F1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8" y="1719073"/>
            <a:ext cx="6220550" cy="4495016"/>
          </a:xfrm>
          <a:prstGeom prst="rect">
            <a:avLst/>
          </a:prstGeom>
        </p:spPr>
      </p:pic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D04019AE-A21B-5C9A-4B29-083AF27D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E25E271-755E-AE69-C5C3-88AB09CC9F34}"/>
              </a:ext>
            </a:extLst>
          </p:cNvPr>
          <p:cNvSpPr/>
          <p:nvPr/>
        </p:nvSpPr>
        <p:spPr>
          <a:xfrm>
            <a:off x="3246120" y="3538728"/>
            <a:ext cx="1170432" cy="1115568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1B9FFEE-426D-F02D-D8D0-6B7E967428DD}"/>
              </a:ext>
            </a:extLst>
          </p:cNvPr>
          <p:cNvSpPr/>
          <p:nvPr/>
        </p:nvSpPr>
        <p:spPr>
          <a:xfrm>
            <a:off x="152818" y="4754880"/>
            <a:ext cx="6330278" cy="1601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112829D-E1AE-D791-45BA-209A23168E88}"/>
              </a:ext>
            </a:extLst>
          </p:cNvPr>
          <p:cNvSpPr/>
          <p:nvPr/>
        </p:nvSpPr>
        <p:spPr>
          <a:xfrm>
            <a:off x="6684264" y="4169664"/>
            <a:ext cx="5148072" cy="804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656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89B3F-A7DD-2364-13E2-3BE008D58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BE696D1-2DEF-4DEA-ACEB-D78C4961C6F2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F93D90A-8F39-D3BB-75A8-40EF8BC7CBF0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C47AA9-BD85-37E1-8BAD-1019444562AE}"/>
              </a:ext>
            </a:extLst>
          </p:cNvPr>
          <p:cNvSpPr txBox="1"/>
          <p:nvPr/>
        </p:nvSpPr>
        <p:spPr>
          <a:xfrm>
            <a:off x="0" y="0"/>
            <a:ext cx="9500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Conhecendo nosso números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Abertura de números de 2023 por canal e por UF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E568C41-CFBA-7310-758E-DD646FB403EC}"/>
              </a:ext>
            </a:extLst>
          </p:cNvPr>
          <p:cNvSpPr txBox="1"/>
          <p:nvPr/>
        </p:nvSpPr>
        <p:spPr>
          <a:xfrm>
            <a:off x="6693408" y="2950918"/>
            <a:ext cx="5151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O estado Anon2 foi responsável 65% do resultado financeiro de 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O Público do canal Anon1 esta mais propenso a buscar descontos para realizar compras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Canal Anon1 vendeu os produtos em média 5 reais mais barato que o canal Anon2 e foi responsável por 52% da receita de 2023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1C17D2A-5A43-6AFC-A8C3-7742D3305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8" y="1719073"/>
            <a:ext cx="6220550" cy="4495016"/>
          </a:xfrm>
          <a:prstGeom prst="rect">
            <a:avLst/>
          </a:prstGeom>
        </p:spPr>
      </p:pic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0D83A53F-50C2-A0B6-1644-C7366F53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D29C467-CC10-240C-7E21-17FCD7CF7280}"/>
              </a:ext>
            </a:extLst>
          </p:cNvPr>
          <p:cNvSpPr/>
          <p:nvPr/>
        </p:nvSpPr>
        <p:spPr>
          <a:xfrm>
            <a:off x="3246120" y="5107665"/>
            <a:ext cx="1170432" cy="1115568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639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BFE2F0-340B-2288-E742-CEC9D88E7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1E95E69-8A74-2BF8-71C4-01120374D4B4}"/>
              </a:ext>
            </a:extLst>
          </p:cNvPr>
          <p:cNvSpPr/>
          <p:nvPr/>
        </p:nvSpPr>
        <p:spPr>
          <a:xfrm>
            <a:off x="0" y="454669"/>
            <a:ext cx="713233" cy="439136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3F3AD41-063B-DEF8-C01D-26025B100BC0}"/>
              </a:ext>
            </a:extLst>
          </p:cNvPr>
          <p:cNvSpPr/>
          <p:nvPr/>
        </p:nvSpPr>
        <p:spPr>
          <a:xfrm>
            <a:off x="6999732" y="454669"/>
            <a:ext cx="4288536" cy="4391360"/>
          </a:xfrm>
          <a:prstGeom prst="rect">
            <a:avLst/>
          </a:prstGeom>
          <a:solidFill>
            <a:srgbClr val="E1E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48FD58-0194-84B9-6C35-5F1EF5C2D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0446" cy="3761257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60A4E5-3C25-CC49-68E3-FE46EDDBB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4846029"/>
            <a:ext cx="5363817" cy="1375512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D1D92D8-DEA2-784C-17C0-78F44CF24B3F}"/>
              </a:ext>
            </a:extLst>
          </p:cNvPr>
          <p:cNvSpPr/>
          <p:nvPr/>
        </p:nvSpPr>
        <p:spPr>
          <a:xfrm>
            <a:off x="-4" y="0"/>
            <a:ext cx="12191998" cy="6858000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A7048C7-D9FF-D257-7C9C-5DFD9E8B441C}"/>
              </a:ext>
            </a:extLst>
          </p:cNvPr>
          <p:cNvSpPr/>
          <p:nvPr/>
        </p:nvSpPr>
        <p:spPr>
          <a:xfrm>
            <a:off x="-3" y="1449000"/>
            <a:ext cx="713233" cy="396000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F18808F-178B-1652-1FAF-2EAD9D2EB5C1}"/>
              </a:ext>
            </a:extLst>
          </p:cNvPr>
          <p:cNvSpPr/>
          <p:nvPr/>
        </p:nvSpPr>
        <p:spPr>
          <a:xfrm>
            <a:off x="8903205" y="0"/>
            <a:ext cx="3288792" cy="685800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F72719A-69BC-9607-8588-BD49CA99137C}"/>
              </a:ext>
            </a:extLst>
          </p:cNvPr>
          <p:cNvSpPr/>
          <p:nvPr/>
        </p:nvSpPr>
        <p:spPr>
          <a:xfrm>
            <a:off x="6923203" y="1449000"/>
            <a:ext cx="3960000" cy="3960000"/>
          </a:xfrm>
          <a:prstGeom prst="rect">
            <a:avLst/>
          </a:prstGeom>
          <a:solidFill>
            <a:srgbClr val="E1E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AA2406D-D865-0D33-612E-CD8A0C60CC90}"/>
              </a:ext>
            </a:extLst>
          </p:cNvPr>
          <p:cNvSpPr txBox="1"/>
          <p:nvPr/>
        </p:nvSpPr>
        <p:spPr>
          <a:xfrm rot="16200000">
            <a:off x="-1628820" y="3244334"/>
            <a:ext cx="39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Franklin Gothic Book" panose="020B0503020102020204" pitchFamily="34" charset="0"/>
              </a:rPr>
              <a:t>Case Boticário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B75FBD5-DB7E-E43B-F1C2-0A2ACEE625D2}"/>
              </a:ext>
            </a:extLst>
          </p:cNvPr>
          <p:cNvSpPr txBox="1"/>
          <p:nvPr/>
        </p:nvSpPr>
        <p:spPr>
          <a:xfrm>
            <a:off x="1106424" y="2886843"/>
            <a:ext cx="53076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Análise de Campanha e Produtos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9F4D738-40BF-2645-3FCD-3AB3BDE81612}"/>
              </a:ext>
            </a:extLst>
          </p:cNvPr>
          <p:cNvSpPr txBox="1"/>
          <p:nvPr/>
        </p:nvSpPr>
        <p:spPr>
          <a:xfrm>
            <a:off x="6923200" y="3075057"/>
            <a:ext cx="396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Índice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D5F945-B199-1F11-F0F7-E407012D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755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0F931-F115-0F8F-0EFC-1985E3688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0934E71-09F6-1530-BF54-80D71C8F0DFC}"/>
              </a:ext>
            </a:extLst>
          </p:cNvPr>
          <p:cNvSpPr/>
          <p:nvPr/>
        </p:nvSpPr>
        <p:spPr>
          <a:xfrm>
            <a:off x="0" y="454669"/>
            <a:ext cx="713233" cy="439136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78A2D60-34FC-D983-4D65-70CB48EED53E}"/>
              </a:ext>
            </a:extLst>
          </p:cNvPr>
          <p:cNvSpPr/>
          <p:nvPr/>
        </p:nvSpPr>
        <p:spPr>
          <a:xfrm>
            <a:off x="6999732" y="454669"/>
            <a:ext cx="4288536" cy="4391360"/>
          </a:xfrm>
          <a:prstGeom prst="rect">
            <a:avLst/>
          </a:prstGeom>
          <a:solidFill>
            <a:srgbClr val="E1E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87000B-4B24-4D55-DDA4-E13856572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0446" cy="3761257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1EAB5C-1585-31AD-79BB-8D0649955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4846029"/>
            <a:ext cx="5363817" cy="1375512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1D71A67-F8A9-8A5C-42D3-96FA285DF62B}"/>
              </a:ext>
            </a:extLst>
          </p:cNvPr>
          <p:cNvSpPr/>
          <p:nvPr/>
        </p:nvSpPr>
        <p:spPr>
          <a:xfrm>
            <a:off x="-4" y="0"/>
            <a:ext cx="12191998" cy="6858000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C974B79-FACD-0C59-B6B7-9873A9481E83}"/>
              </a:ext>
            </a:extLst>
          </p:cNvPr>
          <p:cNvSpPr/>
          <p:nvPr/>
        </p:nvSpPr>
        <p:spPr>
          <a:xfrm>
            <a:off x="-3" y="1449000"/>
            <a:ext cx="713233" cy="396000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817A755-06D0-BD03-5827-2DA6D804DF14}"/>
              </a:ext>
            </a:extLst>
          </p:cNvPr>
          <p:cNvSpPr/>
          <p:nvPr/>
        </p:nvSpPr>
        <p:spPr>
          <a:xfrm>
            <a:off x="8903205" y="0"/>
            <a:ext cx="3288792" cy="685800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7D97350-31EE-CF11-F35A-7A1FDAB8D000}"/>
              </a:ext>
            </a:extLst>
          </p:cNvPr>
          <p:cNvSpPr/>
          <p:nvPr/>
        </p:nvSpPr>
        <p:spPr>
          <a:xfrm>
            <a:off x="6923203" y="1449000"/>
            <a:ext cx="3960000" cy="3960000"/>
          </a:xfrm>
          <a:prstGeom prst="rect">
            <a:avLst/>
          </a:prstGeom>
          <a:solidFill>
            <a:srgbClr val="E1E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B25615B-9D6B-8CBE-8EA4-6B223B7A2750}"/>
              </a:ext>
            </a:extLst>
          </p:cNvPr>
          <p:cNvSpPr txBox="1"/>
          <p:nvPr/>
        </p:nvSpPr>
        <p:spPr>
          <a:xfrm rot="16200000">
            <a:off x="-1628820" y="3244334"/>
            <a:ext cx="39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Franklin Gothic Book" panose="020B0503020102020204" pitchFamily="34" charset="0"/>
              </a:rPr>
              <a:t>Case Boticário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8B68CD6-B27B-D6BE-D64E-E2585F068587}"/>
              </a:ext>
            </a:extLst>
          </p:cNvPr>
          <p:cNvSpPr txBox="1"/>
          <p:nvPr/>
        </p:nvSpPr>
        <p:spPr>
          <a:xfrm>
            <a:off x="1106424" y="2886843"/>
            <a:ext cx="53076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Análise de Campanha e Produtos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D45741-837A-00FB-682C-CFE2703D73D7}"/>
              </a:ext>
            </a:extLst>
          </p:cNvPr>
          <p:cNvSpPr txBox="1"/>
          <p:nvPr/>
        </p:nvSpPr>
        <p:spPr>
          <a:xfrm>
            <a:off x="6923203" y="2767280"/>
            <a:ext cx="396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Conhecendo nossos público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E3EBF1-A911-3B7F-61DB-8C8E3708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85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Gráfico, Gráfico de funil&#10;&#10;Descrição gerada automaticamente">
            <a:extLst>
              <a:ext uri="{FF2B5EF4-FFF2-40B4-BE49-F238E27FC236}">
                <a16:creationId xmlns:a16="http://schemas.microsoft.com/office/drawing/2014/main" id="{7D188A8A-8098-6A26-ED30-35AF04CA3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11620515" cy="553357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9DF22D2-4C5A-AA83-8CA8-FA6E14B9A720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122A779-2D4C-A8F7-1DCF-3F67AE66C100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3C3E3E-FF83-967F-A1F0-63CEB08255A5}"/>
              </a:ext>
            </a:extLst>
          </p:cNvPr>
          <p:cNvSpPr txBox="1"/>
          <p:nvPr/>
        </p:nvSpPr>
        <p:spPr>
          <a:xfrm>
            <a:off x="0" y="0"/>
            <a:ext cx="9500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Conhecendo nosso público</a:t>
            </a:r>
          </a:p>
          <a:p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Evolução Ano a Ano do público abordado pelas Campanhas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4CA747E-004C-F2CC-CEFE-31D08B6093ED}"/>
              </a:ext>
            </a:extLst>
          </p:cNvPr>
          <p:cNvSpPr txBox="1"/>
          <p:nvPr/>
        </p:nvSpPr>
        <p:spPr>
          <a:xfrm>
            <a:off x="10405872" y="3511296"/>
            <a:ext cx="17861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O grupo Anon3 apresentou um acréscimo de 98% em representatividade de receita entre os anos 2022 e 2023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95D21FF7-AC90-EE23-49BF-45CD326A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923CF6E-770D-F947-2317-5C4F64BDD001}"/>
              </a:ext>
            </a:extLst>
          </p:cNvPr>
          <p:cNvSpPr/>
          <p:nvPr/>
        </p:nvSpPr>
        <p:spPr>
          <a:xfrm>
            <a:off x="310896" y="1673352"/>
            <a:ext cx="420624" cy="4682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396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77DA3-18EB-6483-AB8A-E68B55708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F16677D-CBBA-73B1-9F96-AAC6F748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80" y="1716180"/>
            <a:ext cx="5486400" cy="452761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AA45FA7-6735-E2E3-F246-0EC2E12073C1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92EB4CD-3EFE-F6B1-4474-09F18E4F96D9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C63CEF-8912-7806-7D5E-90141ECA7991}"/>
              </a:ext>
            </a:extLst>
          </p:cNvPr>
          <p:cNvSpPr txBox="1"/>
          <p:nvPr/>
        </p:nvSpPr>
        <p:spPr>
          <a:xfrm>
            <a:off x="0" y="0"/>
            <a:ext cx="9500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Conhecendo nosso público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Abertura de números de 2023 por canal e por público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F61B173-95A0-8EEC-5A07-C803C4E1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88B9499-BCA6-868A-6B3B-9D356BE78621}"/>
              </a:ext>
            </a:extLst>
          </p:cNvPr>
          <p:cNvSpPr/>
          <p:nvPr/>
        </p:nvSpPr>
        <p:spPr>
          <a:xfrm>
            <a:off x="502920" y="2946578"/>
            <a:ext cx="4992624" cy="2036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D5A518B-38D4-4856-E35F-0EC40E30EB8E}"/>
              </a:ext>
            </a:extLst>
          </p:cNvPr>
          <p:cNvSpPr/>
          <p:nvPr/>
        </p:nvSpPr>
        <p:spPr>
          <a:xfrm>
            <a:off x="6114288" y="3244717"/>
            <a:ext cx="5699760" cy="2999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426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BD25B-C4A7-3671-68D8-72E66DA07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7989C5D-90F9-04EA-C13D-101B06490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80" y="1716180"/>
            <a:ext cx="5486400" cy="452761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63151BD-B916-5C30-57E4-A2397E99D3AC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5A7B0B-DD05-9759-2A1B-8C99EDACFFB2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DECA76-6BA4-DE1C-F9FA-F37D28124FB7}"/>
              </a:ext>
            </a:extLst>
          </p:cNvPr>
          <p:cNvSpPr txBox="1"/>
          <p:nvPr/>
        </p:nvSpPr>
        <p:spPr>
          <a:xfrm>
            <a:off x="0" y="0"/>
            <a:ext cx="9500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Conhecendo nosso público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Abertura de números de 2023 por canal e por público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C53425-E133-5A88-3FDC-39DFC56B0ADC}"/>
              </a:ext>
            </a:extLst>
          </p:cNvPr>
          <p:cNvSpPr txBox="1"/>
          <p:nvPr/>
        </p:nvSpPr>
        <p:spPr>
          <a:xfrm>
            <a:off x="502920" y="2946578"/>
            <a:ext cx="5151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Observando o comportamento dos públicos, Anon2 foi a categoria que menos se utilizou de descontos.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Esse grupo também foi o maior responsável pela receita do canal Anon1.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Retirando o publico Anon2, o preço praticado pelo canal Anon1 foi 10 reais abaixo do canal Anon2</a:t>
            </a:r>
          </a:p>
          <a:p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2E1DAB4-337A-115B-9320-1910E5C9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236A465-42BD-DBE7-899B-92FDA3010187}"/>
              </a:ext>
            </a:extLst>
          </p:cNvPr>
          <p:cNvSpPr/>
          <p:nvPr/>
        </p:nvSpPr>
        <p:spPr>
          <a:xfrm>
            <a:off x="8104632" y="2292550"/>
            <a:ext cx="832104" cy="249482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04BE8C5-651C-7470-A11A-915F6ED0109D}"/>
              </a:ext>
            </a:extLst>
          </p:cNvPr>
          <p:cNvSpPr/>
          <p:nvPr/>
        </p:nvSpPr>
        <p:spPr>
          <a:xfrm>
            <a:off x="502920" y="3520440"/>
            <a:ext cx="4992624" cy="1463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EB5A7A2-DC45-E710-7BCC-921178FEB657}"/>
              </a:ext>
            </a:extLst>
          </p:cNvPr>
          <p:cNvSpPr/>
          <p:nvPr/>
        </p:nvSpPr>
        <p:spPr>
          <a:xfrm>
            <a:off x="6114288" y="3244717"/>
            <a:ext cx="5699760" cy="2999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899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BB3C0-F863-EE30-3A83-3FF6683EE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E69B3EF-84DB-63FE-D362-933C116A3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80" y="1716180"/>
            <a:ext cx="5486400" cy="452761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360492F-A266-372F-C7BA-BCA72029BC0B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DE86904-89C5-9116-D594-A340E1062BCA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58E8FD-F868-58CB-6C28-99D9CFD7DE11}"/>
              </a:ext>
            </a:extLst>
          </p:cNvPr>
          <p:cNvSpPr txBox="1"/>
          <p:nvPr/>
        </p:nvSpPr>
        <p:spPr>
          <a:xfrm>
            <a:off x="0" y="0"/>
            <a:ext cx="9500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Conhecendo nosso público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Abertura de números de 2023 por canal e por público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2568814-EB92-3CF9-A1F1-4C718BC85FA9}"/>
              </a:ext>
            </a:extLst>
          </p:cNvPr>
          <p:cNvSpPr txBox="1"/>
          <p:nvPr/>
        </p:nvSpPr>
        <p:spPr>
          <a:xfrm>
            <a:off x="502920" y="2946578"/>
            <a:ext cx="5151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Observando o comportamento dos públicos, Anon2 foi a categoria que menos se utilizou de descontos.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Esse grupo também foi o maior responsável pela receita do canal Anon1.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Retirando o publico Anon2, o preço praticado pelo canal Anon1 foi 10 reais abaixo do canal Anon2</a:t>
            </a:r>
          </a:p>
          <a:p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A74CFFB-713D-980B-F765-46AF8048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519D990-9EA8-0786-2C46-97A4C5E453B3}"/>
              </a:ext>
            </a:extLst>
          </p:cNvPr>
          <p:cNvSpPr/>
          <p:nvPr/>
        </p:nvSpPr>
        <p:spPr>
          <a:xfrm>
            <a:off x="7059168" y="3855244"/>
            <a:ext cx="1045464" cy="249482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87D5C98-462B-6EED-AA9A-56EEF1602CB6}"/>
              </a:ext>
            </a:extLst>
          </p:cNvPr>
          <p:cNvSpPr/>
          <p:nvPr/>
        </p:nvSpPr>
        <p:spPr>
          <a:xfrm>
            <a:off x="502920" y="4197096"/>
            <a:ext cx="4992624" cy="786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C60CF9D-91B3-2498-1688-75DA52EDDB1B}"/>
              </a:ext>
            </a:extLst>
          </p:cNvPr>
          <p:cNvSpPr/>
          <p:nvPr/>
        </p:nvSpPr>
        <p:spPr>
          <a:xfrm>
            <a:off x="6114288" y="4800600"/>
            <a:ext cx="5699760" cy="1443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146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D8964-1F52-2888-AE88-3BF18CA55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115E1A1-81FB-6555-15E7-25DBF393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80" y="1716180"/>
            <a:ext cx="5486400" cy="452761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75B2AFA-DD76-89D2-052E-A0382B3CF197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13B09A8-F014-BE2D-CA3F-4E37A234AB85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D1ECF9-E995-E3B8-73EC-A0B33A5DB11B}"/>
              </a:ext>
            </a:extLst>
          </p:cNvPr>
          <p:cNvSpPr txBox="1"/>
          <p:nvPr/>
        </p:nvSpPr>
        <p:spPr>
          <a:xfrm>
            <a:off x="0" y="0"/>
            <a:ext cx="9500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Conhecendo nosso público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Abertura de números de 2023 por canal e por público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13DB766-2C60-BBC7-58D5-F7018E93436F}"/>
              </a:ext>
            </a:extLst>
          </p:cNvPr>
          <p:cNvSpPr txBox="1"/>
          <p:nvPr/>
        </p:nvSpPr>
        <p:spPr>
          <a:xfrm>
            <a:off x="502920" y="2946578"/>
            <a:ext cx="5151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Observando o comportamento dos públicos, Anon2 foi a categoria que menos se utilizou de descontos.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Esse grupo também foi o maior responsável pela receita do canal Anon1.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Retirando o publico Anon2, o preço praticado pelo canal Anon1 foi 10 reais abaixo do canal Anon2</a:t>
            </a:r>
          </a:p>
          <a:p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03EDFD95-3EEE-EA48-FDB0-41BAD880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3751A6B-9AD8-FCBE-36AF-412378E1C8A2}"/>
              </a:ext>
            </a:extLst>
          </p:cNvPr>
          <p:cNvSpPr/>
          <p:nvPr/>
        </p:nvSpPr>
        <p:spPr>
          <a:xfrm>
            <a:off x="502920" y="4197096"/>
            <a:ext cx="4992624" cy="786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75B0E43-5284-DE63-9BC8-B71386852014}"/>
              </a:ext>
            </a:extLst>
          </p:cNvPr>
          <p:cNvSpPr/>
          <p:nvPr/>
        </p:nvSpPr>
        <p:spPr>
          <a:xfrm>
            <a:off x="8945880" y="3654076"/>
            <a:ext cx="1045464" cy="835628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122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B63FC-0905-5C21-0990-06D55977F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87DA580-2327-7AE2-3154-22B293127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80" y="1716180"/>
            <a:ext cx="5486400" cy="452761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FA4A32E-A9B9-A96F-3E30-345F11E53959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603AAB-1931-31EA-BABA-648C6B2B4920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470252-2526-FB21-4548-FC96F0447F66}"/>
              </a:ext>
            </a:extLst>
          </p:cNvPr>
          <p:cNvSpPr txBox="1"/>
          <p:nvPr/>
        </p:nvSpPr>
        <p:spPr>
          <a:xfrm>
            <a:off x="0" y="0"/>
            <a:ext cx="9500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Conhecendo nosso público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Abertura de números de 2023 por canal e por público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638D0C5-894B-0149-F168-80F1D2BFF4D7}"/>
              </a:ext>
            </a:extLst>
          </p:cNvPr>
          <p:cNvSpPr txBox="1"/>
          <p:nvPr/>
        </p:nvSpPr>
        <p:spPr>
          <a:xfrm>
            <a:off x="502920" y="2946578"/>
            <a:ext cx="5151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Observando o comportamento dos públicos, Anon2 foi a categoria que menos se utilizou de descontos.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Esse grupo também foi o maior responsável pela receita do canal Anon1.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Retirando o publico Anon2, o preço praticado pelo canal Anon1 foi 10 reais abaixo do canal Anon2</a:t>
            </a:r>
          </a:p>
          <a:p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3AB585F-1552-774B-C2B5-762DF593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125EB42-7E4F-2225-60C8-D9330E4C7F89}"/>
              </a:ext>
            </a:extLst>
          </p:cNvPr>
          <p:cNvSpPr/>
          <p:nvPr/>
        </p:nvSpPr>
        <p:spPr>
          <a:xfrm>
            <a:off x="8961120" y="3913632"/>
            <a:ext cx="987552" cy="164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4F98D11-E268-B8DC-D4EF-A70052B48CF3}"/>
              </a:ext>
            </a:extLst>
          </p:cNvPr>
          <p:cNvSpPr/>
          <p:nvPr/>
        </p:nvSpPr>
        <p:spPr>
          <a:xfrm>
            <a:off x="8945880" y="5492496"/>
            <a:ext cx="987552" cy="164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A825BC5-985C-8A4C-E7ED-9921240D33E9}"/>
              </a:ext>
            </a:extLst>
          </p:cNvPr>
          <p:cNvSpPr/>
          <p:nvPr/>
        </p:nvSpPr>
        <p:spPr>
          <a:xfrm>
            <a:off x="8945880" y="5239274"/>
            <a:ext cx="1045464" cy="835628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14452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AD87C-E511-B008-EEBD-F7345F643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F117789-E5EA-5976-D32D-8FAB0E2CC253}"/>
              </a:ext>
            </a:extLst>
          </p:cNvPr>
          <p:cNvSpPr/>
          <p:nvPr/>
        </p:nvSpPr>
        <p:spPr>
          <a:xfrm>
            <a:off x="0" y="454669"/>
            <a:ext cx="713233" cy="439136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ED00E76-BD73-C17B-2438-2C9A99E805AB}"/>
              </a:ext>
            </a:extLst>
          </p:cNvPr>
          <p:cNvSpPr/>
          <p:nvPr/>
        </p:nvSpPr>
        <p:spPr>
          <a:xfrm>
            <a:off x="6999732" y="454669"/>
            <a:ext cx="4288536" cy="4391360"/>
          </a:xfrm>
          <a:prstGeom prst="rect">
            <a:avLst/>
          </a:prstGeom>
          <a:solidFill>
            <a:srgbClr val="E1E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C10ABF-914D-9C46-95B9-99144E0DC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0446" cy="3761257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7C8B40-694C-11AF-1D07-98D1E9923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4846029"/>
            <a:ext cx="5363817" cy="1375512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7A937EE-A4A1-6A75-B862-F9C00F12F9EF}"/>
              </a:ext>
            </a:extLst>
          </p:cNvPr>
          <p:cNvSpPr/>
          <p:nvPr/>
        </p:nvSpPr>
        <p:spPr>
          <a:xfrm>
            <a:off x="-4" y="0"/>
            <a:ext cx="12191998" cy="6858000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4B4C2B1-5778-E62D-85CD-12BBBFEDB0EE}"/>
              </a:ext>
            </a:extLst>
          </p:cNvPr>
          <p:cNvSpPr/>
          <p:nvPr/>
        </p:nvSpPr>
        <p:spPr>
          <a:xfrm>
            <a:off x="-3" y="1449000"/>
            <a:ext cx="713233" cy="396000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15602BA-C767-7A67-FE62-16013EB714E7}"/>
              </a:ext>
            </a:extLst>
          </p:cNvPr>
          <p:cNvSpPr/>
          <p:nvPr/>
        </p:nvSpPr>
        <p:spPr>
          <a:xfrm>
            <a:off x="8903205" y="0"/>
            <a:ext cx="3288792" cy="685800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5DFE9A6-6F9E-EE5B-DDF3-E1E0E17C3BC7}"/>
              </a:ext>
            </a:extLst>
          </p:cNvPr>
          <p:cNvSpPr/>
          <p:nvPr/>
        </p:nvSpPr>
        <p:spPr>
          <a:xfrm>
            <a:off x="6923203" y="1449000"/>
            <a:ext cx="3960000" cy="3960000"/>
          </a:xfrm>
          <a:prstGeom prst="rect">
            <a:avLst/>
          </a:prstGeom>
          <a:solidFill>
            <a:srgbClr val="E1E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1014936-8916-F965-66F4-15378C6C0830}"/>
              </a:ext>
            </a:extLst>
          </p:cNvPr>
          <p:cNvSpPr txBox="1"/>
          <p:nvPr/>
        </p:nvSpPr>
        <p:spPr>
          <a:xfrm rot="16200000">
            <a:off x="-1628820" y="3244334"/>
            <a:ext cx="39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Franklin Gothic Book" panose="020B0503020102020204" pitchFamily="34" charset="0"/>
              </a:rPr>
              <a:t>Case Boticário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8B47E7B-F2CA-ECD3-3055-95B2214432E0}"/>
              </a:ext>
            </a:extLst>
          </p:cNvPr>
          <p:cNvSpPr txBox="1"/>
          <p:nvPr/>
        </p:nvSpPr>
        <p:spPr>
          <a:xfrm>
            <a:off x="1106424" y="2886843"/>
            <a:ext cx="53076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Análise de Campanha e Produtos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0BD59D5-CD16-C440-BFC7-711506DC76EE}"/>
              </a:ext>
            </a:extLst>
          </p:cNvPr>
          <p:cNvSpPr txBox="1"/>
          <p:nvPr/>
        </p:nvSpPr>
        <p:spPr>
          <a:xfrm>
            <a:off x="6923203" y="2767280"/>
            <a:ext cx="396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Conhecendo nossos produtos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2DBB8D-5038-027A-8967-CF0E4E24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09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83C31-5365-1C8C-B186-0BE812921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6403FF4-793C-0816-15C1-A575D9F26BED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B7869BA-FC80-9BE7-A6A9-4FECDF8BEA97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1A763D6-634A-C20D-F3B5-4C979E4F88BF}"/>
              </a:ext>
            </a:extLst>
          </p:cNvPr>
          <p:cNvSpPr txBox="1"/>
          <p:nvPr/>
        </p:nvSpPr>
        <p:spPr>
          <a:xfrm>
            <a:off x="0" y="0"/>
            <a:ext cx="9500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Conhecendo nossos produtos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Produtos mais vendidos em 2023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9B4CB6D-19E0-10ED-B0EC-E74E61064E61}"/>
              </a:ext>
            </a:extLst>
          </p:cNvPr>
          <p:cNvSpPr txBox="1"/>
          <p:nvPr/>
        </p:nvSpPr>
        <p:spPr>
          <a:xfrm>
            <a:off x="5419853" y="4765036"/>
            <a:ext cx="59375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Há uma pulverização relativamente saudável entre nossos produtos, com a diferença do 2º para o 10º de apenas 2,29 </a:t>
            </a:r>
            <a:r>
              <a:rPr lang="pt-BR" sz="1400" dirty="0" err="1"/>
              <a:t>p.p</a:t>
            </a:r>
            <a:r>
              <a:rPr lang="pt-B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Em compensação, 8 dos 10 produtos mais vendidos são da Marca Anon5 e da Sub Categoria Anon1.  </a:t>
            </a:r>
          </a:p>
          <a:p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F3EE710-8E66-1101-C1D7-76BE63009866}"/>
              </a:ext>
            </a:extLst>
          </p:cNvPr>
          <p:cNvSpPr txBox="1"/>
          <p:nvPr/>
        </p:nvSpPr>
        <p:spPr>
          <a:xfrm>
            <a:off x="135383" y="1372791"/>
            <a:ext cx="3253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*Imagem meramente ilustrativa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C578181D-32F2-578A-0DD2-876F6D3FE38C}"/>
              </a:ext>
            </a:extLst>
          </p:cNvPr>
          <p:cNvGrpSpPr/>
          <p:nvPr/>
        </p:nvGrpSpPr>
        <p:grpSpPr>
          <a:xfrm>
            <a:off x="969363" y="2259899"/>
            <a:ext cx="3780945" cy="3667334"/>
            <a:chOff x="641519" y="2021760"/>
            <a:chExt cx="3780945" cy="3667334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4302A1A8-7168-CEA3-3DC4-7939623F3184}"/>
                </a:ext>
              </a:extLst>
            </p:cNvPr>
            <p:cNvSpPr/>
            <p:nvPr/>
          </p:nvSpPr>
          <p:spPr>
            <a:xfrm>
              <a:off x="641579" y="4002873"/>
              <a:ext cx="1260000" cy="1440000"/>
            </a:xfrm>
            <a:prstGeom prst="rect">
              <a:avLst/>
            </a:prstGeom>
            <a:solidFill>
              <a:srgbClr val="E1E0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F1879F0-0523-FE19-8D5C-E17141A27D9C}"/>
                </a:ext>
              </a:extLst>
            </p:cNvPr>
            <p:cNvSpPr/>
            <p:nvPr/>
          </p:nvSpPr>
          <p:spPr>
            <a:xfrm>
              <a:off x="1902464" y="3282873"/>
              <a:ext cx="1260000" cy="2160000"/>
            </a:xfrm>
            <a:prstGeom prst="rect">
              <a:avLst/>
            </a:prstGeom>
            <a:solidFill>
              <a:srgbClr val="4E786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1532C92-085C-3DAB-FE6F-6064929EDF72}"/>
                </a:ext>
              </a:extLst>
            </p:cNvPr>
            <p:cNvSpPr/>
            <p:nvPr/>
          </p:nvSpPr>
          <p:spPr>
            <a:xfrm>
              <a:off x="3162464" y="3642873"/>
              <a:ext cx="1260000" cy="1800000"/>
            </a:xfrm>
            <a:prstGeom prst="rect">
              <a:avLst/>
            </a:prstGeom>
            <a:solidFill>
              <a:srgbClr val="98AF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7E15DEA1-0DF0-57BB-473B-BCA3C183EEA6}"/>
                </a:ext>
              </a:extLst>
            </p:cNvPr>
            <p:cNvSpPr/>
            <p:nvPr/>
          </p:nvSpPr>
          <p:spPr>
            <a:xfrm>
              <a:off x="1901516" y="4159543"/>
              <a:ext cx="1260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5400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1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2F767C39-99FA-8B78-4D65-327211754392}"/>
                </a:ext>
              </a:extLst>
            </p:cNvPr>
            <p:cNvSpPr/>
            <p:nvPr/>
          </p:nvSpPr>
          <p:spPr>
            <a:xfrm>
              <a:off x="3161456" y="4159543"/>
              <a:ext cx="1260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5400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2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7CAFABA-36A6-DC75-58DD-9FDDE0C5C7D8}"/>
                </a:ext>
              </a:extLst>
            </p:cNvPr>
            <p:cNvSpPr/>
            <p:nvPr/>
          </p:nvSpPr>
          <p:spPr>
            <a:xfrm>
              <a:off x="641578" y="4159543"/>
              <a:ext cx="1260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5400" b="1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3</a:t>
              </a:r>
              <a:endParaRPr lang="pt-BR" sz="5400" b="1" cap="none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15163C0-999F-5E21-60B2-990FC66DF56D}"/>
                </a:ext>
              </a:extLst>
            </p:cNvPr>
            <p:cNvSpPr txBox="1"/>
            <p:nvPr/>
          </p:nvSpPr>
          <p:spPr>
            <a:xfrm>
              <a:off x="1901516" y="5442873"/>
              <a:ext cx="125994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25800.5182545926</a:t>
              </a:r>
              <a:r>
                <a:rPr lang="pt-BR" sz="1000" dirty="0"/>
                <a:t> 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C978F92F-2D59-5EA6-2A5D-034643D2DF17}"/>
                </a:ext>
              </a:extLst>
            </p:cNvPr>
            <p:cNvSpPr txBox="1"/>
            <p:nvPr/>
          </p:nvSpPr>
          <p:spPr>
            <a:xfrm>
              <a:off x="3161453" y="5442873"/>
              <a:ext cx="125994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25828.2818934802</a:t>
              </a:r>
              <a:r>
                <a:rPr lang="pt-BR" sz="1000" dirty="0"/>
                <a:t> 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178CA0E-6BB5-7B3D-7CFD-679C1EF44B86}"/>
                </a:ext>
              </a:extLst>
            </p:cNvPr>
            <p:cNvSpPr txBox="1"/>
            <p:nvPr/>
          </p:nvSpPr>
          <p:spPr>
            <a:xfrm>
              <a:off x="641538" y="5442873"/>
              <a:ext cx="125997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19411.4108555828</a:t>
              </a:r>
              <a:r>
                <a:rPr lang="pt-BR" sz="1000" dirty="0"/>
                <a:t> </a:t>
              </a:r>
            </a:p>
          </p:txBody>
        </p:sp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F11B0FE1-3253-1D62-4ADB-6E230E99C0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1519" y="2021760"/>
              <a:ext cx="126000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79329B5E-28D9-5779-7BA8-388062254A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464" y="2355013"/>
              <a:ext cx="126000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C5EF2548-005E-0966-3BEB-5E2CB7A1A4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19" y="2741760"/>
              <a:ext cx="126000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21FA99E5-ECCC-A216-4B94-F943F776A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9853" y="2062312"/>
            <a:ext cx="5937504" cy="2177587"/>
          </a:xfrm>
          <a:prstGeom prst="rect">
            <a:avLst/>
          </a:prstGeom>
        </p:spPr>
      </p:pic>
      <p:sp>
        <p:nvSpPr>
          <p:cNvPr id="24" name="Espaço Reservado para Número de Slide 23">
            <a:extLst>
              <a:ext uri="{FF2B5EF4-FFF2-40B4-BE49-F238E27FC236}">
                <a16:creationId xmlns:a16="http://schemas.microsoft.com/office/drawing/2014/main" id="{BCC303EE-33A5-C400-0D03-D27DA4CD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64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FCFF6-A4E5-0086-B0CB-E08386B88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E23175C-03E9-7979-4851-B7243534B9A9}"/>
              </a:ext>
            </a:extLst>
          </p:cNvPr>
          <p:cNvSpPr/>
          <p:nvPr/>
        </p:nvSpPr>
        <p:spPr>
          <a:xfrm>
            <a:off x="0" y="454669"/>
            <a:ext cx="713233" cy="439136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7EBF218-6386-291A-E5EA-F1AB4BE46CBC}"/>
              </a:ext>
            </a:extLst>
          </p:cNvPr>
          <p:cNvSpPr/>
          <p:nvPr/>
        </p:nvSpPr>
        <p:spPr>
          <a:xfrm>
            <a:off x="6999732" y="454669"/>
            <a:ext cx="4288536" cy="4391360"/>
          </a:xfrm>
          <a:prstGeom prst="rect">
            <a:avLst/>
          </a:prstGeom>
          <a:solidFill>
            <a:srgbClr val="E1E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FEDBDC-3AEB-9F04-1805-7322D5D3F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0446" cy="3761257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3ACEB6-2DAD-EF2C-F8B4-85EE9CFF1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4846029"/>
            <a:ext cx="5363817" cy="1375512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115A2AA-5CA9-9901-ACAF-AAC146D66226}"/>
              </a:ext>
            </a:extLst>
          </p:cNvPr>
          <p:cNvSpPr/>
          <p:nvPr/>
        </p:nvSpPr>
        <p:spPr>
          <a:xfrm>
            <a:off x="-4" y="0"/>
            <a:ext cx="12191998" cy="6858000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8194A22-7D54-F060-CC3B-D3CDD2467483}"/>
              </a:ext>
            </a:extLst>
          </p:cNvPr>
          <p:cNvSpPr/>
          <p:nvPr/>
        </p:nvSpPr>
        <p:spPr>
          <a:xfrm>
            <a:off x="-3" y="1449000"/>
            <a:ext cx="713233" cy="396000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D917EE2-DB5D-1226-BECE-3ECA352F3E81}"/>
              </a:ext>
            </a:extLst>
          </p:cNvPr>
          <p:cNvSpPr/>
          <p:nvPr/>
        </p:nvSpPr>
        <p:spPr>
          <a:xfrm>
            <a:off x="8903205" y="0"/>
            <a:ext cx="3288792" cy="685800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240536F-89C8-D7C1-0907-FE65B20A49CB}"/>
              </a:ext>
            </a:extLst>
          </p:cNvPr>
          <p:cNvSpPr/>
          <p:nvPr/>
        </p:nvSpPr>
        <p:spPr>
          <a:xfrm>
            <a:off x="6923203" y="1449000"/>
            <a:ext cx="3960000" cy="3960000"/>
          </a:xfrm>
          <a:prstGeom prst="rect">
            <a:avLst/>
          </a:prstGeom>
          <a:solidFill>
            <a:srgbClr val="E1E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6744962-DBA6-33D7-F8ED-0498E7EA49E9}"/>
              </a:ext>
            </a:extLst>
          </p:cNvPr>
          <p:cNvSpPr txBox="1"/>
          <p:nvPr/>
        </p:nvSpPr>
        <p:spPr>
          <a:xfrm rot="16200000">
            <a:off x="-1628820" y="3244334"/>
            <a:ext cx="39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Franklin Gothic Book" panose="020B0503020102020204" pitchFamily="34" charset="0"/>
              </a:rPr>
              <a:t>Case Boticário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BA6434B-D24B-D8CA-D7B7-AE6A907BFF9F}"/>
              </a:ext>
            </a:extLst>
          </p:cNvPr>
          <p:cNvSpPr txBox="1"/>
          <p:nvPr/>
        </p:nvSpPr>
        <p:spPr>
          <a:xfrm>
            <a:off x="1106424" y="2886843"/>
            <a:ext cx="53076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Análise de Campanha e Produtos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24401-869B-D25D-ED55-E9D977A3BCE7}"/>
              </a:ext>
            </a:extLst>
          </p:cNvPr>
          <p:cNvSpPr txBox="1"/>
          <p:nvPr/>
        </p:nvSpPr>
        <p:spPr>
          <a:xfrm>
            <a:off x="6923203" y="2459504"/>
            <a:ext cx="396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Conhecendo nossas campanhas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C4EEE9-B9F5-E700-9CAF-4C19FE89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96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BEA5A-E498-B643-316F-15D4CF6CE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1AA6C5C-7891-E2EA-F18B-13AD0D570197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8B2B157-C066-6D7E-41D6-BA7BD66841D9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FC8F439-42ED-F0D0-A52B-DE240E951255}"/>
              </a:ext>
            </a:extLst>
          </p:cNvPr>
          <p:cNvSpPr txBox="1"/>
          <p:nvPr/>
        </p:nvSpPr>
        <p:spPr>
          <a:xfrm>
            <a:off x="0" y="0"/>
            <a:ext cx="9500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Índice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endParaRPr lang="pt-BR" sz="2000" i="1" dirty="0">
              <a:solidFill>
                <a:schemeClr val="bg1"/>
              </a:solidFill>
              <a:latin typeface="Franklin Gothic Book" panose="020B05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444FE8A-8F72-5A2E-21A1-2734C0AC90D4}"/>
              </a:ext>
            </a:extLst>
          </p:cNvPr>
          <p:cNvSpPr txBox="1"/>
          <p:nvPr/>
        </p:nvSpPr>
        <p:spPr>
          <a:xfrm>
            <a:off x="815338" y="1641377"/>
            <a:ext cx="79171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i="1" dirty="0">
                <a:cs typeface="Aharoni" panose="02010803020104030203" pitchFamily="2" charset="-79"/>
              </a:rPr>
              <a:t>Conhecendo nosso números – Slide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i="1" dirty="0"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i="1" dirty="0">
                <a:cs typeface="Aharoni" panose="02010803020104030203" pitchFamily="2" charset="-79"/>
              </a:rPr>
              <a:t>Conhecendo nosso público – Slide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i="1" dirty="0"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i="1" dirty="0">
                <a:cs typeface="Aharoni" panose="02010803020104030203" pitchFamily="2" charset="-79"/>
              </a:rPr>
              <a:t>Conhecendo nossos produtos – Slide 11</a:t>
            </a:r>
          </a:p>
          <a:p>
            <a:endParaRPr lang="pt-BR" sz="2000" i="1" dirty="0"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i="1" dirty="0">
                <a:cs typeface="Aharoni" panose="02010803020104030203" pitchFamily="2" charset="-79"/>
              </a:rPr>
              <a:t>Conhecendo nossas campanhas – Slide 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i="1" dirty="0"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i="1" dirty="0">
                <a:cs typeface="Aharoni" panose="02010803020104030203" pitchFamily="2" charset="-79"/>
              </a:rPr>
              <a:t>Podemos prever o resultado de uma  campanha? – Slide 15</a:t>
            </a:r>
          </a:p>
          <a:p>
            <a:endParaRPr lang="pt-BR" sz="2000" i="1" dirty="0"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i="1" dirty="0">
                <a:cs typeface="Aharoni" panose="02010803020104030203" pitchFamily="2" charset="-79"/>
              </a:rPr>
              <a:t>Considerações finais – Slide 18</a:t>
            </a:r>
          </a:p>
          <a:p>
            <a:endParaRPr lang="pt-BR" sz="2000" i="1" dirty="0"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6BBD3CBE-E88A-9066-2CDC-074F7AC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91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28B16-6EDD-EF8D-67A9-BE590CD09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8A127929-FB53-CE56-0793-B1D5FBE6A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5" y="1411350"/>
            <a:ext cx="8239125" cy="36195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9A20DBC-1730-D20F-A3A4-59FED267B965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FCFBAE6-90EB-572B-4B90-DF289C4A27FA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50EAE37-72EE-266E-C9D2-F9FF8583267B}"/>
              </a:ext>
            </a:extLst>
          </p:cNvPr>
          <p:cNvSpPr txBox="1"/>
          <p:nvPr/>
        </p:nvSpPr>
        <p:spPr>
          <a:xfrm>
            <a:off x="0" y="0"/>
            <a:ext cx="9500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Conhecendo nossas campanhas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Resultado das Campanhas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FC3F7950-1559-5AAA-6BA4-031F2D5E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5D0C326-F7AE-2609-C914-EFB810E1E867}"/>
              </a:ext>
            </a:extLst>
          </p:cNvPr>
          <p:cNvSpPr/>
          <p:nvPr/>
        </p:nvSpPr>
        <p:spPr>
          <a:xfrm>
            <a:off x="838200" y="5213349"/>
            <a:ext cx="10678925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581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BFB77-4347-6666-996F-CD643DF14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AD5FA474-3797-DC95-7D11-20D6CE059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5" y="1411350"/>
            <a:ext cx="8239125" cy="36195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516AC41-4E35-09E7-FE1C-E9382B08E981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3B25802-350E-403C-FB51-05E4517E7A22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AABAB65-1D6E-5DF5-A07A-05F2F47F776A}"/>
              </a:ext>
            </a:extLst>
          </p:cNvPr>
          <p:cNvSpPr txBox="1"/>
          <p:nvPr/>
        </p:nvSpPr>
        <p:spPr>
          <a:xfrm>
            <a:off x="0" y="0"/>
            <a:ext cx="9500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Conhecendo nossas campanhas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Resultado das Campanhas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E18E07D-A94D-4378-D0B7-42518ABB949D}"/>
              </a:ext>
            </a:extLst>
          </p:cNvPr>
          <p:cNvSpPr txBox="1"/>
          <p:nvPr/>
        </p:nvSpPr>
        <p:spPr>
          <a:xfrm>
            <a:off x="824227" y="5146746"/>
            <a:ext cx="105435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As campanhas Anon3 e Anon2 do Canal Anon1 trouxeram os melhores resultados financeiro. Entretanto as estratégias abordadas foram diferentes, a Anon3 ofereceu grandes taxas de descontos, alavancando a venda de itens e reduzindo a margem.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Talvez seja necessária a criação de mais grupos de consumidores, as campanhas que abordaram o Público Anon1 variaram drasticamente de estratégias, indo de produtos com ticket médio alto, médio e baixo, assim como taxas variadas de desconto saindo de 0% até 34%</a:t>
            </a:r>
          </a:p>
          <a:p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4D889BE5-2803-61C0-CF34-B569B887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B21245C-F083-51B3-6F7A-22A68108894A}"/>
              </a:ext>
            </a:extLst>
          </p:cNvPr>
          <p:cNvSpPr/>
          <p:nvPr/>
        </p:nvSpPr>
        <p:spPr>
          <a:xfrm>
            <a:off x="824227" y="5751576"/>
            <a:ext cx="10678925" cy="720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8BB1550-5CC5-8CA2-8BCF-B98C73A992A5}"/>
              </a:ext>
            </a:extLst>
          </p:cNvPr>
          <p:cNvSpPr/>
          <p:nvPr/>
        </p:nvSpPr>
        <p:spPr>
          <a:xfrm>
            <a:off x="6601968" y="1602149"/>
            <a:ext cx="3380232" cy="4391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1811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E8C37-1956-497B-8613-5EBD3014C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3FA1A7AC-A99B-B6B7-3867-C59B66E7B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20" y="1808923"/>
            <a:ext cx="8239125" cy="241935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EC63D79-2AED-1764-8C08-2E47D2068FCE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138FAFC-D193-6609-C680-29C7DCBB58E2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E1CBD0-6F79-6697-3314-87C7A4994C1B}"/>
              </a:ext>
            </a:extLst>
          </p:cNvPr>
          <p:cNvSpPr txBox="1"/>
          <p:nvPr/>
        </p:nvSpPr>
        <p:spPr>
          <a:xfrm>
            <a:off x="0" y="0"/>
            <a:ext cx="9500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Conhecendo nossas campanhas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Resultado das Campanhas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28BA685-E043-70D4-9527-3AD7C43C4207}"/>
              </a:ext>
            </a:extLst>
          </p:cNvPr>
          <p:cNvSpPr txBox="1"/>
          <p:nvPr/>
        </p:nvSpPr>
        <p:spPr>
          <a:xfrm>
            <a:off x="5984496" y="4614036"/>
            <a:ext cx="5369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Talvez seja necessária a criação de mais grupos de consumidores, as campanhas que abordaram o Público Anon1 variaram drasticamente de estratégias.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87065BB6-5C09-C091-0DAF-C0A8802D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71F80F2A-BD88-CD09-FF31-69D78C41F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20" y="4614036"/>
            <a:ext cx="38862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15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08314-F6D9-39C7-4DE7-BC876E622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05313A5-44E2-650B-F72C-4DC69F19A627}"/>
              </a:ext>
            </a:extLst>
          </p:cNvPr>
          <p:cNvSpPr/>
          <p:nvPr/>
        </p:nvSpPr>
        <p:spPr>
          <a:xfrm>
            <a:off x="0" y="454669"/>
            <a:ext cx="713233" cy="439136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87AB194-D176-8633-6A73-AF63EFFA68C5}"/>
              </a:ext>
            </a:extLst>
          </p:cNvPr>
          <p:cNvSpPr/>
          <p:nvPr/>
        </p:nvSpPr>
        <p:spPr>
          <a:xfrm>
            <a:off x="6999732" y="454669"/>
            <a:ext cx="4288536" cy="4391360"/>
          </a:xfrm>
          <a:prstGeom prst="rect">
            <a:avLst/>
          </a:prstGeom>
          <a:solidFill>
            <a:srgbClr val="E1E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85C3CC-095C-55C0-6309-DA94BF232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0446" cy="3761257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0E14C6-F09F-602C-E1C1-251D2EC22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4846029"/>
            <a:ext cx="5363817" cy="1375512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AD451AB-B3F9-A182-D885-B4103A8962E9}"/>
              </a:ext>
            </a:extLst>
          </p:cNvPr>
          <p:cNvSpPr/>
          <p:nvPr/>
        </p:nvSpPr>
        <p:spPr>
          <a:xfrm>
            <a:off x="-4" y="0"/>
            <a:ext cx="12191998" cy="6858000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E8929BE-A779-9E31-C88F-7B81BB2CF2BE}"/>
              </a:ext>
            </a:extLst>
          </p:cNvPr>
          <p:cNvSpPr/>
          <p:nvPr/>
        </p:nvSpPr>
        <p:spPr>
          <a:xfrm>
            <a:off x="-3" y="1449000"/>
            <a:ext cx="713233" cy="396000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69E69CB-D458-2ABB-8D49-715ED74153E4}"/>
              </a:ext>
            </a:extLst>
          </p:cNvPr>
          <p:cNvSpPr/>
          <p:nvPr/>
        </p:nvSpPr>
        <p:spPr>
          <a:xfrm>
            <a:off x="8903205" y="0"/>
            <a:ext cx="3288792" cy="685800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03455FC-BB59-C371-7ED4-FCCB2F83A7DB}"/>
              </a:ext>
            </a:extLst>
          </p:cNvPr>
          <p:cNvSpPr/>
          <p:nvPr/>
        </p:nvSpPr>
        <p:spPr>
          <a:xfrm>
            <a:off x="6923203" y="1449000"/>
            <a:ext cx="3960000" cy="3960000"/>
          </a:xfrm>
          <a:prstGeom prst="rect">
            <a:avLst/>
          </a:prstGeom>
          <a:solidFill>
            <a:srgbClr val="E1E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B0180B1-EEEF-15C4-0E78-E842C82D2B75}"/>
              </a:ext>
            </a:extLst>
          </p:cNvPr>
          <p:cNvSpPr txBox="1"/>
          <p:nvPr/>
        </p:nvSpPr>
        <p:spPr>
          <a:xfrm rot="16200000">
            <a:off x="-1628820" y="3244334"/>
            <a:ext cx="39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Franklin Gothic Book" panose="020B0503020102020204" pitchFamily="34" charset="0"/>
              </a:rPr>
              <a:t>Case Boticário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41A36D7-676B-AFE4-CED2-051DEA611D57}"/>
              </a:ext>
            </a:extLst>
          </p:cNvPr>
          <p:cNvSpPr txBox="1"/>
          <p:nvPr/>
        </p:nvSpPr>
        <p:spPr>
          <a:xfrm>
            <a:off x="1106424" y="2886843"/>
            <a:ext cx="53076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Análise de Campanha e Produtos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D3EAEB2-8DF2-DAD9-CCE7-2AF159EC4646}"/>
              </a:ext>
            </a:extLst>
          </p:cNvPr>
          <p:cNvSpPr txBox="1"/>
          <p:nvPr/>
        </p:nvSpPr>
        <p:spPr>
          <a:xfrm>
            <a:off x="6923203" y="2459504"/>
            <a:ext cx="396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i="1" dirty="0">
                <a:cs typeface="Aharoni" panose="02010803020104030203" pitchFamily="2" charset="-79"/>
              </a:rPr>
              <a:t>Podemos prever o resultado de uma campanha?</a:t>
            </a:r>
            <a:endParaRPr lang="pt-BR" sz="40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ED8381-90B7-34F2-405E-28907530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19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1CC86-C28B-44F0-0682-22005180F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D62FEE0A-B37A-75FD-113D-B99B6DDFC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1" y="1325562"/>
            <a:ext cx="5703609" cy="3725908"/>
          </a:xfrm>
          <a:prstGeom prst="rect">
            <a:avLst/>
          </a:prstGeom>
        </p:spPr>
      </p:pic>
      <p:pic>
        <p:nvPicPr>
          <p:cNvPr id="7" name="Imagem 6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85C3648B-5231-2E50-74F0-87535A58A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96" y="1325562"/>
            <a:ext cx="5510869" cy="3600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B34D5B5-86C3-6BBE-F0AF-2E13095AFE5A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4899D45-1EF2-C98E-B4E9-BE64A42AE7E9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36CD24-A36D-453F-9369-4C35A251E493}"/>
              </a:ext>
            </a:extLst>
          </p:cNvPr>
          <p:cNvSpPr txBox="1"/>
          <p:nvPr/>
        </p:nvSpPr>
        <p:spPr>
          <a:xfrm>
            <a:off x="0" y="0"/>
            <a:ext cx="11695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Podemos prever o resultado de uma campanha?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Apresentação dos modelos criados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B32115C-417F-B114-AD18-0E876BC972F1}"/>
              </a:ext>
            </a:extLst>
          </p:cNvPr>
          <p:cNvSpPr txBox="1"/>
          <p:nvPr/>
        </p:nvSpPr>
        <p:spPr>
          <a:xfrm>
            <a:off x="6647394" y="1551426"/>
            <a:ext cx="12554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MSE: 1,4570</a:t>
            </a:r>
          </a:p>
          <a:p>
            <a:r>
              <a:rPr lang="pt-BR" sz="1400" dirty="0"/>
              <a:t>RMSE: 1,1915</a:t>
            </a:r>
          </a:p>
          <a:p>
            <a:r>
              <a:rPr lang="pt-BR" sz="1400" dirty="0"/>
              <a:t>R²: 0,6548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C4E182-182D-16E4-5BA0-78DB0B6953E4}"/>
              </a:ext>
            </a:extLst>
          </p:cNvPr>
          <p:cNvSpPr txBox="1"/>
          <p:nvPr/>
        </p:nvSpPr>
        <p:spPr>
          <a:xfrm>
            <a:off x="765877" y="1551426"/>
            <a:ext cx="169164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MSE: 1,1500</a:t>
            </a:r>
          </a:p>
          <a:p>
            <a:r>
              <a:rPr lang="pt-BR" sz="1400" dirty="0"/>
              <a:t>RMSE: 1,0683</a:t>
            </a:r>
          </a:p>
          <a:p>
            <a:r>
              <a:rPr lang="pt-BR" sz="1400" dirty="0"/>
              <a:t>R²: 0,7277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EA6D479-AEFB-687B-2217-BD2619A2E6BF}"/>
              </a:ext>
            </a:extLst>
          </p:cNvPr>
          <p:cNvSpPr txBox="1"/>
          <p:nvPr/>
        </p:nvSpPr>
        <p:spPr>
          <a:xfrm>
            <a:off x="824227" y="5146746"/>
            <a:ext cx="10543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Qual Modelo utilizar? Depende do objetivo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/>
              <a:t>O </a:t>
            </a:r>
            <a:r>
              <a:rPr lang="pt-BR" sz="1400" dirty="0" err="1"/>
              <a:t>XGBoost</a:t>
            </a:r>
            <a:r>
              <a:rPr lang="pt-BR" sz="1400" dirty="0"/>
              <a:t> permite uma previsão mais assertiva, auxiliando no planejamento estratégico de médio e longo prazo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/>
              <a:t>O Random Forest permite entender a relação das variáveis e o impacto dela no resultado, aprimorando nossas futuras campanhas</a:t>
            </a:r>
          </a:p>
          <a:p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A188F9F6-7DF4-D912-9EC0-E6FB2CBC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4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14AA2-B51F-31E7-C32C-178ECCFAF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FFA5EB2-8515-1C5B-58BB-AD18123410F2}"/>
              </a:ext>
            </a:extLst>
          </p:cNvPr>
          <p:cNvSpPr/>
          <p:nvPr/>
        </p:nvSpPr>
        <p:spPr>
          <a:xfrm>
            <a:off x="6396610" y="1363271"/>
            <a:ext cx="5194170" cy="1325563"/>
          </a:xfrm>
          <a:prstGeom prst="roundRect">
            <a:avLst>
              <a:gd name="adj" fmla="val 4689"/>
            </a:avLst>
          </a:prstGeom>
          <a:solidFill>
            <a:srgbClr val="EFC1A5">
              <a:alpha val="4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247EA96-1216-4CA6-068E-4D4D3ECC1F9F}"/>
              </a:ext>
            </a:extLst>
          </p:cNvPr>
          <p:cNvSpPr/>
          <p:nvPr/>
        </p:nvSpPr>
        <p:spPr>
          <a:xfrm>
            <a:off x="601220" y="1363271"/>
            <a:ext cx="5194170" cy="5414602"/>
          </a:xfrm>
          <a:prstGeom prst="roundRect">
            <a:avLst>
              <a:gd name="adj" fmla="val 4689"/>
            </a:avLst>
          </a:prstGeom>
          <a:solidFill>
            <a:srgbClr val="98AFA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526004-CD47-CD3B-5BD5-5B59EB51C0F6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D28F379-2017-6733-6CAA-DD70C169FD34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C59598A-B260-96D0-4B3B-6F910E161536}"/>
              </a:ext>
            </a:extLst>
          </p:cNvPr>
          <p:cNvSpPr txBox="1"/>
          <p:nvPr/>
        </p:nvSpPr>
        <p:spPr>
          <a:xfrm>
            <a:off x="0" y="0"/>
            <a:ext cx="11695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Podemos prever o resultado de uma campanha?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Quais variáveis foram consideradas quais tratamentos foram aplicados e por que?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9F52F08-4798-4A08-25F4-CC22C6FCCA11}"/>
              </a:ext>
            </a:extLst>
          </p:cNvPr>
          <p:cNvSpPr txBox="1"/>
          <p:nvPr/>
        </p:nvSpPr>
        <p:spPr>
          <a:xfrm>
            <a:off x="593887" y="1446417"/>
            <a:ext cx="5194169" cy="529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pt-BR" sz="2000" dirty="0">
                <a:effectLst/>
              </a:rPr>
              <a:t>Entradas</a:t>
            </a:r>
          </a:p>
          <a:p>
            <a:pPr>
              <a:lnSpc>
                <a:spcPts val="1500"/>
              </a:lnSpc>
            </a:pPr>
            <a:endParaRPr lang="pt-BR" sz="2000" dirty="0">
              <a:effectLst/>
            </a:endParaRPr>
          </a:p>
          <a:p>
            <a:pPr marL="342900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effectLst/>
              </a:rPr>
              <a:t>Canal_encoded</a:t>
            </a:r>
            <a:r>
              <a:rPr lang="pt-BR" sz="2000" dirty="0"/>
              <a:t>: </a:t>
            </a:r>
          </a:p>
          <a:p>
            <a:pPr marL="8001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Canal de compra</a:t>
            </a:r>
          </a:p>
          <a:p>
            <a:pPr marL="8001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Valores transformados para 0 e 1</a:t>
            </a:r>
          </a:p>
          <a:p>
            <a:pPr marL="342900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pt-BR" sz="1600" dirty="0">
              <a:effectLst/>
            </a:endParaRPr>
          </a:p>
          <a:p>
            <a:pPr marL="342900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</a:rPr>
              <a:t>Ciclo: </a:t>
            </a:r>
          </a:p>
          <a:p>
            <a:pPr marL="8001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</a:rPr>
              <a:t>Qual ciclo a campanha será lançada</a:t>
            </a:r>
          </a:p>
          <a:p>
            <a:pPr marL="8001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Valores de 1 até 18</a:t>
            </a:r>
            <a:r>
              <a:rPr lang="pt-BR" sz="1600" dirty="0">
                <a:effectLst/>
              </a:rPr>
              <a:t> </a:t>
            </a:r>
          </a:p>
          <a:p>
            <a:pPr marL="342900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pt-BR" sz="1600" dirty="0">
              <a:effectLst/>
            </a:endParaRPr>
          </a:p>
          <a:p>
            <a:pPr marL="342900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UF</a:t>
            </a:r>
            <a:r>
              <a:rPr lang="pt-BR" sz="2000" dirty="0" err="1">
                <a:effectLst/>
              </a:rPr>
              <a:t>_encoded</a:t>
            </a:r>
            <a:r>
              <a:rPr lang="pt-BR" sz="2000" dirty="0">
                <a:effectLst/>
              </a:rPr>
              <a:t>: </a:t>
            </a:r>
          </a:p>
          <a:p>
            <a:pPr marL="8001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</a:rPr>
              <a:t>UF da compra</a:t>
            </a:r>
          </a:p>
          <a:p>
            <a:pPr marL="8001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Valores transformados para 0, 1 e 2</a:t>
            </a:r>
            <a:endParaRPr lang="pt-BR" sz="1600" dirty="0">
              <a:effectLst/>
            </a:endParaRPr>
          </a:p>
          <a:p>
            <a:pPr marL="342900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pt-BR" sz="1600" dirty="0">
              <a:effectLst/>
            </a:endParaRPr>
          </a:p>
          <a:p>
            <a:pPr marL="342900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effectLst/>
              </a:rPr>
              <a:t>Publico_encoded</a:t>
            </a:r>
            <a:r>
              <a:rPr lang="pt-BR" sz="2000" dirty="0"/>
              <a:t>: </a:t>
            </a:r>
          </a:p>
          <a:p>
            <a:pPr marL="8001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Público abordado</a:t>
            </a:r>
          </a:p>
          <a:p>
            <a:pPr marL="8001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Valores transformados variando de 0 até 3</a:t>
            </a:r>
          </a:p>
          <a:p>
            <a:pPr marL="8001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342900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effectLst/>
              </a:rPr>
              <a:t>Mecanica_encoded</a:t>
            </a:r>
            <a:r>
              <a:rPr lang="pt-BR" sz="2000" dirty="0">
                <a:effectLst/>
              </a:rPr>
              <a:t>: </a:t>
            </a:r>
          </a:p>
          <a:p>
            <a:pPr marL="8001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</a:rPr>
              <a:t>Tipo da Campanha</a:t>
            </a:r>
            <a:endParaRPr lang="pt-BR" sz="1600" dirty="0"/>
          </a:p>
          <a:p>
            <a:pPr marL="8001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Valores transformados variando de 0 até 11</a:t>
            </a:r>
            <a:endParaRPr lang="pt-BR" sz="1600" dirty="0">
              <a:effectLst/>
            </a:endParaRPr>
          </a:p>
          <a:p>
            <a:pPr marL="342900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pt-BR" sz="1600" dirty="0">
              <a:effectLst/>
            </a:endParaRPr>
          </a:p>
          <a:p>
            <a:pPr marL="342900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effectLst/>
              </a:rPr>
              <a:t>Preco_médio</a:t>
            </a:r>
            <a:r>
              <a:rPr lang="pt-BR" sz="2000" dirty="0"/>
              <a:t>: </a:t>
            </a:r>
          </a:p>
          <a:p>
            <a:pPr marL="8001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Preço médio de tabela dos produtos ofertados</a:t>
            </a:r>
          </a:p>
          <a:p>
            <a:pPr marL="342900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pt-BR" sz="1600" dirty="0">
              <a:effectLst/>
            </a:endParaRPr>
          </a:p>
          <a:p>
            <a:pPr marL="342900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</a:rPr>
              <a:t>Desconto: </a:t>
            </a:r>
          </a:p>
          <a:p>
            <a:pPr marL="8001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</a:rPr>
              <a:t>Desconto médio previsto na campanha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487D030-36C8-09C2-50EE-3C0184FA6B3D}"/>
              </a:ext>
            </a:extLst>
          </p:cNvPr>
          <p:cNvSpPr txBox="1"/>
          <p:nvPr/>
        </p:nvSpPr>
        <p:spPr>
          <a:xfrm>
            <a:off x="6404681" y="1446417"/>
            <a:ext cx="5194169" cy="125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pt-BR" sz="2000" dirty="0">
                <a:effectLst/>
              </a:rPr>
              <a:t>Saídas</a:t>
            </a:r>
          </a:p>
          <a:p>
            <a:pPr>
              <a:lnSpc>
                <a:spcPts val="1500"/>
              </a:lnSpc>
            </a:pPr>
            <a:endParaRPr lang="pt-BR" sz="2000" dirty="0">
              <a:effectLst/>
            </a:endParaRPr>
          </a:p>
          <a:p>
            <a:pPr marL="342900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Receita_realizada</a:t>
            </a:r>
            <a:r>
              <a:rPr lang="pt-BR" sz="2000" dirty="0"/>
              <a:t>: </a:t>
            </a:r>
          </a:p>
          <a:p>
            <a:pPr marL="8001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Valor de receita real obtido na campanha</a:t>
            </a:r>
          </a:p>
          <a:p>
            <a:pPr marL="8001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Valores transformados para logaritmos</a:t>
            </a:r>
          </a:p>
          <a:p>
            <a:pPr marL="342900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pt-BR" sz="1600" dirty="0">
              <a:effectLst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D5B75E4-4242-09EA-38EE-521FE490F8A7}"/>
              </a:ext>
            </a:extLst>
          </p:cNvPr>
          <p:cNvSpPr/>
          <p:nvPr/>
        </p:nvSpPr>
        <p:spPr>
          <a:xfrm>
            <a:off x="6404681" y="2921419"/>
            <a:ext cx="5194170" cy="3856454"/>
          </a:xfrm>
          <a:prstGeom prst="roundRect">
            <a:avLst>
              <a:gd name="adj" fmla="val 4689"/>
            </a:avLst>
          </a:prstGeom>
          <a:solidFill>
            <a:srgbClr val="E1E0DC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7A1843-49C6-5AFF-99EA-040960848872}"/>
              </a:ext>
            </a:extLst>
          </p:cNvPr>
          <p:cNvSpPr txBox="1"/>
          <p:nvPr/>
        </p:nvSpPr>
        <p:spPr>
          <a:xfrm>
            <a:off x="6396610" y="3019905"/>
            <a:ext cx="518609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Por que das mudanças?</a:t>
            </a:r>
          </a:p>
          <a:p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/>
              <a:t>A transformação das variáveis categóricas é necessária devido às exigências técnicas do modelo, que requer entradas numéricas para seu processamento.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/>
              <a:t>A transformação dos valores de receita para logaritmos é uma técnica de normalização de dados. Essa abordagem ajuda a minimizar o impacto das grandes variações entre os valores das diferentes campanhas durante o treinamento do modelo, aumentando sua precisão. Sem essa normalização, o R² do </a:t>
            </a:r>
            <a:r>
              <a:rPr lang="pt-BR" sz="1400" dirty="0" err="1"/>
              <a:t>XGBoost</a:t>
            </a:r>
            <a:r>
              <a:rPr lang="pt-BR" sz="1400" dirty="0"/>
              <a:t> cairia para 0,51, comprometendo a performance do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623B75EF-6714-50F0-2EB5-0C237338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76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B4593-550A-8436-FB6B-650B287F2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07C984E-45A8-23FD-E609-FF7198E25628}"/>
              </a:ext>
            </a:extLst>
          </p:cNvPr>
          <p:cNvSpPr/>
          <p:nvPr/>
        </p:nvSpPr>
        <p:spPr>
          <a:xfrm>
            <a:off x="0" y="454669"/>
            <a:ext cx="713233" cy="439136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2539A3E-BBE9-4E82-9960-B228003CC3CF}"/>
              </a:ext>
            </a:extLst>
          </p:cNvPr>
          <p:cNvSpPr/>
          <p:nvPr/>
        </p:nvSpPr>
        <p:spPr>
          <a:xfrm>
            <a:off x="6999732" y="454669"/>
            <a:ext cx="4288536" cy="4391360"/>
          </a:xfrm>
          <a:prstGeom prst="rect">
            <a:avLst/>
          </a:prstGeom>
          <a:solidFill>
            <a:srgbClr val="E1E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1728B7-2B5C-CE0A-5D46-2E9F3E1A0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0446" cy="3761257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79528-B1C2-F400-8F20-158BEBC46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4846029"/>
            <a:ext cx="5363817" cy="1375512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AADF27E-9759-4FDB-CFDA-1222C77349AF}"/>
              </a:ext>
            </a:extLst>
          </p:cNvPr>
          <p:cNvSpPr/>
          <p:nvPr/>
        </p:nvSpPr>
        <p:spPr>
          <a:xfrm>
            <a:off x="-4" y="0"/>
            <a:ext cx="12191998" cy="6858000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63A4EBF-70CC-83E4-FB16-AEC72B948DC9}"/>
              </a:ext>
            </a:extLst>
          </p:cNvPr>
          <p:cNvSpPr/>
          <p:nvPr/>
        </p:nvSpPr>
        <p:spPr>
          <a:xfrm>
            <a:off x="-3" y="1449000"/>
            <a:ext cx="713233" cy="396000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D68C0B6-B412-43F4-B737-FAF9DED25092}"/>
              </a:ext>
            </a:extLst>
          </p:cNvPr>
          <p:cNvSpPr/>
          <p:nvPr/>
        </p:nvSpPr>
        <p:spPr>
          <a:xfrm>
            <a:off x="8903205" y="0"/>
            <a:ext cx="3288792" cy="685800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FA13CE8-2D09-7B15-6396-0685D99590A8}"/>
              </a:ext>
            </a:extLst>
          </p:cNvPr>
          <p:cNvSpPr/>
          <p:nvPr/>
        </p:nvSpPr>
        <p:spPr>
          <a:xfrm>
            <a:off x="6923203" y="1449000"/>
            <a:ext cx="3960000" cy="3960000"/>
          </a:xfrm>
          <a:prstGeom prst="rect">
            <a:avLst/>
          </a:prstGeom>
          <a:solidFill>
            <a:srgbClr val="E1E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AD930B0-0C15-DE4D-8F1B-0C3DD130B00A}"/>
              </a:ext>
            </a:extLst>
          </p:cNvPr>
          <p:cNvSpPr txBox="1"/>
          <p:nvPr/>
        </p:nvSpPr>
        <p:spPr>
          <a:xfrm rot="16200000">
            <a:off x="-1628820" y="3244334"/>
            <a:ext cx="39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Franklin Gothic Book" panose="020B0503020102020204" pitchFamily="34" charset="0"/>
              </a:rPr>
              <a:t>Case Boticário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8D7D822-AB3F-67C2-B88B-E8B3804BA0A1}"/>
              </a:ext>
            </a:extLst>
          </p:cNvPr>
          <p:cNvSpPr txBox="1"/>
          <p:nvPr/>
        </p:nvSpPr>
        <p:spPr>
          <a:xfrm>
            <a:off x="1106424" y="2886843"/>
            <a:ext cx="53076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Análise de Campanha e Produtos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5944039-4B25-1B02-DA10-E30C9A0384CA}"/>
              </a:ext>
            </a:extLst>
          </p:cNvPr>
          <p:cNvSpPr txBox="1"/>
          <p:nvPr/>
        </p:nvSpPr>
        <p:spPr>
          <a:xfrm>
            <a:off x="6923203" y="2767280"/>
            <a:ext cx="396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Considerações Finais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7AACEE-8A80-FE14-B89B-CFA20F86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53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B1581-CE8D-B962-A8DD-E3A432E0C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0DAF6E6-414C-B4E6-8A09-28E629561DE8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29ECF85-2E10-B405-90BB-4B7AF279728D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2BD54D-2398-78DF-1098-38269055CBC1}"/>
              </a:ext>
            </a:extLst>
          </p:cNvPr>
          <p:cNvSpPr txBox="1"/>
          <p:nvPr/>
        </p:nvSpPr>
        <p:spPr>
          <a:xfrm>
            <a:off x="0" y="0"/>
            <a:ext cx="9500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Considerações Finais</a:t>
            </a:r>
            <a:endParaRPr lang="pt-BR" sz="2000" i="1" dirty="0">
              <a:solidFill>
                <a:schemeClr val="bg1"/>
              </a:solidFill>
              <a:latin typeface="Franklin Gothic Book" panose="020B05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66B4222-58AF-FA44-BEAF-A5632D40AC60}"/>
              </a:ext>
            </a:extLst>
          </p:cNvPr>
          <p:cNvSpPr txBox="1"/>
          <p:nvPr/>
        </p:nvSpPr>
        <p:spPr>
          <a:xfrm>
            <a:off x="824229" y="1909770"/>
            <a:ext cx="1054354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Considerando o bom resultado de 2023, planejar campanhas de posicionamento do marca e retenção de cliente sem depender exclusivamente de descontos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Datas comemorativas respondem bem às campanhas, vide o resultado do ciclo 6 2023 </a:t>
            </a:r>
            <a:r>
              <a:rPr lang="pt-BR" sz="1400" dirty="0" err="1"/>
              <a:t>vs</a:t>
            </a:r>
            <a:r>
              <a:rPr lang="pt-BR" sz="1400" dirty="0"/>
              <a:t> 2022.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UF Anon2 representou 65% da receita real até o ciclo 11 de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Canal Anon1 tem um giro de produto maior, com uma margem de venda menor comparado com Anon2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Público Anon3, apresentou crescimento significativo, dobrando sua representatividade na receita real de 2023 comparado a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Público Anon2, com receita real similar ao Anon1, realizou no geral compras sem descontos, enquanto Anon1 realizou com 15%.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Os produtos estão bem distribuídos na base, enquanto a marca Anon5 e </a:t>
            </a:r>
            <a:r>
              <a:rPr lang="pt-BR" sz="1400" dirty="0" err="1"/>
              <a:t>sub_categoria</a:t>
            </a:r>
            <a:r>
              <a:rPr lang="pt-BR" sz="1400" dirty="0"/>
              <a:t> Anon1 concentram 8 dos top 10 produtos.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Recomenda-se a criação de mais públicos, Anon1 recebeu campanhas extremamente variadas em preço médio do produto e descontos oferecidos, o que pode levar a um não aproveitamento máximo do público e da campanha.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Dois modelos foram criados, um para entender a relação e força de cada variável no resultado da receita de campanha e outro para ter assertividade nos resultados. O </a:t>
            </a:r>
            <a:r>
              <a:rPr lang="pt-BR" sz="1400" dirty="0" err="1"/>
              <a:t>deploy</a:t>
            </a:r>
            <a:r>
              <a:rPr lang="pt-BR" sz="1400" dirty="0"/>
              <a:t> do modelo dependerá da necessidade apontada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ACC81DE-3AA0-9F84-B6EC-50854ECB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87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AFEF9-A188-DBCE-74C0-C3BB12003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5C3F731-BBA0-33F8-B03C-7CB8D411A15D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1129221-625F-0406-CD53-6BBEC77CA203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1DA8FB-A235-2D6C-1CBD-0212626EBF38}"/>
              </a:ext>
            </a:extLst>
          </p:cNvPr>
          <p:cNvSpPr txBox="1"/>
          <p:nvPr/>
        </p:nvSpPr>
        <p:spPr>
          <a:xfrm>
            <a:off x="0" y="0"/>
            <a:ext cx="9500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Considerações Finais</a:t>
            </a:r>
            <a:endParaRPr lang="pt-BR" sz="2000" i="1" dirty="0">
              <a:solidFill>
                <a:schemeClr val="bg1"/>
              </a:solidFill>
              <a:latin typeface="Franklin Gothic Book" panose="020B05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9D01CCB-D1A5-5F55-9BBE-D54D5AB588AD}"/>
              </a:ext>
            </a:extLst>
          </p:cNvPr>
          <p:cNvSpPr txBox="1"/>
          <p:nvPr/>
        </p:nvSpPr>
        <p:spPr>
          <a:xfrm>
            <a:off x="0" y="3333125"/>
            <a:ext cx="12191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Obrigado!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0F1488A-E1B9-FE0E-8FF6-31BF8F68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0D9FA-69A1-EDF8-F28B-0124C7CCA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526AE9A-BD1D-E6A7-EC39-0F6F47E3D43E}"/>
              </a:ext>
            </a:extLst>
          </p:cNvPr>
          <p:cNvSpPr/>
          <p:nvPr/>
        </p:nvSpPr>
        <p:spPr>
          <a:xfrm>
            <a:off x="0" y="454669"/>
            <a:ext cx="713233" cy="439136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0B67A69-63E3-1DB8-05E7-3CA50F794413}"/>
              </a:ext>
            </a:extLst>
          </p:cNvPr>
          <p:cNvSpPr/>
          <p:nvPr/>
        </p:nvSpPr>
        <p:spPr>
          <a:xfrm>
            <a:off x="6999732" y="454669"/>
            <a:ext cx="4288536" cy="4391360"/>
          </a:xfrm>
          <a:prstGeom prst="rect">
            <a:avLst/>
          </a:prstGeom>
          <a:solidFill>
            <a:srgbClr val="E1E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CE3343-CF54-1275-B646-449822174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0446" cy="3761257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87815D-CFFA-3CC0-71B4-1F256F6C5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4846029"/>
            <a:ext cx="5363817" cy="1375512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F11EAB2-28E2-540E-0D41-9ECFE45D7CE1}"/>
              </a:ext>
            </a:extLst>
          </p:cNvPr>
          <p:cNvSpPr/>
          <p:nvPr/>
        </p:nvSpPr>
        <p:spPr>
          <a:xfrm>
            <a:off x="-4" y="0"/>
            <a:ext cx="12191998" cy="6858000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8673AAC-A582-F87B-5925-A47AA07071C2}"/>
              </a:ext>
            </a:extLst>
          </p:cNvPr>
          <p:cNvSpPr/>
          <p:nvPr/>
        </p:nvSpPr>
        <p:spPr>
          <a:xfrm>
            <a:off x="-3" y="1449000"/>
            <a:ext cx="713233" cy="396000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7D487B6-CC16-9908-0173-002659ED01A9}"/>
              </a:ext>
            </a:extLst>
          </p:cNvPr>
          <p:cNvSpPr/>
          <p:nvPr/>
        </p:nvSpPr>
        <p:spPr>
          <a:xfrm>
            <a:off x="8903205" y="0"/>
            <a:ext cx="3288792" cy="685800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E5C08BB-771A-0ACC-5B06-AD53291F33D4}"/>
              </a:ext>
            </a:extLst>
          </p:cNvPr>
          <p:cNvSpPr/>
          <p:nvPr/>
        </p:nvSpPr>
        <p:spPr>
          <a:xfrm>
            <a:off x="6923203" y="1449000"/>
            <a:ext cx="3960000" cy="3960000"/>
          </a:xfrm>
          <a:prstGeom prst="rect">
            <a:avLst/>
          </a:prstGeom>
          <a:solidFill>
            <a:srgbClr val="E1E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A07D861-C51D-B4A4-DF14-DB3259E18601}"/>
              </a:ext>
            </a:extLst>
          </p:cNvPr>
          <p:cNvSpPr txBox="1"/>
          <p:nvPr/>
        </p:nvSpPr>
        <p:spPr>
          <a:xfrm rot="16200000">
            <a:off x="-1628820" y="3244334"/>
            <a:ext cx="39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Franklin Gothic Book" panose="020B0503020102020204" pitchFamily="34" charset="0"/>
              </a:rPr>
              <a:t>Case Boticário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530ABB8-06D2-42D4-FEC9-0DD600DF7719}"/>
              </a:ext>
            </a:extLst>
          </p:cNvPr>
          <p:cNvSpPr txBox="1"/>
          <p:nvPr/>
        </p:nvSpPr>
        <p:spPr>
          <a:xfrm>
            <a:off x="1106424" y="2886843"/>
            <a:ext cx="53076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Análise de Campanha e Produtos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61ABC9-9EE4-0FD3-CDA3-FC03DAC7B4A2}"/>
              </a:ext>
            </a:extLst>
          </p:cNvPr>
          <p:cNvSpPr txBox="1"/>
          <p:nvPr/>
        </p:nvSpPr>
        <p:spPr>
          <a:xfrm>
            <a:off x="6923203" y="2767280"/>
            <a:ext cx="396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Conhecendo nossos números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3216F2-B204-A1A3-126F-0BC91267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62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92CC4-0333-C193-546F-9B12BF96F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EB5789B-2A98-3551-C9EA-B814AFE2E2FF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164647-3198-89AA-625B-5ED351DF106E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94077D-2572-0310-732F-4ECD5297DC37}"/>
              </a:ext>
            </a:extLst>
          </p:cNvPr>
          <p:cNvSpPr txBox="1"/>
          <p:nvPr/>
        </p:nvSpPr>
        <p:spPr>
          <a:xfrm>
            <a:off x="0" y="0"/>
            <a:ext cx="9500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Conhecendo nosso números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Comparativo 2023 </a:t>
            </a:r>
            <a:r>
              <a:rPr lang="pt-BR" sz="2000" i="1" dirty="0" err="1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vs</a:t>
            </a: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 2022 e 2021 </a:t>
            </a:r>
            <a:b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12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1. Até o ciclo 11 </a:t>
            </a:r>
            <a:br>
              <a:rPr lang="pt-BR" sz="12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12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2. Ano Completo</a:t>
            </a:r>
            <a:endParaRPr lang="pt-BR" sz="2000" i="1" dirty="0">
              <a:solidFill>
                <a:schemeClr val="bg1"/>
              </a:solidFill>
              <a:latin typeface="Franklin Gothic Book" panose="020B05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22F138C-52B7-4EC9-FAF5-BAD322D9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D3213A5-6535-CD23-6C78-674E3198F0A2}"/>
              </a:ext>
            </a:extLst>
          </p:cNvPr>
          <p:cNvSpPr/>
          <p:nvPr/>
        </p:nvSpPr>
        <p:spPr>
          <a:xfrm>
            <a:off x="7059168" y="2033795"/>
            <a:ext cx="4453128" cy="2016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9F6B4EC-B9FC-C81F-E74C-C093BB32A0ED}"/>
              </a:ext>
            </a:extLst>
          </p:cNvPr>
          <p:cNvSpPr/>
          <p:nvPr/>
        </p:nvSpPr>
        <p:spPr>
          <a:xfrm>
            <a:off x="249933" y="4196969"/>
            <a:ext cx="11942064" cy="1806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328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F9296-F0CA-3004-4C5B-97CD531A8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20D5E7CB-3B6C-A3D4-E092-B77C4E370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60" y="4635394"/>
            <a:ext cx="6644640" cy="113538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712BED5-1648-72A3-EEAA-624DFC3D2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2789"/>
            <a:ext cx="6644640" cy="113538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245F6F0-A119-640E-3175-B5C61EA99378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C13261E-788E-822D-BF7A-B33FF5A6D5AD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F40E6D-5D9B-7EE5-4828-36DB04C712DC}"/>
              </a:ext>
            </a:extLst>
          </p:cNvPr>
          <p:cNvSpPr txBox="1"/>
          <p:nvPr/>
        </p:nvSpPr>
        <p:spPr>
          <a:xfrm>
            <a:off x="0" y="0"/>
            <a:ext cx="9500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Conhecendo nosso números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Comparativo 2023 </a:t>
            </a:r>
            <a:r>
              <a:rPr lang="pt-BR" sz="2000" i="1" dirty="0" err="1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vs</a:t>
            </a: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 2022 e 2021 </a:t>
            </a:r>
            <a:b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12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1. Até o ciclo 11 </a:t>
            </a:r>
            <a:br>
              <a:rPr lang="pt-BR" sz="12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12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2. Ano Completo</a:t>
            </a:r>
            <a:endParaRPr lang="pt-BR" sz="2000" i="1" dirty="0">
              <a:solidFill>
                <a:schemeClr val="bg1"/>
              </a:solidFill>
              <a:latin typeface="Franklin Gothic Book" panose="020B05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584663C-4BB7-C685-5FD0-A7D0F3B857A3}"/>
              </a:ext>
            </a:extLst>
          </p:cNvPr>
          <p:cNvSpPr txBox="1"/>
          <p:nvPr/>
        </p:nvSpPr>
        <p:spPr>
          <a:xfrm>
            <a:off x="7123176" y="2072538"/>
            <a:ext cx="41361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Comparando os 3 últimos anos até o ciclo 11, 2023 apresentou um inicio significantemente mais forte. Este aumento esta aliado com o sucesso de vendas no dias das mães (Ciclo 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Mesmo com uma taxa de desconto menor do que 2022, os produtos foram vendidos marginalmente mais baratos em 2023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214FEFE-343B-1805-7C08-E18F984595A0}"/>
              </a:ext>
            </a:extLst>
          </p:cNvPr>
          <p:cNvSpPr txBox="1"/>
          <p:nvPr/>
        </p:nvSpPr>
        <p:spPr>
          <a:xfrm>
            <a:off x="566928" y="4402865"/>
            <a:ext cx="41361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Na tabela ao lado, estamos comparando o ano cheio de 2021 e 2022 com o ano corrente de 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Como o preço médio praticado está maior que 2022 e o preço de tabela menor, podemos pensar em estratégias de descontos um pouco menos agressivas no resto do ano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E5B1D10-F2B8-D1B0-C110-25F03ED9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47A437F-B746-ADFC-2218-98E437C51275}"/>
              </a:ext>
            </a:extLst>
          </p:cNvPr>
          <p:cNvSpPr/>
          <p:nvPr/>
        </p:nvSpPr>
        <p:spPr>
          <a:xfrm>
            <a:off x="7059168" y="3163824"/>
            <a:ext cx="4453128" cy="885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E4AB090-C578-9F9C-DD51-DA3F4361C39B}"/>
              </a:ext>
            </a:extLst>
          </p:cNvPr>
          <p:cNvSpPr/>
          <p:nvPr/>
        </p:nvSpPr>
        <p:spPr>
          <a:xfrm>
            <a:off x="249933" y="4196969"/>
            <a:ext cx="11942064" cy="1806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84538F5-554C-61EC-184C-D32C4B35566E}"/>
              </a:ext>
            </a:extLst>
          </p:cNvPr>
          <p:cNvSpPr/>
          <p:nvPr/>
        </p:nvSpPr>
        <p:spPr>
          <a:xfrm>
            <a:off x="5705856" y="2588521"/>
            <a:ext cx="938784" cy="249482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816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7F9FF-82DA-0EA4-8A1F-8A5A4B1EC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3C39FE0C-8F88-4408-E0AE-E8CEB49E6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60" y="4635394"/>
            <a:ext cx="6644640" cy="113538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878EF48-9A3B-1F40-3D53-EFC58F1F9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2789"/>
            <a:ext cx="6644640" cy="113538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D93A25C-5ED0-F4AE-309C-1F077238C64F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FCDD78B-01CF-8412-B95C-4C1E1B94E3CC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7212947-5F40-A4E8-AE54-1B6F4EE705FB}"/>
              </a:ext>
            </a:extLst>
          </p:cNvPr>
          <p:cNvSpPr txBox="1"/>
          <p:nvPr/>
        </p:nvSpPr>
        <p:spPr>
          <a:xfrm>
            <a:off x="0" y="0"/>
            <a:ext cx="9500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Conhecendo nosso números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Comparativo 2023 </a:t>
            </a:r>
            <a:r>
              <a:rPr lang="pt-BR" sz="2000" i="1" dirty="0" err="1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vs</a:t>
            </a: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 2022 e 2021 </a:t>
            </a:r>
            <a:b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12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1. Até o ciclo 11 </a:t>
            </a:r>
            <a:br>
              <a:rPr lang="pt-BR" sz="12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12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2. Ano Completo</a:t>
            </a:r>
            <a:endParaRPr lang="pt-BR" sz="2000" i="1" dirty="0">
              <a:solidFill>
                <a:schemeClr val="bg1"/>
              </a:solidFill>
              <a:latin typeface="Franklin Gothic Book" panose="020B05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4F2E7E1-B63C-68BF-6428-9732807C88BB}"/>
              </a:ext>
            </a:extLst>
          </p:cNvPr>
          <p:cNvSpPr txBox="1"/>
          <p:nvPr/>
        </p:nvSpPr>
        <p:spPr>
          <a:xfrm>
            <a:off x="7123176" y="2072538"/>
            <a:ext cx="41361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Comparando os 3 últimos anos até o ciclo 11, 2023 apresentou um inicio significantemente mais forte. Este aumento esta aliado com o sucesso de vendas no dias das mães (Ciclo 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Mesmo com uma taxa de desconto menor do que 2022, os produtos foram vendidos marginalmente mais baratos em 2023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F4F75A1-21C9-0676-DE64-0AC208713FF6}"/>
              </a:ext>
            </a:extLst>
          </p:cNvPr>
          <p:cNvSpPr txBox="1"/>
          <p:nvPr/>
        </p:nvSpPr>
        <p:spPr>
          <a:xfrm>
            <a:off x="566928" y="4402865"/>
            <a:ext cx="41361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Na tabela ao lado, estamos comparando o ano cheio de 2021 e 2022 com o ano corrente de 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Como o preço médio praticado está maior que 2022 e o preço de tabela menor, podemos pensar em estratégias de descontos um pouco menos agressivas no resto do ano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5580DD3-4CB3-B1E1-8956-FD7B9746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67B31C6-D7B7-5E18-603D-8A94B405AE9F}"/>
              </a:ext>
            </a:extLst>
          </p:cNvPr>
          <p:cNvSpPr/>
          <p:nvPr/>
        </p:nvSpPr>
        <p:spPr>
          <a:xfrm>
            <a:off x="249933" y="4196969"/>
            <a:ext cx="11942064" cy="1806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35BBB32-B94D-1D97-CE1D-D17DA7175B8C}"/>
              </a:ext>
            </a:extLst>
          </p:cNvPr>
          <p:cNvSpPr/>
          <p:nvPr/>
        </p:nvSpPr>
        <p:spPr>
          <a:xfrm>
            <a:off x="4750308" y="2768342"/>
            <a:ext cx="1894332" cy="422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786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93624-25E5-A74E-F208-0CC79FE38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7B23D393-101E-3AAA-FAC2-6A06606A8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60" y="4635394"/>
            <a:ext cx="6644640" cy="113538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CF87567-95C2-720E-199C-56999356D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2789"/>
            <a:ext cx="6644640" cy="113538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BB8991A-3ABE-F868-0A72-B7A2DEFA8296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3F220B-26F4-731D-33AA-19D63CB48B49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691B3E-7330-E678-D3E4-6ED4D53419C7}"/>
              </a:ext>
            </a:extLst>
          </p:cNvPr>
          <p:cNvSpPr txBox="1"/>
          <p:nvPr/>
        </p:nvSpPr>
        <p:spPr>
          <a:xfrm>
            <a:off x="0" y="0"/>
            <a:ext cx="9500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Conhecendo nosso números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Comparativo 2023 </a:t>
            </a:r>
            <a:r>
              <a:rPr lang="pt-BR" sz="2000" i="1" dirty="0" err="1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vs</a:t>
            </a: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 2022 e 2021 </a:t>
            </a:r>
            <a:b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12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1. Até o ciclo 11 </a:t>
            </a:r>
            <a:br>
              <a:rPr lang="pt-BR" sz="12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12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2. Ano Completo</a:t>
            </a:r>
            <a:endParaRPr lang="pt-BR" sz="2000" i="1" dirty="0">
              <a:solidFill>
                <a:schemeClr val="bg1"/>
              </a:solidFill>
              <a:latin typeface="Franklin Gothic Book" panose="020B05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2221B5-F338-2AE8-C3F9-C33766C210D3}"/>
              </a:ext>
            </a:extLst>
          </p:cNvPr>
          <p:cNvSpPr txBox="1"/>
          <p:nvPr/>
        </p:nvSpPr>
        <p:spPr>
          <a:xfrm>
            <a:off x="7123176" y="2072538"/>
            <a:ext cx="41361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Comparando os 3 últimos anos até o ciclo 11, 2023 apresentou um inicio significantemente mais forte. Este aumento esta aliado com o sucesso de vendas no dias das mães (Ciclo 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Mesmo com uma taxa de desconto menor do que 2022, os produtos foram vendidos marginalmente mais baratos em 2023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FCB42A4-D401-F0D3-9E31-3A0BF3AD312C}"/>
              </a:ext>
            </a:extLst>
          </p:cNvPr>
          <p:cNvSpPr txBox="1"/>
          <p:nvPr/>
        </p:nvSpPr>
        <p:spPr>
          <a:xfrm>
            <a:off x="566928" y="4402865"/>
            <a:ext cx="41361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Na tabela ao lado, estamos comparando o ano cheio de 2021 e 2022 com o ano corrente de 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Como o preço médio praticado está maior que 2022 e o preço de tabela menor, podemos pensar em estratégias de descontos um pouco menos agressivas no resto do ano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3378870-FB08-D6E6-8293-76031EA2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9BD8B2-99B6-15FA-6E47-5B06D852B4D2}"/>
              </a:ext>
            </a:extLst>
          </p:cNvPr>
          <p:cNvSpPr/>
          <p:nvPr/>
        </p:nvSpPr>
        <p:spPr>
          <a:xfrm>
            <a:off x="249933" y="5120639"/>
            <a:ext cx="5035299" cy="882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718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75D14-D67C-2643-8211-5F3217E75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8500981B-DB90-687A-8197-DDAFF9443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60" y="4635394"/>
            <a:ext cx="6644640" cy="113538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BB3D959-DBB5-30A7-6B0B-768A15D17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2789"/>
            <a:ext cx="6644640" cy="113538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E8FF5A7-8A21-E41F-ED18-9C3A0B04C3B1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F1C15C9-5611-CFEB-F8B2-F7511609F66C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1E66DD4-A716-EC96-5D6C-FE8DE08F12C0}"/>
              </a:ext>
            </a:extLst>
          </p:cNvPr>
          <p:cNvSpPr txBox="1"/>
          <p:nvPr/>
        </p:nvSpPr>
        <p:spPr>
          <a:xfrm>
            <a:off x="0" y="0"/>
            <a:ext cx="9500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Conhecendo nosso números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Comparativo 2023 </a:t>
            </a:r>
            <a:r>
              <a:rPr lang="pt-BR" sz="2000" i="1" dirty="0" err="1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vs</a:t>
            </a: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 2022 e 2021 </a:t>
            </a:r>
            <a:b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12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1. Até o ciclo 11 </a:t>
            </a:r>
            <a:br>
              <a:rPr lang="pt-BR" sz="12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12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2. Ano Completo</a:t>
            </a:r>
            <a:endParaRPr lang="pt-BR" sz="2000" i="1" dirty="0">
              <a:solidFill>
                <a:schemeClr val="bg1"/>
              </a:solidFill>
              <a:latin typeface="Franklin Gothic Book" panose="020B05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A90D7E-1E39-F9A5-50D9-908B423F782D}"/>
              </a:ext>
            </a:extLst>
          </p:cNvPr>
          <p:cNvSpPr txBox="1"/>
          <p:nvPr/>
        </p:nvSpPr>
        <p:spPr>
          <a:xfrm>
            <a:off x="7123176" y="2072538"/>
            <a:ext cx="41361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Comparando os 3 últimos anos até o ciclo 11, 2023 apresentou um inicio significantemente mais forte. Este aumento esta aliado com o sucesso de vendas no dias das mães (Ciclo 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Mesmo com uma taxa de desconto menor do que 2022, os produtos foram vendidos marginalmente mais baratos em 2023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618C0FD-0F13-DFC1-1598-9BEACC93A464}"/>
              </a:ext>
            </a:extLst>
          </p:cNvPr>
          <p:cNvSpPr txBox="1"/>
          <p:nvPr/>
        </p:nvSpPr>
        <p:spPr>
          <a:xfrm>
            <a:off x="566928" y="4402865"/>
            <a:ext cx="41361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Na tabela ao lado, estamos comparando o ano cheio de 2021 e 2022 com o ano corrente de 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Como o preço médio praticado está maior que 2022 e o preço de tabela menor, podemos pensar em estratégias de descontos um pouco menos agressivas no resto do ano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DCC0961-C9BC-C852-1073-53F54522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9305516-26B0-ADB7-1D4C-5A8C41BB52EC}"/>
              </a:ext>
            </a:extLst>
          </p:cNvPr>
          <p:cNvSpPr/>
          <p:nvPr/>
        </p:nvSpPr>
        <p:spPr>
          <a:xfrm>
            <a:off x="249933" y="5120639"/>
            <a:ext cx="5035299" cy="882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78FB58D-90F4-4A6B-DF3C-A08FBEDF364F}"/>
              </a:ext>
            </a:extLst>
          </p:cNvPr>
          <p:cNvSpPr/>
          <p:nvPr/>
        </p:nvSpPr>
        <p:spPr>
          <a:xfrm>
            <a:off x="2013201" y="2980479"/>
            <a:ext cx="2689860" cy="210164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738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</TotalTime>
  <Words>2364</Words>
  <Application>Microsoft Office PowerPoint</Application>
  <PresentationFormat>Widescreen</PresentationFormat>
  <Paragraphs>268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5" baseType="lpstr">
      <vt:lpstr>Aharoni</vt:lpstr>
      <vt:lpstr>Aptos</vt:lpstr>
      <vt:lpstr>Aptos Display</vt:lpstr>
      <vt:lpstr>Arial</vt:lpstr>
      <vt:lpstr>Calibri</vt:lpstr>
      <vt:lpstr>Franklin Gothic Book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Santana Vieira filho</dc:creator>
  <cp:lastModifiedBy>Rodrigo Santana Vieira filho</cp:lastModifiedBy>
  <cp:revision>5</cp:revision>
  <dcterms:created xsi:type="dcterms:W3CDTF">2025-01-07T21:44:59Z</dcterms:created>
  <dcterms:modified xsi:type="dcterms:W3CDTF">2025-01-14T08:30:06Z</dcterms:modified>
</cp:coreProperties>
</file>