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183F"/>
    <a:srgbClr val="FBF5E8"/>
    <a:srgbClr val="000000"/>
    <a:srgbClr val="F9FAF5"/>
    <a:srgbClr val="F8F9F5"/>
    <a:srgbClr val="3A5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8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ED890-9A28-47BD-8FF8-BAF06E44B578}" type="datetimeFigureOut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694DA-B8E3-4518-8507-D8EC75AC914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272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76FE8-43A3-DC3A-81F4-0102EA25A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151AD4-971E-06F9-15D5-C1EA2743D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B6F2E39-CEA0-7423-5D7C-A0FC73700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60FE4-ACD4-4410-966F-6A208FBFA926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B4FDEB-1F95-C417-960B-4BCE4A948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D6FF8B-332F-8363-F900-CCC4A3FCC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094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1CB1C0-2D85-40E4-9078-187DB1E7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F40127-7BDD-28DC-931E-6FDFF8B10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3E5B47-70A3-91C7-6559-26D04FF5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68A84-2F90-460A-B1F2-6337A1AFC9EC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4139E-AA18-520A-C715-3144B6B97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1DC5E5-7193-9BC5-BFE3-E2746B8AA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0529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317725-3111-55B8-9068-E3F84C0FD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A62668-5BE8-67A1-CE3A-2527DC91F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9F7750-92F3-1835-BCD2-27D31F194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B916D-D9E8-4BE7-B612-67FD724D06AC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66CBF0-4100-4785-803B-2FF121AB2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59155C6-910F-B9F8-7C90-DB95B21A2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56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12A60-C5E3-8645-8448-E92FA895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4C49F3-94AB-0BDC-ABA1-70E65E3F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5D8C90-6EC8-31EF-CE82-2C1D2076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324FB-7820-446B-8AEC-0B660E265D95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3827FA-081E-C5E8-2C2B-46DB4329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BB8F7F3-99B3-0B80-C381-E40BDDD9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0631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E7A911-3DC6-4156-8C6A-74109B1C6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D52D0-EC4A-5BB1-48AF-FDDFB3670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F2DDAC-0022-BF67-A63A-4591FEDDB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B91E4-98D6-4A26-9CEC-CBD43C1B9956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285EFC-3A14-D21A-BC1A-F5F0B1E4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CF0ABD-3414-4CA1-EAFF-36ADFD36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3A4A-9563-B280-E31F-67B77085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B4D032-21F2-CDF4-1297-A803ECF4A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3F4988D-5B29-7E9A-C498-671006537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138A0D-DC72-C69A-E9C4-0E482954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AE7EE-D3E7-4F05-825D-296B64D35124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A1A831-C05A-CE29-A0E7-958441C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B224C54-ACC4-5811-2FCB-9A39CC60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6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6E7EF-6DFA-A3A2-0BE2-7FE39EA9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49100C-9BE6-3671-7813-6369B7E8B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F443A4-C7C1-5D54-D3BF-F4BD25127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0EC55D8-750A-0190-2041-65BC59189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E99D271-E4D1-E76F-2101-26EF931AB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DD502F-449A-9063-6022-E7FDF119F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61E2-7191-486D-B8BF-99536BF2AA8D}" type="datetime1">
              <a:rPr lang="pt-BR" smtClean="0"/>
              <a:t>22/05/2025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2B8B8ED-CA47-AC4B-3C64-6734085B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1A9ECAB-16D2-271C-3001-FE3D7CA96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950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CB71A-F674-0F35-AC0B-390B4657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AC7292D-B48C-B02C-A63F-DA7A6246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128BB-4586-4A56-802D-E419A6E354B6}" type="datetime1">
              <a:rPr lang="pt-BR" smtClean="0"/>
              <a:t>22/05/2025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C14586C-A00B-C4C1-961E-8F423BD1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E03B1B5-B71B-9028-1ECD-ED14715E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058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8BB976-FEC4-61B7-4008-D0EA3541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E893E-B914-4992-8791-64760288A9AE}" type="datetime1">
              <a:rPr lang="pt-BR" smtClean="0"/>
              <a:t>22/05/2025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4F8A7D-CEC9-88DD-75A2-04605046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72130D6-85E3-14A6-BB39-94D7DFB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85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0F2F4C-F24A-AFF9-31E5-715CFA042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310123-FD06-5CE1-0B5F-35237EFA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314A4A1-CF01-D214-D335-F9A69D4DF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4554019-8BE1-27A1-0B84-5A3E08156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F3DE0-35AA-4A00-A36C-3DD98437836C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C22601-14F6-E357-4890-428BAC9B7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779FB3E-D6EC-6B7E-3D10-B22BD07D7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9413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D8E15-FAC6-8F4B-906D-F9FC0E6E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6F1844-5985-A9E4-A272-F9C87A2BE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2FF63D3-1A4F-888D-87A3-9242C2C8B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782089-5E83-C6C0-A612-4842878BE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A956-49AB-4C56-9A55-2AE22A2579F6}" type="datetime1">
              <a:rPr lang="pt-BR" smtClean="0"/>
              <a:t>22/05/2025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CA6DD6-EEE5-8314-4B20-3BD24E9A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1731D6-63D8-7825-FDE5-D05DC3126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35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DE09F0-655F-06DD-811F-C1935941C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50EE95-4F16-BBA0-D8B2-88AE9CECF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676AA-91F2-1B8E-2CC5-0F37BC05A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AD0401-FDE3-4404-A6A3-E95EB25880AE}" type="datetime1">
              <a:rPr lang="pt-BR" smtClean="0"/>
              <a:t>22/05/2025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55B9A9-ECB4-0E26-410A-4ADE2B1C0E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CC5648-E013-86D6-2437-A07EC522F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2BE16-856F-40F6-BF98-03FB2B25F2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184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8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50A2D990-A828-3FBE-6801-BD4751335393}"/>
              </a:ext>
            </a:extLst>
          </p:cNvPr>
          <p:cNvSpPr/>
          <p:nvPr/>
        </p:nvSpPr>
        <p:spPr>
          <a:xfrm>
            <a:off x="666750" y="2927350"/>
            <a:ext cx="10858500" cy="1079500"/>
          </a:xfrm>
          <a:prstGeom prst="rect">
            <a:avLst/>
          </a:prstGeom>
          <a:solidFill>
            <a:srgbClr val="F9FAF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4D9D53-25C5-0EAD-170B-A78768789E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386" y="367990"/>
            <a:ext cx="7753814" cy="1727510"/>
          </a:xfrm>
        </p:spPr>
        <p:txBody>
          <a:bodyPr>
            <a:noAutofit/>
          </a:bodyPr>
          <a:lstStyle/>
          <a:p>
            <a:pPr algn="l"/>
            <a:r>
              <a:rPr lang="pt-BR" sz="72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 Case</a:t>
            </a:r>
          </a:p>
          <a:p>
            <a:pPr algn="l"/>
            <a:r>
              <a:rPr lang="pt-BR" sz="18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Rodrigo Santana</a:t>
            </a:r>
          </a:p>
        </p:txBody>
      </p:sp>
      <p:sp>
        <p:nvSpPr>
          <p:cNvPr id="4" name="Subtítulo 2">
            <a:extLst>
              <a:ext uri="{FF2B5EF4-FFF2-40B4-BE49-F238E27FC236}">
                <a16:creationId xmlns:a16="http://schemas.microsoft.com/office/drawing/2014/main" id="{AE966197-9860-C6D8-8B97-FF1837F1CE86}"/>
              </a:ext>
            </a:extLst>
          </p:cNvPr>
          <p:cNvSpPr txBox="1">
            <a:spLocks/>
          </p:cNvSpPr>
          <p:nvPr/>
        </p:nvSpPr>
        <p:spPr>
          <a:xfrm>
            <a:off x="8930640" y="136525"/>
            <a:ext cx="2937974" cy="5686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05.2025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CA0EAE28-3F17-89CF-2EBE-413774694557}"/>
              </a:ext>
            </a:extLst>
          </p:cNvPr>
          <p:cNvSpPr txBox="1">
            <a:spLocks/>
          </p:cNvSpPr>
          <p:nvPr/>
        </p:nvSpPr>
        <p:spPr>
          <a:xfrm>
            <a:off x="666750" y="2927350"/>
            <a:ext cx="10858500" cy="10795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200" dirty="0">
                <a:solidFill>
                  <a:sysClr val="windowText" lastClr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Explorando o </a:t>
            </a:r>
            <a:r>
              <a:rPr lang="pt-BR" sz="3200" dirty="0" err="1">
                <a:solidFill>
                  <a:sysClr val="windowText" lastClr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r>
              <a:rPr lang="pt-BR" sz="3200" dirty="0">
                <a:solidFill>
                  <a:sysClr val="windowText" lastClr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apontando motivadores de aluguel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5A528C30-A53F-F614-97F0-536A878D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1" y="992830"/>
            <a:ext cx="1933845" cy="1305107"/>
          </a:xfrm>
          <a:prstGeom prst="rect">
            <a:avLst/>
          </a:prstGeom>
        </p:spPr>
      </p:pic>
      <p:sp>
        <p:nvSpPr>
          <p:cNvPr id="19" name="Espaço Reservado para Número de Slide 18">
            <a:extLst>
              <a:ext uri="{FF2B5EF4-FFF2-40B4-BE49-F238E27FC236}">
                <a16:creationId xmlns:a16="http://schemas.microsoft.com/office/drawing/2014/main" id="{E85B55AB-C133-FEB5-AE2A-83E69D06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1</a:t>
            </a:fld>
            <a:endParaRPr lang="pt-BR"/>
          </a:p>
        </p:txBody>
      </p:sp>
      <p:pic>
        <p:nvPicPr>
          <p:cNvPr id="20" name="Imagem 19" descr="Logotipo&#10;&#10;O conteúdo gerado por IA pode estar incorreto.">
            <a:extLst>
              <a:ext uri="{FF2B5EF4-FFF2-40B4-BE49-F238E27FC236}">
                <a16:creationId xmlns:a16="http://schemas.microsoft.com/office/drawing/2014/main" id="{35D8A5BC-95FC-48B0-59DF-7BE0C3B351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7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CA953A-5DDC-DDB1-8BDD-05C519A92BB5}"/>
              </a:ext>
            </a:extLst>
          </p:cNvPr>
          <p:cNvCxnSpPr>
            <a:cxnSpLocks/>
          </p:cNvCxnSpPr>
          <p:nvPr/>
        </p:nvCxnSpPr>
        <p:spPr>
          <a:xfrm>
            <a:off x="323386" y="3098800"/>
            <a:ext cx="1153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ubtítulo 2">
            <a:extLst>
              <a:ext uri="{FF2B5EF4-FFF2-40B4-BE49-F238E27FC236}">
                <a16:creationId xmlns:a16="http://schemas.microsoft.com/office/drawing/2014/main" id="{48F0C706-C2BD-2A4D-E732-6F72C55ABF50}"/>
              </a:ext>
            </a:extLst>
          </p:cNvPr>
          <p:cNvSpPr txBox="1">
            <a:spLocks/>
          </p:cNvSpPr>
          <p:nvPr/>
        </p:nvSpPr>
        <p:spPr>
          <a:xfrm>
            <a:off x="323386" y="367990"/>
            <a:ext cx="7753814" cy="67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Glossário</a:t>
            </a:r>
            <a:endParaRPr lang="pt-BR" sz="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C05DE48-68DB-6687-E475-D4322F954578}"/>
              </a:ext>
            </a:extLst>
          </p:cNvPr>
          <p:cNvCxnSpPr>
            <a:cxnSpLocks/>
          </p:cNvCxnSpPr>
          <p:nvPr/>
        </p:nvCxnSpPr>
        <p:spPr>
          <a:xfrm>
            <a:off x="323386" y="3894667"/>
            <a:ext cx="1153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A0E806D-68A9-F24C-1DA8-69AA07E2919E}"/>
              </a:ext>
            </a:extLst>
          </p:cNvPr>
          <p:cNvCxnSpPr>
            <a:cxnSpLocks/>
          </p:cNvCxnSpPr>
          <p:nvPr/>
        </p:nvCxnSpPr>
        <p:spPr>
          <a:xfrm>
            <a:off x="323386" y="4690534"/>
            <a:ext cx="1153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97807F7-2434-FFCC-C084-96548ECB3BCA}"/>
              </a:ext>
            </a:extLst>
          </p:cNvPr>
          <p:cNvSpPr txBox="1"/>
          <p:nvPr/>
        </p:nvSpPr>
        <p:spPr>
          <a:xfrm>
            <a:off x="323386" y="2408480"/>
            <a:ext cx="1003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03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5854BF8-4A44-1CAD-043F-2C4A4E8C2CE7}"/>
              </a:ext>
            </a:extLst>
          </p:cNvPr>
          <p:cNvSpPr txBox="1"/>
          <p:nvPr/>
        </p:nvSpPr>
        <p:spPr>
          <a:xfrm>
            <a:off x="323386" y="3204346"/>
            <a:ext cx="1003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EF34CDA-B4A6-F5AE-95E5-EA16791DDF0D}"/>
              </a:ext>
            </a:extLst>
          </p:cNvPr>
          <p:cNvSpPr txBox="1"/>
          <p:nvPr/>
        </p:nvSpPr>
        <p:spPr>
          <a:xfrm>
            <a:off x="323386" y="4000213"/>
            <a:ext cx="1003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8ADF057-C4AB-2E25-18FC-ECE14C42C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86" y="367990"/>
            <a:ext cx="400106" cy="1619476"/>
          </a:xfrm>
          <a:prstGeom prst="rect">
            <a:avLst/>
          </a:prstGeom>
        </p:spPr>
      </p:pic>
      <p:sp>
        <p:nvSpPr>
          <p:cNvPr id="17" name="Espaço Reservado para Número de Slide 16">
            <a:extLst>
              <a:ext uri="{FF2B5EF4-FFF2-40B4-BE49-F238E27FC236}">
                <a16:creationId xmlns:a16="http://schemas.microsoft.com/office/drawing/2014/main" id="{770CE210-322F-18A2-C173-6490B29E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2</a:t>
            </a:fld>
            <a:endParaRPr lang="pt-BR"/>
          </a:p>
        </p:txBody>
      </p:sp>
      <p:pic>
        <p:nvPicPr>
          <p:cNvPr id="19" name="Imagem 18" descr="Logotipo&#10;&#10;O conteúdo gerado por IA pode estar incorreto.">
            <a:extLst>
              <a:ext uri="{FF2B5EF4-FFF2-40B4-BE49-F238E27FC236}">
                <a16:creationId xmlns:a16="http://schemas.microsoft.com/office/drawing/2014/main" id="{6679F7BE-8CAF-D29B-03CA-F0DF115833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523F7C-609D-C92D-08C3-223806C57798}"/>
              </a:ext>
            </a:extLst>
          </p:cNvPr>
          <p:cNvSpPr txBox="1"/>
          <p:nvPr/>
        </p:nvSpPr>
        <p:spPr>
          <a:xfrm>
            <a:off x="5762625" y="2408480"/>
            <a:ext cx="610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Qualidade dos dados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0D2F6D4-248D-7435-2D97-73C8301891D9}"/>
              </a:ext>
            </a:extLst>
          </p:cNvPr>
          <p:cNvSpPr txBox="1"/>
          <p:nvPr/>
        </p:nvSpPr>
        <p:spPr>
          <a:xfrm>
            <a:off x="5762625" y="3204345"/>
            <a:ext cx="610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Entendendo o público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7EBA604-583E-2505-F40B-B499F7DE69EB}"/>
              </a:ext>
            </a:extLst>
          </p:cNvPr>
          <p:cNvSpPr txBox="1"/>
          <p:nvPr/>
        </p:nvSpPr>
        <p:spPr>
          <a:xfrm>
            <a:off x="5762625" y="4000212"/>
            <a:ext cx="610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Quais fatores levam ao aluguel?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2416405E-67DA-1027-549E-A6E81931E480}"/>
              </a:ext>
            </a:extLst>
          </p:cNvPr>
          <p:cNvCxnSpPr>
            <a:cxnSpLocks/>
          </p:cNvCxnSpPr>
          <p:nvPr/>
        </p:nvCxnSpPr>
        <p:spPr>
          <a:xfrm>
            <a:off x="323386" y="5481109"/>
            <a:ext cx="1153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CD535F-FC7A-897C-3DD0-C1F18131B13C}"/>
              </a:ext>
            </a:extLst>
          </p:cNvPr>
          <p:cNvSpPr txBox="1"/>
          <p:nvPr/>
        </p:nvSpPr>
        <p:spPr>
          <a:xfrm>
            <a:off x="323386" y="4796470"/>
            <a:ext cx="10033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3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06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12E9F36-4FD8-EA80-6449-27E671076742}"/>
              </a:ext>
            </a:extLst>
          </p:cNvPr>
          <p:cNvSpPr txBox="1"/>
          <p:nvPr/>
        </p:nvSpPr>
        <p:spPr>
          <a:xfrm>
            <a:off x="5762625" y="4796469"/>
            <a:ext cx="61059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285795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4912B-F7DB-F1B0-B3F4-9982A59D4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m 22">
            <a:extLst>
              <a:ext uri="{FF2B5EF4-FFF2-40B4-BE49-F238E27FC236}">
                <a16:creationId xmlns:a16="http://schemas.microsoft.com/office/drawing/2014/main" id="{B2BCF687-A7D6-7052-20D2-DDC28531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92" y="3442518"/>
            <a:ext cx="6615894" cy="2313651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82DD5C37-DC25-BB10-9187-9B0DEEDC3851}"/>
              </a:ext>
            </a:extLst>
          </p:cNvPr>
          <p:cNvSpPr txBox="1">
            <a:spLocks/>
          </p:cNvSpPr>
          <p:nvPr/>
        </p:nvSpPr>
        <p:spPr>
          <a:xfrm>
            <a:off x="323386" y="367990"/>
            <a:ext cx="7753814" cy="67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Qualidade dos dados</a:t>
            </a:r>
            <a:endParaRPr lang="pt-BR" sz="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7A18B7-5487-F274-9C02-9DED64A11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5808" y="1506209"/>
            <a:ext cx="6869198" cy="147150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E4A5E647-C033-4AE4-6F9B-1C8D504FFECC}"/>
              </a:ext>
            </a:extLst>
          </p:cNvPr>
          <p:cNvSpPr txBox="1"/>
          <p:nvPr/>
        </p:nvSpPr>
        <p:spPr>
          <a:xfrm>
            <a:off x="635000" y="1338335"/>
            <a:ext cx="4216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ponto curioso do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é a ausência de dados dos dias 20 até o dia 31, isto aconteceu para todos os meses nos dois anos.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ponto interessante é que há uma aparente influencia entre o mês e a quantidade de bicicletas alugadas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Recomenda-se explorar um pouco mais afundo se de fato é esperado esta ausência, ou se devemos acionar os times responsáveis pela ingestão de dados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0C0E3FD-23BC-6CB6-FE3C-108AF32C0DC6}"/>
              </a:ext>
            </a:extLst>
          </p:cNvPr>
          <p:cNvSpPr txBox="1"/>
          <p:nvPr/>
        </p:nvSpPr>
        <p:spPr>
          <a:xfrm>
            <a:off x="7101840" y="3814513"/>
            <a:ext cx="43815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Finalizando os achados de artefatos no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percebeu-se um comportamento estranho da coluna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valores de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atemp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estão em média 4ºC maiores que os valores de temperatura ambiente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3 curvas distintas sendo uma abaixo de 15º, uma acima de 25º e outra entre essas duas faixas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indícios de preenchimento automático de dados nulos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EE75C73-FB81-48B7-CB08-079AD851D129}"/>
              </a:ext>
            </a:extLst>
          </p:cNvPr>
          <p:cNvSpPr txBox="1"/>
          <p:nvPr/>
        </p:nvSpPr>
        <p:spPr>
          <a:xfrm>
            <a:off x="323386" y="836198"/>
            <a:ext cx="11691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dados faltantes ou estranhos no </a:t>
            </a:r>
            <a:r>
              <a:rPr lang="pt-BR" sz="11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</a:t>
            </a:r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306CAA14-561C-73DC-8FB3-80DF8A4E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3</a:t>
            </a:fld>
            <a:endParaRPr lang="pt-BR"/>
          </a:p>
        </p:txBody>
      </p:sp>
      <p:pic>
        <p:nvPicPr>
          <p:cNvPr id="28" name="Imagem 27" descr="Logotipo&#10;&#10;O conteúdo gerado por IA pode estar incorreto.">
            <a:extLst>
              <a:ext uri="{FF2B5EF4-FFF2-40B4-BE49-F238E27FC236}">
                <a16:creationId xmlns:a16="http://schemas.microsoft.com/office/drawing/2014/main" id="{338D6810-C6CA-5968-C73B-B57CA9B881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3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844024-EDCA-00C6-4528-03E52314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01A91522-0357-1766-1CA1-4964B630A1E6}"/>
              </a:ext>
            </a:extLst>
          </p:cNvPr>
          <p:cNvSpPr txBox="1">
            <a:spLocks/>
          </p:cNvSpPr>
          <p:nvPr/>
        </p:nvSpPr>
        <p:spPr>
          <a:xfrm>
            <a:off x="323386" y="367990"/>
            <a:ext cx="7753814" cy="67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Entendendo o público</a:t>
            </a:r>
            <a:endParaRPr lang="pt-BR" sz="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1BA915-9A5F-2886-104E-E5AD8A58C5EB}"/>
              </a:ext>
            </a:extLst>
          </p:cNvPr>
          <p:cNvSpPr txBox="1"/>
          <p:nvPr/>
        </p:nvSpPr>
        <p:spPr>
          <a:xfrm>
            <a:off x="323386" y="1813173"/>
            <a:ext cx="356281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Nota-se uma clara distinção entre o uso da bicicleta entre os dias úteis e não úteis, assim como usuários mensalistas versus casuais.</a:t>
            </a:r>
          </a:p>
          <a:p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os mensalistas, levanta-se 2 hipóteses: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Maior parte do público utiliza como meio de transporte entre o trajeto casa-trabalho, considerando que os picos de alugueis as 08, 17 e 18.</a:t>
            </a: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indícios de um segundo público, os estudantes, que alugam as bicicletas entre os trajetos casa-estagio-faculdade, ou casa-faculdade</a:t>
            </a:r>
          </a:p>
          <a:p>
            <a:pPr marL="171450" indent="-171450">
              <a:buFontTx/>
              <a:buChar char="-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Enquanto que o público casual aluga a bicicleta por lazer, seguindo o mesmo padrão dos mensalistas em dias não úteis</a:t>
            </a:r>
          </a:p>
        </p:txBody>
      </p:sp>
      <p:pic>
        <p:nvPicPr>
          <p:cNvPr id="5" name="Imagem 4" descr="Gráfico, Gráfico de radar&#10;&#10;O conteúdo gerado por IA pode estar incorreto.">
            <a:extLst>
              <a:ext uri="{FF2B5EF4-FFF2-40B4-BE49-F238E27FC236}">
                <a16:creationId xmlns:a16="http://schemas.microsoft.com/office/drawing/2014/main" id="{D6330C13-EDFD-CE52-3FE4-5871F3418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" t="13132" b="17695"/>
          <a:stretch/>
        </p:blipFill>
        <p:spPr>
          <a:xfrm>
            <a:off x="4200293" y="2018134"/>
            <a:ext cx="7753814" cy="282173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3D97BDD-68E3-A420-5118-4043B3F605C9}"/>
              </a:ext>
            </a:extLst>
          </p:cNvPr>
          <p:cNvSpPr txBox="1"/>
          <p:nvPr/>
        </p:nvSpPr>
        <p:spPr>
          <a:xfrm>
            <a:off x="323386" y="836198"/>
            <a:ext cx="11691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diferença na hora do aluguel entre o público mensalista versus o casual?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15E97A3-D5D5-6764-D1D3-9539C507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4</a:t>
            </a:fld>
            <a:endParaRPr lang="pt-BR"/>
          </a:p>
        </p:txBody>
      </p:sp>
      <p:pic>
        <p:nvPicPr>
          <p:cNvPr id="10" name="Imagem 9" descr="Logotipo&#10;&#10;O conteúdo gerado por IA pode estar incorreto.">
            <a:extLst>
              <a:ext uri="{FF2B5EF4-FFF2-40B4-BE49-F238E27FC236}">
                <a16:creationId xmlns:a16="http://schemas.microsoft.com/office/drawing/2014/main" id="{81F1ECA1-1549-19A7-E6C4-425E3567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30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3A110A-D11F-D1A8-4D74-EA03E0707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F454ADAC-D2D3-C534-D3B1-9B1CFD66E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86" y="1507572"/>
            <a:ext cx="5415625" cy="2687316"/>
          </a:xfrm>
          <a:prstGeom prst="rect">
            <a:avLst/>
          </a:prstGeom>
        </p:spPr>
      </p:pic>
      <p:sp>
        <p:nvSpPr>
          <p:cNvPr id="6" name="Subtítulo 2">
            <a:extLst>
              <a:ext uri="{FF2B5EF4-FFF2-40B4-BE49-F238E27FC236}">
                <a16:creationId xmlns:a16="http://schemas.microsoft.com/office/drawing/2014/main" id="{5C4379B6-6872-949B-2906-964FA440F294}"/>
              </a:ext>
            </a:extLst>
          </p:cNvPr>
          <p:cNvSpPr txBox="1">
            <a:spLocks/>
          </p:cNvSpPr>
          <p:nvPr/>
        </p:nvSpPr>
        <p:spPr>
          <a:xfrm>
            <a:off x="323386" y="367990"/>
            <a:ext cx="7753814" cy="67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Quais fatores levam ao aluguel?</a:t>
            </a:r>
            <a:endParaRPr lang="pt-BR" sz="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Imagem 12" descr="Logotipo&#10;&#10;O conteúdo gerado por IA pode estar incorreto.">
            <a:extLst>
              <a:ext uri="{FF2B5EF4-FFF2-40B4-BE49-F238E27FC236}">
                <a16:creationId xmlns:a16="http://schemas.microsoft.com/office/drawing/2014/main" id="{291D42B6-6E1A-0024-8592-90358572C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5C756795-18D3-5D65-1840-173259853EA7}"/>
              </a:ext>
            </a:extLst>
          </p:cNvPr>
          <p:cNvSpPr txBox="1"/>
          <p:nvPr/>
        </p:nvSpPr>
        <p:spPr>
          <a:xfrm>
            <a:off x="323386" y="4348281"/>
            <a:ext cx="541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Feriado, Clima e estação do ano são as 3 principais variáveis que influenciam no aluguel de bicicleta</a:t>
            </a:r>
          </a:p>
          <a:p>
            <a:pPr marL="171450" indent="-171450">
              <a:buFontTx/>
              <a:buChar char="-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Aplicando essas mesmas colunas em um regresso </a:t>
            </a:r>
            <a:r>
              <a:rPr lang="pt-BR" sz="1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XGBoost</a:t>
            </a: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podemos observar uma aderência muito boa aos dados com um R² de 0.94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CA66947-CD6F-8B34-E267-28BDD23B4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2098" y="1507572"/>
            <a:ext cx="5406516" cy="268731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1080C72-A0E4-648C-AF6C-2DDB32A4443A}"/>
              </a:ext>
            </a:extLst>
          </p:cNvPr>
          <p:cNvSpPr txBox="1"/>
          <p:nvPr/>
        </p:nvSpPr>
        <p:spPr>
          <a:xfrm>
            <a:off x="323386" y="836198"/>
            <a:ext cx="116916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Realizando uma analise de PLS (Mínimo Quadrados Parciais), podemos extrair as variáveis que mais influenciam no aluguel.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34728C1-AFBC-786B-5B05-4F98F4EC2795}"/>
              </a:ext>
            </a:extLst>
          </p:cNvPr>
          <p:cNvSpPr/>
          <p:nvPr/>
        </p:nvSpPr>
        <p:spPr>
          <a:xfrm>
            <a:off x="169888" y="1158395"/>
            <a:ext cx="5722620" cy="4609572"/>
          </a:xfrm>
          <a:prstGeom prst="rect">
            <a:avLst/>
          </a:prstGeom>
          <a:noFill/>
          <a:ln>
            <a:solidFill>
              <a:srgbClr val="0218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66C6EA53-6737-F249-007E-12B5834121B6}"/>
              </a:ext>
            </a:extLst>
          </p:cNvPr>
          <p:cNvSpPr/>
          <p:nvPr/>
        </p:nvSpPr>
        <p:spPr>
          <a:xfrm>
            <a:off x="6304046" y="1158395"/>
            <a:ext cx="5722620" cy="4609572"/>
          </a:xfrm>
          <a:prstGeom prst="rect">
            <a:avLst/>
          </a:prstGeom>
          <a:noFill/>
          <a:ln>
            <a:solidFill>
              <a:srgbClr val="0218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C2C7AE7-94C4-5A27-EBD3-EF47B906F08A}"/>
              </a:ext>
            </a:extLst>
          </p:cNvPr>
          <p:cNvSpPr txBox="1"/>
          <p:nvPr/>
        </p:nvSpPr>
        <p:spPr>
          <a:xfrm>
            <a:off x="165334" y="1217801"/>
            <a:ext cx="5415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 Tratamento de dados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43A2FD40-8332-156A-6D61-2D675CF28EC7}"/>
              </a:ext>
            </a:extLst>
          </p:cNvPr>
          <p:cNvSpPr txBox="1"/>
          <p:nvPr/>
        </p:nvSpPr>
        <p:spPr>
          <a:xfrm>
            <a:off x="6299494" y="1217801"/>
            <a:ext cx="5415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Tratamento de dados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645FDA3-D644-8B82-C723-193937BB5A42}"/>
              </a:ext>
            </a:extLst>
          </p:cNvPr>
          <p:cNvSpPr txBox="1"/>
          <p:nvPr/>
        </p:nvSpPr>
        <p:spPr>
          <a:xfrm>
            <a:off x="6452989" y="4348281"/>
            <a:ext cx="541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Foi criado uma nova coluna “hora do rush”, que marca os horário 07, 08, 09, 17, 18 e 19</a:t>
            </a:r>
          </a:p>
          <a:p>
            <a:pPr marL="171450" indent="-171450">
              <a:buFontTx/>
              <a:buChar char="-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pt-BR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Esta nova coluna trouxe mais contexto para o modelo, melhorando os seus resultados</a:t>
            </a:r>
          </a:p>
          <a:p>
            <a:pPr marL="171450" indent="-171450">
              <a:buFontTx/>
              <a:buChar char="-"/>
            </a:pPr>
            <a:endParaRPr lang="pt-BR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7CD366-D880-E320-E426-ADA82D4D703F}"/>
              </a:ext>
            </a:extLst>
          </p:cNvPr>
          <p:cNvSpPr txBox="1"/>
          <p:nvPr/>
        </p:nvSpPr>
        <p:spPr>
          <a:xfrm>
            <a:off x="8298180" y="74579"/>
            <a:ext cx="3716826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R² (Coeficiente de Determinação): Indica quanto a variação dos resultados é explicado pelo modelo. Varia de 0 a 1</a:t>
            </a:r>
          </a:p>
          <a:p>
            <a:endParaRPr lang="pt-BR" sz="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RMSE (Raiz do Erro Quadrático Médio): Mostra, em média, a distância entre o que o modelo prevê e o que realmente acontece.</a:t>
            </a:r>
          </a:p>
          <a:p>
            <a:endParaRPr lang="pt-BR" sz="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MAE (Erro Médio Absoluto): Representa o erro médio sem considerar a direção (acima ou abaixo do valor real).</a:t>
            </a:r>
          </a:p>
          <a:p>
            <a:endParaRPr lang="pt-BR" sz="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WMAPE (Média Ponderada Absoluta do Erro Percentual): Ajuda a entender, em média, quantos % os resultados previstos se afastam dos reais.</a:t>
            </a:r>
          </a:p>
          <a:p>
            <a:endParaRPr lang="pt-BR" sz="5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pt-BR" sz="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Bias (Viés): Se o bias for positivo, o modelo tende a prever mais do que ocorre; se for negativo, tende a prever menos.</a:t>
            </a:r>
          </a:p>
        </p:txBody>
      </p:sp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2381CF6E-76DA-F095-20F9-2E9E1ED2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48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5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1DADDD-300C-C5C8-0E93-B8911593D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ítulo 2">
            <a:extLst>
              <a:ext uri="{FF2B5EF4-FFF2-40B4-BE49-F238E27FC236}">
                <a16:creationId xmlns:a16="http://schemas.microsoft.com/office/drawing/2014/main" id="{B3262508-42D8-0834-3C9D-25DCBF06A979}"/>
              </a:ext>
            </a:extLst>
          </p:cNvPr>
          <p:cNvSpPr txBox="1">
            <a:spLocks/>
          </p:cNvSpPr>
          <p:nvPr/>
        </p:nvSpPr>
        <p:spPr>
          <a:xfrm>
            <a:off x="323386" y="367990"/>
            <a:ext cx="7753814" cy="6734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Conclusões</a:t>
            </a:r>
            <a:endParaRPr lang="pt-BR" sz="800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3" name="Imagem 12" descr="Logotipo&#10;&#10;O conteúdo gerado por IA pode estar incorreto.">
            <a:extLst>
              <a:ext uri="{FF2B5EF4-FFF2-40B4-BE49-F238E27FC236}">
                <a16:creationId xmlns:a16="http://schemas.microsoft.com/office/drawing/2014/main" id="{342A9C6E-0B47-C358-0C2B-ACEF16E19E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42" b="31868"/>
          <a:stretch/>
        </p:blipFill>
        <p:spPr>
          <a:xfrm>
            <a:off x="165334" y="5990272"/>
            <a:ext cx="2788920" cy="548640"/>
          </a:xfrm>
          <a:prstGeom prst="rect">
            <a:avLst/>
          </a:prstGeom>
        </p:spPr>
      </p:pic>
      <p:sp>
        <p:nvSpPr>
          <p:cNvPr id="20" name="Espaço Reservado para Número de Slide 19">
            <a:extLst>
              <a:ext uri="{FF2B5EF4-FFF2-40B4-BE49-F238E27FC236}">
                <a16:creationId xmlns:a16="http://schemas.microsoft.com/office/drawing/2014/main" id="{6448AFAB-B9CD-B056-C7D4-3AEB13F8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E16-856F-40F6-BF98-03FB2B25F226}" type="slidenum">
              <a:rPr lang="pt-BR" smtClean="0"/>
              <a:t>6</a:t>
            </a:fld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177279D-0EE3-34D7-83B6-0D086C980A75}"/>
              </a:ext>
            </a:extLst>
          </p:cNvPr>
          <p:cNvSpPr txBox="1"/>
          <p:nvPr/>
        </p:nvSpPr>
        <p:spPr>
          <a:xfrm>
            <a:off x="323387" y="1117848"/>
            <a:ext cx="110304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base precisa ser revista e garantir a ingestão dos dados dos dias faltantes (entre os dias 20 e 31)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dados de sensação térmica estão um pouco estranho, mesmo replicando as formulas de </a:t>
            </a:r>
            <a:r>
              <a:rPr lang="pt-BR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Steadman</a:t>
            </a: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(1979) para Heat Index e Canada(2001) para </a:t>
            </a:r>
            <a:r>
              <a:rPr lang="pt-BR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WindChill</a:t>
            </a: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não foi possível replicar a mesma curva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indícios de preferencia de uso da bicicleta em meses mais quentes (Junho, Julho e Agosto) comparado aos meses de inverno.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Há uma clara diferenciação entre os públicos mensalistas e casual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 público mensalista levanta-se a hipótese de 2 grandes grupos, um de trabalhadores que utilizam a bicicleta no inicio e fim do seu expediente e o segundo grupo, de estudantes, que utiliza a bicicleta para ir para a faculdade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Os horários de maior utilização média são 08, 17 e 18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 inclusão de novas variáveis, as principais métricas para estimar o aluguel são Holiday, Weather e </a:t>
            </a:r>
            <a:r>
              <a:rPr lang="pt-BR" sz="16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Season</a:t>
            </a: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285750" indent="-285750">
              <a:buFontTx/>
              <a:buChar char="-"/>
            </a:pPr>
            <a:endParaRPr lang="pt-BR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indent="-285750">
              <a:buFontTx/>
              <a:buChar char="-"/>
            </a:pPr>
            <a:r>
              <a:rPr lang="pt-BR" sz="16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Com inclusão de novas variáveis o Rush hour explica bastante a variação do aluguel de bicicletas</a:t>
            </a:r>
          </a:p>
        </p:txBody>
      </p:sp>
    </p:spTree>
    <p:extLst>
      <p:ext uri="{BB962C8B-B14F-4D97-AF65-F5344CB8AC3E}">
        <p14:creationId xmlns:p14="http://schemas.microsoft.com/office/powerpoint/2010/main" val="1646675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724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Santana Vieira filho</dc:creator>
  <cp:lastModifiedBy>Rodrigo Santana Vieira filho</cp:lastModifiedBy>
  <cp:revision>1</cp:revision>
  <dcterms:created xsi:type="dcterms:W3CDTF">2025-05-22T04:13:32Z</dcterms:created>
  <dcterms:modified xsi:type="dcterms:W3CDTF">2025-05-22T06:39:01Z</dcterms:modified>
</cp:coreProperties>
</file>