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680D7D-AB0C-4549-B186-5F48948AFFA9}">
  <a:tblStyle styleId="{C5680D7D-AB0C-4549-B186-5F48948AFF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2bb502d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2bb502d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2bb502de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2bb502de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2bb502de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2bb502de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c2bb502d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c2bb502d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c2bb502de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c2bb502de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c2bb502de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c2bb502de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522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Exclusión</a:t>
            </a:r>
            <a:r>
              <a:rPr lang="es-419"/>
              <a:t> Mutua</a:t>
            </a:r>
            <a:endParaRPr/>
          </a:p>
        </p:txBody>
      </p:sp>
      <p:sp>
        <p:nvSpPr>
          <p:cNvPr id="135" name="Google Shape;135;p13"/>
          <p:cNvSpPr txBox="1"/>
          <p:nvPr>
            <p:ph idx="1" type="subTitle"/>
          </p:nvPr>
        </p:nvSpPr>
        <p:spPr>
          <a:xfrm>
            <a:off x="5083950" y="3276700"/>
            <a:ext cx="3470700" cy="11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Implementación de algoritmos de exclusión mutua de Manna-Pnuelli, Peterson y Bakery. Comparación y explicación detalladamente de los algoritmos de exclusión mutua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000"/>
              <a:t>Definición</a:t>
            </a:r>
            <a:endParaRPr sz="3000"/>
          </a:p>
        </p:txBody>
      </p:sp>
      <p:sp>
        <p:nvSpPr>
          <p:cNvPr id="141" name="Google Shape;141;p14"/>
          <p:cNvSpPr txBox="1"/>
          <p:nvPr>
            <p:ph idx="1" type="body"/>
          </p:nvPr>
        </p:nvSpPr>
        <p:spPr>
          <a:xfrm>
            <a:off x="1297500" y="1567550"/>
            <a:ext cx="7038900" cy="291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t>Se denomina exclusión mutua al acceso concurrente de varios procesos a un dato o recurso compartido. En un determinado instante, únicamente uno de estos procesos será capaz de ejecutar la sección crítica del código, que es la sección donde se accede al recurso compartido o se modifica el mismo. A </a:t>
            </a:r>
            <a:r>
              <a:rPr lang="es-419" sz="1600"/>
              <a:t>continuación se va explicar la implementación de los algoritmos de Exclusión Mutua detalladamente y comparado con lo que vimos en clase</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70475" y="145700"/>
            <a:ext cx="7336800" cy="54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Peterson</a:t>
            </a:r>
            <a:endParaRPr/>
          </a:p>
        </p:txBody>
      </p:sp>
      <p:sp>
        <p:nvSpPr>
          <p:cNvPr id="147" name="Google Shape;147;p15"/>
          <p:cNvSpPr txBox="1"/>
          <p:nvPr>
            <p:ph idx="1" type="body"/>
          </p:nvPr>
        </p:nvSpPr>
        <p:spPr>
          <a:xfrm>
            <a:off x="4374325" y="692000"/>
            <a:ext cx="3962100" cy="419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500"/>
              <a:t>El algoritmo de Peterson es una solución para el problema de la exclusión mutua que funciona para dos procesos. Utiliza dos banderas y un turno para coordinar el acceso a la sección crítica. Cuando un proceso quiere entrar a la sección crítica, establece su bandera en true y anuncia su deseo mediante el cambio de turno. Luego, espera a que sea su turno y el otro proceso no esté interesado en entrar. Aunque es efectivo, su principal limitación es que está diseñado para dos procesos.</a:t>
            </a:r>
            <a:endParaRPr sz="1500"/>
          </a:p>
          <a:p>
            <a:pPr indent="0" lvl="0" marL="0" rtl="0" algn="l">
              <a:spcBef>
                <a:spcPts val="1200"/>
              </a:spcBef>
              <a:spcAft>
                <a:spcPts val="1200"/>
              </a:spcAft>
              <a:buNone/>
            </a:pPr>
            <a:r>
              <a:t/>
            </a:r>
            <a:endParaRPr sz="1500"/>
          </a:p>
        </p:txBody>
      </p:sp>
      <p:pic>
        <p:nvPicPr>
          <p:cNvPr id="148" name="Google Shape;148;p15"/>
          <p:cNvPicPr preferRelativeResize="0"/>
          <p:nvPr/>
        </p:nvPicPr>
        <p:blipFill>
          <a:blip r:embed="rId3">
            <a:alphaModFix/>
          </a:blip>
          <a:stretch>
            <a:fillRect/>
          </a:stretch>
        </p:blipFill>
        <p:spPr>
          <a:xfrm>
            <a:off x="1070475" y="549175"/>
            <a:ext cx="3303849" cy="4594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66950" y="54325"/>
            <a:ext cx="7038900" cy="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Exclusión</a:t>
            </a:r>
            <a:r>
              <a:rPr lang="es-419"/>
              <a:t> Mutua de Manna-Pnueli</a:t>
            </a:r>
            <a:endParaRPr/>
          </a:p>
        </p:txBody>
      </p:sp>
      <p:sp>
        <p:nvSpPr>
          <p:cNvPr id="154" name="Google Shape;154;p16"/>
          <p:cNvSpPr txBox="1"/>
          <p:nvPr>
            <p:ph idx="1" type="body"/>
          </p:nvPr>
        </p:nvSpPr>
        <p:spPr>
          <a:xfrm>
            <a:off x="4503825" y="613525"/>
            <a:ext cx="3832500" cy="43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Manna-Pnueli</a:t>
            </a:r>
            <a:r>
              <a:rPr lang="es-419" sz="1500"/>
              <a:t> también</a:t>
            </a:r>
            <a:r>
              <a:rPr lang="es-419" sz="1500"/>
              <a:t> es una solución para dos procesos. Utiliza banderas y turnos, pero de una manera ligeramente diferente a Peterson. Cuando un proceso quiere entrar a la sección crítica, establece su bandera y su turno, indicando su intención. Luego, espera a que el otro proceso termine su sección crítica o renuncie a su turno. Este enfoque permite cierta concurrencia al permitir que ambos procesos estén en sus secciones críticas simultáneamente, siempre que no interfieran entre sí.</a:t>
            </a:r>
            <a:endParaRPr sz="1500"/>
          </a:p>
        </p:txBody>
      </p:sp>
      <p:pic>
        <p:nvPicPr>
          <p:cNvPr id="155" name="Google Shape;155;p16"/>
          <p:cNvPicPr preferRelativeResize="0"/>
          <p:nvPr/>
        </p:nvPicPr>
        <p:blipFill rotWithShape="1">
          <a:blip r:embed="rId3">
            <a:alphaModFix/>
          </a:blip>
          <a:srcRect b="0" l="0" r="0" t="0"/>
          <a:stretch/>
        </p:blipFill>
        <p:spPr>
          <a:xfrm>
            <a:off x="1058175" y="613525"/>
            <a:ext cx="3445651" cy="4529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80450"/>
            <a:ext cx="7038900" cy="54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Dekker</a:t>
            </a:r>
            <a:endParaRPr/>
          </a:p>
        </p:txBody>
      </p:sp>
      <p:sp>
        <p:nvSpPr>
          <p:cNvPr id="161" name="Google Shape;161;p17"/>
          <p:cNvSpPr txBox="1"/>
          <p:nvPr>
            <p:ph idx="1" type="body"/>
          </p:nvPr>
        </p:nvSpPr>
        <p:spPr>
          <a:xfrm>
            <a:off x="4572000" y="523175"/>
            <a:ext cx="3845700" cy="44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Dekker es otra solución para dos procesos. Al igual que Peterson y Manna-Pnueli, utiliza banderas y turnos. Cuando un proceso quiere entrar a la sección crítica, establece su bandera y espera a que el otro proceso no esté interesado o su turno llegue. La distinción clave en Dekker es la presencia de dos bucles en la sección de entrada, proporcionando una forma más sutil de gestionar la competencia entre procesos.</a:t>
            </a:r>
            <a:endParaRPr sz="1500"/>
          </a:p>
        </p:txBody>
      </p:sp>
      <p:pic>
        <p:nvPicPr>
          <p:cNvPr id="162" name="Google Shape;162;p17"/>
          <p:cNvPicPr preferRelativeResize="0"/>
          <p:nvPr/>
        </p:nvPicPr>
        <p:blipFill>
          <a:blip r:embed="rId3">
            <a:alphaModFix/>
          </a:blip>
          <a:stretch>
            <a:fillRect/>
          </a:stretch>
        </p:blipFill>
        <p:spPr>
          <a:xfrm>
            <a:off x="1210225" y="626750"/>
            <a:ext cx="3361775" cy="448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425" y="179450"/>
            <a:ext cx="7038900" cy="4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Bakery</a:t>
            </a:r>
            <a:endParaRPr/>
          </a:p>
        </p:txBody>
      </p:sp>
      <p:sp>
        <p:nvSpPr>
          <p:cNvPr id="168" name="Google Shape;168;p18"/>
          <p:cNvSpPr txBox="1"/>
          <p:nvPr>
            <p:ph idx="1" type="body"/>
          </p:nvPr>
        </p:nvSpPr>
        <p:spPr>
          <a:xfrm>
            <a:off x="4477725" y="621350"/>
            <a:ext cx="3858600" cy="441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la panadería (Bakery) es una solución para un número arbitrario de procesos. Utiliza un enfoque diferente basado en asignar números a los procesos. Cada proceso toma un número mayor que todos los demás antes de entrar a la sección crítica. La entrada se basa en los números, permitiendo que el proceso con el número más bajo entre primero. Aunque puede manejar más de dos procesos, puede volverse ineficiente con un gran número de procesos debido a la competencia por incrementar los números.</a:t>
            </a:r>
            <a:endParaRPr sz="1500"/>
          </a:p>
        </p:txBody>
      </p:sp>
      <p:pic>
        <p:nvPicPr>
          <p:cNvPr id="169" name="Google Shape;169;p18"/>
          <p:cNvPicPr preferRelativeResize="0"/>
          <p:nvPr/>
        </p:nvPicPr>
        <p:blipFill>
          <a:blip r:embed="rId3">
            <a:alphaModFix/>
          </a:blip>
          <a:stretch>
            <a:fillRect/>
          </a:stretch>
        </p:blipFill>
        <p:spPr>
          <a:xfrm>
            <a:off x="1071575" y="621350"/>
            <a:ext cx="3406151" cy="4522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96288" y="67425"/>
            <a:ext cx="7846500" cy="57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Comparación</a:t>
            </a:r>
            <a:r>
              <a:rPr lang="es-419"/>
              <a:t> entre Algoritmos de </a:t>
            </a:r>
            <a:r>
              <a:rPr lang="es-419"/>
              <a:t>exclusión</a:t>
            </a:r>
            <a:r>
              <a:rPr lang="es-419"/>
              <a:t> mutua</a:t>
            </a:r>
            <a:endParaRPr/>
          </a:p>
        </p:txBody>
      </p:sp>
      <p:graphicFrame>
        <p:nvGraphicFramePr>
          <p:cNvPr id="175" name="Google Shape;175;p19"/>
          <p:cNvGraphicFramePr/>
          <p:nvPr/>
        </p:nvGraphicFramePr>
        <p:xfrm>
          <a:off x="1096288" y="750775"/>
          <a:ext cx="3000000" cy="3000000"/>
        </p:xfrm>
        <a:graphic>
          <a:graphicData uri="http://schemas.openxmlformats.org/drawingml/2006/table">
            <a:tbl>
              <a:tblPr>
                <a:noFill/>
                <a:tableStyleId>{C5680D7D-AB0C-4549-B186-5F48948AFFA9}</a:tableStyleId>
              </a:tblPr>
              <a:tblGrid>
                <a:gridCol w="1045150"/>
                <a:gridCol w="1619600"/>
                <a:gridCol w="1597750"/>
                <a:gridCol w="1696550"/>
                <a:gridCol w="1807875"/>
              </a:tblGrid>
              <a:tr h="458500">
                <a:tc>
                  <a:txBody>
                    <a:bodyPr/>
                    <a:lstStyle/>
                    <a:p>
                      <a:pPr indent="0" lvl="0" marL="0" rtl="0" algn="l">
                        <a:spcBef>
                          <a:spcPts val="0"/>
                        </a:spcBef>
                        <a:spcAft>
                          <a:spcPts val="0"/>
                        </a:spcAft>
                        <a:buNone/>
                      </a:pPr>
                      <a:r>
                        <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Manna-Pnueli</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Peterson</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Dekker</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Bakery</a:t>
                      </a:r>
                      <a:endParaRPr sz="1200">
                        <a:solidFill>
                          <a:schemeClr val="lt1"/>
                        </a:solidFill>
                        <a:latin typeface="Lato"/>
                        <a:ea typeface="Lato"/>
                        <a:cs typeface="Lato"/>
                        <a:sym typeface="Lato"/>
                      </a:endParaRPr>
                    </a:p>
                  </a:txBody>
                  <a:tcPr marT="91425" marB="91425" marR="91425" marL="91425" anchor="ctr"/>
                </a:tc>
              </a:tr>
              <a:tr h="91702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Nro de Procesos</a:t>
                      </a:r>
                      <a:endParaRPr sz="1200">
                        <a:solidFill>
                          <a:schemeClr val="lt1"/>
                        </a:solidFill>
                        <a:latin typeface="Lato"/>
                        <a:ea typeface="Lato"/>
                        <a:cs typeface="Lato"/>
                        <a:sym typeface="Lato"/>
                      </a:endParaRPr>
                    </a:p>
                  </a:txBody>
                  <a:tcPr marT="91425" marB="91425" marR="91425" marL="91425" anchor="ctr"/>
                </a:tc>
                <a:tc gridSpan="3">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Para dos procesos</a:t>
                      </a:r>
                      <a:endParaRPr sz="1200">
                        <a:solidFill>
                          <a:schemeClr val="lt1"/>
                        </a:solidFill>
                        <a:latin typeface="Lato"/>
                        <a:ea typeface="Lato"/>
                        <a:cs typeface="Lato"/>
                        <a:sym typeface="Lato"/>
                      </a:endParaRPr>
                    </a:p>
                  </a:txBody>
                  <a:tcPr marT="91425" marB="91425" marR="91425" marL="91425" anchor="ctr"/>
                </a:tc>
                <a:tc hMerge="1"/>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escalable para cualquier número de proceso</a:t>
                      </a:r>
                      <a:endParaRPr sz="1200">
                        <a:solidFill>
                          <a:schemeClr val="lt1"/>
                        </a:solidFill>
                        <a:latin typeface="Lato"/>
                        <a:ea typeface="Lato"/>
                        <a:cs typeface="Lato"/>
                        <a:sym typeface="Lato"/>
                      </a:endParaRPr>
                    </a:p>
                  </a:txBody>
                  <a:tcPr marT="91425" marB="91425" marR="91425" marL="91425" anchor="ctr"/>
                </a:tc>
              </a:tr>
              <a:tr h="95147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Complejidad</a:t>
                      </a:r>
                      <a:endParaRPr sz="1200">
                        <a:solidFill>
                          <a:schemeClr val="lt1"/>
                        </a:solidFill>
                        <a:latin typeface="Lato"/>
                        <a:ea typeface="Lato"/>
                        <a:cs typeface="Lato"/>
                        <a:sym typeface="Lato"/>
                      </a:endParaRPr>
                    </a:p>
                  </a:txBody>
                  <a:tcPr marT="91425" marB="91425" marR="91425" marL="91425" anchor="ctr"/>
                </a:tc>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Son </a:t>
                      </a:r>
                      <a:r>
                        <a:rPr lang="es-419" sz="1200">
                          <a:solidFill>
                            <a:schemeClr val="lt1"/>
                          </a:solidFill>
                          <a:latin typeface="Lato"/>
                          <a:ea typeface="Lato"/>
                          <a:cs typeface="Lato"/>
                          <a:sym typeface="Lato"/>
                        </a:rPr>
                        <a:t>más</a:t>
                      </a:r>
                      <a:r>
                        <a:rPr lang="es-419" sz="1200">
                          <a:solidFill>
                            <a:schemeClr val="lt1"/>
                          </a:solidFill>
                          <a:latin typeface="Lato"/>
                          <a:ea typeface="Lato"/>
                          <a:cs typeface="Lato"/>
                          <a:sym typeface="Lato"/>
                        </a:rPr>
                        <a:t> simple y directo</a:t>
                      </a:r>
                      <a:endParaRPr sz="1200">
                        <a:solidFill>
                          <a:schemeClr val="lt1"/>
                        </a:solidFill>
                        <a:latin typeface="Lato"/>
                        <a:ea typeface="Lato"/>
                        <a:cs typeface="Lato"/>
                        <a:sym typeface="Lato"/>
                      </a:endParaRPr>
                    </a:p>
                  </a:txBody>
                  <a:tcPr marT="91425" marB="91425" marR="91425" marL="91425" anchor="ctr"/>
                </a:tc>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más sutil en su manejo de la competencia</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Al manejar múltiples procesos, introduce complejidad adicional</a:t>
                      </a:r>
                      <a:endParaRPr sz="1200">
                        <a:solidFill>
                          <a:schemeClr val="lt1"/>
                        </a:solidFill>
                        <a:latin typeface="Lato"/>
                        <a:ea typeface="Lato"/>
                        <a:cs typeface="Lato"/>
                        <a:sym typeface="Lato"/>
                      </a:endParaRPr>
                    </a:p>
                  </a:txBody>
                  <a:tcPr marT="91425" marB="91425" marR="91425" marL="91425" anchor="ctr"/>
                </a:tc>
              </a:tr>
              <a:tr h="98317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Rendimiento</a:t>
                      </a:r>
                      <a:endParaRPr sz="1200">
                        <a:solidFill>
                          <a:schemeClr val="lt1"/>
                        </a:solidFill>
                        <a:latin typeface="Lato"/>
                        <a:ea typeface="Lato"/>
                        <a:cs typeface="Lato"/>
                        <a:sym typeface="Lato"/>
                      </a:endParaRPr>
                    </a:p>
                  </a:txBody>
                  <a:tcPr marT="91425" marB="91425" marR="91425" marL="91425" anchor="ctr"/>
                </a:tc>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Pueden ser más eficientes para dos procesos</a:t>
                      </a:r>
                      <a:endParaRPr sz="1200">
                        <a:solidFill>
                          <a:schemeClr val="lt1"/>
                        </a:solidFill>
                        <a:latin typeface="Lato"/>
                        <a:ea typeface="Lato"/>
                        <a:cs typeface="Lato"/>
                        <a:sym typeface="Lato"/>
                      </a:endParaRPr>
                    </a:p>
                  </a:txBody>
                  <a:tcPr marT="91425" marB="91425" marR="91425" marL="91425" anchor="ctr"/>
                </a:tc>
                <a:tc hMerge="1"/>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Pueden tener un rendimiento decreciente con un mayor número de procesos debido a la competencia y asignación de números, respectivamente.</a:t>
                      </a:r>
                      <a:endParaRPr sz="1200">
                        <a:solidFill>
                          <a:schemeClr val="lt1"/>
                        </a:solidFill>
                        <a:latin typeface="Lato"/>
                        <a:ea typeface="Lato"/>
                        <a:cs typeface="Lato"/>
                        <a:sym typeface="Lato"/>
                      </a:endParaRPr>
                    </a:p>
                  </a:txBody>
                  <a:tcPr marT="91425" marB="91425" marR="91425" marL="91425" anchor="ctr"/>
                </a:tc>
                <a:tc hMerge="1"/>
              </a:tr>
              <a:tr h="73562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Escabilidad</a:t>
                      </a:r>
                      <a:endParaRPr sz="1200">
                        <a:solidFill>
                          <a:schemeClr val="lt1"/>
                        </a:solidFill>
                        <a:latin typeface="Lato"/>
                        <a:ea typeface="Lato"/>
                        <a:cs typeface="Lato"/>
                        <a:sym typeface="Lato"/>
                      </a:endParaRPr>
                    </a:p>
                  </a:txBody>
                  <a:tcPr marT="91425" marB="91425" marR="91425" marL="91425" anchor="ctr"/>
                </a:tc>
                <a:tc gridSpan="3">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Están diseñados para dos procesos y pueden requerir modificaciones para admitir más.</a:t>
                      </a:r>
                      <a:endParaRPr sz="1200">
                        <a:solidFill>
                          <a:schemeClr val="lt1"/>
                        </a:solidFill>
                        <a:latin typeface="Lato"/>
                        <a:ea typeface="Lato"/>
                        <a:cs typeface="Lato"/>
                        <a:sym typeface="Lato"/>
                      </a:endParaRPr>
                    </a:p>
                  </a:txBody>
                  <a:tcPr marT="91425" marB="91425" marR="91425" marL="91425" anchor="ctr"/>
                </a:tc>
                <a:tc hMerge="1"/>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altamente escalable para múltiples procesos.</a:t>
                      </a:r>
                      <a:endParaRPr sz="1200">
                        <a:solidFill>
                          <a:schemeClr val="lt1"/>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