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20" r:id="rId8"/>
    <p:sldId id="321" r:id="rId9"/>
    <p:sldId id="319" r:id="rId10"/>
    <p:sldId id="322" r:id="rId11"/>
    <p:sldId id="323" r:id="rId12"/>
  </p:sldIdLst>
  <p:sldSz cx="9144000" cy="6858000" type="screen4x3"/>
  <p:notesSz cx="6858000" cy="9144000"/>
  <p:custDataLst>
    <p:tags r:id="rId15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130" d="100"/>
          <a:sy n="130" d="100"/>
        </p:scale>
        <p:origin x="936" y="13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10/05/2017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1" baseline="0">
                <a:solidFill>
                  <a:schemeClr val="accent1"/>
                </a:solidFill>
              </a:defRPr>
            </a:lvl1pPr>
            <a:lvl2pPr marL="45719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597" y="381001"/>
            <a:ext cx="1143298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2109" y="381001"/>
            <a:ext cx="5544993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922" y="2514600"/>
            <a:ext cx="6520997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99119" y="5410209"/>
            <a:ext cx="6517197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1" baseline="0">
                <a:solidFill>
                  <a:schemeClr val="accent1"/>
                </a:solidFill>
              </a:defRPr>
            </a:lvl1pPr>
            <a:lvl2pPr marL="457195" indent="0" algn="l" rtl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373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569" indent="0" algn="l" rtl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28884" y="1905001"/>
            <a:ext cx="3315563" cy="4114800"/>
          </a:xfrm>
        </p:spPr>
        <p:txBody>
          <a:bodyPr rtlCol="0">
            <a:normAutofit/>
          </a:bodyPr>
          <a:lstStyle>
            <a:lvl1pPr algn="l" rtl="0">
              <a:defRPr sz="2399"/>
            </a:lvl1pPr>
            <a:lvl2pPr algn="l" rtl="0">
              <a:defRPr sz="2000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673108" y="1905001"/>
            <a:ext cx="3315563" cy="4114800"/>
          </a:xfrm>
        </p:spPr>
        <p:txBody>
          <a:bodyPr rtlCol="0">
            <a:normAutofit/>
          </a:bodyPr>
          <a:lstStyle>
            <a:lvl1pPr algn="l" rtl="0">
              <a:defRPr sz="2399"/>
            </a:lvl1pPr>
            <a:lvl2pPr algn="l" rtl="0">
              <a:defRPr sz="2000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2109" y="1905000"/>
            <a:ext cx="3313277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1" baseline="0">
                <a:solidFill>
                  <a:schemeClr val="accent1"/>
                </a:solidFill>
              </a:defRPr>
            </a:lvl1pPr>
            <a:lvl2pPr marL="457195" indent="0" algn="l" rtl="0">
              <a:buNone/>
              <a:defRPr sz="2000" b="1"/>
            </a:lvl2pPr>
            <a:lvl3pPr marL="914393" indent="0" algn="l" rtl="0">
              <a:buNone/>
              <a:defRPr sz="1801" b="1"/>
            </a:lvl3pPr>
            <a:lvl4pPr marL="1371589" indent="0" algn="l" rtl="0">
              <a:buNone/>
              <a:defRPr sz="1600" b="1"/>
            </a:lvl4pPr>
            <a:lvl5pPr marL="1828785" indent="0" algn="l" rtl="0">
              <a:buNone/>
              <a:defRPr sz="1600" b="1"/>
            </a:lvl5pPr>
            <a:lvl6pPr marL="2285980" indent="0" algn="l" rtl="0">
              <a:buNone/>
              <a:defRPr sz="1600" b="1"/>
            </a:lvl6pPr>
            <a:lvl7pPr marL="2743178" indent="0" algn="l" rtl="0">
              <a:buNone/>
              <a:defRPr sz="1600" b="1"/>
            </a:lvl7pPr>
            <a:lvl8pPr marL="3200373" indent="0" algn="l" rtl="0">
              <a:buNone/>
              <a:defRPr sz="1600" b="1"/>
            </a:lvl8pPr>
            <a:lvl9pPr marL="3657569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2109" y="2743201"/>
            <a:ext cx="3313277" cy="3276600"/>
          </a:xfrm>
        </p:spPr>
        <p:txBody>
          <a:bodyPr rtlCol="0">
            <a:normAutofit/>
          </a:bodyPr>
          <a:lstStyle>
            <a:lvl1pPr algn="l" rtl="0">
              <a:defRPr sz="2399"/>
            </a:lvl1pPr>
            <a:lvl2pPr algn="l" rtl="0">
              <a:defRPr sz="2000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688620" y="1905000"/>
            <a:ext cx="3313277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1" baseline="0">
                <a:solidFill>
                  <a:schemeClr val="accent1"/>
                </a:solidFill>
              </a:defRPr>
            </a:lvl1pPr>
            <a:lvl2pPr marL="457195" indent="0" algn="l" rtl="0">
              <a:buNone/>
              <a:defRPr sz="2000" b="1"/>
            </a:lvl2pPr>
            <a:lvl3pPr marL="914393" indent="0" algn="l" rtl="0">
              <a:buNone/>
              <a:defRPr sz="1801" b="1"/>
            </a:lvl3pPr>
            <a:lvl4pPr marL="1371589" indent="0" algn="l" rtl="0">
              <a:buNone/>
              <a:defRPr sz="1600" b="1"/>
            </a:lvl4pPr>
            <a:lvl5pPr marL="1828785" indent="0" algn="l" rtl="0">
              <a:buNone/>
              <a:defRPr sz="1600" b="1"/>
            </a:lvl5pPr>
            <a:lvl6pPr marL="2285980" indent="0" algn="l" rtl="0">
              <a:buNone/>
              <a:defRPr sz="1600" b="1"/>
            </a:lvl6pPr>
            <a:lvl7pPr marL="2743178" indent="0" algn="l" rtl="0">
              <a:buNone/>
              <a:defRPr sz="1600" b="1"/>
            </a:lvl7pPr>
            <a:lvl8pPr marL="3200373" indent="0" algn="l" rtl="0">
              <a:buNone/>
              <a:defRPr sz="1600" b="1"/>
            </a:lvl8pPr>
            <a:lvl9pPr marL="3657569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688620" y="2743201"/>
            <a:ext cx="3313277" cy="3276600"/>
          </a:xfrm>
        </p:spPr>
        <p:txBody>
          <a:bodyPr rtlCol="0">
            <a:normAutofit/>
          </a:bodyPr>
          <a:lstStyle>
            <a:lvl1pPr algn="l" rtl="0">
              <a:defRPr sz="2399"/>
            </a:lvl1pPr>
            <a:lvl2pPr algn="l" rtl="0">
              <a:defRPr sz="2000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714530" y="685800"/>
            <a:ext cx="4801850" cy="5334000"/>
          </a:xfrm>
        </p:spPr>
        <p:txBody>
          <a:bodyPr rtlCol="0">
            <a:normAutofit/>
          </a:bodyPr>
          <a:lstStyle>
            <a:lvl1pPr algn="l" rtl="0">
              <a:defRPr sz="2399"/>
            </a:lvl1pPr>
            <a:lvl2pPr algn="l" rtl="0">
              <a:defRPr sz="2000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119" y="4648200"/>
            <a:ext cx="268674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195" indent="0" algn="l" rtl="0">
              <a:buNone/>
              <a:defRPr sz="1200"/>
            </a:lvl2pPr>
            <a:lvl3pPr marL="914393" indent="0" algn="l" rtl="0">
              <a:buNone/>
              <a:defRPr sz="1001"/>
            </a:lvl3pPr>
            <a:lvl4pPr marL="1371589" indent="0" algn="l" rtl="0">
              <a:buNone/>
              <a:defRPr sz="900"/>
            </a:lvl4pPr>
            <a:lvl5pPr marL="1828785" indent="0" algn="l" rtl="0">
              <a:buNone/>
              <a:defRPr sz="900"/>
            </a:lvl5pPr>
            <a:lvl6pPr marL="2285980" indent="0" algn="l" rtl="0">
              <a:buNone/>
              <a:defRPr sz="900"/>
            </a:lvl6pPr>
            <a:lvl7pPr marL="2743178" indent="0" algn="l" rtl="0">
              <a:buNone/>
              <a:defRPr sz="900"/>
            </a:lvl7pPr>
            <a:lvl8pPr marL="3200373" indent="0" algn="l" rtl="0">
              <a:buNone/>
              <a:defRPr sz="900"/>
            </a:lvl8pPr>
            <a:lvl9pPr marL="3657569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714530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399"/>
            </a:lvl1pPr>
            <a:lvl2pPr marL="457195" indent="0" algn="l" rtl="0">
              <a:buNone/>
              <a:defRPr sz="2801"/>
            </a:lvl2pPr>
            <a:lvl3pPr marL="914393" indent="0" algn="l" rtl="0">
              <a:buNone/>
              <a:defRPr sz="2399"/>
            </a:lvl3pPr>
            <a:lvl4pPr marL="1371589" indent="0" algn="l" rtl="0">
              <a:buNone/>
              <a:defRPr sz="2000"/>
            </a:lvl4pPr>
            <a:lvl5pPr marL="1828785" indent="0" algn="l" rtl="0">
              <a:buNone/>
              <a:defRPr sz="2000"/>
            </a:lvl5pPr>
            <a:lvl6pPr marL="2285980" indent="0" algn="l" rtl="0">
              <a:buNone/>
              <a:defRPr sz="2000"/>
            </a:lvl6pPr>
            <a:lvl7pPr marL="2743178" indent="0" algn="l" rtl="0">
              <a:buNone/>
              <a:defRPr sz="2000"/>
            </a:lvl7pPr>
            <a:lvl8pPr marL="3200373" indent="0" algn="l" rtl="0">
              <a:buNone/>
              <a:defRPr sz="2000"/>
            </a:lvl8pPr>
            <a:lvl9pPr marL="3657569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119" y="4648200"/>
            <a:ext cx="268674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195" indent="0" algn="l" rtl="0">
              <a:buNone/>
              <a:defRPr sz="1200"/>
            </a:lvl2pPr>
            <a:lvl3pPr marL="914393" indent="0" algn="l" rtl="0">
              <a:buNone/>
              <a:defRPr sz="1001"/>
            </a:lvl3pPr>
            <a:lvl4pPr marL="1371589" indent="0" algn="l" rtl="0">
              <a:buNone/>
              <a:defRPr sz="900"/>
            </a:lvl4pPr>
            <a:lvl5pPr marL="1828785" indent="0" algn="l" rtl="0">
              <a:buNone/>
              <a:defRPr sz="900"/>
            </a:lvl5pPr>
            <a:lvl6pPr marL="2285980" indent="0" algn="l" rtl="0">
              <a:buNone/>
              <a:defRPr sz="900"/>
            </a:lvl6pPr>
            <a:lvl7pPr marL="2743178" indent="0" algn="l" rtl="0">
              <a:buNone/>
              <a:defRPr sz="900"/>
            </a:lvl7pPr>
            <a:lvl8pPr marL="3200373" indent="0" algn="l" rtl="0">
              <a:buNone/>
              <a:defRPr sz="900"/>
            </a:lvl8pPr>
            <a:lvl9pPr marL="3657569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10/05/2017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2112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171428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93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5" indent="-223835" algn="l" defTabSz="914393" rtl="0" eaLnBrk="1" latinLnBrk="0" hangingPunct="1">
        <a:lnSpc>
          <a:spcPct val="90000"/>
        </a:lnSpc>
        <a:spcBef>
          <a:spcPts val="1801"/>
        </a:spcBef>
        <a:buClr>
          <a:schemeClr val="accent1"/>
        </a:buClr>
        <a:buSzPct val="10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63545" indent="-231774" algn="l" defTabSz="91439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0" indent="-219075" algn="l" defTabSz="914393" rtl="0" eaLnBrk="1" latinLnBrk="0" hangingPunct="1">
        <a:lnSpc>
          <a:spcPct val="90000"/>
        </a:lnSpc>
        <a:spcBef>
          <a:spcPts val="601"/>
        </a:spcBef>
        <a:buClr>
          <a:schemeClr val="accent1"/>
        </a:buClr>
        <a:buSzPct val="10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857243" indent="-174624" algn="l" defTabSz="914393" rtl="0" eaLnBrk="1" latinLnBrk="0" hangingPunct="1">
        <a:lnSpc>
          <a:spcPct val="90000"/>
        </a:lnSpc>
        <a:spcBef>
          <a:spcPts val="601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0" indent="-173037" algn="l" defTabSz="914393" rtl="0" eaLnBrk="1" latinLnBrk="0" hangingPunct="1">
        <a:lnSpc>
          <a:spcPct val="90000"/>
        </a:lnSpc>
        <a:spcBef>
          <a:spcPts val="601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98" indent="-173735" algn="l" defTabSz="914393" rtl="0" eaLnBrk="1" latinLnBrk="0" hangingPunct="1">
        <a:spcBef>
          <a:spcPts val="601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33" indent="-173735" algn="l" defTabSz="914393" rtl="0" eaLnBrk="1" latinLnBrk="0" hangingPunct="1">
        <a:spcBef>
          <a:spcPts val="601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67" indent="-173735" algn="l" defTabSz="914393" rtl="0" eaLnBrk="1" latinLnBrk="0" hangingPunct="1">
        <a:spcBef>
          <a:spcPts val="601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03" indent="-173735" algn="l" defTabSz="914393" rtl="0" eaLnBrk="1" latinLnBrk="0" hangingPunct="1">
        <a:spcBef>
          <a:spcPts val="601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9" algn="l" defTabSz="91439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CX78-8-q0&amp;index=6&amp;list=LLrZXetE66MlApS6ouJ_SA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Onda Plana No Homogénea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Representación gráfica de las ondas planas Homogéneas y la onda plana no homogénea cuando hay reflexión total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83568" y="0"/>
            <a:ext cx="6859787" cy="1371600"/>
          </a:xfrm>
        </p:spPr>
        <p:txBody>
          <a:bodyPr rtlCol="0"/>
          <a:lstStyle/>
          <a:p>
            <a:pPr rtl="0"/>
            <a:r>
              <a:rPr lang="es-ES" dirty="0"/>
              <a:t>Incidencia Oblicua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613708" cy="36004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5076056" y="1988840"/>
                <a:ext cx="3879588" cy="346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/>
                  <a:t>El ángulo de reflexión es </a:t>
                </a:r>
              </a:p>
              <a:p>
                <a:r>
                  <a:rPr lang="es-ES" sz="2400" dirty="0"/>
                  <a:t>igual al ángulo de incidencia, </a:t>
                </a:r>
              </a:p>
              <a:p>
                <a:r>
                  <a:rPr lang="es-ES" sz="2400" dirty="0"/>
                  <a:t>que es la ley de Snell de la </a:t>
                </a:r>
              </a:p>
              <a:p>
                <a:r>
                  <a:rPr lang="es-ES" sz="2400" dirty="0"/>
                  <a:t>reflexión.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400" dirty="0"/>
                  <a:t>  , Ley de Snell</a:t>
                </a:r>
              </a:p>
              <a:p>
                <a:r>
                  <a:rPr lang="es-ES" sz="2400" dirty="0"/>
                  <a:t>de la refracción.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/>
                  <a:t>Cuando µ1 = µ2,entonces,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s-ES" sz="2400" dirty="0"/>
                  <a:t>   </a:t>
                </a:r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8840"/>
                <a:ext cx="3879588" cy="3460563"/>
              </a:xfrm>
              <a:prstGeom prst="rect">
                <a:avLst/>
              </a:prstGeom>
              <a:blipFill>
                <a:blip r:embed="rId3"/>
                <a:stretch>
                  <a:fillRect l="-2516" t="-1408" r="-14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11560" y="0"/>
            <a:ext cx="6859787" cy="1371600"/>
          </a:xfrm>
        </p:spPr>
        <p:txBody>
          <a:bodyPr rtlCol="0"/>
          <a:lstStyle/>
          <a:p>
            <a:r>
              <a:rPr lang="es-ES" dirty="0"/>
              <a:t>Reflexión total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427984" y="1405003"/>
                <a:ext cx="4032448" cy="355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/>
                <a:r>
                  <a:rPr lang="es-ES" dirty="0"/>
                  <a:t>En el caso de que ε1 &gt; </a:t>
                </a:r>
                <a:r>
                  <a:rPr lang="el-GR" dirty="0"/>
                  <a:t>ε</a:t>
                </a:r>
                <a:r>
                  <a:rPr lang="es-ES" dirty="0"/>
                  <a:t>2 observamos el fenómeno de la reflexión total cuando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es mayor que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dirty="0"/>
                  <a:t>.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:pPr marL="285750" indent="-285750"/>
                <a:r>
                  <a:rPr lang="es-ES" dirty="0"/>
                  <a:t>¿Qué sucede desde el punto de vista matemático 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/>
                  <a:t> es mayor que el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dirty="0"/>
                  <a:t>?</a:t>
                </a:r>
              </a:p>
            </p:txBody>
          </p:sp>
        </mc:Choice>
        <mc:Fallback>
          <p:sp>
            <p:nvSpPr>
              <p:cNvPr id="7" name="Marcador de contenido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4" y="1405003"/>
                <a:ext cx="4032448" cy="3556038"/>
              </a:xfrm>
              <a:prstGeom prst="rect">
                <a:avLst/>
              </a:prstGeom>
              <a:blipFill>
                <a:blip r:embed="rId2"/>
                <a:stretch>
                  <a:fillRect l="-1964" t="-2397" r="-3323" b="-29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05003"/>
            <a:ext cx="367240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2"/>
          <p:cNvSpPr>
            <a:spLocks noGrp="1"/>
          </p:cNvSpPr>
          <p:nvPr>
            <p:ph type="title"/>
          </p:nvPr>
        </p:nvSpPr>
        <p:spPr>
          <a:xfrm>
            <a:off x="611560" y="0"/>
            <a:ext cx="6859787" cy="1371600"/>
          </a:xfrm>
        </p:spPr>
        <p:txBody>
          <a:bodyPr rtlCol="0"/>
          <a:lstStyle/>
          <a:p>
            <a:r>
              <a:rPr lang="es-ES" dirty="0"/>
              <a:t>Reflexión total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05003"/>
            <a:ext cx="3672408" cy="489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6"/>
              <p:cNvSpPr txBox="1">
                <a:spLocks/>
              </p:cNvSpPr>
              <p:nvPr/>
            </p:nvSpPr>
            <p:spPr>
              <a:xfrm>
                <a:off x="4572000" y="1142533"/>
                <a:ext cx="4032448" cy="542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223835" indent="-223835" algn="l" defTabSz="914393" rtl="0" eaLnBrk="1" latinLnBrk="0" hangingPunct="1">
                  <a:lnSpc>
                    <a:spcPct val="90000"/>
                  </a:lnSpc>
                  <a:spcBef>
                    <a:spcPts val="18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45" indent="-231774" algn="l" defTabSz="914393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0" indent="-219075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43" indent="-174624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0" indent="-173037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6998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33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67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03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s-ES" dirty="0"/>
                  <a:t>Operando en la ley de Snell de refracción llegamos a que: 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Tomamos el signo negativo.</a:t>
                </a:r>
              </a:p>
              <a:p>
                <a:r>
                  <a:rPr lang="es-ES" dirty="0"/>
                  <a:t>La dirección de propagación de una onda transmitida (refractada) genérica  es: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r>
                  <a:rPr lang="es-ES" dirty="0"/>
                  <a:t> Por lo tanto el campo varia espacialmente de acuerdo con el siguiente factor:</a:t>
                </a:r>
              </a:p>
            </p:txBody>
          </p:sp>
        </mc:Choice>
        <mc:Fallback xmlns="">
          <p:sp>
            <p:nvSpPr>
              <p:cNvPr id="5" name="Marcador de contenid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2533"/>
                <a:ext cx="4032448" cy="5421484"/>
              </a:xfrm>
              <a:prstGeom prst="rect">
                <a:avLst/>
              </a:prstGeom>
              <a:blipFill>
                <a:blip r:embed="rId3"/>
                <a:stretch>
                  <a:fillRect l="-1967" t="-1573" r="-1362" b="-15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2"/>
          <p:cNvSpPr>
            <a:spLocks noGrp="1"/>
          </p:cNvSpPr>
          <p:nvPr>
            <p:ph type="title"/>
          </p:nvPr>
        </p:nvSpPr>
        <p:spPr>
          <a:xfrm>
            <a:off x="611560" y="0"/>
            <a:ext cx="6859787" cy="1371600"/>
          </a:xfrm>
        </p:spPr>
        <p:txBody>
          <a:bodyPr rtlCol="0"/>
          <a:lstStyle/>
          <a:p>
            <a:r>
              <a:rPr lang="es-ES" dirty="0"/>
              <a:t>Reflexión total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05003"/>
            <a:ext cx="3672408" cy="4896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6"/>
              <p:cNvSpPr txBox="1">
                <a:spLocks/>
              </p:cNvSpPr>
              <p:nvPr/>
            </p:nvSpPr>
            <p:spPr>
              <a:xfrm>
                <a:off x="4572000" y="1363330"/>
                <a:ext cx="4032448" cy="497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223835" indent="-223835" algn="l" defTabSz="914393" rtl="0" eaLnBrk="1" latinLnBrk="0" hangingPunct="1">
                  <a:lnSpc>
                    <a:spcPct val="90000"/>
                  </a:lnSpc>
                  <a:spcBef>
                    <a:spcPts val="18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45" indent="-231774" algn="l" defTabSz="914393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0" indent="-219075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43" indent="-174624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0" indent="-173037" algn="l" defTabSz="914393" rtl="0" eaLnBrk="1" latinLnBrk="0" hangingPunct="1">
                  <a:lnSpc>
                    <a:spcPct val="90000"/>
                  </a:lnSpc>
                  <a:spcBef>
                    <a:spcPts val="601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6998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33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67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03" indent="-173735" algn="l" defTabSz="914393" rtl="0" eaLnBrk="1" latinLnBrk="0" hangingPunct="1">
                  <a:spcBef>
                    <a:spcPts val="601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ad>
                          <m:radPr>
                            <m:degHide m:val="on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𝑧𝑐𝑜𝑠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𝑥𝑠𝑒𝑛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E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ad>
                            <m:radPr>
                              <m:degHide m:val="on"/>
                              <m:ctrlPr>
                                <a:rPr lang="el-GR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𝑗𝑧</m:t>
                          </m:r>
                          <m:rad>
                            <m:radPr>
                              <m:degHide m:val="on"/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𝑠𝑒𝑛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𝑥𝑠𝑒𝑛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sz="1800" dirty="0"/>
              </a:p>
              <a:p>
                <a:r>
                  <a:rPr lang="es-ES" dirty="0"/>
                  <a:t>Y por lo tanto el campo transmitido será: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𝐸𝑡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𝐸𝑡𝑜</m:t>
                        </m:r>
                      </m:e>
                    </m:acc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ES" dirty="0"/>
              </a:p>
              <a:p>
                <a:r>
                  <a:rPr lang="es-ES" dirty="0"/>
                  <a:t>Siendo: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s-E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s-E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s-E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ES" sz="18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Siendo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𝐸𝑡</m:t>
                        </m:r>
                      </m:e>
                    </m:acc>
                  </m:oMath>
                </a14:m>
                <a:r>
                  <a:rPr lang="es-ES" dirty="0"/>
                  <a:t> una onda plana no homogénea. </a:t>
                </a:r>
              </a:p>
            </p:txBody>
          </p:sp>
        </mc:Choice>
        <mc:Fallback>
          <p:sp>
            <p:nvSpPr>
              <p:cNvPr id="5" name="Marcador de contenid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3330"/>
                <a:ext cx="4032448" cy="4979889"/>
              </a:xfrm>
              <a:prstGeom prst="rect">
                <a:avLst/>
              </a:prstGeom>
              <a:blipFill>
                <a:blip r:embed="rId3"/>
                <a:stretch>
                  <a:fillRect l="-1967" r="-3480" b="-1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2" r="12002"/>
          <a:stretch>
            <a:fillRect/>
          </a:stretch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posición de texto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3568" y="901080"/>
                <a:ext cx="2836777" cy="4903440"/>
              </a:xfrm>
            </p:spPr>
            <p:txBody>
              <a:bodyPr rtlCol="0"/>
              <a:lstStyle/>
              <a:p>
                <a:pPr rtl="0"/>
                <a:r>
                  <a:rPr lang="es-ES" dirty="0"/>
                  <a:t>Representación de ondas  en Matlab:</a:t>
                </a:r>
              </a:p>
              <a:p>
                <a:pPr rtl="0"/>
                <a:endParaRPr lang="es-ES" dirty="0"/>
              </a:p>
              <a:p>
                <a:pPr rtl="0"/>
                <a:r>
                  <a:rPr lang="es-ES" dirty="0"/>
                  <a:t>Ejemplos:</a:t>
                </a:r>
              </a:p>
              <a:p>
                <a:pPr marL="342900" indent="-342900" rtl="0">
                  <a:buFont typeface="Arial" panose="020B0604020202020204" pitchFamily="34" charset="0"/>
                  <a:buChar char="•"/>
                </a:pPr>
                <a:r>
                  <a:rPr lang="es-ES" dirty="0"/>
                  <a:t>Incidencia Normal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dirty="0"/>
                  <a:t>Incidencia Oblicua 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/>
                  <a:t> &lt;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dirty="0"/>
                  <a:t>Incidencia Oblicua   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dirty="0"/>
                  <a:t>Incidencia Oblicua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dirty="0"/>
                  <a:t> 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posición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3568" y="901080"/>
                <a:ext cx="2836777" cy="4903440"/>
              </a:xfrm>
              <a:blipFill>
                <a:blip r:embed="rId4"/>
                <a:stretch>
                  <a:fillRect l="-1720" t="-12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 txBox="1">
            <a:spLocks/>
          </p:cNvSpPr>
          <p:nvPr/>
        </p:nvSpPr>
        <p:spPr>
          <a:xfrm>
            <a:off x="611560" y="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Efecto Túnel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01" y="506782"/>
            <a:ext cx="4009992" cy="33843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9552" y="1989224"/>
            <a:ext cx="3927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Puede haber una onda </a:t>
            </a:r>
          </a:p>
          <a:p>
            <a:r>
              <a:rPr lang="es-ES" sz="2400" dirty="0"/>
              <a:t>transmitida si ponemos un  </a:t>
            </a:r>
          </a:p>
          <a:p>
            <a:r>
              <a:rPr lang="es-ES" sz="2400" dirty="0"/>
              <a:t>tercer medio a la derecha.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 distancia depende de </a:t>
            </a:r>
          </a:p>
          <a:p>
            <a:r>
              <a:rPr lang="es-ES" sz="2400" dirty="0"/>
              <a:t>de separación depende de</a:t>
            </a:r>
          </a:p>
          <a:p>
            <a:r>
              <a:rPr lang="es-ES" sz="2400" dirty="0"/>
              <a:t>la onda plana no homogénea.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Para explicar el efecto </a:t>
            </a:r>
          </a:p>
          <a:p>
            <a:r>
              <a:rPr lang="es-ES" sz="2400" dirty="0"/>
              <a:t>tendríamos que meternos en </a:t>
            </a:r>
          </a:p>
          <a:p>
            <a:r>
              <a:rPr lang="es-ES" sz="2400" dirty="0"/>
              <a:t>la mecánica cuántica.</a:t>
            </a:r>
          </a:p>
          <a:p>
            <a:endParaRPr lang="es-E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46" y="3891158"/>
            <a:ext cx="4011516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/>
          <p:cNvSpPr txBox="1">
            <a:spLocks/>
          </p:cNvSpPr>
          <p:nvPr/>
        </p:nvSpPr>
        <p:spPr>
          <a:xfrm>
            <a:off x="611560" y="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Efecto Túnel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11560" y="1484784"/>
            <a:ext cx="58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microscopio de efecto túnel.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	</a:t>
            </a:r>
          </a:p>
          <a:p>
            <a:endParaRPr lang="es-E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40" y="2276872"/>
            <a:ext cx="5437007" cy="20162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58779" y="49411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https://www.youtube.com/watch?v=oSCX78-8-q0&amp;index=6&amp;list=LLrZXetE66MlApS6ouJ_SANg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9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307</Words>
  <Application>Microsoft Office PowerPoint</Application>
  <PresentationFormat>Presentación en pantalla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Corbel</vt:lpstr>
      <vt:lpstr>Túnel azul digital 16 × 9</vt:lpstr>
      <vt:lpstr>Onda Plana No Homogénea </vt:lpstr>
      <vt:lpstr>Incidencia Oblicua</vt:lpstr>
      <vt:lpstr>Reflexión total </vt:lpstr>
      <vt:lpstr>Reflexión total </vt:lpstr>
      <vt:lpstr>Reflexión total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2017-05-03T15:19:58Z</dcterms:created>
  <dcterms:modified xsi:type="dcterms:W3CDTF">2017-05-10T22:05:33Z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