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4"/>
  </p:notesMasterIdLst>
  <p:handoutMasterIdLst>
    <p:handoutMasterId r:id="rId15"/>
  </p:handoutMasterIdLst>
  <p:sldIdLst>
    <p:sldId id="257" r:id="rId5"/>
    <p:sldId id="317" r:id="rId6"/>
    <p:sldId id="270" r:id="rId7"/>
    <p:sldId id="392" r:id="rId8"/>
    <p:sldId id="393" r:id="rId9"/>
    <p:sldId id="394" r:id="rId10"/>
    <p:sldId id="395" r:id="rId11"/>
    <p:sldId id="321"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82E08-00C7-464C-8394-3902D30A5862}" v="1" dt="2022-10-09T14:16:37.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113" d="100"/>
          <a:sy n="113" d="100"/>
        </p:scale>
        <p:origin x="456" y="114"/>
      </p:cViewPr>
      <p:guideLst>
        <p:guide pos="3840"/>
        <p:guide orient="horz" pos="2160"/>
      </p:guideLst>
    </p:cSldViewPr>
  </p:slideViewPr>
  <p:outlineViewPr>
    <p:cViewPr>
      <p:scale>
        <a:sx n="33" d="100"/>
        <a:sy n="33" d="100"/>
      </p:scale>
      <p:origin x="0" y="-2709"/>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10/10/2022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27116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149358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Project Wildfire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CSPB 4502 – Group 3</a:t>
            </a:r>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Team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dirty="0"/>
              <a:t>Natalie Dreher</a:t>
            </a:r>
          </a:p>
          <a:p>
            <a:pPr marL="342900" indent="-342900">
              <a:lnSpc>
                <a:spcPct val="100000"/>
              </a:lnSpc>
              <a:buFont typeface="Arial" panose="020B0604020202020204" pitchFamily="34" charset="0"/>
              <a:buChar char="•"/>
            </a:pPr>
            <a:r>
              <a:rPr lang="en-US" kern="1200" dirty="0">
                <a:latin typeface="+mn-lt"/>
                <a:ea typeface="+mn-ea"/>
                <a:cs typeface="+mn-cs"/>
              </a:rPr>
              <a:t>Ronald Durham</a:t>
            </a:r>
          </a:p>
          <a:p>
            <a:pPr marL="342900" indent="-342900">
              <a:lnSpc>
                <a:spcPct val="100000"/>
              </a:lnSpc>
              <a:buFont typeface="Arial" panose="020B0604020202020204" pitchFamily="34" charset="0"/>
              <a:buChar char="•"/>
            </a:pPr>
            <a:r>
              <a:rPr lang="en-US" dirty="0"/>
              <a:t>Grant Fairbairn</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Project Description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34206"/>
            <a:ext cx="9795641" cy="3515555"/>
          </a:xfrm>
        </p:spPr>
        <p:txBody>
          <a:bodyPr/>
          <a:lstStyle/>
          <a:p>
            <a:r>
              <a:rPr lang="en-US" dirty="0"/>
              <a:t>We are utilizing the data set “1.88 Million US Wildfires” for wildfires occurring in the United States between 1992 and 2015.</a:t>
            </a:r>
          </a:p>
          <a:p>
            <a:r>
              <a:rPr lang="en-US" dirty="0"/>
              <a:t>The dataset includes attributes relating to discovery date, containment date, fire size, and geographic location.</a:t>
            </a:r>
          </a:p>
          <a:p>
            <a:r>
              <a:rPr lang="en-US" dirty="0"/>
              <a:t>This raises interesting questions about whether certain areas are more or less likely to experience wildfires and whether certain regions are more effective in fighting existing fires.  We can also explore whether wildfires have increased or decreased in number and severity over time.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Prior Work</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34206"/>
            <a:ext cx="9795641" cy="4274411"/>
          </a:xfrm>
        </p:spPr>
        <p:txBody>
          <a:bodyPr/>
          <a:lstStyle/>
          <a:p>
            <a:r>
              <a:rPr lang="en-US" dirty="0"/>
              <a:t>The dataset has been downloaded over 20,000 times.</a:t>
            </a:r>
          </a:p>
          <a:p>
            <a:r>
              <a:rPr lang="en-US" dirty="0"/>
              <a:t>Others have attempted to answer the three “inspiration questions” listed on Kaggle.com:</a:t>
            </a:r>
          </a:p>
          <a:p>
            <a:pPr lvl="1"/>
            <a:r>
              <a:rPr lang="en-US" sz="2000" dirty="0"/>
              <a:t>Have wildfires become more or less frequent over time?</a:t>
            </a:r>
          </a:p>
          <a:p>
            <a:pPr lvl="1"/>
            <a:r>
              <a:rPr lang="en-US" sz="2000" dirty="0"/>
              <a:t>What counties are the most and least fire-prone?</a:t>
            </a:r>
          </a:p>
          <a:p>
            <a:pPr lvl="1"/>
            <a:r>
              <a:rPr lang="en-US" sz="2000" dirty="0"/>
              <a:t>Given the size, location and date, can you predict the cause of a wildfire?</a:t>
            </a:r>
          </a:p>
          <a:p>
            <a:r>
              <a:rPr lang="en-US" dirty="0"/>
              <a:t>We can review the results of some contributors’ analyses on these questions to develop new ones looking for interesting patterns in the data.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345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Prior Work</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34206"/>
            <a:ext cx="9795641" cy="4274411"/>
          </a:xfrm>
        </p:spPr>
        <p:txBody>
          <a:bodyPr/>
          <a:lstStyle/>
          <a:p>
            <a:r>
              <a:rPr lang="en-US" dirty="0"/>
              <a:t>There are also publicly available articles discussing trends in wildfire data over multiple decades.  </a:t>
            </a:r>
          </a:p>
          <a:p>
            <a:r>
              <a:rPr lang="en-US" dirty="0"/>
              <a:t>This article, for example, notes that the annual number of wildfires decreased between 1991 and 2020, but the area burned in those fires increased sharply, particularly in the western United States:</a:t>
            </a:r>
          </a:p>
          <a:p>
            <a:pPr lvl="1"/>
            <a:r>
              <a:rPr lang="en-US" sz="2000" b="0" i="0" u="none" strike="noStrike" dirty="0">
                <a:solidFill>
                  <a:schemeClr val="tx1">
                    <a:lumMod val="65000"/>
                  </a:schemeClr>
                </a:solidFill>
                <a:effectLst/>
              </a:rPr>
              <a:t>https://www.rff.org/publications/explainers/wildfires-in-the-united-states-101-context-and-consequences/</a:t>
            </a:r>
            <a:endParaRPr lang="en-US" sz="2000" dirty="0">
              <a:solidFill>
                <a:schemeClr val="tx1">
                  <a:lumMod val="65000"/>
                </a:schemeClr>
              </a:solidFill>
            </a:endParaRPr>
          </a:p>
          <a:p>
            <a:pPr marL="0" indent="0">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1524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A4F0-1BA0-FC10-146A-A2C044592BD1}"/>
              </a:ext>
            </a:extLst>
          </p:cNvPr>
          <p:cNvSpPr>
            <a:spLocks noGrp="1"/>
          </p:cNvSpPr>
          <p:nvPr>
            <p:ph type="title"/>
          </p:nvPr>
        </p:nvSpPr>
        <p:spPr/>
        <p:txBody>
          <a:bodyPr/>
          <a:lstStyle/>
          <a:p>
            <a:r>
              <a:rPr lang="en-US" dirty="0"/>
              <a:t>Tools to be used</a:t>
            </a:r>
          </a:p>
        </p:txBody>
      </p:sp>
      <p:sp>
        <p:nvSpPr>
          <p:cNvPr id="3" name="Text Placeholder 2">
            <a:extLst>
              <a:ext uri="{FF2B5EF4-FFF2-40B4-BE49-F238E27FC236}">
                <a16:creationId xmlns:a16="http://schemas.microsoft.com/office/drawing/2014/main" id="{7AAE985F-2807-A540-1E59-26077B10A56F}"/>
              </a:ext>
            </a:extLst>
          </p:cNvPr>
          <p:cNvSpPr>
            <a:spLocks noGrp="1"/>
          </p:cNvSpPr>
          <p:nvPr>
            <p:ph type="body" idx="1"/>
          </p:nvPr>
        </p:nvSpPr>
        <p:spPr/>
        <p:txBody>
          <a:bodyPr/>
          <a:lstStyle/>
          <a:p>
            <a:r>
              <a:rPr lang="en-US" dirty="0"/>
              <a:t>Python Libraries:</a:t>
            </a:r>
          </a:p>
        </p:txBody>
      </p:sp>
      <p:sp>
        <p:nvSpPr>
          <p:cNvPr id="4" name="Content Placeholder 3">
            <a:extLst>
              <a:ext uri="{FF2B5EF4-FFF2-40B4-BE49-F238E27FC236}">
                <a16:creationId xmlns:a16="http://schemas.microsoft.com/office/drawing/2014/main" id="{CE3A2F91-C386-A128-ADF1-B6BD55EE0792}"/>
              </a:ext>
            </a:extLst>
          </p:cNvPr>
          <p:cNvSpPr>
            <a:spLocks noGrp="1"/>
          </p:cNvSpPr>
          <p:nvPr>
            <p:ph sz="half" idx="2"/>
          </p:nvPr>
        </p:nvSpPr>
        <p:spPr/>
        <p:txBody>
          <a:bodyPr/>
          <a:lstStyle/>
          <a:p>
            <a:r>
              <a:rPr lang="en-US" dirty="0"/>
              <a:t>NumPy</a:t>
            </a:r>
          </a:p>
          <a:p>
            <a:r>
              <a:rPr lang="en-US" dirty="0"/>
              <a:t>Pandas</a:t>
            </a:r>
          </a:p>
          <a:p>
            <a:r>
              <a:rPr lang="en-US" dirty="0"/>
              <a:t>Matplotlib</a:t>
            </a:r>
          </a:p>
          <a:p>
            <a:r>
              <a:rPr lang="en-US" dirty="0"/>
              <a:t>SQLite3</a:t>
            </a:r>
          </a:p>
        </p:txBody>
      </p:sp>
      <p:sp>
        <p:nvSpPr>
          <p:cNvPr id="5" name="Text Placeholder 4">
            <a:extLst>
              <a:ext uri="{FF2B5EF4-FFF2-40B4-BE49-F238E27FC236}">
                <a16:creationId xmlns:a16="http://schemas.microsoft.com/office/drawing/2014/main" id="{6AFC58F9-2A19-14CF-4C79-8982FBA8B764}"/>
              </a:ext>
            </a:extLst>
          </p:cNvPr>
          <p:cNvSpPr>
            <a:spLocks noGrp="1"/>
          </p:cNvSpPr>
          <p:nvPr>
            <p:ph type="body" sz="quarter" idx="3"/>
          </p:nvPr>
        </p:nvSpPr>
        <p:spPr/>
        <p:txBody>
          <a:bodyPr/>
          <a:lstStyle/>
          <a:p>
            <a:r>
              <a:rPr lang="en-US" dirty="0"/>
              <a:t>Other tools:</a:t>
            </a:r>
          </a:p>
        </p:txBody>
      </p:sp>
      <p:sp>
        <p:nvSpPr>
          <p:cNvPr id="6" name="Content Placeholder 5">
            <a:extLst>
              <a:ext uri="{FF2B5EF4-FFF2-40B4-BE49-F238E27FC236}">
                <a16:creationId xmlns:a16="http://schemas.microsoft.com/office/drawing/2014/main" id="{33896ABF-69C3-8482-89F6-D810AAE22B68}"/>
              </a:ext>
            </a:extLst>
          </p:cNvPr>
          <p:cNvSpPr>
            <a:spLocks noGrp="1"/>
          </p:cNvSpPr>
          <p:nvPr>
            <p:ph sz="quarter" idx="4"/>
          </p:nvPr>
        </p:nvSpPr>
        <p:spPr/>
        <p:txBody>
          <a:bodyPr/>
          <a:lstStyle/>
          <a:p>
            <a:r>
              <a:rPr lang="en-US" dirty="0"/>
              <a:t>SQLite</a:t>
            </a:r>
          </a:p>
        </p:txBody>
      </p:sp>
      <p:sp>
        <p:nvSpPr>
          <p:cNvPr id="9" name="Slide Number Placeholder 8">
            <a:extLst>
              <a:ext uri="{FF2B5EF4-FFF2-40B4-BE49-F238E27FC236}">
                <a16:creationId xmlns:a16="http://schemas.microsoft.com/office/drawing/2014/main" id="{09F135A9-50AA-E1F7-BC0F-ADA66D0276EC}"/>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417239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8748C96-26B7-6E9D-A8AA-78D1E483F652}"/>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12" name="TextBox 11">
            <a:extLst>
              <a:ext uri="{FF2B5EF4-FFF2-40B4-BE49-F238E27FC236}">
                <a16:creationId xmlns:a16="http://schemas.microsoft.com/office/drawing/2014/main" id="{6107DFC0-C333-3BED-48EE-E172759A70FA}"/>
              </a:ext>
            </a:extLst>
          </p:cNvPr>
          <p:cNvSpPr txBox="1"/>
          <p:nvPr/>
        </p:nvSpPr>
        <p:spPr>
          <a:xfrm>
            <a:off x="499533" y="448733"/>
            <a:ext cx="8737600" cy="830997"/>
          </a:xfrm>
          <a:prstGeom prst="rect">
            <a:avLst/>
          </a:prstGeom>
          <a:noFill/>
        </p:spPr>
        <p:txBody>
          <a:bodyPr wrap="square" rtlCol="0">
            <a:spAutoFit/>
          </a:bodyPr>
          <a:lstStyle/>
          <a:p>
            <a:r>
              <a:rPr lang="en-US" sz="4800" dirty="0">
                <a:latin typeface="+mj-lt"/>
              </a:rPr>
              <a:t>Evaluation</a:t>
            </a:r>
          </a:p>
        </p:txBody>
      </p:sp>
      <p:sp>
        <p:nvSpPr>
          <p:cNvPr id="13" name="Content Placeholder 9">
            <a:extLst>
              <a:ext uri="{FF2B5EF4-FFF2-40B4-BE49-F238E27FC236}">
                <a16:creationId xmlns:a16="http://schemas.microsoft.com/office/drawing/2014/main" id="{486D4DC3-D98C-7AC5-34C7-29A604D3CAEB}"/>
              </a:ext>
            </a:extLst>
          </p:cNvPr>
          <p:cNvSpPr txBox="1">
            <a:spLocks/>
          </p:cNvSpPr>
          <p:nvPr/>
        </p:nvSpPr>
        <p:spPr>
          <a:xfrm>
            <a:off x="550863" y="1534206"/>
            <a:ext cx="9795641" cy="4274411"/>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Have we expanded on existing work in a meaningful way?</a:t>
            </a:r>
          </a:p>
          <a:p>
            <a:r>
              <a:rPr lang="en-US" dirty="0"/>
              <a:t>Have we answered the questions we set out to answer?</a:t>
            </a:r>
          </a:p>
          <a:p>
            <a:r>
              <a:rPr lang="en-US" dirty="0"/>
              <a:t>Can our work be used in a way that’s helpful to the wider world?</a:t>
            </a:r>
          </a:p>
        </p:txBody>
      </p:sp>
    </p:spTree>
    <p:extLst>
      <p:ext uri="{BB962C8B-B14F-4D97-AF65-F5344CB8AC3E}">
        <p14:creationId xmlns:p14="http://schemas.microsoft.com/office/powerpoint/2010/main" val="124740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[insert text]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695517"/>
            <a:ext cx="7495857" cy="2265216"/>
          </a:xfrm>
        </p:spPr>
        <p:txBody>
          <a:bodyPr/>
          <a:lstStyle/>
          <a:p>
            <a:r>
              <a:rPr lang="en-US" sz="2200" dirty="0"/>
              <a:t>https://github.com/rodu4835/CSPB4502_ProjectWildfire</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7611292" y="510796"/>
            <a:ext cx="4029020" cy="2918204"/>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7611292" y="3428999"/>
            <a:ext cx="4029020" cy="2918205"/>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{CBBF286B-9E1F-491B-A2C6-11F95434368C}tf33713516_win32</Template>
  <TotalTime>126</TotalTime>
  <Words>351</Words>
  <Application>Microsoft Office PowerPoint</Application>
  <PresentationFormat>Widescreen</PresentationFormat>
  <Paragraphs>51</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Project Wildfire</vt:lpstr>
      <vt:lpstr>Team</vt:lpstr>
      <vt:lpstr>Project Description</vt:lpstr>
      <vt:lpstr>Prior Work</vt:lpstr>
      <vt:lpstr>Prior Work</vt:lpstr>
      <vt:lpstr>Tools to be used</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Wildfire</dc:title>
  <dc:creator>Fairbairn, Grant</dc:creator>
  <cp:lastModifiedBy>Natalie Dreher</cp:lastModifiedBy>
  <cp:revision>2</cp:revision>
  <dcterms:created xsi:type="dcterms:W3CDTF">2022-10-09T13:16:21Z</dcterms:created>
  <dcterms:modified xsi:type="dcterms:W3CDTF">2022-10-10T21:22:23Z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