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7" r:id="rId2"/>
    <p:sldId id="266" r:id="rId3"/>
    <p:sldId id="275" r:id="rId4"/>
    <p:sldId id="267" r:id="rId5"/>
    <p:sldId id="277" r:id="rId6"/>
    <p:sldId id="276" r:id="rId7"/>
    <p:sldId id="269" r:id="rId8"/>
    <p:sldId id="270" r:id="rId9"/>
    <p:sldId id="271" r:id="rId10"/>
    <p:sldId id="272" r:id="rId11"/>
    <p:sldId id="273" r:id="rId12"/>
    <p:sldId id="274" r:id="rId13"/>
    <p:sldId id="278" r:id="rId14"/>
    <p:sldId id="282" r:id="rId15"/>
    <p:sldId id="279" r:id="rId16"/>
    <p:sldId id="281" r:id="rId17"/>
    <p:sldId id="280" r:id="rId18"/>
    <p:sldId id="28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5320C-A93E-46DF-B514-B1A00B704D05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82BE7-14A8-42A0-84B0-CCBAB8AFE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77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EA3F-A25E-40DF-A81A-9EFB248E1768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BC56-F240-4C26-B059-61E222474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53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EA3F-A25E-40DF-A81A-9EFB248E1768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BC56-F240-4C26-B059-61E222474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50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EA3F-A25E-40DF-A81A-9EFB248E1768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BC56-F240-4C26-B059-61E222474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30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EA3F-A25E-40DF-A81A-9EFB248E1768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BC56-F240-4C26-B059-61E222474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8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EA3F-A25E-40DF-A81A-9EFB248E1768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BC56-F240-4C26-B059-61E222474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87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EA3F-A25E-40DF-A81A-9EFB248E1768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BC56-F240-4C26-B059-61E222474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1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EA3F-A25E-40DF-A81A-9EFB248E1768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BC56-F240-4C26-B059-61E222474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20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EA3F-A25E-40DF-A81A-9EFB248E1768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BC56-F240-4C26-B059-61E222474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85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EA3F-A25E-40DF-A81A-9EFB248E1768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BC56-F240-4C26-B059-61E222474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63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EA3F-A25E-40DF-A81A-9EFB248E1768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BC56-F240-4C26-B059-61E222474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70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EA3F-A25E-40DF-A81A-9EFB248E1768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BC56-F240-4C26-B059-61E222474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12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BEA3F-A25E-40DF-A81A-9EFB248E1768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BC56-F240-4C26-B059-61E222474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78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9191" y="1094791"/>
            <a:ext cx="830735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ko-KR" altLang="en-US" sz="4000" b="1" dirty="0" err="1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모바일</a:t>
            </a:r>
            <a:r>
              <a:rPr lang="ko-KR" altLang="en-US" sz="4000" b="1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프로그래밍 </a:t>
            </a:r>
            <a:endParaRPr lang="en-US" altLang="ko-KR" sz="4000" b="1" dirty="0" smtClean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pPr algn="ctr">
              <a:lnSpc>
                <a:spcPts val="7000"/>
              </a:lnSpc>
            </a:pPr>
            <a:r>
              <a:rPr lang="en-US" altLang="ko-KR" sz="4000" b="1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PROJECT </a:t>
            </a:r>
          </a:p>
          <a:p>
            <a:pPr algn="ctr">
              <a:lnSpc>
                <a:spcPts val="7000"/>
              </a:lnSpc>
            </a:pPr>
            <a:r>
              <a:rPr lang="ko-KR" altLang="en-US" sz="4000" b="1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최종보고서</a:t>
            </a:r>
            <a:endParaRPr lang="ru-RU" sz="4000" b="1" dirty="0">
              <a:solidFill>
                <a:schemeClr val="bg1"/>
              </a:solidFill>
              <a:latin typeface="Myriad Pro" panose="020B0503030403020204" pitchFamily="34" charset="0"/>
              <a:ea typeface="MD아트체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32100" y="4947778"/>
            <a:ext cx="36031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조 이름</a:t>
            </a:r>
            <a:r>
              <a:rPr lang="en-US" altLang="ko-KR" sz="2400" b="1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: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반오십</a:t>
            </a:r>
            <a:endParaRPr lang="en-US" altLang="ko-KR" sz="2400" b="1" dirty="0" smtClean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조장</a:t>
            </a:r>
            <a:r>
              <a:rPr lang="en-US" altLang="ko-KR" sz="2400" b="1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: </a:t>
            </a:r>
            <a:r>
              <a:rPr lang="ko-KR" altLang="en-US" sz="2400" b="1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장석민</a:t>
            </a:r>
            <a:endParaRPr lang="en-US" altLang="ko-KR" sz="2400" b="1" dirty="0" smtClean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r>
              <a:rPr lang="en-US" altLang="ko-KR" sz="2400" b="1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  </a:t>
            </a:r>
            <a:r>
              <a:rPr lang="ko-KR" altLang="en-US" sz="2400" b="1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조원</a:t>
            </a:r>
            <a:r>
              <a:rPr lang="en-US" altLang="ko-KR" sz="2400" b="1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: </a:t>
            </a:r>
            <a:r>
              <a:rPr lang="ko-KR" altLang="en-US" sz="2400" b="1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장재용 </a:t>
            </a:r>
            <a:endParaRPr lang="en-US" altLang="ko-KR" sz="2400" b="1" dirty="0" smtClean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       </a:t>
            </a:r>
            <a:r>
              <a:rPr lang="ko-KR" altLang="en-US" sz="2400" b="1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양희동</a:t>
            </a:r>
            <a:endParaRPr lang="ko-KR" altLang="en-US" sz="2400" b="1" dirty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69" y="148278"/>
            <a:ext cx="1475716" cy="63853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748" y="141494"/>
            <a:ext cx="1542816" cy="64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8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84258" y="0"/>
            <a:ext cx="8073893" cy="1325563"/>
          </a:xfrm>
        </p:spPr>
        <p:txBody>
          <a:bodyPr>
            <a:noAutofit/>
          </a:bodyPr>
          <a:lstStyle/>
          <a:p>
            <a:r>
              <a:rPr lang="ko-KR" altLang="en-US" sz="5600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팀 구성원 및 업무분담</a:t>
            </a:r>
            <a:endParaRPr lang="ko-KR" altLang="en-US" sz="5600" dirty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23271" y="2091575"/>
            <a:ext cx="19602086" cy="944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898948" y="233514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644007"/>
              </p:ext>
            </p:extLst>
          </p:nvPr>
        </p:nvGraphicFramePr>
        <p:xfrm>
          <a:off x="560984" y="2091573"/>
          <a:ext cx="11120440" cy="3194104"/>
        </p:xfrm>
        <a:graphic>
          <a:graphicData uri="http://schemas.openxmlformats.org/drawingml/2006/table">
            <a:tbl>
              <a:tblPr/>
              <a:tblGrid>
                <a:gridCol w="1731029"/>
                <a:gridCol w="1686377"/>
                <a:gridCol w="2677259"/>
                <a:gridCol w="2183613"/>
                <a:gridCol w="2842162"/>
              </a:tblGrid>
              <a:tr h="7985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effectLst/>
                          <a:latin typeface="MD아트체" panose="02020603020101020101" pitchFamily="18" charset="-127"/>
                          <a:ea typeface="MD아트체" panose="02020603020101020101" pitchFamily="18" charset="-127"/>
                        </a:rPr>
                        <a:t>학번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chemeClr val="bg1"/>
                          </a:solidFill>
                          <a:effectLst/>
                          <a:latin typeface="MD아트체" panose="02020603020101020101" pitchFamily="18" charset="-127"/>
                          <a:ea typeface="MD아트체" panose="02020603020101020101" pitchFamily="18" charset="-127"/>
                        </a:rPr>
                        <a:t>이름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chemeClr val="bg1"/>
                          </a:solidFill>
                          <a:effectLst/>
                          <a:latin typeface="MD아트체" panose="02020603020101020101" pitchFamily="18" charset="-127"/>
                          <a:ea typeface="MD아트체" panose="02020603020101020101" pitchFamily="18" charset="-127"/>
                        </a:rPr>
                        <a:t>email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chemeClr val="bg1"/>
                          </a:solidFill>
                          <a:effectLst/>
                          <a:latin typeface="MD아트체" panose="02020603020101020101" pitchFamily="18" charset="-127"/>
                          <a:ea typeface="MD아트체" panose="02020603020101020101" pitchFamily="18" charset="-127"/>
                        </a:rPr>
                        <a:t>전화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chemeClr val="bg1"/>
                          </a:solidFill>
                          <a:effectLst/>
                          <a:latin typeface="MD아트체" panose="02020603020101020101" pitchFamily="18" charset="-127"/>
                          <a:ea typeface="MD아트체" panose="02020603020101020101" pitchFamily="18" charset="-127"/>
                        </a:rPr>
                        <a:t>업무</a:t>
                      </a:r>
                      <a:r>
                        <a:rPr lang="en-US" altLang="ko-KR" sz="2000" b="1" kern="0" spc="0">
                          <a:solidFill>
                            <a:schemeClr val="bg1"/>
                          </a:solidFill>
                          <a:effectLst/>
                          <a:latin typeface="MD아트체" panose="02020603020101020101" pitchFamily="18" charset="-127"/>
                          <a:ea typeface="MD아트체" panose="02020603020101020101" pitchFamily="18" charset="-127"/>
                        </a:rPr>
                        <a:t>(</a:t>
                      </a:r>
                      <a:r>
                        <a:rPr lang="ko-KR" altLang="en-US" sz="2000" b="1" kern="0" spc="0">
                          <a:solidFill>
                            <a:schemeClr val="bg1"/>
                          </a:solidFill>
                          <a:effectLst/>
                          <a:latin typeface="MD아트체" panose="02020603020101020101" pitchFamily="18" charset="-127"/>
                          <a:ea typeface="MD아트체" panose="02020603020101020101" pitchFamily="18" charset="-127"/>
                        </a:rPr>
                        <a:t>팀대표 표시</a:t>
                      </a:r>
                      <a:r>
                        <a:rPr lang="en-US" altLang="ko-KR" sz="2000" b="1" kern="0" spc="0">
                          <a:solidFill>
                            <a:schemeClr val="bg1"/>
                          </a:solidFill>
                          <a:effectLst/>
                          <a:latin typeface="MD아트체" panose="02020603020101020101" pitchFamily="18" charset="-127"/>
                          <a:ea typeface="MD아트체" panose="02020603020101020101" pitchFamily="18" charset="-127"/>
                        </a:rPr>
                        <a:t>)</a:t>
                      </a:r>
                      <a:endParaRPr lang="ko-KR" altLang="en-US" sz="2000" b="1" kern="0" spc="0">
                        <a:solidFill>
                          <a:schemeClr val="bg1"/>
                        </a:solidFill>
                        <a:effectLst/>
                        <a:latin typeface="MD아트체" panose="02020603020101020101" pitchFamily="18" charset="-127"/>
                        <a:ea typeface="MD아트체" panose="0202060302010102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85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chemeClr val="bg1"/>
                          </a:solidFill>
                          <a:effectLst/>
                          <a:latin typeface="MD아트체" panose="02020603020101020101" pitchFamily="18" charset="-127"/>
                          <a:ea typeface="MD아트체" panose="02020603020101020101" pitchFamily="18" charset="-127"/>
                        </a:rPr>
                        <a:t>20151433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chemeClr val="bg1"/>
                          </a:solidFill>
                          <a:effectLst/>
                          <a:latin typeface="MD아트체" panose="02020603020101020101" pitchFamily="18" charset="-127"/>
                          <a:ea typeface="MD아트체" panose="02020603020101020101" pitchFamily="18" charset="-127"/>
                        </a:rPr>
                        <a:t>장석민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chemeClr val="bg1"/>
                          </a:solidFill>
                          <a:effectLst/>
                          <a:latin typeface="MD아트체" panose="02020603020101020101" pitchFamily="18" charset="-127"/>
                          <a:ea typeface="MD아트체" panose="02020603020101020101" pitchFamily="18" charset="-127"/>
                        </a:rPr>
                        <a:t>csm1852@naver.com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chemeClr val="bg1"/>
                          </a:solidFill>
                          <a:effectLst/>
                          <a:latin typeface="MD아트체" panose="02020603020101020101" pitchFamily="18" charset="-127"/>
                          <a:ea typeface="MD아트체" panose="02020603020101020101" pitchFamily="18" charset="-127"/>
                        </a:rPr>
                        <a:t>010.4460.9120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chemeClr val="bg1"/>
                          </a:solidFill>
                          <a:effectLst/>
                          <a:latin typeface="MD아트체" panose="02020603020101020101" pitchFamily="18" charset="-127"/>
                          <a:ea typeface="MD아트체" panose="02020603020101020101" pitchFamily="18" charset="-127"/>
                        </a:rPr>
                        <a:t>기획</a:t>
                      </a:r>
                      <a:r>
                        <a:rPr lang="en-US" altLang="ko-KR" sz="2000" b="1" kern="0" spc="0">
                          <a:solidFill>
                            <a:schemeClr val="bg1"/>
                          </a:solidFill>
                          <a:effectLst/>
                          <a:latin typeface="MD아트체" panose="02020603020101020101" pitchFamily="18" charset="-127"/>
                          <a:ea typeface="MD아트체" panose="02020603020101020101" pitchFamily="18" charset="-127"/>
                        </a:rPr>
                        <a:t>/ </a:t>
                      </a:r>
                      <a:r>
                        <a:rPr lang="ko-KR" altLang="en-US" sz="2000" b="1" kern="0" spc="0">
                          <a:solidFill>
                            <a:schemeClr val="bg1"/>
                          </a:solidFill>
                          <a:effectLst/>
                          <a:latin typeface="MD아트체" panose="02020603020101020101" pitchFamily="18" charset="-127"/>
                          <a:ea typeface="MD아트체" panose="02020603020101020101" pitchFamily="18" charset="-127"/>
                        </a:rPr>
                        <a:t>아두이노코딩</a:t>
                      </a: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85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chemeClr val="bg1"/>
                          </a:solidFill>
                          <a:effectLst/>
                          <a:latin typeface="MD아트체" panose="02020603020101020101" pitchFamily="18" charset="-127"/>
                          <a:ea typeface="MD아트체" panose="02020603020101020101" pitchFamily="18" charset="-127"/>
                        </a:rPr>
                        <a:t>20120788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chemeClr val="bg1"/>
                          </a:solidFill>
                          <a:effectLst/>
                          <a:latin typeface="MD아트체" panose="02020603020101020101" pitchFamily="18" charset="-127"/>
                          <a:ea typeface="MD아트체" panose="02020603020101020101" pitchFamily="18" charset="-127"/>
                        </a:rPr>
                        <a:t>장재용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chemeClr val="bg1"/>
                          </a:solidFill>
                          <a:effectLst/>
                          <a:latin typeface="MD아트체" panose="02020603020101020101" pitchFamily="18" charset="-127"/>
                          <a:ea typeface="MD아트체" panose="02020603020101020101" pitchFamily="18" charset="-127"/>
                        </a:rPr>
                        <a:t>ehowli8@naver.com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chemeClr val="bg1"/>
                          </a:solidFill>
                          <a:effectLst/>
                          <a:latin typeface="MD아트체" panose="02020603020101020101" pitchFamily="18" charset="-127"/>
                          <a:ea typeface="MD아트체" panose="02020603020101020101" pitchFamily="18" charset="-127"/>
                        </a:rPr>
                        <a:t>010.8928.4904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chemeClr val="bg1"/>
                          </a:solidFill>
                          <a:effectLst/>
                          <a:latin typeface="MD아트체" panose="02020603020101020101" pitchFamily="18" charset="-127"/>
                          <a:ea typeface="MD아트체" panose="02020603020101020101" pitchFamily="18" charset="-127"/>
                        </a:rPr>
                        <a:t>설계</a:t>
                      </a:r>
                      <a:r>
                        <a:rPr lang="en-US" altLang="ko-KR" sz="2000" b="1" kern="0" spc="0">
                          <a:solidFill>
                            <a:schemeClr val="bg1"/>
                          </a:solidFill>
                          <a:effectLst/>
                          <a:latin typeface="MD아트체" panose="02020603020101020101" pitchFamily="18" charset="-127"/>
                          <a:ea typeface="MD아트체" panose="02020603020101020101" pitchFamily="18" charset="-127"/>
                        </a:rPr>
                        <a:t>/</a:t>
                      </a:r>
                      <a:r>
                        <a:rPr lang="ko-KR" altLang="en-US" sz="2000" b="1" kern="0" spc="0">
                          <a:solidFill>
                            <a:schemeClr val="bg1"/>
                          </a:solidFill>
                          <a:effectLst/>
                          <a:latin typeface="MD아트체" panose="02020603020101020101" pitchFamily="18" charset="-127"/>
                          <a:ea typeface="MD아트체" panose="02020603020101020101" pitchFamily="18" charset="-127"/>
                        </a:rPr>
                        <a:t>안드로이드 코딩</a:t>
                      </a: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85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chemeClr val="bg1"/>
                          </a:solidFill>
                          <a:effectLst/>
                          <a:latin typeface="MD아트체" panose="02020603020101020101" pitchFamily="18" charset="-127"/>
                          <a:ea typeface="MD아트체" panose="02020603020101020101" pitchFamily="18" charset="-127"/>
                        </a:rPr>
                        <a:t>20120768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chemeClr val="bg1"/>
                          </a:solidFill>
                          <a:effectLst/>
                          <a:latin typeface="MD아트체" panose="02020603020101020101" pitchFamily="18" charset="-127"/>
                          <a:ea typeface="MD아트체" panose="02020603020101020101" pitchFamily="18" charset="-127"/>
                        </a:rPr>
                        <a:t>양희동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chemeClr val="bg1"/>
                          </a:solidFill>
                          <a:effectLst/>
                          <a:latin typeface="MD아트체" panose="02020603020101020101" pitchFamily="18" charset="-127"/>
                          <a:ea typeface="MD아트체" panose="02020603020101020101" pitchFamily="18" charset="-127"/>
                        </a:rPr>
                        <a:t>yhd943@naver.com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chemeClr val="bg1"/>
                          </a:solidFill>
                          <a:effectLst/>
                          <a:latin typeface="MD아트체" panose="02020603020101020101" pitchFamily="18" charset="-127"/>
                          <a:ea typeface="MD아트체" panose="02020603020101020101" pitchFamily="18" charset="-127"/>
                        </a:rPr>
                        <a:t>010.7720.8498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effectLst/>
                          <a:latin typeface="MD아트체" panose="02020603020101020101" pitchFamily="18" charset="-127"/>
                          <a:ea typeface="MD아트체" panose="02020603020101020101" pitchFamily="18" charset="-127"/>
                        </a:rPr>
                        <a:t>디자인</a:t>
                      </a:r>
                      <a:r>
                        <a:rPr lang="en-US" altLang="ko-KR" sz="2000" b="1" kern="0" spc="0" dirty="0">
                          <a:solidFill>
                            <a:schemeClr val="bg1"/>
                          </a:solidFill>
                          <a:effectLst/>
                          <a:latin typeface="MD아트체" panose="02020603020101020101" pitchFamily="18" charset="-127"/>
                          <a:ea typeface="MD아트체" panose="02020603020101020101" pitchFamily="18" charset="-127"/>
                        </a:rPr>
                        <a:t>/</a:t>
                      </a:r>
                      <a:r>
                        <a:rPr lang="ko-KR" altLang="en-US" sz="2000" b="1" kern="0" spc="0" dirty="0" err="1">
                          <a:solidFill>
                            <a:schemeClr val="bg1"/>
                          </a:solidFill>
                          <a:effectLst/>
                          <a:latin typeface="MD아트체" panose="02020603020101020101" pitchFamily="18" charset="-127"/>
                          <a:ea typeface="MD아트체" panose="02020603020101020101" pitchFamily="18" charset="-127"/>
                        </a:rPr>
                        <a:t>안드로이드</a:t>
                      </a: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effectLst/>
                          <a:latin typeface="MD아트체" panose="02020603020101020101" pitchFamily="18" charset="-127"/>
                          <a:ea typeface="MD아트체" panose="02020603020101020101" pitchFamily="18" charset="-127"/>
                        </a:rPr>
                        <a:t> 코딩</a:t>
                      </a: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965450" y="31670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58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8868" y="37653"/>
            <a:ext cx="8822040" cy="1325563"/>
          </a:xfrm>
        </p:spPr>
        <p:txBody>
          <a:bodyPr>
            <a:noAutofit/>
          </a:bodyPr>
          <a:lstStyle/>
          <a:p>
            <a:r>
              <a:rPr lang="ko-KR" altLang="en-US" sz="560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프로젝트의 주요 기능분석</a:t>
            </a:r>
            <a:endParaRPr lang="ko-KR" altLang="en-US" sz="5600" dirty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23271" y="2091575"/>
            <a:ext cx="19602086" cy="944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898948" y="233514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965450" y="31670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68489" y="1571643"/>
            <a:ext cx="6096000" cy="477207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112 </a:t>
            </a:r>
            <a:r>
              <a:rPr lang="ko-KR" altLang="en-US" sz="1200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긴급전화신고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- </a:t>
            </a:r>
            <a:r>
              <a:rPr lang="ko-KR" altLang="en-US" sz="1200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버튼 </a:t>
            </a:r>
            <a:r>
              <a:rPr lang="ko-KR" altLang="en-US" sz="1200" kern="0" dirty="0" err="1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클릭시</a:t>
            </a:r>
            <a:r>
              <a:rPr lang="en-US" altLang="ko-KR" sz="1200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, 112</a:t>
            </a:r>
            <a:r>
              <a:rPr lang="ko-KR" altLang="en-US" sz="1200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로 신고전화 연결기능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112 </a:t>
            </a:r>
            <a:r>
              <a:rPr lang="ko-KR" altLang="en-US" sz="1200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긴급문자신고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- </a:t>
            </a:r>
            <a:r>
              <a:rPr lang="ko-KR" altLang="en-US" sz="1200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여러 메뉴를 이용해</a:t>
            </a:r>
            <a:r>
              <a:rPr lang="en-US" altLang="ko-KR" sz="1200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, </a:t>
            </a:r>
            <a:r>
              <a:rPr lang="ko-KR" altLang="en-US" sz="1200" kern="0" dirty="0" err="1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긴급상황시</a:t>
            </a:r>
            <a:r>
              <a:rPr lang="ko-KR" altLang="en-US" sz="1200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빠르게 신고내용을 전달 할 수 있는 기능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112 </a:t>
            </a:r>
            <a:r>
              <a:rPr lang="ko-KR" altLang="en-US" sz="1200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일반 문자신고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- </a:t>
            </a:r>
            <a:r>
              <a:rPr lang="ko-KR" altLang="en-US" sz="1200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이용자가 원하는 문자내용을 입력하고 </a:t>
            </a:r>
            <a:r>
              <a:rPr lang="en-US" altLang="ko-KR" sz="1200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112</a:t>
            </a:r>
            <a:r>
              <a:rPr lang="ko-KR" altLang="en-US" sz="1200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에 전송하는 기능</a:t>
            </a:r>
          </a:p>
          <a:p>
            <a:pPr algn="just" fontAlgn="base">
              <a:lnSpc>
                <a:spcPct val="160000"/>
              </a:lnSpc>
            </a:pPr>
            <a:r>
              <a:rPr lang="ko-KR" altLang="en-US" sz="1200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페이크 콜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- </a:t>
            </a:r>
            <a:r>
              <a:rPr lang="ko-KR" altLang="en-US" sz="1200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예약된 시간 및 긴급상황에 거짓으로 전화가 오게 하는 기능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GPS</a:t>
            </a:r>
            <a:r>
              <a:rPr lang="ko-KR" altLang="en-US" sz="1200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로 근처의 </a:t>
            </a:r>
            <a:r>
              <a:rPr lang="ko-KR" altLang="en-US" sz="1200" kern="0" dirty="0" err="1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전자발찌</a:t>
            </a:r>
            <a:r>
              <a:rPr lang="ko-KR" altLang="en-US" sz="1200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착용자 존재 시 </a:t>
            </a:r>
            <a:r>
              <a:rPr lang="ko-KR" altLang="en-US" sz="1200" kern="0" dirty="0" err="1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알람</a:t>
            </a:r>
            <a:endParaRPr lang="ko-KR" altLang="en-US" sz="1200" kern="0" dirty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- GPS</a:t>
            </a:r>
            <a:r>
              <a:rPr lang="ko-KR" altLang="en-US" sz="1200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로 근처의 </a:t>
            </a:r>
            <a:r>
              <a:rPr lang="ko-KR" altLang="en-US" sz="1200" kern="0" dirty="0" err="1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전자발찌</a:t>
            </a:r>
            <a:r>
              <a:rPr lang="ko-KR" altLang="en-US" sz="1200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착용자 존재 시 </a:t>
            </a:r>
            <a:r>
              <a:rPr lang="ko-KR" altLang="en-US" sz="1200" kern="0" dirty="0" err="1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알람이</a:t>
            </a:r>
            <a:r>
              <a:rPr lang="ko-KR" altLang="en-US" sz="1200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울리는 기능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GPS</a:t>
            </a:r>
            <a:r>
              <a:rPr lang="ko-KR" altLang="en-US" sz="1200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로 근처의 </a:t>
            </a:r>
            <a:r>
              <a:rPr lang="ko-KR" altLang="en-US" sz="1200" kern="0" dirty="0" err="1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전자발찌</a:t>
            </a:r>
            <a:r>
              <a:rPr lang="ko-KR" altLang="en-US" sz="1200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도주자 존재 시 경보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- GPS</a:t>
            </a:r>
            <a:r>
              <a:rPr lang="ko-KR" altLang="en-US" sz="1200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로 근처의 </a:t>
            </a:r>
            <a:r>
              <a:rPr lang="ko-KR" altLang="en-US" sz="1200" kern="0" dirty="0" err="1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전자발찌</a:t>
            </a:r>
            <a:r>
              <a:rPr lang="ko-KR" altLang="en-US" sz="1200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도주자 존재 시 경보가 울리는 기능</a:t>
            </a:r>
          </a:p>
          <a:p>
            <a:pPr algn="just" fontAlgn="base">
              <a:lnSpc>
                <a:spcPct val="160000"/>
              </a:lnSpc>
            </a:pPr>
            <a:r>
              <a:rPr lang="ko-KR" altLang="en-US" sz="1200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범죄관련 속보 시 </a:t>
            </a:r>
            <a:r>
              <a:rPr lang="ko-KR" altLang="en-US" sz="1200" kern="0" dirty="0" err="1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알람기능으로</a:t>
            </a:r>
            <a:r>
              <a:rPr lang="ko-KR" altLang="en-US" sz="1200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핸드폰에 </a:t>
            </a:r>
            <a:r>
              <a:rPr lang="ko-KR" altLang="en-US" sz="1200" kern="0" dirty="0" err="1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알림기능</a:t>
            </a:r>
            <a:r>
              <a:rPr lang="en-US" altLang="ko-KR" sz="1200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- </a:t>
            </a:r>
            <a:r>
              <a:rPr lang="ko-KR" altLang="en-US" sz="1200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실시간 범죄관련 뉴스 </a:t>
            </a:r>
            <a:r>
              <a:rPr lang="ko-KR" altLang="en-US" sz="1200" kern="0" dirty="0" err="1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속보을</a:t>
            </a:r>
            <a:r>
              <a:rPr lang="ko-KR" altLang="en-US" sz="1200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제공 할 수 있는 기능</a:t>
            </a:r>
          </a:p>
          <a:p>
            <a:pPr algn="just" fontAlgn="base">
              <a:lnSpc>
                <a:spcPct val="160000"/>
              </a:lnSpc>
            </a:pPr>
            <a:r>
              <a:rPr lang="ko-KR" altLang="en-US" sz="1200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가까운 경찰서 찾기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- </a:t>
            </a:r>
            <a:r>
              <a:rPr lang="ko-KR" altLang="en-US" sz="1200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현재 위치에서 가장 가까운 경찰서를 지도에 표시에 해주는 기능</a:t>
            </a:r>
            <a:endParaRPr lang="ko-KR" altLang="en-US" sz="1200" kern="0" spc="0" dirty="0">
              <a:solidFill>
                <a:schemeClr val="bg1"/>
              </a:solidFill>
              <a:effectLst/>
              <a:latin typeface="MD아트체" panose="02020603020101020101" pitchFamily="18" charset="-127"/>
              <a:ea typeface="MD아트체" panose="02020603020101020101" pitchFamily="18" charset="-127"/>
            </a:endParaRPr>
          </a:p>
        </p:txBody>
      </p:sp>
      <p:pic>
        <p:nvPicPr>
          <p:cNvPr id="3073" name="_x211770016" descr="EMB000041e42f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10" y="2091575"/>
            <a:ext cx="5400675" cy="373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70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307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8868" y="37653"/>
            <a:ext cx="8822040" cy="1325563"/>
          </a:xfrm>
        </p:spPr>
        <p:txBody>
          <a:bodyPr>
            <a:noAutofit/>
          </a:bodyPr>
          <a:lstStyle/>
          <a:p>
            <a:r>
              <a:rPr lang="ko-KR" altLang="en-US" sz="5600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프로젝트 전체 구성도</a:t>
            </a:r>
            <a:endParaRPr lang="ko-KR" altLang="en-US" sz="5600" dirty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23271" y="2091575"/>
            <a:ext cx="19602086" cy="944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898948" y="233514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965450" y="31670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07876" y="1232587"/>
            <a:ext cx="7000221" cy="49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"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⦁전체 </a:t>
            </a:r>
            <a:r>
              <a:rPr lang="ko-KR" altLang="en-US" kern="0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구성 메뉴</a:t>
            </a:r>
            <a:endParaRPr lang="ko-KR" altLang="en-US" kern="0" dirty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pPr marL="38100"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0.</a:t>
            </a:r>
            <a:r>
              <a:rPr lang="ko-KR" altLang="en-US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개인 </a:t>
            </a:r>
            <a:r>
              <a:rPr lang="ko-KR" altLang="en-US" kern="0" dirty="0" err="1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인적사항</a:t>
            </a:r>
            <a:r>
              <a:rPr lang="ko-KR" altLang="en-US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입력란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1. 1)112 </a:t>
            </a:r>
            <a:r>
              <a:rPr lang="ko-KR" altLang="en-US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긴급전화신고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2)112 </a:t>
            </a:r>
            <a:r>
              <a:rPr lang="ko-KR" altLang="en-US" kern="0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긴급문자신고 </a:t>
            </a:r>
            <a:r>
              <a:rPr lang="en-US" altLang="ko-KR" kern="0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3)112 </a:t>
            </a:r>
            <a:r>
              <a:rPr lang="ko-KR" altLang="en-US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일반문자신고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2. </a:t>
            </a:r>
            <a:r>
              <a:rPr lang="ko-KR" altLang="en-US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페이크 콜 </a:t>
            </a:r>
            <a:r>
              <a:rPr lang="en-US" altLang="ko-KR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(</a:t>
            </a:r>
            <a:r>
              <a:rPr lang="ko-KR" altLang="en-US" kern="0" dirty="0" err="1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알람에</a:t>
            </a:r>
            <a:r>
              <a:rPr lang="ko-KR" altLang="en-US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맞춰 전화화면 띄우기</a:t>
            </a:r>
            <a:r>
              <a:rPr lang="en-US" altLang="ko-KR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)</a:t>
            </a:r>
            <a:endParaRPr lang="ko-KR" altLang="en-US" kern="0" dirty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3. </a:t>
            </a:r>
            <a:r>
              <a:rPr lang="ko-KR" altLang="en-US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범죄자들 </a:t>
            </a:r>
            <a:r>
              <a:rPr lang="en-US" altLang="ko-KR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GPS</a:t>
            </a:r>
            <a:r>
              <a:rPr lang="ko-KR" altLang="en-US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로 위치파악기능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3-1) GPS</a:t>
            </a:r>
            <a:r>
              <a:rPr lang="ko-KR" altLang="en-US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로 근처의 </a:t>
            </a:r>
            <a:r>
              <a:rPr lang="ko-KR" altLang="en-US" kern="0" dirty="0" err="1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전자발찌</a:t>
            </a:r>
            <a:r>
              <a:rPr lang="ko-KR" altLang="en-US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착용자 존재 시 </a:t>
            </a:r>
            <a:r>
              <a:rPr lang="ko-KR" altLang="en-US" kern="0" dirty="0" err="1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알람</a:t>
            </a:r>
            <a:endParaRPr lang="ko-KR" altLang="en-US" kern="0" dirty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3-2) GPS</a:t>
            </a:r>
            <a:r>
              <a:rPr lang="ko-KR" altLang="en-US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로 근처의 </a:t>
            </a:r>
            <a:r>
              <a:rPr lang="ko-KR" altLang="en-US" kern="0" dirty="0" err="1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전자발찌</a:t>
            </a:r>
            <a:r>
              <a:rPr lang="ko-KR" altLang="en-US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도주자 존재 시 경보 </a:t>
            </a:r>
            <a:endParaRPr lang="en-US" altLang="ko-KR" kern="0" dirty="0" smtClean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4</a:t>
            </a:r>
            <a:r>
              <a:rPr lang="en-US" altLang="ko-KR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. </a:t>
            </a:r>
            <a:r>
              <a:rPr lang="ko-KR" altLang="en-US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범죄관련 속보 시 </a:t>
            </a:r>
            <a:r>
              <a:rPr lang="ko-KR" altLang="en-US" kern="0" dirty="0" err="1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알람기능으로</a:t>
            </a:r>
            <a:r>
              <a:rPr lang="ko-KR" altLang="en-US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핸드폰에 </a:t>
            </a:r>
            <a:r>
              <a:rPr lang="ko-KR" altLang="en-US" kern="0" dirty="0" err="1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알림기능</a:t>
            </a:r>
            <a:r>
              <a:rPr lang="ko-KR" altLang="en-US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</a:t>
            </a:r>
            <a:endParaRPr lang="en-US" altLang="ko-KR" kern="0" dirty="0" smtClean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5</a:t>
            </a:r>
            <a:r>
              <a:rPr lang="en-US" altLang="ko-KR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. </a:t>
            </a:r>
            <a:r>
              <a:rPr lang="ko-KR" altLang="en-US" kern="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가까운 경찰서 </a:t>
            </a:r>
            <a:r>
              <a:rPr lang="ko-KR" altLang="en-US" kern="0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찾기</a:t>
            </a:r>
            <a:endParaRPr lang="en-US" altLang="ko-KR" kern="0" dirty="0" smtClean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spc="0" dirty="0" smtClean="0">
                <a:solidFill>
                  <a:schemeClr val="bg1"/>
                </a:solidFill>
                <a:effectLst/>
                <a:latin typeface="MD아트체" panose="02020603020101020101" pitchFamily="18" charset="-127"/>
                <a:ea typeface="MD아트체" panose="02020603020101020101" pitchFamily="18" charset="-127"/>
              </a:rPr>
              <a:t>6. </a:t>
            </a:r>
            <a:r>
              <a:rPr lang="ko-KR" altLang="en-US" kern="0" spc="0" dirty="0" smtClean="0">
                <a:solidFill>
                  <a:schemeClr val="bg1"/>
                </a:solidFill>
                <a:effectLst/>
                <a:latin typeface="MD아트체" panose="02020603020101020101" pitchFamily="18" charset="-127"/>
                <a:ea typeface="MD아트체" panose="02020603020101020101" pitchFamily="18" charset="-127"/>
              </a:rPr>
              <a:t>성범죄자 </a:t>
            </a:r>
            <a:r>
              <a:rPr lang="ko-KR" altLang="en-US" kern="0" spc="0" dirty="0" smtClean="0">
                <a:solidFill>
                  <a:schemeClr val="bg1"/>
                </a:solidFill>
                <a:effectLst/>
                <a:latin typeface="MD아트체" panose="02020603020101020101" pitchFamily="18" charset="-127"/>
                <a:ea typeface="MD아트체" panose="02020603020101020101" pitchFamily="18" charset="-127"/>
              </a:rPr>
              <a:t>개인정보 조회</a:t>
            </a:r>
            <a:endParaRPr lang="ko-KR" altLang="en-US" kern="0" spc="0" dirty="0">
              <a:solidFill>
                <a:schemeClr val="bg1"/>
              </a:solidFill>
              <a:effectLst/>
              <a:latin typeface="MD아트체" panose="02020603020101020101" pitchFamily="18" charset="-127"/>
              <a:ea typeface="MD아트체" panose="02020603020101020101" pitchFamily="18" charset="-127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4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8868" y="37653"/>
            <a:ext cx="8822040" cy="1325563"/>
          </a:xfrm>
        </p:spPr>
        <p:txBody>
          <a:bodyPr>
            <a:no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프로젝트 전체 구성도 및 입출력 화면</a:t>
            </a:r>
            <a:endParaRPr lang="ko-KR" altLang="en-US" sz="3600" dirty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23271" y="2091575"/>
            <a:ext cx="19602086" cy="944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898948" y="233514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965450" y="31670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11771056" descr="EMB000041e42f8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72"/>
          <a:stretch>
            <a:fillRect/>
          </a:stretch>
        </p:blipFill>
        <p:spPr bwMode="auto">
          <a:xfrm>
            <a:off x="8614370" y="1837882"/>
            <a:ext cx="2320925" cy="337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601434" y="5456911"/>
            <a:ext cx="2014488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600" b="1" kern="0" dirty="0" smtClean="0">
                <a:solidFill>
                  <a:schemeClr val="bg1"/>
                </a:solidFill>
                <a:latin typeface="MD아트체" panose="02020603020101020101" pitchFamily="18" charset="-127"/>
              </a:rPr>
              <a:t>&lt;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MD아트체" panose="02020603020101020101" pitchFamily="18" charset="-127"/>
              </a:rPr>
              <a:t>처음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MD아트체" panose="02020603020101020101" pitchFamily="18" charset="-127"/>
              </a:rPr>
              <a:t>로딩시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MD아트체" panose="02020603020101020101" pitchFamily="18" charset="-127"/>
              </a:rPr>
              <a:t> 화면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MD아트체" panose="02020603020101020101" pitchFamily="18" charset="-127"/>
              </a:rPr>
              <a:t>&gt;</a:t>
            </a:r>
            <a:endParaRPr lang="ko-KR" altLang="en-US" sz="1600" kern="0" spc="0" dirty="0">
              <a:solidFill>
                <a:schemeClr val="bg1"/>
              </a:solidFill>
              <a:effectLst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37779" y="5456911"/>
            <a:ext cx="2813591" cy="3947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400" b="1" kern="0" dirty="0">
                <a:solidFill>
                  <a:schemeClr val="bg1"/>
                </a:solidFill>
                <a:latin typeface="MD아트체" panose="02020603020101020101" pitchFamily="18" charset="-127"/>
              </a:rPr>
              <a:t>&lt;</a:t>
            </a:r>
            <a:r>
              <a:rPr lang="ko-KR" altLang="en-US" sz="1400" b="1" kern="0" dirty="0" err="1">
                <a:solidFill>
                  <a:schemeClr val="bg1"/>
                </a:solidFill>
                <a:ea typeface="MD아트체" panose="02020603020101020101" pitchFamily="18" charset="-127"/>
              </a:rPr>
              <a:t>앱</a:t>
            </a:r>
            <a:r>
              <a:rPr lang="ko-KR" altLang="en-US" sz="1400" b="1" kern="0" dirty="0">
                <a:solidFill>
                  <a:schemeClr val="bg1"/>
                </a:solidFill>
                <a:ea typeface="MD아트체" panose="02020603020101020101" pitchFamily="18" charset="-127"/>
              </a:rPr>
              <a:t> </a:t>
            </a:r>
            <a:r>
              <a:rPr lang="ko-KR" altLang="en-US" sz="1400" b="1" kern="0" dirty="0" err="1">
                <a:solidFill>
                  <a:schemeClr val="bg1"/>
                </a:solidFill>
                <a:ea typeface="MD아트체" panose="02020603020101020101" pitchFamily="18" charset="-127"/>
              </a:rPr>
              <a:t>실행시</a:t>
            </a:r>
            <a:r>
              <a:rPr lang="ko-KR" altLang="en-US" sz="1400" b="1" kern="0" dirty="0">
                <a:solidFill>
                  <a:schemeClr val="bg1"/>
                </a:solidFill>
                <a:ea typeface="MD아트체" panose="02020603020101020101" pitchFamily="18" charset="-127"/>
              </a:rPr>
              <a:t> 초기 신상정보 입력란</a:t>
            </a:r>
            <a:r>
              <a:rPr lang="en-US" altLang="ko-KR" sz="1400" b="1" kern="0" dirty="0">
                <a:solidFill>
                  <a:schemeClr val="bg1"/>
                </a:solidFill>
                <a:latin typeface="MD아트체" panose="02020603020101020101" pitchFamily="18" charset="-127"/>
              </a:rPr>
              <a:t>&gt;</a:t>
            </a:r>
            <a:endParaRPr lang="ko-KR" altLang="en-US" sz="1400" kern="0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04" y="1847460"/>
            <a:ext cx="2433748" cy="336835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411183" y="5469504"/>
            <a:ext cx="2014488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600" b="1" kern="0" dirty="0" smtClean="0">
                <a:solidFill>
                  <a:schemeClr val="bg1"/>
                </a:solidFill>
                <a:latin typeface="MD아트체" panose="02020603020101020101" pitchFamily="18" charset="-127"/>
              </a:rPr>
              <a:t>&lt;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MD아트체" panose="02020603020101020101" pitchFamily="18" charset="-127"/>
              </a:rPr>
              <a:t>메인 화면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MD아트체" panose="02020603020101020101" pitchFamily="18" charset="-127"/>
              </a:rPr>
              <a:t>&gt;</a:t>
            </a:r>
            <a:endParaRPr lang="ko-KR" altLang="en-US" sz="1600" kern="0" spc="0" dirty="0">
              <a:solidFill>
                <a:schemeClr val="bg1"/>
              </a:solidFill>
              <a:effectLst/>
            </a:endParaRPr>
          </a:p>
        </p:txBody>
      </p:sp>
      <p:pic>
        <p:nvPicPr>
          <p:cNvPr id="7" name="그림 6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837" y="1837881"/>
            <a:ext cx="2275200" cy="337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5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23271" y="2091575"/>
            <a:ext cx="19602086" cy="944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898948" y="233514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965450" y="31670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568868" y="5779179"/>
            <a:ext cx="2480617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600" b="1" kern="0" dirty="0" smtClean="0">
                <a:solidFill>
                  <a:schemeClr val="bg1"/>
                </a:solidFill>
                <a:latin typeface="MD아트체" panose="02020603020101020101" pitchFamily="18" charset="-127"/>
              </a:rPr>
              <a:t>&lt;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MD아트체" panose="02020603020101020101" pitchFamily="18" charset="-127"/>
              </a:rPr>
              <a:t>긴급전화 및 일반전화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MD아트체" panose="02020603020101020101" pitchFamily="18" charset="-127"/>
              </a:rPr>
              <a:t>&gt;</a:t>
            </a:r>
            <a:endParaRPr lang="ko-KR" altLang="en-US" sz="1600" kern="0" spc="0" dirty="0">
              <a:solidFill>
                <a:schemeClr val="bg1"/>
              </a:solidFill>
              <a:effectLst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498679" y="5801855"/>
            <a:ext cx="2875784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600" b="1" kern="0" dirty="0" smtClean="0">
                <a:solidFill>
                  <a:schemeClr val="bg1"/>
                </a:solidFill>
                <a:latin typeface="MD아트체" panose="02020603020101020101" pitchFamily="18" charset="-127"/>
              </a:rPr>
              <a:t>&lt;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MD아트체" panose="02020603020101020101" pitchFamily="18" charset="-127"/>
              </a:rPr>
              <a:t>긴급문자 리스트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MD아트체" panose="02020603020101020101" pitchFamily="18" charset="-127"/>
              </a:rPr>
              <a:t>(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MD아트체" panose="02020603020101020101" pitchFamily="18" charset="-127"/>
              </a:rPr>
              <a:t>미구현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MD아트체" panose="02020603020101020101" pitchFamily="18" charset="-127"/>
              </a:rPr>
              <a:t>)&gt;</a:t>
            </a:r>
            <a:endParaRPr lang="ko-KR" altLang="en-US" sz="1600" kern="0" spc="0" dirty="0">
              <a:solidFill>
                <a:schemeClr val="bg1"/>
              </a:solidFill>
              <a:effectLst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1568868" y="37653"/>
            <a:ext cx="88220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프로젝트 전체 구성도 및 입출력 화면</a:t>
            </a:r>
            <a:endParaRPr lang="ko-KR" altLang="en-US" sz="3600" dirty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868" y="1675232"/>
            <a:ext cx="2480617" cy="38980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306" y="1675232"/>
            <a:ext cx="2275345" cy="387589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560914" y="5794696"/>
            <a:ext cx="1384641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600" b="1" kern="0" dirty="0" smtClean="0">
                <a:solidFill>
                  <a:schemeClr val="bg1"/>
                </a:solidFill>
                <a:latin typeface="MD아트체" panose="02020603020101020101" pitchFamily="18" charset="-127"/>
              </a:rPr>
              <a:t>&lt;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MD아트체" panose="02020603020101020101" pitchFamily="18" charset="-127"/>
              </a:rPr>
              <a:t>일반 문자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MD아트체" panose="02020603020101020101" pitchFamily="18" charset="-127"/>
              </a:rPr>
              <a:t>&gt;</a:t>
            </a:r>
            <a:endParaRPr lang="ko-KR" altLang="en-US" sz="1600" kern="0" spc="0" dirty="0">
              <a:solidFill>
                <a:schemeClr val="bg1"/>
              </a:solidFill>
              <a:effectLst/>
            </a:endParaRPr>
          </a:p>
        </p:txBody>
      </p:sp>
      <p:pic>
        <p:nvPicPr>
          <p:cNvPr id="11" name="그림 10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363" y="1665581"/>
            <a:ext cx="2191050" cy="389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1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23271" y="2091575"/>
            <a:ext cx="19602086" cy="944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898948" y="233514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965450" y="31670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744526" y="5746160"/>
            <a:ext cx="2354746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600" b="1" kern="0" dirty="0" smtClean="0">
                <a:solidFill>
                  <a:schemeClr val="bg1"/>
                </a:solidFill>
                <a:latin typeface="MD아트체" panose="02020603020101020101" pitchFamily="18" charset="-127"/>
              </a:rPr>
              <a:t>&lt;</a:t>
            </a:r>
            <a:r>
              <a:rPr lang="en-US" altLang="ko-KR" sz="1600" b="1" kern="0" smtClean="0">
                <a:solidFill>
                  <a:schemeClr val="bg1"/>
                </a:solidFill>
                <a:latin typeface="MD아트체" panose="02020603020101020101" pitchFamily="18" charset="-127"/>
              </a:rPr>
              <a:t>FAKE CALL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MD아트체" panose="02020603020101020101" pitchFamily="18" charset="-127"/>
              </a:rPr>
              <a:t>설정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MD아트체" panose="02020603020101020101" pitchFamily="18" charset="-127"/>
              </a:rPr>
              <a:t>&gt;</a:t>
            </a:r>
            <a:endParaRPr lang="ko-KR" altLang="en-US" sz="1600" kern="0" spc="0" dirty="0">
              <a:solidFill>
                <a:schemeClr val="bg1"/>
              </a:solidFill>
              <a:effectLst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75025" y="5758753"/>
            <a:ext cx="2193266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600" b="1" kern="0" smtClean="0">
                <a:solidFill>
                  <a:schemeClr val="bg1"/>
                </a:solidFill>
                <a:latin typeface="MD아트체" panose="02020603020101020101" pitchFamily="18" charset="-127"/>
              </a:rPr>
              <a:t>&lt;FAKE CALL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MD아트체" panose="02020603020101020101" pitchFamily="18" charset="-127"/>
              </a:rPr>
              <a:t>실행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MD아트체" panose="02020603020101020101" pitchFamily="18" charset="-127"/>
              </a:rPr>
              <a:t>&gt;</a:t>
            </a:r>
            <a:endParaRPr lang="ko-KR" altLang="en-US" sz="1600" kern="0" spc="0" dirty="0">
              <a:solidFill>
                <a:schemeClr val="bg1"/>
              </a:solidFill>
              <a:effectLst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364" y="1588549"/>
            <a:ext cx="2338656" cy="415761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619" y="1652465"/>
            <a:ext cx="2392077" cy="4188666"/>
          </a:xfrm>
          <a:prstGeom prst="rect">
            <a:avLst/>
          </a:prstGeom>
        </p:spPr>
      </p:pic>
      <p:sp>
        <p:nvSpPr>
          <p:cNvPr id="17" name="제목 1"/>
          <p:cNvSpPr txBox="1">
            <a:spLocks/>
          </p:cNvSpPr>
          <p:nvPr/>
        </p:nvSpPr>
        <p:spPr>
          <a:xfrm>
            <a:off x="1568868" y="37653"/>
            <a:ext cx="88220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프로젝트 전체 구성도 및 입출력 화면</a:t>
            </a:r>
            <a:endParaRPr lang="ko-KR" altLang="en-US" sz="3600" dirty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31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23271" y="2091575"/>
            <a:ext cx="19602086" cy="944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898948" y="233514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965450" y="31670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744526" y="5746160"/>
            <a:ext cx="2354746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600" b="1" kern="0" dirty="0" smtClean="0">
                <a:solidFill>
                  <a:schemeClr val="bg1"/>
                </a:solidFill>
                <a:latin typeface="MD아트체" panose="02020603020101020101" pitchFamily="18" charset="-127"/>
              </a:rPr>
              <a:t>&lt;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MD아트체" panose="02020603020101020101" pitchFamily="18" charset="-127"/>
              </a:rPr>
              <a:t>경찰서 찾기 화면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MD아트체" panose="02020603020101020101" pitchFamily="18" charset="-127"/>
              </a:rPr>
              <a:t>&gt;</a:t>
            </a:r>
            <a:endParaRPr lang="ko-KR" altLang="en-US" sz="1600" kern="0" spc="0" dirty="0">
              <a:solidFill>
                <a:schemeClr val="bg1"/>
              </a:solidFill>
              <a:effectLst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75024" y="5758753"/>
            <a:ext cx="3304877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600" b="1" kern="0" dirty="0" smtClean="0">
                <a:solidFill>
                  <a:schemeClr val="bg1"/>
                </a:solidFill>
                <a:latin typeface="MD아트체" panose="02020603020101020101" pitchFamily="18" charset="-127"/>
              </a:rPr>
              <a:t>&lt;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MD아트체" panose="02020603020101020101" pitchFamily="18" charset="-127"/>
              </a:rPr>
              <a:t>경기도 안양 경찰서 위치정보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MD아트체" panose="02020603020101020101" pitchFamily="18" charset="-127"/>
              </a:rPr>
              <a:t>&gt;</a:t>
            </a:r>
            <a:endParaRPr lang="ko-KR" altLang="en-US" sz="1600" kern="0" spc="0" dirty="0">
              <a:solidFill>
                <a:schemeClr val="bg1"/>
              </a:solidFill>
              <a:effectLst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1568868" y="37653"/>
            <a:ext cx="88220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프로젝트 전체 구성도 및 입출력 화면</a:t>
            </a:r>
            <a:endParaRPr lang="ko-KR" altLang="en-US" sz="3600" dirty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702" y="1578136"/>
            <a:ext cx="2301893" cy="40922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272" y="1578136"/>
            <a:ext cx="2301892" cy="409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7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23271" y="2091575"/>
            <a:ext cx="19602086" cy="944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898948" y="233514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965450" y="31670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96618" y="5411161"/>
            <a:ext cx="2224119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600" b="1" kern="0" dirty="0" smtClean="0">
                <a:solidFill>
                  <a:schemeClr val="bg1"/>
                </a:solidFill>
                <a:latin typeface="MD아트체" panose="02020603020101020101" pitchFamily="18" charset="-127"/>
              </a:rPr>
              <a:t>&lt;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MD아트체" panose="02020603020101020101" pitchFamily="18" charset="-127"/>
              </a:rPr>
              <a:t>성범죄자 탐지기능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MD아트체" panose="02020603020101020101" pitchFamily="18" charset="-127"/>
              </a:rPr>
              <a:t>&gt;</a:t>
            </a:r>
            <a:endParaRPr lang="ko-KR" altLang="en-US" sz="1600" kern="0" spc="0" dirty="0">
              <a:solidFill>
                <a:schemeClr val="bg1"/>
              </a:solidFill>
              <a:effectLst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04" y="1847460"/>
            <a:ext cx="2433748" cy="336835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803424" y="5447332"/>
            <a:ext cx="2585152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600" b="1" kern="0" dirty="0" smtClean="0">
                <a:solidFill>
                  <a:schemeClr val="bg1"/>
                </a:solidFill>
                <a:latin typeface="MD아트체" panose="02020603020101020101" pitchFamily="18" charset="-127"/>
              </a:rPr>
              <a:t>&lt;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MD아트체" panose="02020603020101020101" pitchFamily="18" charset="-127"/>
              </a:rPr>
              <a:t>성범죄자 구역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MD아트체" panose="02020603020101020101" pitchFamily="18" charset="-127"/>
              </a:rPr>
              <a:t>진입시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MD아트체" panose="02020603020101020101" pitchFamily="18" charset="-127"/>
              </a:rPr>
              <a:t>&gt;</a:t>
            </a:r>
            <a:endParaRPr lang="ko-KR" altLang="en-US" sz="1600" kern="0" spc="0" dirty="0">
              <a:solidFill>
                <a:schemeClr val="bg1"/>
              </a:solidFill>
              <a:effectLst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471263" y="5447332"/>
            <a:ext cx="2473545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600" b="1" kern="0" dirty="0" smtClean="0">
                <a:solidFill>
                  <a:schemeClr val="bg1"/>
                </a:solidFill>
                <a:latin typeface="MD아트체" panose="02020603020101020101" pitchFamily="18" charset="-127"/>
              </a:rPr>
              <a:t>&lt;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MD아트체" panose="02020603020101020101" pitchFamily="18" charset="-127"/>
              </a:rPr>
              <a:t>성범죄자 구역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MD아트체" panose="02020603020101020101" pitchFamily="18" charset="-127"/>
              </a:rPr>
              <a:t>이탈시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MD아트체" panose="02020603020101020101" pitchFamily="18" charset="-127"/>
              </a:rPr>
              <a:t>&gt;</a:t>
            </a:r>
            <a:endParaRPr lang="ko-KR" altLang="en-US" sz="1600" kern="0" spc="0" dirty="0">
              <a:solidFill>
                <a:schemeClr val="bg1"/>
              </a:solidFill>
              <a:effectLst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1568868" y="37653"/>
            <a:ext cx="88220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프로젝트 전체 구성도 및 입출력 화면</a:t>
            </a:r>
            <a:endParaRPr lang="ko-KR" altLang="en-US" sz="3600" dirty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301" y="1847460"/>
            <a:ext cx="2435061" cy="336835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025" y="1847460"/>
            <a:ext cx="2432019" cy="336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5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23271" y="2091575"/>
            <a:ext cx="19602086" cy="944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898948" y="233514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965450" y="31670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91604" y="5411161"/>
            <a:ext cx="2224119" cy="438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600" b="1" kern="0" dirty="0" smtClean="0">
                <a:solidFill>
                  <a:schemeClr val="bg1"/>
                </a:solidFill>
                <a:latin typeface="MD아트체" panose="02020603020101020101" pitchFamily="18" charset="-127"/>
              </a:rPr>
              <a:t>&lt;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MD아트체" panose="02020603020101020101" pitchFamily="18" charset="-127"/>
              </a:rPr>
              <a:t>성볌죄자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MD아트체" panose="02020603020101020101" pitchFamily="18" charset="-127"/>
              </a:rPr>
              <a:t> 조회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MD아트체" panose="02020603020101020101" pitchFamily="18" charset="-127"/>
              </a:rPr>
              <a:t>&gt;</a:t>
            </a:r>
            <a:endParaRPr lang="ko-KR" altLang="en-US" sz="1600" kern="0" spc="0" dirty="0">
              <a:solidFill>
                <a:schemeClr val="bg1"/>
              </a:solidFill>
              <a:effectLst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44990" y="5447332"/>
            <a:ext cx="2473545" cy="438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600" b="1" kern="0" dirty="0" smtClean="0">
                <a:solidFill>
                  <a:schemeClr val="bg1"/>
                </a:solidFill>
                <a:latin typeface="MD아트체" panose="02020603020101020101" pitchFamily="18" charset="-127"/>
              </a:rPr>
              <a:t>&lt;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MD아트체" panose="02020603020101020101" pitchFamily="18" charset="-127"/>
              </a:rPr>
              <a:t>범죄 관련 뉴스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MD아트체" panose="02020603020101020101" pitchFamily="18" charset="-127"/>
              </a:rPr>
              <a:t>&gt;</a:t>
            </a:r>
            <a:endParaRPr lang="ko-KR" altLang="en-US" sz="1600" kern="0" spc="0" dirty="0">
              <a:solidFill>
                <a:schemeClr val="bg1"/>
              </a:solidFill>
              <a:effectLst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1568868" y="37653"/>
            <a:ext cx="88220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프로젝트 전체 구성도 및 입출력 화면</a:t>
            </a:r>
            <a:endParaRPr lang="ko-KR" altLang="en-US" sz="3600" dirty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738" y="1400869"/>
            <a:ext cx="2784106" cy="3703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462" y="1404585"/>
            <a:ext cx="2784106" cy="370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2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83023" y="90926"/>
            <a:ext cx="6719596" cy="1325563"/>
          </a:xfrm>
        </p:spPr>
        <p:txBody>
          <a:bodyPr>
            <a:noAutofit/>
          </a:bodyPr>
          <a:lstStyle/>
          <a:p>
            <a:pPr algn="ctr"/>
            <a:r>
              <a:rPr lang="ko-KR" altLang="en-US" sz="5600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목차</a:t>
            </a:r>
            <a:endParaRPr lang="ko-KR" altLang="en-US" sz="5600" dirty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63315" y="2138557"/>
            <a:ext cx="79590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설계 개요</a:t>
            </a:r>
            <a:endParaRPr lang="en-US" altLang="ko-KR" sz="2800" b="1" dirty="0" smtClean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800" b="1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개발 범위</a:t>
            </a:r>
            <a:endParaRPr lang="en-US" altLang="ko-KR" sz="2800" b="1" dirty="0" smtClean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800" b="1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일정 계획</a:t>
            </a:r>
            <a:endParaRPr lang="en-US" altLang="ko-KR" sz="2800" b="1" dirty="0" smtClean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800" b="1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팀 구성원 및 업무분담</a:t>
            </a:r>
            <a:endParaRPr lang="en-US" altLang="ko-KR" sz="2800" b="1" dirty="0" smtClean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800" b="1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프로젝트의 주요 기능 분석</a:t>
            </a:r>
            <a:endParaRPr lang="en-US" altLang="ko-KR" sz="2800" b="1" dirty="0" smtClean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800" b="1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전체구성도</a:t>
            </a:r>
            <a:endParaRPr lang="en-US" altLang="ko-KR" sz="2800" b="1" dirty="0" smtClean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217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83023" y="90926"/>
            <a:ext cx="6719596" cy="1325563"/>
          </a:xfrm>
        </p:spPr>
        <p:txBody>
          <a:bodyPr>
            <a:noAutofit/>
          </a:bodyPr>
          <a:lstStyle/>
          <a:p>
            <a:r>
              <a:rPr lang="ko-KR" altLang="en-US" sz="5600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프로그램 설계 개요</a:t>
            </a:r>
            <a:endParaRPr lang="ko-KR" altLang="en-US" sz="5600" dirty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63315" y="2138557"/>
            <a:ext cx="795901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주제</a:t>
            </a:r>
            <a:r>
              <a:rPr lang="en-US" altLang="ko-KR" sz="2800" b="1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: </a:t>
            </a:r>
            <a:r>
              <a:rPr lang="ko-KR" altLang="en-US" sz="2800" b="1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범죄예방 </a:t>
            </a:r>
            <a:r>
              <a:rPr lang="ko-KR" altLang="en-US" sz="2800" b="1" dirty="0" err="1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앱</a:t>
            </a:r>
            <a:endParaRPr lang="en-US" altLang="ko-KR" sz="2800" b="1" dirty="0" smtClean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endParaRPr lang="en-US" altLang="ko-KR" sz="2800" b="1" dirty="0" smtClean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pPr fontAlgn="base"/>
            <a:r>
              <a:rPr lang="ko-KR" altLang="en-US" sz="2800" b="1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목적 </a:t>
            </a:r>
            <a:r>
              <a:rPr lang="en-US" altLang="ko-KR" sz="2800" b="1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: </a:t>
            </a:r>
            <a:r>
              <a:rPr lang="en-US" altLang="ko-KR" sz="2800" b="1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GPS</a:t>
            </a:r>
            <a:r>
              <a:rPr lang="ko-KR" altLang="en-US" sz="2800" b="1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로 실시간 경보를 통해 실시간 위치 </a:t>
            </a:r>
            <a:r>
              <a:rPr lang="en-US" altLang="ko-KR" sz="2800" b="1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	  </a:t>
            </a:r>
            <a:r>
              <a:rPr lang="ko-KR" altLang="en-US" sz="2800" b="1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탐색할 </a:t>
            </a:r>
            <a:r>
              <a:rPr lang="ko-KR" altLang="en-US" sz="2800" b="1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수 있는 </a:t>
            </a:r>
            <a:r>
              <a:rPr lang="ko-KR" altLang="en-US" sz="2800" b="1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기술</a:t>
            </a:r>
            <a:r>
              <a:rPr lang="en-US" altLang="ko-KR" sz="2800" b="1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</a:t>
            </a:r>
            <a:r>
              <a:rPr lang="ko-KR" altLang="en-US" sz="2800" b="1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기능을 구현하는 </a:t>
            </a:r>
            <a:r>
              <a:rPr lang="en-US" altLang="ko-KR" sz="2800" b="1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	  </a:t>
            </a:r>
            <a:r>
              <a:rPr lang="ko-KR" altLang="en-US" sz="2800" b="1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방향에 </a:t>
            </a:r>
            <a:r>
              <a:rPr lang="ko-KR" altLang="en-US" sz="2800" b="1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목적을 두고</a:t>
            </a:r>
            <a:r>
              <a:rPr lang="en-US" altLang="ko-KR" sz="2800" b="1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, </a:t>
            </a:r>
            <a:r>
              <a:rPr lang="ko-KR" altLang="en-US" sz="2800" b="1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부가적으로 </a:t>
            </a:r>
            <a:r>
              <a:rPr lang="ko-KR" altLang="en-US" sz="2800" b="1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범죄 </a:t>
            </a:r>
            <a:endParaRPr lang="en-US" altLang="ko-KR" sz="2800" b="1" dirty="0" smtClean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pPr fontAlgn="base"/>
            <a:r>
              <a:rPr lang="en-US" altLang="ko-KR" sz="2800" b="1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     </a:t>
            </a:r>
            <a:r>
              <a:rPr lang="ko-KR" altLang="en-US" sz="2800" b="1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예방 기능을 </a:t>
            </a:r>
            <a:r>
              <a:rPr lang="ko-KR" altLang="en-US" sz="2800" b="1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달성하고자 하는 목적</a:t>
            </a:r>
          </a:p>
          <a:p>
            <a:endParaRPr lang="en-US" altLang="ko-KR" sz="2800" b="1" dirty="0" smtClean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777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83023" y="90926"/>
            <a:ext cx="6719596" cy="1325563"/>
          </a:xfrm>
        </p:spPr>
        <p:txBody>
          <a:bodyPr>
            <a:noAutofit/>
          </a:bodyPr>
          <a:lstStyle/>
          <a:p>
            <a:r>
              <a:rPr lang="ko-KR" altLang="en-US" sz="5600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프로그램 설계 개요</a:t>
            </a:r>
            <a:endParaRPr lang="ko-KR" altLang="en-US" sz="5600" dirty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63314" y="1270808"/>
            <a:ext cx="795901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필요성 및 배경</a:t>
            </a:r>
            <a:endParaRPr lang="en-US" altLang="ko-KR" sz="2800" b="1" dirty="0" smtClean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endParaRPr lang="en-US" altLang="ko-KR" sz="2400" b="1" dirty="0" smtClean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r>
              <a:rPr lang="en-US" altLang="ko-KR" sz="2400" b="1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1)</a:t>
            </a:r>
            <a:r>
              <a:rPr lang="ko-KR" altLang="en-US" sz="2400" b="1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배경</a:t>
            </a:r>
            <a:endParaRPr lang="en-US" altLang="ko-KR" sz="2400" b="1" dirty="0" smtClean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최근 </a:t>
            </a:r>
            <a:r>
              <a:rPr lang="ko-KR" altLang="en-US" sz="2400" b="1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성범죄 </a:t>
            </a:r>
            <a:r>
              <a:rPr lang="ko-KR" altLang="en-US" sz="2400" b="1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수는 증가되지만</a:t>
            </a:r>
            <a:r>
              <a:rPr lang="en-US" altLang="ko-KR" sz="2400" b="1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, </a:t>
            </a:r>
            <a:r>
              <a:rPr lang="ko-KR" altLang="en-US" sz="2400" b="1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시민들은 알 수 없음</a:t>
            </a:r>
            <a:endParaRPr lang="en-US" altLang="ko-KR" sz="2400" b="1" dirty="0" smtClean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endParaRPr lang="en-US" altLang="ko-KR" sz="2400" b="1" dirty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r>
              <a:rPr lang="en-US" altLang="ko-KR" sz="2400" b="1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성범죄자가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전자발찌</a:t>
            </a:r>
            <a:r>
              <a:rPr lang="ko-KR" altLang="en-US" sz="2400" b="1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도주시</a:t>
            </a:r>
            <a:r>
              <a:rPr lang="ko-KR" altLang="en-US" sz="2400" b="1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시민들은 뉴스로 그것을  </a:t>
            </a:r>
            <a:endParaRPr lang="en-US" altLang="ko-KR" sz="2400" b="1" dirty="0" smtClean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뒤늦게 접함</a:t>
            </a:r>
            <a:endParaRPr lang="en-US" altLang="ko-KR" sz="2400" b="1" dirty="0" smtClean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endParaRPr lang="en-US" altLang="ko-KR" sz="2400" b="1" dirty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범죄를 </a:t>
            </a:r>
            <a:r>
              <a:rPr lang="ko-KR" altLang="en-US" sz="2400" b="1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당하게 될 상황이나 당하게 되어도 </a:t>
            </a:r>
            <a:r>
              <a:rPr lang="ko-KR" altLang="en-US" sz="2400" b="1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주변사람들</a:t>
            </a:r>
            <a:endParaRPr lang="en-US" altLang="ko-KR" sz="2400" b="1" dirty="0" smtClean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의 무관심 및 안전불감증으로 자신의 </a:t>
            </a:r>
            <a:r>
              <a:rPr lang="ko-KR" altLang="en-US" sz="2400" b="1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신변을 보호하기 </a:t>
            </a:r>
            <a:endParaRPr lang="en-US" altLang="ko-KR" sz="2400" b="1" dirty="0" smtClean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힘듬</a:t>
            </a:r>
            <a:endParaRPr lang="en-US" altLang="ko-KR" sz="2400" b="1" dirty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endParaRPr lang="en-US" altLang="ko-KR" sz="2400" b="1" dirty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기존 </a:t>
            </a:r>
            <a:r>
              <a:rPr lang="en-US" altLang="ko-KR" sz="24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112</a:t>
            </a:r>
            <a:r>
              <a:rPr lang="ko-KR" altLang="en-US" sz="24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범죄예방 관련 </a:t>
            </a:r>
            <a:r>
              <a:rPr lang="ko-KR" altLang="en-US" sz="2400" dirty="0" err="1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어플은</a:t>
            </a:r>
            <a:r>
              <a:rPr lang="ko-KR" altLang="en-US" sz="24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성범죄자 정보에 대한 </a:t>
            </a:r>
            <a:endParaRPr lang="en-US" altLang="ko-KR" sz="2400" dirty="0" smtClean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어떠한 </a:t>
            </a:r>
            <a:r>
              <a:rPr lang="ko-KR" altLang="en-US" sz="24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정보도 </a:t>
            </a:r>
            <a:r>
              <a:rPr lang="ko-KR" altLang="en-US" sz="2400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제공하지</a:t>
            </a:r>
            <a:r>
              <a:rPr lang="en-US" altLang="ko-KR" sz="24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않음</a:t>
            </a:r>
            <a:endParaRPr lang="en-US" altLang="ko-KR" sz="2400" b="1" dirty="0" smtClean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32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83023" y="90926"/>
            <a:ext cx="6719596" cy="1325563"/>
          </a:xfrm>
        </p:spPr>
        <p:txBody>
          <a:bodyPr>
            <a:noAutofit/>
          </a:bodyPr>
          <a:lstStyle/>
          <a:p>
            <a:r>
              <a:rPr lang="ko-KR" altLang="en-US" sz="5600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프로그램 설계 개요</a:t>
            </a:r>
            <a:endParaRPr lang="ko-KR" altLang="en-US" sz="5600" dirty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63314" y="1196164"/>
            <a:ext cx="854295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필요성 및 배경</a:t>
            </a:r>
            <a:endParaRPr lang="en-US" altLang="ko-KR" sz="2800" b="1" dirty="0" smtClean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endParaRPr lang="en-US" altLang="ko-KR" sz="2400" b="1" dirty="0" smtClean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r>
              <a:rPr lang="en-US" altLang="ko-KR" sz="2400" b="1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2)</a:t>
            </a:r>
            <a:r>
              <a:rPr lang="ko-KR" altLang="en-US" sz="2400" b="1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필요성</a:t>
            </a:r>
            <a:endParaRPr lang="en-US" altLang="ko-KR" sz="2400" b="1" dirty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endParaRPr lang="en-US" altLang="ko-KR" sz="2400" b="1" dirty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r>
              <a:rPr lang="ko-KR" altLang="en-US" sz="2400" b="1" dirty="0" err="1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위급상황시</a:t>
            </a:r>
            <a:r>
              <a:rPr lang="ko-KR" altLang="en-US" sz="2400" b="1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자신의 위치에서 가장 가까운 경찰서를 </a:t>
            </a:r>
            <a:r>
              <a:rPr lang="en-US" altLang="ko-KR" sz="2400" b="1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GPS</a:t>
            </a:r>
            <a:r>
              <a:rPr lang="ko-KR" altLang="en-US" sz="2400" b="1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기술을 활용해 찾을 수 있는 기능이 필요하다는 생각</a:t>
            </a:r>
            <a:endParaRPr lang="en-US" altLang="ko-KR" sz="2400" b="1" dirty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endParaRPr lang="en-US" altLang="ko-KR" sz="2400" b="1" dirty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r>
              <a:rPr lang="ko-KR" altLang="en-US" sz="2400" b="1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더불어 성범죄나 다른 범죄 속보에 대한 소식을 빠르게 전달하며 범죄관련 속보를 제공하는 기능이 필요하다는 생각</a:t>
            </a:r>
            <a:endParaRPr lang="en-US" altLang="ko-KR" sz="2400" b="1" dirty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endParaRPr lang="en-US" altLang="ko-KR" sz="2400" b="1" dirty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</a:t>
            </a:r>
          </a:p>
          <a:p>
            <a:r>
              <a:rPr lang="ko-KR" altLang="en-US" sz="2400" b="1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항상 웹사이트로만 들어가서 봐야 되는 성범죄자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인적사항을</a:t>
            </a:r>
            <a:endParaRPr lang="en-US" altLang="ko-KR" sz="2400" b="1" dirty="0" smtClean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r>
              <a:rPr lang="ko-KR" altLang="en-US" sz="2400" b="1" dirty="0" err="1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어플로</a:t>
            </a:r>
            <a:r>
              <a:rPr lang="ko-KR" altLang="en-US" sz="2400" b="1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보다 편리하게 볼 수 있어야 된다는 생각</a:t>
            </a:r>
            <a:endParaRPr lang="en-US" altLang="ko-KR" sz="2400" b="1" dirty="0" smtClean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384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83023" y="90926"/>
            <a:ext cx="6719596" cy="1325563"/>
          </a:xfrm>
        </p:spPr>
        <p:txBody>
          <a:bodyPr>
            <a:noAutofit/>
          </a:bodyPr>
          <a:lstStyle/>
          <a:p>
            <a:r>
              <a:rPr lang="ko-KR" altLang="en-US" sz="5600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프로그램 설계 개요</a:t>
            </a:r>
            <a:endParaRPr lang="ko-KR" altLang="en-US" sz="5600" dirty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8688" y="1196164"/>
            <a:ext cx="1182331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목표</a:t>
            </a:r>
            <a:endParaRPr lang="en-US" altLang="ko-KR" sz="2800" b="1" dirty="0" smtClean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endParaRPr lang="ko-KR" altLang="en-US" sz="2800" dirty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pPr marL="457200" indent="-457200" fontAlgn="base">
              <a:buAutoNum type="arabicPeriod"/>
            </a:pPr>
            <a:r>
              <a:rPr lang="ko-KR" altLang="en-US" sz="2400" dirty="0" err="1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앱</a:t>
            </a:r>
            <a:r>
              <a:rPr lang="ko-KR" altLang="en-US" sz="2400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초기 </a:t>
            </a:r>
            <a:r>
              <a:rPr lang="ko-KR" altLang="en-US" sz="2400" dirty="0" err="1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실행시</a:t>
            </a:r>
            <a:r>
              <a:rPr lang="ko-KR" altLang="en-US" sz="24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간단한 </a:t>
            </a:r>
            <a:r>
              <a:rPr lang="ko-KR" altLang="en-US" sz="2400" dirty="0" err="1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인적사항을</a:t>
            </a:r>
            <a:r>
              <a:rPr lang="ko-KR" altLang="en-US" sz="24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입력하여 범죄 </a:t>
            </a:r>
            <a:r>
              <a:rPr lang="ko-KR" altLang="en-US" sz="2400" dirty="0" err="1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위협시</a:t>
            </a:r>
            <a:r>
              <a:rPr lang="ko-KR" altLang="en-US" sz="24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</a:t>
            </a:r>
            <a:endParaRPr lang="en-US" altLang="ko-KR" sz="2400" dirty="0" smtClean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pPr fontAlgn="base"/>
            <a:r>
              <a:rPr lang="en-US" altLang="ko-KR" sz="24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 </a:t>
            </a:r>
            <a:r>
              <a:rPr lang="ko-KR" altLang="en-US" sz="2400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신속하게 </a:t>
            </a:r>
            <a:r>
              <a:rPr lang="ko-KR" altLang="en-US" sz="24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자신의 정보를 </a:t>
            </a:r>
            <a:r>
              <a:rPr lang="ko-KR" altLang="en-US" sz="2400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경찰에게 </a:t>
            </a:r>
            <a:r>
              <a:rPr lang="ko-KR" altLang="en-US" sz="24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전송할 수 </a:t>
            </a:r>
            <a:r>
              <a:rPr lang="ko-KR" altLang="en-US" sz="2400" dirty="0" err="1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있어야합니다</a:t>
            </a:r>
            <a:r>
              <a:rPr lang="en-US" altLang="ko-KR" sz="24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pPr fontAlgn="base"/>
            <a:r>
              <a:rPr lang="en-US" altLang="ko-KR" sz="24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2. </a:t>
            </a:r>
            <a:r>
              <a:rPr lang="ko-KR" altLang="en-US" sz="24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긴급 문자 및 전화 신고 기능을 간편화 하여 실제 사용시 </a:t>
            </a:r>
            <a:endParaRPr lang="en-US" altLang="ko-KR" sz="2400" dirty="0" smtClean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pPr fontAlgn="base"/>
            <a:r>
              <a:rPr lang="en-US" altLang="ko-KR" sz="24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 </a:t>
            </a:r>
            <a:r>
              <a:rPr lang="ko-KR" altLang="en-US" sz="2400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신속하게 </a:t>
            </a:r>
            <a:r>
              <a:rPr lang="ko-KR" altLang="en-US" sz="24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사용할 수 </a:t>
            </a:r>
            <a:r>
              <a:rPr lang="ko-KR" altLang="en-US" sz="2400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있어야 합니다</a:t>
            </a:r>
            <a:r>
              <a:rPr lang="en-US" altLang="ko-KR" sz="24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pPr fontAlgn="base"/>
            <a:r>
              <a:rPr lang="en-US" altLang="ko-KR" sz="24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3. FAKE CALL </a:t>
            </a:r>
            <a:r>
              <a:rPr lang="ko-KR" altLang="en-US" sz="24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기능을 사전에 설정할 수 </a:t>
            </a:r>
            <a:r>
              <a:rPr lang="ko-KR" altLang="en-US" sz="2400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있게 하여 </a:t>
            </a:r>
            <a:r>
              <a:rPr lang="ko-KR" altLang="en-US" sz="24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실제 사용시 </a:t>
            </a:r>
            <a:endParaRPr lang="en-US" altLang="ko-KR" sz="2400" dirty="0" smtClean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pPr fontAlgn="base"/>
            <a:r>
              <a:rPr lang="en-US" altLang="ko-KR" sz="24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 </a:t>
            </a:r>
            <a:r>
              <a:rPr lang="ko-KR" altLang="en-US" sz="2400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신속하게 </a:t>
            </a:r>
            <a:r>
              <a:rPr lang="ko-KR" altLang="en-US" sz="24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사용 할 수 </a:t>
            </a:r>
            <a:r>
              <a:rPr lang="ko-KR" altLang="en-US" sz="2400" dirty="0" err="1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있어야합니다</a:t>
            </a:r>
            <a:r>
              <a:rPr lang="en-US" altLang="ko-KR" sz="24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pPr fontAlgn="base"/>
            <a:r>
              <a:rPr lang="en-US" altLang="ko-KR" sz="24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4. GPS </a:t>
            </a:r>
            <a:r>
              <a:rPr lang="ko-KR" altLang="en-US" sz="2400" dirty="0" err="1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전자발찌</a:t>
            </a:r>
            <a:r>
              <a:rPr lang="ko-KR" altLang="en-US" sz="24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추적 구현을 하여 실제 상황에서도 </a:t>
            </a:r>
            <a:endParaRPr lang="en-US" altLang="ko-KR" sz="2400" dirty="0" smtClean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pPr fontAlgn="base"/>
            <a:r>
              <a:rPr lang="en-US" altLang="ko-KR" sz="24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 </a:t>
            </a:r>
            <a:r>
              <a:rPr lang="ko-KR" altLang="en-US" sz="2400" dirty="0" err="1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사용가능하게</a:t>
            </a:r>
            <a:r>
              <a:rPr lang="ko-KR" altLang="en-US" sz="2400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하여야합니다</a:t>
            </a:r>
            <a:r>
              <a:rPr lang="en-US" altLang="ko-KR" sz="2400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pPr fontAlgn="base"/>
            <a:r>
              <a:rPr lang="en-US" altLang="ko-KR" sz="24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5. </a:t>
            </a:r>
            <a:r>
              <a:rPr lang="ko-KR" altLang="en-US" sz="24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성범죄자 개인정보를 </a:t>
            </a:r>
            <a:r>
              <a:rPr lang="ko-KR" altLang="en-US" sz="2400" dirty="0" err="1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스마트폰</a:t>
            </a:r>
            <a:r>
              <a:rPr lang="ko-KR" altLang="en-US" sz="24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어플로</a:t>
            </a:r>
            <a:r>
              <a:rPr lang="ko-KR" altLang="en-US" sz="24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볼 수 있게 구현하여 </a:t>
            </a:r>
            <a:endParaRPr lang="en-US" altLang="ko-KR" sz="2400" dirty="0" smtClean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pPr fontAlgn="base"/>
            <a:r>
              <a:rPr lang="en-US" altLang="ko-KR" sz="24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 </a:t>
            </a:r>
            <a:r>
              <a:rPr lang="ko-KR" altLang="en-US" sz="2400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사용자들에게 </a:t>
            </a:r>
            <a:r>
              <a:rPr lang="ko-KR" altLang="en-US" sz="24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웹사이트를 </a:t>
            </a:r>
            <a:r>
              <a:rPr lang="ko-KR" altLang="en-US" sz="2400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들어가서 </a:t>
            </a:r>
            <a:r>
              <a:rPr lang="ko-KR" altLang="en-US" sz="24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보는 수고를 덜게 하여야 합니다</a:t>
            </a:r>
            <a:r>
              <a:rPr lang="en-US" altLang="ko-KR" sz="24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pPr fontAlgn="base"/>
            <a:r>
              <a:rPr lang="en-US" altLang="ko-KR" sz="24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6. GPS</a:t>
            </a:r>
            <a:r>
              <a:rPr lang="ko-KR" altLang="en-US" sz="24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를 이용한 경찰서 찾기 기능을 최적의 지도 </a:t>
            </a:r>
            <a:r>
              <a:rPr lang="en-US" altLang="ko-KR" sz="24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API</a:t>
            </a:r>
            <a:r>
              <a:rPr lang="ko-KR" altLang="en-US" sz="24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를 사용하여 </a:t>
            </a:r>
            <a:endParaRPr lang="en-US" altLang="ko-KR" sz="2400" dirty="0" smtClean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pPr fontAlgn="base"/>
            <a:r>
              <a:rPr lang="en-US" altLang="ko-KR" sz="24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 </a:t>
            </a:r>
            <a:r>
              <a:rPr lang="ko-KR" altLang="en-US" sz="2400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정확하게 구현하여야 합니다</a:t>
            </a:r>
            <a:r>
              <a:rPr lang="en-US" altLang="ko-KR" sz="24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. </a:t>
            </a:r>
            <a:endParaRPr lang="ko-KR" altLang="en-US" sz="2400" dirty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endParaRPr lang="en-US" altLang="ko-KR" sz="2400" b="1" dirty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932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83023" y="90926"/>
            <a:ext cx="6719596" cy="1325563"/>
          </a:xfrm>
        </p:spPr>
        <p:txBody>
          <a:bodyPr>
            <a:noAutofit/>
          </a:bodyPr>
          <a:lstStyle/>
          <a:p>
            <a:r>
              <a:rPr lang="ko-KR" altLang="en-US" sz="5600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프로그램 개발 범위</a:t>
            </a:r>
            <a:endParaRPr lang="ko-KR" altLang="en-US" sz="5600" dirty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63314" y="1336124"/>
            <a:ext cx="79590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8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S/W </a:t>
            </a:r>
            <a:r>
              <a:rPr lang="ko-KR" altLang="en-US" sz="28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개발 범위</a:t>
            </a:r>
          </a:p>
          <a:p>
            <a:pPr fontAlgn="base"/>
            <a:endParaRPr lang="en-US" altLang="ko-KR" sz="2800" dirty="0" smtClean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pPr fontAlgn="base"/>
            <a:r>
              <a:rPr lang="en-US" altLang="ko-KR" sz="2800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IDE </a:t>
            </a:r>
            <a:endParaRPr lang="ko-KR" altLang="en-US" sz="2800" dirty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pPr fontAlgn="base"/>
            <a:r>
              <a:rPr lang="en-US" altLang="ko-KR" sz="28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- GPS </a:t>
            </a:r>
            <a:r>
              <a:rPr lang="ko-KR" altLang="en-US" sz="28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모듈</a:t>
            </a:r>
          </a:p>
          <a:p>
            <a:pPr fontAlgn="base"/>
            <a:r>
              <a:rPr lang="en-US" altLang="ko-KR" sz="28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- 3G</a:t>
            </a:r>
            <a:r>
              <a:rPr lang="ko-KR" altLang="en-US" sz="28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통신모듈</a:t>
            </a:r>
          </a:p>
          <a:p>
            <a:pPr fontAlgn="base"/>
            <a:endParaRPr lang="en-US" altLang="ko-KR" sz="2800" dirty="0" smtClean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pPr fontAlgn="base"/>
            <a:r>
              <a:rPr lang="en-US" altLang="ko-KR" sz="2800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Android </a:t>
            </a:r>
            <a:r>
              <a:rPr lang="en-US" altLang="ko-KR" sz="28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studio </a:t>
            </a:r>
            <a:endParaRPr lang="ko-KR" altLang="en-US" sz="2800" dirty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pPr fontAlgn="base"/>
            <a:r>
              <a:rPr lang="en-US" altLang="ko-KR" sz="28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- XML</a:t>
            </a:r>
            <a:r>
              <a:rPr lang="ko-KR" altLang="en-US" sz="28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코드 사용하여 전체 폼 구성 </a:t>
            </a:r>
          </a:p>
          <a:p>
            <a:pPr fontAlgn="base"/>
            <a:r>
              <a:rPr lang="en-US" altLang="ko-KR" sz="28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- JAVA </a:t>
            </a:r>
            <a:r>
              <a:rPr lang="ko-KR" altLang="en-US" sz="28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코드 사용하여 각종 기능 구성</a:t>
            </a:r>
          </a:p>
        </p:txBody>
      </p:sp>
    </p:spTree>
    <p:extLst>
      <p:ext uri="{BB962C8B-B14F-4D97-AF65-F5344CB8AC3E}">
        <p14:creationId xmlns:p14="http://schemas.microsoft.com/office/powerpoint/2010/main" val="116661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83023" y="90926"/>
            <a:ext cx="6719596" cy="1325563"/>
          </a:xfrm>
        </p:spPr>
        <p:txBody>
          <a:bodyPr>
            <a:noAutofit/>
          </a:bodyPr>
          <a:lstStyle/>
          <a:p>
            <a:r>
              <a:rPr lang="ko-KR" altLang="en-US" sz="5600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프로그램 개발 환경</a:t>
            </a:r>
            <a:endParaRPr lang="ko-KR" altLang="en-US" sz="5600" dirty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63314" y="1336124"/>
            <a:ext cx="795901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8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- H/W </a:t>
            </a:r>
            <a:r>
              <a:rPr lang="ko-KR" altLang="en-US" sz="28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개발 환경</a:t>
            </a:r>
          </a:p>
          <a:p>
            <a:pPr fontAlgn="base"/>
            <a:r>
              <a:rPr lang="en-US" altLang="ko-KR" sz="24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PC ( CPU-I7, RAM 16GB, SSD 256GB) </a:t>
            </a:r>
            <a:endParaRPr lang="ko-KR" altLang="en-US" sz="2400" dirty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pPr fontAlgn="base"/>
            <a:r>
              <a:rPr lang="ko-KR" altLang="en-US" sz="24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서버 </a:t>
            </a:r>
            <a:r>
              <a:rPr lang="en-US" altLang="ko-KR" sz="24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(DB) </a:t>
            </a:r>
            <a:endParaRPr lang="ko-KR" altLang="en-US" sz="2400" dirty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pPr fontAlgn="base"/>
            <a:r>
              <a:rPr lang="ko-KR" altLang="en-US" sz="2400" dirty="0" err="1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스마트폰</a:t>
            </a:r>
            <a:r>
              <a:rPr lang="ko-KR" altLang="en-US" sz="24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(</a:t>
            </a:r>
            <a:r>
              <a:rPr lang="ko-KR" altLang="en-US" sz="2400" dirty="0" err="1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갤럭시</a:t>
            </a:r>
            <a:r>
              <a:rPr lang="ko-KR" altLang="en-US" sz="24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노트 </a:t>
            </a:r>
            <a:r>
              <a:rPr lang="en-US" altLang="ko-KR" sz="24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5, </a:t>
            </a:r>
            <a:r>
              <a:rPr lang="ko-KR" altLang="en-US" sz="2400" dirty="0" err="1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갤럭시</a:t>
            </a:r>
            <a:r>
              <a:rPr lang="ko-KR" altLang="en-US" sz="24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S6) </a:t>
            </a:r>
            <a:endParaRPr lang="ko-KR" altLang="en-US" sz="2400" dirty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pPr fontAlgn="base"/>
            <a:endParaRPr lang="en-US" altLang="ko-KR" sz="2800" dirty="0" smtClean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pPr fontAlgn="base"/>
            <a:r>
              <a:rPr lang="en-US" altLang="ko-KR" sz="2800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- </a:t>
            </a:r>
            <a:r>
              <a:rPr lang="en-US" altLang="ko-KR" sz="28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S/W </a:t>
            </a:r>
            <a:r>
              <a:rPr lang="ko-KR" altLang="en-US" sz="28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개발 환경</a:t>
            </a:r>
          </a:p>
          <a:p>
            <a:pPr fontAlgn="base"/>
            <a:r>
              <a:rPr lang="en-US" altLang="ko-KR" sz="24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IDE </a:t>
            </a:r>
            <a:endParaRPr lang="ko-KR" altLang="en-US" sz="2400" dirty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pPr fontAlgn="base"/>
            <a:r>
              <a:rPr lang="en-US" altLang="ko-KR" sz="24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Android Studio</a:t>
            </a:r>
            <a:endParaRPr lang="ko-KR" altLang="en-US" sz="2400" dirty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pPr fontAlgn="base"/>
            <a:r>
              <a:rPr lang="ko-KR" altLang="en-US" sz="24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사용 </a:t>
            </a:r>
            <a:r>
              <a:rPr lang="ko-KR" altLang="en-US" sz="2400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언어 </a:t>
            </a:r>
            <a:r>
              <a:rPr lang="en-US" altLang="ko-KR" sz="2400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:</a:t>
            </a:r>
            <a:r>
              <a:rPr lang="ko-KR" altLang="en-US" sz="2400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JAVA, HTML</a:t>
            </a:r>
            <a:endParaRPr lang="ko-KR" altLang="en-US" sz="2400" dirty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5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83023" y="90926"/>
            <a:ext cx="6719596" cy="1325563"/>
          </a:xfrm>
        </p:spPr>
        <p:txBody>
          <a:bodyPr>
            <a:noAutofit/>
          </a:bodyPr>
          <a:lstStyle/>
          <a:p>
            <a:r>
              <a:rPr lang="ko-KR" altLang="en-US" sz="5600" dirty="0" smtClean="0">
                <a:solidFill>
                  <a:schemeClr val="bg1"/>
                </a:solidFill>
                <a:latin typeface="MD아트체" panose="02020603020101020101" pitchFamily="18" charset="-127"/>
                <a:ea typeface="MD아트체" panose="02020603020101020101" pitchFamily="18" charset="-127"/>
              </a:rPr>
              <a:t>프로그램 개발 일정</a:t>
            </a:r>
            <a:endParaRPr lang="ko-KR" altLang="en-US" sz="5600" dirty="0">
              <a:solidFill>
                <a:schemeClr val="bg1"/>
              </a:solidFill>
              <a:latin typeface="MD아트체" panose="02020603020101020101" pitchFamily="18" charset="-127"/>
              <a:ea typeface="MD아트체" panose="0202060302010102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62267"/>
              </p:ext>
            </p:extLst>
          </p:nvPr>
        </p:nvGraphicFramePr>
        <p:xfrm>
          <a:off x="299259" y="1798874"/>
          <a:ext cx="11687694" cy="412108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259875"/>
                <a:gridCol w="8427819"/>
              </a:tblGrid>
              <a:tr h="655390"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MD아트체" panose="02020603020101020101" pitchFamily="18" charset="-127"/>
                          <a:ea typeface="MD아트체" panose="02020603020101020101" pitchFamily="18" charset="-127"/>
                        </a:rPr>
                        <a:t>4/1 - </a:t>
                      </a:r>
                      <a:r>
                        <a:rPr lang="en-US" sz="2000" kern="0" spc="0" dirty="0" smtClean="0">
                          <a:effectLst/>
                          <a:latin typeface="MD아트체" panose="02020603020101020101" pitchFamily="18" charset="-127"/>
                          <a:ea typeface="MD아트체" panose="02020603020101020101" pitchFamily="18" charset="-127"/>
                        </a:rPr>
                        <a:t>4/21</a:t>
                      </a:r>
                      <a:endParaRPr lang="en-US" sz="2000" kern="0" spc="0" dirty="0">
                        <a:solidFill>
                          <a:schemeClr val="bg1"/>
                        </a:solidFill>
                        <a:effectLst/>
                        <a:latin typeface="MD아트체" panose="02020603020101020101" pitchFamily="18" charset="-127"/>
                        <a:ea typeface="MD아트체" panose="02020603020101020101" pitchFamily="18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MD아트체" panose="02020603020101020101" pitchFamily="18" charset="-127"/>
                          <a:ea typeface="MD아트체" panose="02020603020101020101" pitchFamily="18" charset="-127"/>
                        </a:rPr>
                        <a:t>팀 구성</a:t>
                      </a:r>
                      <a:r>
                        <a:rPr lang="en-US" altLang="ko-KR" sz="2000" kern="0" spc="0" dirty="0">
                          <a:effectLst/>
                          <a:latin typeface="MD아트체" panose="02020603020101020101" pitchFamily="18" charset="-127"/>
                          <a:ea typeface="MD아트체" panose="02020603020101020101" pitchFamily="18" charset="-127"/>
                        </a:rPr>
                        <a:t>, </a:t>
                      </a:r>
                      <a:r>
                        <a:rPr lang="ko-KR" altLang="en-US" sz="2000" kern="0" spc="0" dirty="0">
                          <a:effectLst/>
                          <a:latin typeface="MD아트체" panose="02020603020101020101" pitchFamily="18" charset="-127"/>
                          <a:ea typeface="MD아트체" panose="02020603020101020101" pitchFamily="18" charset="-127"/>
                        </a:rPr>
                        <a:t>역할 분담</a:t>
                      </a:r>
                      <a:r>
                        <a:rPr lang="en-US" altLang="ko-KR" sz="2000" kern="0" spc="0" dirty="0">
                          <a:effectLst/>
                          <a:latin typeface="MD아트체" panose="02020603020101020101" pitchFamily="18" charset="-127"/>
                          <a:ea typeface="MD아트체" panose="02020603020101020101" pitchFamily="18" charset="-127"/>
                        </a:rPr>
                        <a:t>, </a:t>
                      </a:r>
                      <a:r>
                        <a:rPr lang="ko-KR" altLang="en-US" sz="2000" kern="0" spc="0" dirty="0">
                          <a:effectLst/>
                          <a:latin typeface="MD아트체" panose="02020603020101020101" pitchFamily="18" charset="-127"/>
                          <a:ea typeface="MD아트체" panose="02020603020101020101" pitchFamily="18" charset="-127"/>
                        </a:rPr>
                        <a:t>사전 자료 조사</a:t>
                      </a:r>
                      <a:r>
                        <a:rPr lang="en-US" altLang="ko-KR" sz="2000" kern="0" spc="0" dirty="0">
                          <a:effectLst/>
                          <a:latin typeface="MD아트체" panose="02020603020101020101" pitchFamily="18" charset="-127"/>
                          <a:ea typeface="MD아트체" panose="02020603020101020101" pitchFamily="18" charset="-127"/>
                        </a:rPr>
                        <a:t>, </a:t>
                      </a:r>
                      <a:r>
                        <a:rPr lang="ko-KR" altLang="en-US" sz="2000" kern="0" spc="0" dirty="0">
                          <a:effectLst/>
                          <a:latin typeface="MD아트체" panose="02020603020101020101" pitchFamily="18" charset="-127"/>
                          <a:ea typeface="MD아트체" panose="02020603020101020101" pitchFamily="18" charset="-127"/>
                        </a:rPr>
                        <a:t>프로젝트 설계제안서 작성</a:t>
                      </a:r>
                      <a:endParaRPr lang="ko-KR" altLang="en-US" sz="2000" kern="0" spc="0" dirty="0">
                        <a:solidFill>
                          <a:schemeClr val="bg1"/>
                        </a:solidFill>
                        <a:effectLst/>
                        <a:latin typeface="MD아트체" panose="02020603020101020101" pitchFamily="18" charset="-127"/>
                        <a:ea typeface="MD아트체" panose="02020603020101020101" pitchFamily="18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7616"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effectLst/>
                          <a:latin typeface="MD아트체" panose="02020603020101020101" pitchFamily="18" charset="-127"/>
                          <a:ea typeface="MD아트체" panose="02020603020101020101" pitchFamily="18" charset="-127"/>
                        </a:rPr>
                        <a:t>4/24 </a:t>
                      </a:r>
                      <a:r>
                        <a:rPr lang="en-US" sz="2000" kern="0" spc="0" dirty="0">
                          <a:effectLst/>
                          <a:latin typeface="MD아트체" panose="02020603020101020101" pitchFamily="18" charset="-127"/>
                          <a:ea typeface="MD아트체" panose="02020603020101020101" pitchFamily="18" charset="-127"/>
                        </a:rPr>
                        <a:t>- </a:t>
                      </a:r>
                      <a:r>
                        <a:rPr lang="en-US" sz="2000" kern="0" spc="0" dirty="0" smtClean="0">
                          <a:effectLst/>
                          <a:latin typeface="MD아트체" panose="02020603020101020101" pitchFamily="18" charset="-127"/>
                          <a:ea typeface="MD아트체" panose="02020603020101020101" pitchFamily="18" charset="-127"/>
                        </a:rPr>
                        <a:t>4/28</a:t>
                      </a:r>
                      <a:endParaRPr lang="en-US" sz="2000" kern="0" spc="0" dirty="0">
                        <a:solidFill>
                          <a:schemeClr val="bg1"/>
                        </a:solidFill>
                        <a:effectLst/>
                        <a:latin typeface="MD아트체" panose="02020603020101020101" pitchFamily="18" charset="-127"/>
                        <a:ea typeface="MD아트체" panose="02020603020101020101" pitchFamily="18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effectLst/>
                          <a:latin typeface="MD아트체" panose="02020603020101020101" pitchFamily="18" charset="-127"/>
                          <a:ea typeface="MD아트체" panose="02020603020101020101" pitchFamily="18" charset="-127"/>
                        </a:rPr>
                        <a:t>안드로이드 스튜디오로 기본적인 틀 작성</a:t>
                      </a:r>
                      <a:endParaRPr lang="ko-KR" altLang="en-US" sz="2000" kern="0" spc="0">
                        <a:solidFill>
                          <a:schemeClr val="bg1"/>
                        </a:solidFill>
                        <a:effectLst/>
                        <a:latin typeface="MD아트체" panose="02020603020101020101" pitchFamily="18" charset="-127"/>
                        <a:ea typeface="MD아트체" panose="02020603020101020101" pitchFamily="18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7616"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effectLst/>
                          <a:latin typeface="MD아트체" panose="02020603020101020101" pitchFamily="18" charset="-127"/>
                          <a:ea typeface="MD아트체" panose="02020603020101020101" pitchFamily="18" charset="-127"/>
                        </a:rPr>
                        <a:t>5/1 –</a:t>
                      </a:r>
                      <a:r>
                        <a:rPr lang="en-US" sz="2000" kern="0" spc="0" baseline="0" dirty="0" smtClean="0">
                          <a:effectLst/>
                          <a:latin typeface="MD아트체" panose="02020603020101020101" pitchFamily="18" charset="-127"/>
                          <a:ea typeface="MD아트체" panose="02020603020101020101" pitchFamily="18" charset="-127"/>
                        </a:rPr>
                        <a:t> 5/7</a:t>
                      </a:r>
                      <a:endParaRPr lang="en-US" sz="2000" kern="0" spc="0" dirty="0">
                        <a:solidFill>
                          <a:schemeClr val="bg1"/>
                        </a:solidFill>
                        <a:effectLst/>
                        <a:latin typeface="MD아트체" panose="02020603020101020101" pitchFamily="18" charset="-127"/>
                        <a:ea typeface="MD아트체" panose="02020603020101020101" pitchFamily="18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err="1">
                          <a:effectLst/>
                          <a:latin typeface="MD아트체" panose="02020603020101020101" pitchFamily="18" charset="-127"/>
                          <a:ea typeface="MD아트체" panose="02020603020101020101" pitchFamily="18" charset="-127"/>
                        </a:rPr>
                        <a:t>안드로이드</a:t>
                      </a:r>
                      <a:r>
                        <a:rPr lang="ko-KR" altLang="en-US" sz="2000" kern="0" spc="0" dirty="0">
                          <a:effectLst/>
                          <a:latin typeface="MD아트체" panose="02020603020101020101" pitchFamily="18" charset="-127"/>
                          <a:ea typeface="MD아트체" panose="02020603020101020101" pitchFamily="18" charset="-127"/>
                        </a:rPr>
                        <a:t> 스튜디오로 각 종 기능 개발</a:t>
                      </a:r>
                      <a:endParaRPr lang="ko-KR" altLang="en-US" sz="2000" kern="0" spc="0" dirty="0">
                        <a:solidFill>
                          <a:schemeClr val="bg1"/>
                        </a:solidFill>
                        <a:effectLst/>
                        <a:latin typeface="MD아트체" panose="02020603020101020101" pitchFamily="18" charset="-127"/>
                        <a:ea typeface="MD아트체" panose="02020603020101020101" pitchFamily="18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7616"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effectLst/>
                          <a:latin typeface="MD아트체" panose="02020603020101020101" pitchFamily="18" charset="-127"/>
                          <a:ea typeface="MD아트체" panose="02020603020101020101" pitchFamily="18" charset="-127"/>
                        </a:rPr>
                        <a:t>5/8 </a:t>
                      </a:r>
                      <a:r>
                        <a:rPr lang="en-US" sz="2000" kern="0" spc="0" dirty="0">
                          <a:effectLst/>
                          <a:latin typeface="MD아트체" panose="02020603020101020101" pitchFamily="18" charset="-127"/>
                          <a:ea typeface="MD아트체" panose="02020603020101020101" pitchFamily="18" charset="-127"/>
                        </a:rPr>
                        <a:t>- </a:t>
                      </a:r>
                      <a:r>
                        <a:rPr lang="en-US" sz="2000" kern="0" spc="0" dirty="0" smtClean="0">
                          <a:effectLst/>
                          <a:latin typeface="MD아트체" panose="02020603020101020101" pitchFamily="18" charset="-127"/>
                          <a:ea typeface="MD아트체" panose="02020603020101020101" pitchFamily="18" charset="-127"/>
                        </a:rPr>
                        <a:t>5/11</a:t>
                      </a:r>
                      <a:endParaRPr lang="en-US" sz="2000" kern="0" spc="0" dirty="0">
                        <a:solidFill>
                          <a:schemeClr val="bg1"/>
                        </a:solidFill>
                        <a:effectLst/>
                        <a:latin typeface="MD아트체" panose="02020603020101020101" pitchFamily="18" charset="-127"/>
                        <a:ea typeface="MD아트체" panose="02020603020101020101" pitchFamily="18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effectLst/>
                          <a:latin typeface="MD아트체" panose="02020603020101020101" pitchFamily="18" charset="-127"/>
                          <a:ea typeface="MD아트체" panose="02020603020101020101" pitchFamily="18" charset="-127"/>
                        </a:rPr>
                        <a:t>아두이노 </a:t>
                      </a:r>
                      <a:r>
                        <a:rPr lang="en-US" altLang="ko-KR" sz="2000" kern="0" spc="0">
                          <a:effectLst/>
                          <a:latin typeface="MD아트체" panose="02020603020101020101" pitchFamily="18" charset="-127"/>
                          <a:ea typeface="MD아트체" panose="02020603020101020101" pitchFamily="18" charset="-127"/>
                        </a:rPr>
                        <a:t>IDE</a:t>
                      </a:r>
                      <a:r>
                        <a:rPr lang="ko-KR" altLang="en-US" sz="2000" kern="0" spc="0">
                          <a:effectLst/>
                          <a:latin typeface="MD아트체" panose="02020603020101020101" pitchFamily="18" charset="-127"/>
                          <a:ea typeface="MD아트체" panose="02020603020101020101" pitchFamily="18" charset="-127"/>
                        </a:rPr>
                        <a:t>로 </a:t>
                      </a:r>
                      <a:r>
                        <a:rPr lang="en-US" altLang="ko-KR" sz="2000" kern="0" spc="0">
                          <a:effectLst/>
                          <a:latin typeface="MD아트체" panose="02020603020101020101" pitchFamily="18" charset="-127"/>
                          <a:ea typeface="MD아트체" panose="02020603020101020101" pitchFamily="18" charset="-127"/>
                        </a:rPr>
                        <a:t>GPS </a:t>
                      </a:r>
                      <a:r>
                        <a:rPr lang="ko-KR" altLang="en-US" sz="2000" kern="0" spc="0">
                          <a:effectLst/>
                          <a:latin typeface="MD아트체" panose="02020603020101020101" pitchFamily="18" charset="-127"/>
                          <a:ea typeface="MD아트체" panose="02020603020101020101" pitchFamily="18" charset="-127"/>
                        </a:rPr>
                        <a:t>추적기능 개발</a:t>
                      </a:r>
                      <a:endParaRPr lang="ko-KR" altLang="en-US" sz="2000" kern="0" spc="0">
                        <a:solidFill>
                          <a:schemeClr val="bg1"/>
                        </a:solidFill>
                        <a:effectLst/>
                        <a:latin typeface="MD아트체" panose="02020603020101020101" pitchFamily="18" charset="-127"/>
                        <a:ea typeface="MD아트체" panose="02020603020101020101" pitchFamily="18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7616"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  <a:latin typeface="MD아트체" panose="02020603020101020101" pitchFamily="18" charset="-127"/>
                          <a:ea typeface="MD아트체" panose="02020603020101020101" pitchFamily="18" charset="-127"/>
                        </a:rPr>
                        <a:t>5/12 - 5/23</a:t>
                      </a:r>
                      <a:endParaRPr lang="en-US" sz="2000" kern="0" spc="0">
                        <a:solidFill>
                          <a:schemeClr val="bg1"/>
                        </a:solidFill>
                        <a:effectLst/>
                        <a:latin typeface="MD아트체" panose="02020603020101020101" pitchFamily="18" charset="-127"/>
                        <a:ea typeface="MD아트체" panose="02020603020101020101" pitchFamily="18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effectLst/>
                          <a:latin typeface="MD아트체" panose="02020603020101020101" pitchFamily="18" charset="-127"/>
                          <a:ea typeface="MD아트체" panose="02020603020101020101" pitchFamily="18" charset="-127"/>
                        </a:rPr>
                        <a:t>아두이노 개발 폼을 안드로이드 스튜디오로 호환 후 안정화 작업</a:t>
                      </a:r>
                      <a:endParaRPr lang="ko-KR" altLang="en-US" sz="2000" kern="0" spc="0">
                        <a:solidFill>
                          <a:schemeClr val="bg1"/>
                        </a:solidFill>
                        <a:effectLst/>
                        <a:latin typeface="MD아트체" panose="02020603020101020101" pitchFamily="18" charset="-127"/>
                        <a:ea typeface="MD아트체" panose="02020603020101020101" pitchFamily="18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7616"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MD아트체" panose="02020603020101020101" pitchFamily="18" charset="-127"/>
                          <a:ea typeface="MD아트체" panose="02020603020101020101" pitchFamily="18" charset="-127"/>
                        </a:rPr>
                        <a:t>5/24 - 6/11</a:t>
                      </a:r>
                      <a:endParaRPr lang="en-US" sz="2000" kern="0" spc="0" dirty="0">
                        <a:solidFill>
                          <a:schemeClr val="bg1"/>
                        </a:solidFill>
                        <a:effectLst/>
                        <a:latin typeface="MD아트체" panose="02020603020101020101" pitchFamily="18" charset="-127"/>
                        <a:ea typeface="MD아트체" panose="02020603020101020101" pitchFamily="18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MD아트체" panose="02020603020101020101" pitchFamily="18" charset="-127"/>
                          <a:ea typeface="MD아트체" panose="02020603020101020101" pitchFamily="18" charset="-127"/>
                        </a:rPr>
                        <a:t>프로젝트 보안 및 기능 추가</a:t>
                      </a:r>
                      <a:endParaRPr lang="ko-KR" altLang="en-US" sz="2000" kern="0" spc="0" dirty="0">
                        <a:solidFill>
                          <a:schemeClr val="bg1"/>
                        </a:solidFill>
                        <a:effectLst/>
                        <a:latin typeface="MD아트체" panose="02020603020101020101" pitchFamily="18" charset="-127"/>
                        <a:ea typeface="MD아트체" panose="02020603020101020101" pitchFamily="18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7616"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MD아트체" panose="02020603020101020101" pitchFamily="18" charset="-127"/>
                          <a:ea typeface="MD아트체" panose="02020603020101020101" pitchFamily="18" charset="-127"/>
                        </a:rPr>
                        <a:t>6/12 - 6/19</a:t>
                      </a:r>
                      <a:endParaRPr lang="en-US" sz="2000" kern="0" spc="0" dirty="0">
                        <a:solidFill>
                          <a:schemeClr val="bg1"/>
                        </a:solidFill>
                        <a:effectLst/>
                        <a:latin typeface="MD아트체" panose="02020603020101020101" pitchFamily="18" charset="-127"/>
                        <a:ea typeface="MD아트체" panose="02020603020101020101" pitchFamily="18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err="1">
                          <a:effectLst/>
                          <a:latin typeface="MD아트체" panose="02020603020101020101" pitchFamily="18" charset="-127"/>
                          <a:ea typeface="MD아트체" panose="02020603020101020101" pitchFamily="18" charset="-127"/>
                        </a:rPr>
                        <a:t>테스팅</a:t>
                      </a:r>
                      <a:endParaRPr lang="ko-KR" altLang="en-US" sz="2000" kern="0" spc="0" dirty="0">
                        <a:solidFill>
                          <a:schemeClr val="bg1"/>
                        </a:solidFill>
                        <a:effectLst/>
                        <a:latin typeface="MD아트체" panose="02020603020101020101" pitchFamily="18" charset="-127"/>
                        <a:ea typeface="MD아트체" panose="02020603020101020101" pitchFamily="18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23271" y="2091575"/>
            <a:ext cx="19602086" cy="944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61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Max_dark</Template>
  <TotalTime>3413</TotalTime>
  <Words>757</Words>
  <Application>Microsoft Office PowerPoint</Application>
  <PresentationFormat>와이드스크린</PresentationFormat>
  <Paragraphs>166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MD아트체</vt:lpstr>
      <vt:lpstr>맑은 고딕</vt:lpstr>
      <vt:lpstr>Arial</vt:lpstr>
      <vt:lpstr>Calibri</vt:lpstr>
      <vt:lpstr>Calibri Light</vt:lpstr>
      <vt:lpstr>Myriad Pro</vt:lpstr>
      <vt:lpstr>Тема Office</vt:lpstr>
      <vt:lpstr>PowerPoint 프레젠테이션</vt:lpstr>
      <vt:lpstr>목차</vt:lpstr>
      <vt:lpstr>프로그램 설계 개요</vt:lpstr>
      <vt:lpstr>프로그램 설계 개요</vt:lpstr>
      <vt:lpstr>프로그램 설계 개요</vt:lpstr>
      <vt:lpstr>프로그램 설계 개요</vt:lpstr>
      <vt:lpstr>프로그램 개발 범위</vt:lpstr>
      <vt:lpstr>프로그램 개발 환경</vt:lpstr>
      <vt:lpstr>프로그램 개발 일정</vt:lpstr>
      <vt:lpstr>팀 구성원 및 업무분담</vt:lpstr>
      <vt:lpstr>프로젝트의 주요 기능분석</vt:lpstr>
      <vt:lpstr>프로젝트 전체 구성도</vt:lpstr>
      <vt:lpstr>프로젝트 전체 구성도 및 입출력 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Lenovo</dc:creator>
  <cp:lastModifiedBy>Lenovo</cp:lastModifiedBy>
  <cp:revision>43</cp:revision>
  <dcterms:created xsi:type="dcterms:W3CDTF">2017-04-07T01:50:23Z</dcterms:created>
  <dcterms:modified xsi:type="dcterms:W3CDTF">2017-06-22T09:27:16Z</dcterms:modified>
</cp:coreProperties>
</file>