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33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49" autoAdjust="0"/>
  </p:normalViewPr>
  <p:slideViewPr>
    <p:cSldViewPr>
      <p:cViewPr varScale="1">
        <p:scale>
          <a:sx n="48" d="100"/>
          <a:sy n="48" d="100"/>
        </p:scale>
        <p:origin x="-4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CFB223-DD92-4691-8D46-0DF0AC5B824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latinLnBrk="1"/>
          <a:endParaRPr lang="ko-KR" altLang="en-US"/>
        </a:p>
      </dgm:t>
    </dgm:pt>
    <dgm:pt modelId="{A6191416-EED8-44F3-BDA0-A02D8306BF95}">
      <dgm:prSet/>
      <dgm:spPr/>
      <dgm:t>
        <a:bodyPr/>
        <a:lstStyle/>
        <a:p>
          <a:pPr rtl="0" latinLnBrk="1"/>
          <a:r>
            <a:rPr lang="ko-KR" smtClean="0"/>
            <a:t>정치 </a:t>
          </a:r>
          <a:r>
            <a:rPr lang="en-US" smtClean="0"/>
            <a:t>– </a:t>
          </a:r>
          <a:r>
            <a:rPr lang="ko-KR" smtClean="0"/>
            <a:t>경실련</a:t>
          </a:r>
          <a:r>
            <a:rPr lang="en-US" smtClean="0"/>
            <a:t>, </a:t>
          </a:r>
          <a:r>
            <a:rPr lang="ko-KR" smtClean="0"/>
            <a:t>참여연합</a:t>
          </a:r>
          <a:r>
            <a:rPr lang="en-US" smtClean="0"/>
            <a:t> </a:t>
          </a:r>
          <a:endParaRPr lang="ko-KR"/>
        </a:p>
      </dgm:t>
    </dgm:pt>
    <dgm:pt modelId="{781C0A62-CBAB-4AA9-9443-348A2EA18CD4}" type="parTrans" cxnId="{70046B09-E90E-44B0-8579-D14D407F0681}">
      <dgm:prSet/>
      <dgm:spPr/>
      <dgm:t>
        <a:bodyPr/>
        <a:lstStyle/>
        <a:p>
          <a:pPr latinLnBrk="1"/>
          <a:endParaRPr lang="ko-KR" altLang="en-US"/>
        </a:p>
      </dgm:t>
    </dgm:pt>
    <dgm:pt modelId="{38DAFA7B-C0E2-4426-BA47-E27D370B43FB}" type="sibTrans" cxnId="{70046B09-E90E-44B0-8579-D14D407F0681}">
      <dgm:prSet/>
      <dgm:spPr/>
      <dgm:t>
        <a:bodyPr/>
        <a:lstStyle/>
        <a:p>
          <a:pPr latinLnBrk="1"/>
          <a:endParaRPr lang="ko-KR" altLang="en-US"/>
        </a:p>
      </dgm:t>
    </dgm:pt>
    <dgm:pt modelId="{990D5CEA-BFB6-4C7F-AEA1-5767F5AC3CF9}">
      <dgm:prSet/>
      <dgm:spPr/>
      <dgm:t>
        <a:bodyPr/>
        <a:lstStyle/>
        <a:p>
          <a:pPr rtl="0" latinLnBrk="1"/>
          <a:r>
            <a:rPr lang="ko-KR" smtClean="0"/>
            <a:t>경제 </a:t>
          </a:r>
          <a:r>
            <a:rPr lang="en-US" smtClean="0"/>
            <a:t>– </a:t>
          </a:r>
          <a:r>
            <a:rPr lang="ko-KR" smtClean="0"/>
            <a:t>녹색 소비자 연합</a:t>
          </a:r>
          <a:endParaRPr lang="en-US"/>
        </a:p>
      </dgm:t>
    </dgm:pt>
    <dgm:pt modelId="{172A3661-F2ED-47B3-A911-EB81F071C956}" type="parTrans" cxnId="{3146B10F-EC35-41AE-A5D5-F0742547B121}">
      <dgm:prSet/>
      <dgm:spPr/>
      <dgm:t>
        <a:bodyPr/>
        <a:lstStyle/>
        <a:p>
          <a:pPr latinLnBrk="1"/>
          <a:endParaRPr lang="ko-KR" altLang="en-US"/>
        </a:p>
      </dgm:t>
    </dgm:pt>
    <dgm:pt modelId="{A35472B7-CEEB-457D-9499-35D98239CC0D}" type="sibTrans" cxnId="{3146B10F-EC35-41AE-A5D5-F0742547B121}">
      <dgm:prSet/>
      <dgm:spPr/>
      <dgm:t>
        <a:bodyPr/>
        <a:lstStyle/>
        <a:p>
          <a:pPr latinLnBrk="1"/>
          <a:endParaRPr lang="ko-KR" altLang="en-US"/>
        </a:p>
      </dgm:t>
    </dgm:pt>
    <dgm:pt modelId="{43880D68-2473-422B-A990-C47CF61A49C1}">
      <dgm:prSet/>
      <dgm:spPr/>
      <dgm:t>
        <a:bodyPr/>
        <a:lstStyle/>
        <a:p>
          <a:pPr rtl="0" latinLnBrk="1"/>
          <a:r>
            <a:rPr lang="ko-KR" smtClean="0"/>
            <a:t>한국 소비자 생활 연구원</a:t>
          </a:r>
          <a:endParaRPr lang="en-US"/>
        </a:p>
      </dgm:t>
    </dgm:pt>
    <dgm:pt modelId="{C9EDA74A-C040-4791-8B5A-B7598D133E65}" type="parTrans" cxnId="{979761DA-EDD5-4AF6-A281-8BE2A4A73673}">
      <dgm:prSet/>
      <dgm:spPr/>
      <dgm:t>
        <a:bodyPr/>
        <a:lstStyle/>
        <a:p>
          <a:pPr latinLnBrk="1"/>
          <a:endParaRPr lang="ko-KR" altLang="en-US"/>
        </a:p>
      </dgm:t>
    </dgm:pt>
    <dgm:pt modelId="{A263B7FD-53D0-42F2-80DE-EE2250B242E9}" type="sibTrans" cxnId="{979761DA-EDD5-4AF6-A281-8BE2A4A73673}">
      <dgm:prSet/>
      <dgm:spPr/>
      <dgm:t>
        <a:bodyPr/>
        <a:lstStyle/>
        <a:p>
          <a:pPr latinLnBrk="1"/>
          <a:endParaRPr lang="ko-KR" altLang="en-US"/>
        </a:p>
      </dgm:t>
    </dgm:pt>
    <dgm:pt modelId="{7D251CEA-1E07-4930-BAE6-405443E36DE2}">
      <dgm:prSet/>
      <dgm:spPr/>
      <dgm:t>
        <a:bodyPr/>
        <a:lstStyle/>
        <a:p>
          <a:pPr rtl="0" latinLnBrk="1"/>
          <a:r>
            <a:rPr lang="ko-KR" smtClean="0"/>
            <a:t>환경 </a:t>
          </a:r>
          <a:r>
            <a:rPr lang="en-US" smtClean="0"/>
            <a:t>– </a:t>
          </a:r>
          <a:r>
            <a:rPr lang="ko-KR" smtClean="0"/>
            <a:t>환경 운동 연합</a:t>
          </a:r>
          <a:r>
            <a:rPr lang="en-US" smtClean="0"/>
            <a:t/>
          </a:r>
          <a:br>
            <a:rPr lang="en-US" smtClean="0"/>
          </a:br>
          <a:r>
            <a:rPr lang="en-US" smtClean="0"/>
            <a:t>         </a:t>
          </a:r>
          <a:r>
            <a:rPr lang="ko-KR" smtClean="0"/>
            <a:t>녹색연합</a:t>
          </a:r>
          <a:endParaRPr lang="ko-KR"/>
        </a:p>
      </dgm:t>
    </dgm:pt>
    <dgm:pt modelId="{1DDEC665-2470-49AE-9631-CA870D22FDDE}" type="parTrans" cxnId="{285C13CD-48AB-44D6-BDE2-C8A8EB6E1C26}">
      <dgm:prSet/>
      <dgm:spPr/>
      <dgm:t>
        <a:bodyPr/>
        <a:lstStyle/>
        <a:p>
          <a:pPr latinLnBrk="1"/>
          <a:endParaRPr lang="ko-KR" altLang="en-US"/>
        </a:p>
      </dgm:t>
    </dgm:pt>
    <dgm:pt modelId="{3AB70487-979D-4329-BFA7-BE0B92D89237}" type="sibTrans" cxnId="{285C13CD-48AB-44D6-BDE2-C8A8EB6E1C26}">
      <dgm:prSet/>
      <dgm:spPr/>
      <dgm:t>
        <a:bodyPr/>
        <a:lstStyle/>
        <a:p>
          <a:pPr latinLnBrk="1"/>
          <a:endParaRPr lang="ko-KR" altLang="en-US"/>
        </a:p>
      </dgm:t>
    </dgm:pt>
    <dgm:pt modelId="{03617485-841C-4160-B3E9-C62FC5E21D48}" type="pres">
      <dgm:prSet presAssocID="{E6CFB223-DD92-4691-8D46-0DF0AC5B824C}" presName="CompostProcess" presStyleCnt="0">
        <dgm:presLayoutVars>
          <dgm:dir/>
          <dgm:resizeHandles val="exact"/>
        </dgm:presLayoutVars>
      </dgm:prSet>
      <dgm:spPr/>
    </dgm:pt>
    <dgm:pt modelId="{3F49B6FE-256D-49B5-841B-1EFA24FCB02C}" type="pres">
      <dgm:prSet presAssocID="{E6CFB223-DD92-4691-8D46-0DF0AC5B824C}" presName="arrow" presStyleLbl="bgShp" presStyleIdx="0" presStyleCnt="1"/>
      <dgm:spPr/>
    </dgm:pt>
    <dgm:pt modelId="{5CE16966-0271-4583-8DA9-0C0126A26C7D}" type="pres">
      <dgm:prSet presAssocID="{E6CFB223-DD92-4691-8D46-0DF0AC5B824C}" presName="linearProcess" presStyleCnt="0"/>
      <dgm:spPr/>
    </dgm:pt>
    <dgm:pt modelId="{83DF0A57-C028-4254-A408-B9FB4F9F0BE1}" type="pres">
      <dgm:prSet presAssocID="{A6191416-EED8-44F3-BDA0-A02D8306BF95}" presName="textNode" presStyleLbl="node1" presStyleIdx="0" presStyleCnt="3">
        <dgm:presLayoutVars>
          <dgm:bulletEnabled val="1"/>
        </dgm:presLayoutVars>
      </dgm:prSet>
      <dgm:spPr/>
    </dgm:pt>
    <dgm:pt modelId="{222BBE73-2332-4F7E-9BAB-D462D51242CC}" type="pres">
      <dgm:prSet presAssocID="{38DAFA7B-C0E2-4426-BA47-E27D370B43FB}" presName="sibTrans" presStyleCnt="0"/>
      <dgm:spPr/>
    </dgm:pt>
    <dgm:pt modelId="{6ADE5A8A-F1F1-4C59-8C5D-7D74AD3DFD30}" type="pres">
      <dgm:prSet presAssocID="{990D5CEA-BFB6-4C7F-AEA1-5767F5AC3CF9}" presName="textNode" presStyleLbl="node1" presStyleIdx="1" presStyleCnt="3">
        <dgm:presLayoutVars>
          <dgm:bulletEnabled val="1"/>
        </dgm:presLayoutVars>
      </dgm:prSet>
      <dgm:spPr/>
    </dgm:pt>
    <dgm:pt modelId="{E6E0CC3D-F4F4-4972-95BC-093E3021C22E}" type="pres">
      <dgm:prSet presAssocID="{A35472B7-CEEB-457D-9499-35D98239CC0D}" presName="sibTrans" presStyleCnt="0"/>
      <dgm:spPr/>
    </dgm:pt>
    <dgm:pt modelId="{259D04A5-1C10-4490-A599-B96A8F107470}" type="pres">
      <dgm:prSet presAssocID="{7D251CEA-1E07-4930-BAE6-405443E36DE2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9E66E04F-B836-4D84-AA32-9067FC3F3922}" type="presOf" srcId="{990D5CEA-BFB6-4C7F-AEA1-5767F5AC3CF9}" destId="{6ADE5A8A-F1F1-4C59-8C5D-7D74AD3DFD30}" srcOrd="0" destOrd="0" presId="urn:microsoft.com/office/officeart/2005/8/layout/hProcess9"/>
    <dgm:cxn modelId="{285C13CD-48AB-44D6-BDE2-C8A8EB6E1C26}" srcId="{E6CFB223-DD92-4691-8D46-0DF0AC5B824C}" destId="{7D251CEA-1E07-4930-BAE6-405443E36DE2}" srcOrd="2" destOrd="0" parTransId="{1DDEC665-2470-49AE-9631-CA870D22FDDE}" sibTransId="{3AB70487-979D-4329-BFA7-BE0B92D89237}"/>
    <dgm:cxn modelId="{6619C5A4-5E51-4558-B7B5-6787E1FA83AF}" type="presOf" srcId="{A6191416-EED8-44F3-BDA0-A02D8306BF95}" destId="{83DF0A57-C028-4254-A408-B9FB4F9F0BE1}" srcOrd="0" destOrd="0" presId="urn:microsoft.com/office/officeart/2005/8/layout/hProcess9"/>
    <dgm:cxn modelId="{70046B09-E90E-44B0-8579-D14D407F0681}" srcId="{E6CFB223-DD92-4691-8D46-0DF0AC5B824C}" destId="{A6191416-EED8-44F3-BDA0-A02D8306BF95}" srcOrd="0" destOrd="0" parTransId="{781C0A62-CBAB-4AA9-9443-348A2EA18CD4}" sibTransId="{38DAFA7B-C0E2-4426-BA47-E27D370B43FB}"/>
    <dgm:cxn modelId="{979761DA-EDD5-4AF6-A281-8BE2A4A73673}" srcId="{990D5CEA-BFB6-4C7F-AEA1-5767F5AC3CF9}" destId="{43880D68-2473-422B-A990-C47CF61A49C1}" srcOrd="0" destOrd="0" parTransId="{C9EDA74A-C040-4791-8B5A-B7598D133E65}" sibTransId="{A263B7FD-53D0-42F2-80DE-EE2250B242E9}"/>
    <dgm:cxn modelId="{3146B10F-EC35-41AE-A5D5-F0742547B121}" srcId="{E6CFB223-DD92-4691-8D46-0DF0AC5B824C}" destId="{990D5CEA-BFB6-4C7F-AEA1-5767F5AC3CF9}" srcOrd="1" destOrd="0" parTransId="{172A3661-F2ED-47B3-A911-EB81F071C956}" sibTransId="{A35472B7-CEEB-457D-9499-35D98239CC0D}"/>
    <dgm:cxn modelId="{FCB7D777-D35A-4EAE-9997-1940D98CDDFF}" type="presOf" srcId="{7D251CEA-1E07-4930-BAE6-405443E36DE2}" destId="{259D04A5-1C10-4490-A599-B96A8F107470}" srcOrd="0" destOrd="0" presId="urn:microsoft.com/office/officeart/2005/8/layout/hProcess9"/>
    <dgm:cxn modelId="{76F805DA-27CF-40F1-9ECF-6C01F6991E7C}" type="presOf" srcId="{43880D68-2473-422B-A990-C47CF61A49C1}" destId="{6ADE5A8A-F1F1-4C59-8C5D-7D74AD3DFD30}" srcOrd="0" destOrd="1" presId="urn:microsoft.com/office/officeart/2005/8/layout/hProcess9"/>
    <dgm:cxn modelId="{06E4DB01-2BCE-4B78-AFC0-4957CDAE7811}" type="presOf" srcId="{E6CFB223-DD92-4691-8D46-0DF0AC5B824C}" destId="{03617485-841C-4160-B3E9-C62FC5E21D48}" srcOrd="0" destOrd="0" presId="urn:microsoft.com/office/officeart/2005/8/layout/hProcess9"/>
    <dgm:cxn modelId="{0A998984-7778-446E-B40B-736A0932967E}" type="presParOf" srcId="{03617485-841C-4160-B3E9-C62FC5E21D48}" destId="{3F49B6FE-256D-49B5-841B-1EFA24FCB02C}" srcOrd="0" destOrd="0" presId="urn:microsoft.com/office/officeart/2005/8/layout/hProcess9"/>
    <dgm:cxn modelId="{545E453A-EBC7-4496-9A61-9134E205D373}" type="presParOf" srcId="{03617485-841C-4160-B3E9-C62FC5E21D48}" destId="{5CE16966-0271-4583-8DA9-0C0126A26C7D}" srcOrd="1" destOrd="0" presId="urn:microsoft.com/office/officeart/2005/8/layout/hProcess9"/>
    <dgm:cxn modelId="{CDEB913D-D34B-497E-8F8B-F9400C0A9802}" type="presParOf" srcId="{5CE16966-0271-4583-8DA9-0C0126A26C7D}" destId="{83DF0A57-C028-4254-A408-B9FB4F9F0BE1}" srcOrd="0" destOrd="0" presId="urn:microsoft.com/office/officeart/2005/8/layout/hProcess9"/>
    <dgm:cxn modelId="{2A0CE018-5F53-4C85-AEC8-42AE4D1507E2}" type="presParOf" srcId="{5CE16966-0271-4583-8DA9-0C0126A26C7D}" destId="{222BBE73-2332-4F7E-9BAB-D462D51242CC}" srcOrd="1" destOrd="0" presId="urn:microsoft.com/office/officeart/2005/8/layout/hProcess9"/>
    <dgm:cxn modelId="{B574E1BB-29BA-4981-9426-46E0D57D145E}" type="presParOf" srcId="{5CE16966-0271-4583-8DA9-0C0126A26C7D}" destId="{6ADE5A8A-F1F1-4C59-8C5D-7D74AD3DFD30}" srcOrd="2" destOrd="0" presId="urn:microsoft.com/office/officeart/2005/8/layout/hProcess9"/>
    <dgm:cxn modelId="{E5275E04-C679-4B6D-BB61-73105B0B216E}" type="presParOf" srcId="{5CE16966-0271-4583-8DA9-0C0126A26C7D}" destId="{E6E0CC3D-F4F4-4972-95BC-093E3021C22E}" srcOrd="3" destOrd="0" presId="urn:microsoft.com/office/officeart/2005/8/layout/hProcess9"/>
    <dgm:cxn modelId="{10BB6CD8-F19C-4491-9E84-2EAF5181A735}" type="presParOf" srcId="{5CE16966-0271-4583-8DA9-0C0126A26C7D}" destId="{259D04A5-1C10-4490-A599-B96A8F10747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F49B6FE-256D-49B5-841B-1EFA24FCB02C}">
      <dsp:nvSpPr>
        <dsp:cNvPr id="0" name=""/>
        <dsp:cNvSpPr/>
      </dsp:nvSpPr>
      <dsp:spPr>
        <a:xfrm>
          <a:off x="617219" y="0"/>
          <a:ext cx="6995160" cy="4572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DF0A57-C028-4254-A408-B9FB4F9F0BE1}">
      <dsp:nvSpPr>
        <dsp:cNvPr id="0" name=""/>
        <dsp:cNvSpPr/>
      </dsp:nvSpPr>
      <dsp:spPr>
        <a:xfrm>
          <a:off x="278874" y="1371599"/>
          <a:ext cx="2468880" cy="182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400" kern="1200" smtClean="0"/>
            <a:t>정치 </a:t>
          </a:r>
          <a:r>
            <a:rPr lang="en-US" sz="2400" kern="1200" smtClean="0"/>
            <a:t>– </a:t>
          </a:r>
          <a:r>
            <a:rPr lang="ko-KR" sz="2400" kern="1200" smtClean="0"/>
            <a:t>경실련</a:t>
          </a:r>
          <a:r>
            <a:rPr lang="en-US" sz="2400" kern="1200" smtClean="0"/>
            <a:t>, </a:t>
          </a:r>
          <a:r>
            <a:rPr lang="ko-KR" sz="2400" kern="1200" smtClean="0"/>
            <a:t>참여연합</a:t>
          </a:r>
          <a:r>
            <a:rPr lang="en-US" sz="2400" kern="1200" smtClean="0"/>
            <a:t> </a:t>
          </a:r>
          <a:endParaRPr lang="ko-KR" sz="2400" kern="1200"/>
        </a:p>
      </dsp:txBody>
      <dsp:txXfrm>
        <a:off x="278874" y="1371599"/>
        <a:ext cx="2468880" cy="1828800"/>
      </dsp:txXfrm>
    </dsp:sp>
    <dsp:sp modelId="{6ADE5A8A-F1F1-4C59-8C5D-7D74AD3DFD30}">
      <dsp:nvSpPr>
        <dsp:cNvPr id="0" name=""/>
        <dsp:cNvSpPr/>
      </dsp:nvSpPr>
      <dsp:spPr>
        <a:xfrm>
          <a:off x="2880359" y="1371599"/>
          <a:ext cx="2468880" cy="182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400" kern="1200" smtClean="0"/>
            <a:t>경제 </a:t>
          </a:r>
          <a:r>
            <a:rPr lang="en-US" sz="2400" kern="1200" smtClean="0"/>
            <a:t>– </a:t>
          </a:r>
          <a:r>
            <a:rPr lang="ko-KR" sz="2400" kern="1200" smtClean="0"/>
            <a:t>녹색 소비자 연합</a:t>
          </a:r>
          <a:endParaRPr lang="en-US" sz="2400" kern="1200"/>
        </a:p>
        <a:p>
          <a:pPr marL="171450" lvl="1" indent="-171450" algn="l" defTabSz="84455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sz="1900" kern="1200" smtClean="0"/>
            <a:t>한국 소비자 생활 연구원</a:t>
          </a:r>
          <a:endParaRPr lang="en-US" sz="1900" kern="1200"/>
        </a:p>
      </dsp:txBody>
      <dsp:txXfrm>
        <a:off x="2880359" y="1371599"/>
        <a:ext cx="2468880" cy="1828800"/>
      </dsp:txXfrm>
    </dsp:sp>
    <dsp:sp modelId="{259D04A5-1C10-4490-A599-B96A8F107470}">
      <dsp:nvSpPr>
        <dsp:cNvPr id="0" name=""/>
        <dsp:cNvSpPr/>
      </dsp:nvSpPr>
      <dsp:spPr>
        <a:xfrm>
          <a:off x="5481845" y="1371599"/>
          <a:ext cx="2468880" cy="182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400" kern="1200" smtClean="0"/>
            <a:t>환경 </a:t>
          </a:r>
          <a:r>
            <a:rPr lang="en-US" sz="2400" kern="1200" smtClean="0"/>
            <a:t>– </a:t>
          </a:r>
          <a:r>
            <a:rPr lang="ko-KR" sz="2400" kern="1200" smtClean="0"/>
            <a:t>환경 운동 연합</a:t>
          </a:r>
          <a:r>
            <a:rPr lang="en-US" sz="2400" kern="1200" smtClean="0"/>
            <a:t/>
          </a:r>
          <a:br>
            <a:rPr lang="en-US" sz="2400" kern="1200" smtClean="0"/>
          </a:br>
          <a:r>
            <a:rPr lang="en-US" sz="2400" kern="1200" smtClean="0"/>
            <a:t>         </a:t>
          </a:r>
          <a:r>
            <a:rPr lang="ko-KR" sz="2400" kern="1200" smtClean="0"/>
            <a:t>녹색연합</a:t>
          </a:r>
          <a:endParaRPr lang="ko-KR" sz="2400" kern="1200"/>
        </a:p>
      </dsp:txBody>
      <dsp:txXfrm>
        <a:off x="5481845" y="1371599"/>
        <a:ext cx="2468880" cy="1828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F9E0D-B480-45AA-81CA-66BAA755DF8B}" type="datetimeFigureOut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7E898-6F46-4AA6-93C4-367338407C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7E898-6F46-4AA6-93C4-367338407CD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7E898-6F46-4AA6-93C4-367338407CD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7E898-6F46-4AA6-93C4-367338407CD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7E898-6F46-4AA6-93C4-367338407CD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14488"/>
            <a:ext cx="7772400" cy="1470025"/>
          </a:xfr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800" b="1" kern="1200" smtClean="0">
                <a:gradFill>
                  <a:gsLst>
                    <a:gs pos="0">
                      <a:schemeClr val="bg1"/>
                    </a:gs>
                    <a:gs pos="85000">
                      <a:schemeClr val="tx2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effectLst>
                  <a:glow rad="1397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5429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DED709E-A3A9-4313-8134-9F67FE8A5480}" type="datetimeFigureOut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3" name="Picture 51" descr="10_1 c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DED709E-A3A9-4313-8134-9F67FE8A5480}" type="datetimeFigureOut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DED709E-A3A9-4313-8134-9F67FE8A5480}" type="datetimeFigureOut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DDED709E-A3A9-4313-8134-9F67FE8A5480}" type="datetimeFigureOut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928923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1428736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42984"/>
            <a:ext cx="4038600" cy="4983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42984"/>
            <a:ext cx="4038600" cy="4983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7154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928802"/>
            <a:ext cx="4040188" cy="41973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07154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928802"/>
            <a:ext cx="4041775" cy="41973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2" descr="002"/>
          <p:cNvPicPr>
            <a:picLocks noChangeAspect="1" noChangeArrowheads="1"/>
          </p:cNvPicPr>
          <p:nvPr/>
        </p:nvPicPr>
        <p:blipFill>
          <a:blip r:embed="rId2" cstate="print"/>
          <a:srcRect b="30133"/>
          <a:stretch>
            <a:fillRect/>
          </a:stretch>
        </p:blipFill>
        <p:spPr bwMode="auto">
          <a:xfrm>
            <a:off x="7351959" y="311854"/>
            <a:ext cx="1331913" cy="33496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DDED709E-A3A9-4313-8134-9F67FE8A5480}" type="datetimeFigureOut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2800" b="1" kern="1200">
          <a:solidFill>
            <a:schemeClr val="bg1"/>
          </a:solidFill>
          <a:effectLst>
            <a:glow rad="139700">
              <a:schemeClr val="tx1">
                <a:lumMod val="95000"/>
                <a:lumOff val="5000"/>
                <a:alpha val="40000"/>
              </a:schemeClr>
            </a:glo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DED709E-A3A9-4313-8134-9F67FE8A5480}" type="datetimeFigureOut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marL="484632" algn="l" rtl="0" eaLnBrk="1" latinLnBrk="1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1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9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시민단체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홍길동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시민단체 현황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endParaRPr lang="en-US" altLang="ko-KR" dirty="0" smtClean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 smtClean="0"/>
              <a:t>2008</a:t>
            </a:r>
            <a:r>
              <a:rPr lang="ko-KR" altLang="en-US" dirty="0" smtClean="0"/>
              <a:t>년 기준 전국적으로 등록된 시민단체는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만여개로</a:t>
            </a:r>
            <a:r>
              <a:rPr lang="ko-KR" altLang="en-US" dirty="0" smtClean="0"/>
              <a:t> 추정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/>
              <a:t>공동선과 공공의 이익을 위해 봉사나 구호활동을 펼치고 있다</a:t>
            </a:r>
            <a:r>
              <a:rPr lang="en-US" altLang="ko-KR" dirty="0" smtClean="0"/>
              <a:t>.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/>
              <a:t>국가나 자본으로부터 독립해서 활동하는 </a:t>
            </a:r>
            <a:r>
              <a:rPr lang="ko-KR" altLang="en-US" dirty="0" err="1" smtClean="0"/>
              <a:t>비정부기구</a:t>
            </a:r>
            <a:r>
              <a:rPr lang="en-US" altLang="ko-KR" dirty="0" smtClean="0"/>
              <a:t>&lt;</a:t>
            </a:r>
            <a:r>
              <a:rPr lang="en-US" dirty="0" smtClean="0"/>
              <a:t>Non-Government Organization, NGO&gt;</a:t>
            </a:r>
            <a:r>
              <a:rPr lang="ko-KR" altLang="en-US" dirty="0" smtClean="0"/>
              <a:t>를 뜻한다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시민단체 현황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2008</a:t>
            </a:r>
            <a:r>
              <a:rPr lang="ko-KR" altLang="en-US" dirty="0" smtClean="0"/>
              <a:t>년 기준 전국적으로 등록된 시민단체는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만여개로</a:t>
            </a:r>
            <a:r>
              <a:rPr lang="ko-KR" altLang="en-US" dirty="0" smtClean="0"/>
              <a:t> 추정</a:t>
            </a:r>
            <a:endParaRPr lang="en-US" altLang="ko-KR" dirty="0" smtClean="0"/>
          </a:p>
          <a:p>
            <a:r>
              <a:rPr lang="ko-KR" altLang="en-US" dirty="0" smtClean="0"/>
              <a:t>공동선과 공공의 이익을 위해 봉사나 구호활동을 펼치고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국가나 자본으로부터 독립해서 활동하는 </a:t>
            </a:r>
            <a:r>
              <a:rPr lang="ko-KR" altLang="en-US" dirty="0" err="1" smtClean="0"/>
              <a:t>비정부기구</a:t>
            </a:r>
            <a:r>
              <a:rPr lang="en-US" altLang="ko-KR" dirty="0" smtClean="0"/>
              <a:t>&lt;</a:t>
            </a:r>
            <a:r>
              <a:rPr lang="en-US" dirty="0" smtClean="0"/>
              <a:t>Non-Government Organization, NGO&gt;</a:t>
            </a:r>
            <a:r>
              <a:rPr lang="ko-KR" altLang="en-US" dirty="0" smtClean="0"/>
              <a:t>를 뜻한다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정치 </a:t>
            </a:r>
            <a:r>
              <a:rPr lang="en-US" altLang="ko-KR" dirty="0" smtClean="0"/>
              <a:t>– </a:t>
            </a:r>
            <a:r>
              <a:rPr lang="ko-KR" altLang="en-US" dirty="0" smtClean="0">
                <a:latin typeface="궁서체" pitchFamily="17" charset="-127"/>
                <a:ea typeface="궁서체" pitchFamily="17" charset="-127"/>
              </a:rPr>
              <a:t>경실련</a:t>
            </a:r>
            <a:r>
              <a:rPr lang="en-US" altLang="ko-KR" dirty="0" smtClean="0">
                <a:latin typeface="궁서체" pitchFamily="17" charset="-127"/>
                <a:ea typeface="궁서체" pitchFamily="17" charset="-127"/>
              </a:rPr>
              <a:t>, </a:t>
            </a:r>
            <a:r>
              <a:rPr lang="ko-KR" altLang="en-US" dirty="0" smtClean="0">
                <a:latin typeface="궁서체" pitchFamily="17" charset="-127"/>
                <a:ea typeface="궁서체" pitchFamily="17" charset="-127"/>
              </a:rPr>
              <a:t>참여연합</a:t>
            </a:r>
            <a:r>
              <a:rPr lang="en-US" altLang="ko-KR" dirty="0" smtClean="0">
                <a:latin typeface="궁서체" pitchFamily="17" charset="-127"/>
                <a:ea typeface="궁서체" pitchFamily="17" charset="-127"/>
              </a:rPr>
              <a:t> </a:t>
            </a:r>
          </a:p>
          <a:p>
            <a:r>
              <a:rPr lang="ko-KR" altLang="en-US" dirty="0" smtClean="0"/>
              <a:t>경제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녹색 소비자 연합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</a:t>
            </a:r>
            <a:r>
              <a:rPr lang="ko-KR" altLang="en-US" dirty="0" smtClean="0"/>
              <a:t>한국 소비자 생활 연구원</a:t>
            </a:r>
            <a:endParaRPr lang="en-US" altLang="ko-KR" dirty="0" smtClean="0"/>
          </a:p>
          <a:p>
            <a:r>
              <a:rPr lang="ko-KR" altLang="en-US" dirty="0" smtClean="0"/>
              <a:t>환경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환경 운동 연합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</a:t>
            </a:r>
            <a:r>
              <a:rPr lang="ko-KR" altLang="en-US" dirty="0" smtClean="0"/>
              <a:t>녹색연합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종류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457200" y="1882808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테마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열정">
  <a:themeElements>
    <a:clrScheme name="열정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열정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테마2</Template>
  <TotalTime>188</TotalTime>
  <Words>105</Words>
  <Application>Microsoft Office PowerPoint</Application>
  <PresentationFormat>화면 슬라이드 쇼(4:3)</PresentationFormat>
  <Paragraphs>25</Paragraphs>
  <Slides>5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7" baseType="lpstr">
      <vt:lpstr>테마2</vt:lpstr>
      <vt:lpstr>열정</vt:lpstr>
      <vt:lpstr>시민단체</vt:lpstr>
      <vt:lpstr>시민단체 현황</vt:lpstr>
      <vt:lpstr>시민단체 현황</vt:lpstr>
      <vt:lpstr>종류</vt:lpstr>
      <vt:lpstr>종류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시민단체</dc:title>
  <dc:creator>kim</dc:creator>
  <cp:lastModifiedBy>kim</cp:lastModifiedBy>
  <cp:revision>17</cp:revision>
  <dcterms:created xsi:type="dcterms:W3CDTF">2010-03-23T18:42:30Z</dcterms:created>
  <dcterms:modified xsi:type="dcterms:W3CDTF">2010-12-30T23:36:56Z</dcterms:modified>
</cp:coreProperties>
</file>