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Layouts/slideLayout19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  <p:sldMasterId id="2147483733" r:id="rId2"/>
  </p:sldMasterIdLst>
  <p:notesMasterIdLst>
    <p:notesMasterId r:id="rId8"/>
  </p:notesMasterIdLst>
  <p:sldIdLst>
    <p:sldId id="256" r:id="rId3"/>
    <p:sldId id="257" r:id="rId4"/>
    <p:sldId id="258" r:id="rId5"/>
    <p:sldId id="259" r:id="rId6"/>
    <p:sldId id="260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449" autoAdjust="0"/>
  </p:normalViewPr>
  <p:slideViewPr>
    <p:cSldViewPr>
      <p:cViewPr varScale="1">
        <p:scale>
          <a:sx n="54" d="100"/>
          <a:sy n="54" d="100"/>
        </p:scale>
        <p:origin x="-84" y="-4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2F9E0D-B480-45AA-81CA-66BAA755DF8B}" type="datetimeFigureOut">
              <a:rPr lang="ko-KR" altLang="en-US" smtClean="0"/>
              <a:pPr/>
              <a:t>2010-11-25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17E898-6F46-4AA6-93C4-367338407C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17E898-6F46-4AA6-93C4-367338407CD9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17E898-6F46-4AA6-93C4-367338407CD9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17E898-6F46-4AA6-93C4-367338407CD9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17E898-6F46-4AA6-93C4-367338407CD9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714488"/>
            <a:ext cx="7772400" cy="1470025"/>
          </a:xfr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lang="ko-KR" altLang="en-US" sz="4800" b="1" kern="1200" smtClean="0">
                <a:gradFill>
                  <a:gsLst>
                    <a:gs pos="0">
                      <a:schemeClr val="bg1"/>
                    </a:gs>
                    <a:gs pos="85000">
                      <a:schemeClr val="tx2">
                        <a:lumMod val="20000"/>
                        <a:lumOff val="80000"/>
                      </a:schemeClr>
                    </a:gs>
                  </a:gsLst>
                  <a:lin ang="5400000" scaled="1"/>
                </a:gradFill>
                <a:effectLst>
                  <a:glow rad="139700">
                    <a:schemeClr val="tx1">
                      <a:lumMod val="95000"/>
                      <a:lumOff val="5000"/>
                      <a:alpha val="40000"/>
                    </a:schemeClr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214686"/>
            <a:ext cx="6400800" cy="542932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DED709E-A3A9-4313-8134-9F67FE8A5480}" type="datetimeFigureOut">
              <a:rPr lang="ko-KR" altLang="en-US" smtClean="0"/>
              <a:pPr/>
              <a:t>2010-11-25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8D2D771-3B66-4637-89AB-1E2FC6EF13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D709E-A3A9-4313-8134-9F67FE8A5480}" type="datetimeFigureOut">
              <a:rPr lang="ko-KR" altLang="en-US" smtClean="0"/>
              <a:pPr/>
              <a:t>2010-11-25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2D771-3B66-4637-89AB-1E2FC6EF13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D709E-A3A9-4313-8134-9F67FE8A5480}" type="datetimeFigureOut">
              <a:rPr lang="ko-KR" altLang="en-US" smtClean="0"/>
              <a:pPr/>
              <a:t>2010-11-25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2D771-3B66-4637-89AB-1E2FC6EF13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23" name="Picture 51" descr="10_1 copy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이등변 삼각형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DDED709E-A3A9-4313-8134-9F67FE8A5480}" type="datetimeFigureOut">
              <a:rPr lang="ko-KR" altLang="en-US" smtClean="0"/>
              <a:pPr/>
              <a:t>2010-11-25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98D2D771-3B66-4637-89AB-1E2FC6EF13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DDED709E-A3A9-4313-8134-9F67FE8A5480}" type="datetimeFigureOut">
              <a:rPr lang="ko-KR" altLang="en-US" smtClean="0"/>
              <a:pPr/>
              <a:t>2010-11-25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2D771-3B66-4637-89AB-1E2FC6EF13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각 삼각형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이등변 삼각형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DDED709E-A3A9-4313-8134-9F67FE8A5480}" type="datetimeFigureOut">
              <a:rPr lang="ko-KR" altLang="en-US" smtClean="0"/>
              <a:pPr/>
              <a:t>2010-11-25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98D2D771-3B66-4637-89AB-1E2FC6EF13BB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11" name="직선 연결선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DDED709E-A3A9-4313-8134-9F67FE8A5480}" type="datetimeFigureOut">
              <a:rPr lang="ko-KR" altLang="en-US" smtClean="0"/>
              <a:pPr/>
              <a:t>2010-11-25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98D2D771-3B66-4637-89AB-1E2FC6EF13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DDED709E-A3A9-4313-8134-9F67FE8A5480}" type="datetimeFigureOut">
              <a:rPr lang="ko-KR" altLang="en-US" smtClean="0"/>
              <a:pPr/>
              <a:t>2010-11-25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98D2D771-3B66-4637-89AB-1E2FC6EF13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D709E-A3A9-4313-8134-9F67FE8A5480}" type="datetimeFigureOut">
              <a:rPr lang="ko-KR" altLang="en-US" smtClean="0"/>
              <a:pPr/>
              <a:t>2010-11-25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2D771-3B66-4637-89AB-1E2FC6EF13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DDED709E-A3A9-4313-8134-9F67FE8A5480}" type="datetimeFigureOut">
              <a:rPr lang="ko-KR" altLang="en-US" smtClean="0"/>
              <a:pPr/>
              <a:t>2010-11-25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98D2D771-3B66-4637-89AB-1E2FC6EF13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D709E-A3A9-4313-8134-9F67FE8A5480}" type="datetimeFigureOut">
              <a:rPr lang="ko-KR" altLang="en-US" smtClean="0"/>
              <a:pPr/>
              <a:t>2010-11-25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2D771-3B66-4637-89AB-1E2FC6EF13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DDED709E-A3A9-4313-8134-9F67FE8A5480}" type="datetimeFigureOut">
              <a:rPr lang="ko-KR" altLang="en-US" smtClean="0"/>
              <a:pPr/>
              <a:t>2010-11-25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98D2D771-3B66-4637-89AB-1E2FC6EF13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DDED709E-A3A9-4313-8134-9F67FE8A5480}" type="datetimeFigureOut">
              <a:rPr lang="ko-KR" altLang="en-US" smtClean="0"/>
              <a:pPr/>
              <a:t>2010-11-25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98D2D771-3B66-4637-89AB-1E2FC6EF13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D709E-A3A9-4313-8134-9F67FE8A5480}" type="datetimeFigureOut">
              <a:rPr lang="ko-KR" altLang="en-US" smtClean="0"/>
              <a:pPr/>
              <a:t>2010-11-25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2D771-3B66-4637-89AB-1E2FC6EF13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D709E-A3A9-4313-8134-9F67FE8A5480}" type="datetimeFigureOut">
              <a:rPr lang="ko-KR" altLang="en-US" smtClean="0"/>
              <a:pPr/>
              <a:t>2010-11-25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2D771-3B66-4637-89AB-1E2FC6EF13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2928923"/>
            <a:ext cx="7772400" cy="1362075"/>
          </a:xfrm>
        </p:spPr>
        <p:txBody>
          <a:bodyPr anchor="t"/>
          <a:lstStyle>
            <a:lvl1pPr algn="ctr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1428736"/>
            <a:ext cx="7772400" cy="1500187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D709E-A3A9-4313-8134-9F67FE8A5480}" type="datetimeFigureOut">
              <a:rPr lang="ko-KR" altLang="en-US" smtClean="0"/>
              <a:pPr/>
              <a:t>2010-11-25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2D771-3B66-4637-89AB-1E2FC6EF13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142984"/>
            <a:ext cx="4038600" cy="498317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142984"/>
            <a:ext cx="4038600" cy="498317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D709E-A3A9-4313-8134-9F67FE8A5480}" type="datetimeFigureOut">
              <a:rPr lang="ko-KR" altLang="en-US" smtClean="0"/>
              <a:pPr/>
              <a:t>2010-11-25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2D771-3B66-4637-89AB-1E2FC6EF13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071546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928802"/>
            <a:ext cx="4040188" cy="419736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071546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928802"/>
            <a:ext cx="4041775" cy="419736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D709E-A3A9-4313-8134-9F67FE8A5480}" type="datetimeFigureOut">
              <a:rPr lang="ko-KR" altLang="en-US" smtClean="0"/>
              <a:pPr/>
              <a:t>2010-11-25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2D771-3B66-4637-89AB-1E2FC6EF13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D709E-A3A9-4313-8134-9F67FE8A5480}" type="datetimeFigureOut">
              <a:rPr lang="ko-KR" altLang="en-US" smtClean="0"/>
              <a:pPr/>
              <a:t>2010-11-25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2D771-3B66-4637-89AB-1E2FC6EF13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D709E-A3A9-4313-8134-9F67FE8A5480}" type="datetimeFigureOut">
              <a:rPr lang="ko-KR" altLang="en-US" smtClean="0"/>
              <a:pPr/>
              <a:t>2010-11-25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2D771-3B66-4637-89AB-1E2FC6EF13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D709E-A3A9-4313-8134-9F67FE8A5480}" type="datetimeFigureOut">
              <a:rPr lang="ko-KR" altLang="en-US" smtClean="0"/>
              <a:pPr/>
              <a:t>2010-11-25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2D771-3B66-4637-89AB-1E2FC6EF13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D709E-A3A9-4313-8134-9F67FE8A5480}" type="datetimeFigureOut">
              <a:rPr lang="ko-KR" altLang="en-US" smtClean="0"/>
              <a:pPr/>
              <a:t>2010-11-25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2D771-3B66-4637-89AB-1E2FC6EF13BB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8" name="Picture 2" descr="002"/>
          <p:cNvPicPr>
            <a:picLocks noChangeAspect="1" noChangeArrowheads="1"/>
          </p:cNvPicPr>
          <p:nvPr/>
        </p:nvPicPr>
        <p:blipFill>
          <a:blip r:embed="rId2" cstate="print"/>
          <a:srcRect b="30133"/>
          <a:stretch>
            <a:fillRect/>
          </a:stretch>
        </p:blipFill>
        <p:spPr bwMode="auto">
          <a:xfrm>
            <a:off x="7351959" y="311854"/>
            <a:ext cx="1331913" cy="334963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6540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000108"/>
            <a:ext cx="8229600" cy="51260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1"/>
                </a:solidFill>
              </a:defRPr>
            </a:lvl1pPr>
          </a:lstStyle>
          <a:p>
            <a:fld id="{DDED709E-A3A9-4313-8134-9F67FE8A5480}" type="datetimeFigureOut">
              <a:rPr lang="ko-KR" altLang="en-US" smtClean="0"/>
              <a:pPr/>
              <a:t>2010-11-25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/>
                </a:solidFill>
              </a:defRPr>
            </a:lvl1pPr>
          </a:lstStyle>
          <a:p>
            <a:fld id="{98D2D771-3B66-4637-89AB-1E2FC6EF13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</p:sldLayoutIdLst>
  <p:txStyles>
    <p:titleStyle>
      <a:lvl1pPr algn="l" defTabSz="914400" rtl="0" eaLnBrk="1" latinLnBrk="1" hangingPunct="1">
        <a:spcBef>
          <a:spcPct val="0"/>
        </a:spcBef>
        <a:buNone/>
        <a:defRPr sz="2800" b="1" kern="1200">
          <a:solidFill>
            <a:schemeClr val="bg1"/>
          </a:solidFill>
          <a:effectLst>
            <a:glow rad="139700">
              <a:schemeClr val="tx1">
                <a:lumMod val="95000"/>
                <a:lumOff val="5000"/>
                <a:alpha val="40000"/>
              </a:schemeClr>
            </a:glo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18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18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각 삼각형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DDED709E-A3A9-4313-8134-9F67FE8A5480}" type="datetimeFigureOut">
              <a:rPr lang="ko-KR" altLang="en-US" smtClean="0"/>
              <a:pPr/>
              <a:t>2010-11-25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98D2D771-3B66-4637-89AB-1E2FC6EF13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</p:sldLayoutIdLst>
  <p:txStyles>
    <p:titleStyle>
      <a:lvl1pPr marL="484632" algn="l" rtl="0" eaLnBrk="1" latinLnBrk="1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1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1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1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1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1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1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1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1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1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90000"/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시민단체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smtClean="0"/>
              <a:t>홍길동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시민단체 현황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14350" indent="-514350">
              <a:lnSpc>
                <a:spcPct val="150000"/>
              </a:lnSpc>
              <a:buFont typeface="+mj-ea"/>
              <a:buAutoNum type="circleNumDbPlain"/>
            </a:pPr>
            <a:endParaRPr lang="en-US" altLang="ko-KR" dirty="0" smtClean="0"/>
          </a:p>
          <a:p>
            <a:pPr marL="514350" indent="-51435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dirty="0" smtClean="0"/>
              <a:t>2008</a:t>
            </a:r>
            <a:r>
              <a:rPr lang="ko-KR" altLang="en-US" dirty="0" smtClean="0"/>
              <a:t>년 기준 전국적으로 등록된 시민단체는 </a:t>
            </a:r>
            <a:r>
              <a:rPr lang="en-US" altLang="ko-KR" dirty="0" smtClean="0"/>
              <a:t>2</a:t>
            </a:r>
            <a:r>
              <a:rPr lang="ko-KR" altLang="en-US" dirty="0" err="1" smtClean="0"/>
              <a:t>만여개로</a:t>
            </a:r>
            <a:r>
              <a:rPr lang="ko-KR" altLang="en-US" dirty="0" smtClean="0"/>
              <a:t> 추정</a:t>
            </a:r>
            <a:endParaRPr lang="en-US" altLang="ko-KR" dirty="0" smtClean="0"/>
          </a:p>
          <a:p>
            <a:pPr marL="514350" indent="-51435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dirty="0" smtClean="0"/>
              <a:t>공동선과 공공의 이익을 위해 봉사나 구호활동을 펼치고 있다</a:t>
            </a:r>
            <a:r>
              <a:rPr lang="en-US" altLang="ko-KR" dirty="0" smtClean="0"/>
              <a:t>.</a:t>
            </a:r>
          </a:p>
          <a:p>
            <a:pPr marL="514350" indent="-51435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dirty="0" smtClean="0"/>
              <a:t>국가나 자본으로부터 독립해서 활동하는 </a:t>
            </a:r>
            <a:r>
              <a:rPr lang="ko-KR" altLang="en-US" dirty="0" err="1" smtClean="0"/>
              <a:t>비정부기구</a:t>
            </a:r>
            <a:r>
              <a:rPr lang="en-US" altLang="ko-KR" dirty="0" smtClean="0"/>
              <a:t>&lt;</a:t>
            </a:r>
            <a:r>
              <a:rPr lang="en-US" dirty="0" smtClean="0"/>
              <a:t>Non-Government Organization, NGO&gt;</a:t>
            </a:r>
            <a:r>
              <a:rPr lang="ko-KR" altLang="en-US" dirty="0" smtClean="0"/>
              <a:t>를 뜻한다</a:t>
            </a:r>
            <a:r>
              <a:rPr lang="en-US" altLang="ko-KR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시민단체 현황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  <a:p>
            <a:r>
              <a:rPr lang="en-US" altLang="ko-KR" dirty="0" smtClean="0"/>
              <a:t>2008</a:t>
            </a:r>
            <a:r>
              <a:rPr lang="ko-KR" altLang="en-US" dirty="0" smtClean="0"/>
              <a:t>년 기준 전국적으로 등록된 시민단체는 </a:t>
            </a:r>
            <a:r>
              <a:rPr lang="en-US" altLang="ko-KR" dirty="0" smtClean="0"/>
              <a:t>2</a:t>
            </a:r>
            <a:r>
              <a:rPr lang="ko-KR" altLang="en-US" dirty="0" err="1" smtClean="0"/>
              <a:t>만여개로</a:t>
            </a:r>
            <a:r>
              <a:rPr lang="ko-KR" altLang="en-US" dirty="0" smtClean="0"/>
              <a:t> 추정</a:t>
            </a:r>
            <a:endParaRPr lang="en-US" altLang="ko-KR" dirty="0" smtClean="0"/>
          </a:p>
          <a:p>
            <a:r>
              <a:rPr lang="ko-KR" altLang="en-US" dirty="0" smtClean="0"/>
              <a:t>공동선과 공공의 이익을 위해 봉사나 구호활동을 펼치고 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국가나 자본으로부터 독립해서 활동하는 </a:t>
            </a:r>
            <a:r>
              <a:rPr lang="ko-KR" altLang="en-US" dirty="0" err="1" smtClean="0"/>
              <a:t>비정부기구</a:t>
            </a:r>
            <a:r>
              <a:rPr lang="en-US" altLang="ko-KR" dirty="0" smtClean="0"/>
              <a:t>&lt;</a:t>
            </a:r>
            <a:r>
              <a:rPr lang="en-US" dirty="0" smtClean="0"/>
              <a:t>Non-Government Organization, NGO&gt;</a:t>
            </a:r>
            <a:r>
              <a:rPr lang="ko-KR" altLang="en-US" dirty="0" smtClean="0"/>
              <a:t>를 뜻한다</a:t>
            </a:r>
            <a:r>
              <a:rPr lang="en-US" altLang="ko-KR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종류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정치 </a:t>
            </a:r>
            <a:r>
              <a:rPr lang="en-US" altLang="ko-KR" dirty="0" smtClean="0"/>
              <a:t>– </a:t>
            </a:r>
            <a:r>
              <a:rPr lang="ko-KR" altLang="en-US" dirty="0" smtClean="0">
                <a:latin typeface="궁서체" pitchFamily="17" charset="-127"/>
                <a:ea typeface="궁서체" pitchFamily="17" charset="-127"/>
              </a:rPr>
              <a:t>경실련</a:t>
            </a:r>
            <a:r>
              <a:rPr lang="en-US" altLang="ko-KR" dirty="0" smtClean="0">
                <a:latin typeface="궁서체" pitchFamily="17" charset="-127"/>
                <a:ea typeface="궁서체" pitchFamily="17" charset="-127"/>
              </a:rPr>
              <a:t>, </a:t>
            </a:r>
            <a:r>
              <a:rPr lang="ko-KR" altLang="en-US" dirty="0" smtClean="0">
                <a:latin typeface="궁서체" pitchFamily="17" charset="-127"/>
                <a:ea typeface="궁서체" pitchFamily="17" charset="-127"/>
              </a:rPr>
              <a:t>참여연합</a:t>
            </a:r>
            <a:r>
              <a:rPr lang="en-US" altLang="ko-KR" dirty="0" smtClean="0">
                <a:latin typeface="궁서체" pitchFamily="17" charset="-127"/>
                <a:ea typeface="궁서체" pitchFamily="17" charset="-127"/>
              </a:rPr>
              <a:t> </a:t>
            </a:r>
          </a:p>
          <a:p>
            <a:r>
              <a:rPr lang="ko-KR" altLang="en-US" dirty="0" smtClean="0"/>
              <a:t>경제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녹색 소비자 연합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      </a:t>
            </a:r>
            <a:r>
              <a:rPr lang="ko-KR" altLang="en-US" dirty="0" smtClean="0"/>
              <a:t>한국 소비자 생활 연구원</a:t>
            </a:r>
            <a:endParaRPr lang="en-US" altLang="ko-KR" dirty="0" smtClean="0"/>
          </a:p>
          <a:p>
            <a:r>
              <a:rPr lang="ko-KR" altLang="en-US" dirty="0" smtClean="0"/>
              <a:t>환경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환경 운동 연합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      </a:t>
            </a:r>
            <a:r>
              <a:rPr lang="ko-KR" altLang="en-US" dirty="0" smtClean="0"/>
              <a:t>녹색연합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종류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latin typeface="궁서체" pitchFamily="17" charset="-127"/>
                <a:ea typeface="궁서체" pitchFamily="17" charset="-127"/>
              </a:rPr>
              <a:t>정치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경실련</a:t>
            </a:r>
            <a:r>
              <a:rPr lang="en-US" altLang="ko-KR" dirty="0" smtClean="0"/>
              <a:t>, </a:t>
            </a:r>
            <a:r>
              <a:rPr lang="ko-KR" altLang="en-US" dirty="0" smtClean="0"/>
              <a:t>참여연합</a:t>
            </a:r>
            <a:r>
              <a:rPr lang="en-US" altLang="ko-KR" dirty="0" smtClean="0"/>
              <a:t> </a:t>
            </a:r>
          </a:p>
          <a:p>
            <a:r>
              <a:rPr lang="ko-KR" altLang="en-US" dirty="0" smtClean="0">
                <a:latin typeface="궁서체" pitchFamily="17" charset="-127"/>
                <a:ea typeface="궁서체" pitchFamily="17" charset="-127"/>
              </a:rPr>
              <a:t>경제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녹색 </a:t>
            </a:r>
            <a:r>
              <a:rPr lang="ko-KR" altLang="en-US" smtClean="0"/>
              <a:t>소비자 </a:t>
            </a:r>
            <a:r>
              <a:rPr lang="ko-KR" altLang="en-US" smtClean="0"/>
              <a:t>연합</a:t>
            </a:r>
            <a:endParaRPr lang="en-US" altLang="ko-KR" smtClean="0"/>
          </a:p>
          <a:p>
            <a:r>
              <a:rPr lang="en-US" altLang="ko-KR" smtClean="0"/>
              <a:t> </a:t>
            </a:r>
            <a:r>
              <a:rPr lang="ko-KR" altLang="en-US" dirty="0" smtClean="0"/>
              <a:t>한국 소비자 생활 연구원</a:t>
            </a:r>
            <a:endParaRPr lang="en-US" altLang="ko-KR" dirty="0" smtClean="0"/>
          </a:p>
          <a:p>
            <a:r>
              <a:rPr lang="ko-KR" altLang="en-US" dirty="0" smtClean="0">
                <a:latin typeface="궁서체" pitchFamily="17" charset="-127"/>
                <a:ea typeface="궁서체" pitchFamily="17" charset="-127"/>
              </a:rPr>
              <a:t>환경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환경 운동 연합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      </a:t>
            </a:r>
            <a:r>
              <a:rPr lang="ko-KR" altLang="en-US" dirty="0" smtClean="0"/>
              <a:t>녹색연합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eg"/></Relationships>
</file>

<file path=ppt/theme/theme1.xml><?xml version="1.0" encoding="utf-8"?>
<a:theme xmlns:a="http://schemas.openxmlformats.org/drawingml/2006/main" name="테마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열정">
  <a:themeElements>
    <a:clrScheme name="열정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태양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열정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테마2</Template>
  <TotalTime>151</TotalTime>
  <Words>106</Words>
  <Application>Microsoft Office PowerPoint</Application>
  <PresentationFormat>화면 슬라이드 쇼(4:3)</PresentationFormat>
  <Paragraphs>25</Paragraphs>
  <Slides>5</Slides>
  <Notes>4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5</vt:i4>
      </vt:variant>
    </vt:vector>
  </HeadingPairs>
  <TitlesOfParts>
    <vt:vector size="7" baseType="lpstr">
      <vt:lpstr>테마2</vt:lpstr>
      <vt:lpstr>열정</vt:lpstr>
      <vt:lpstr>시민단체</vt:lpstr>
      <vt:lpstr>시민단체 현황</vt:lpstr>
      <vt:lpstr>시민단체 현황</vt:lpstr>
      <vt:lpstr>종류</vt:lpstr>
      <vt:lpstr>종류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시민단체</dc:title>
  <dc:creator>kim</dc:creator>
  <cp:lastModifiedBy>kim</cp:lastModifiedBy>
  <cp:revision>16</cp:revision>
  <dcterms:created xsi:type="dcterms:W3CDTF">2010-03-23T18:42:30Z</dcterms:created>
  <dcterms:modified xsi:type="dcterms:W3CDTF">2010-11-25T13:43:58Z</dcterms:modified>
</cp:coreProperties>
</file>