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7" r:id="rId13"/>
  </p:sldMasterIdLst>
  <p:notesMasterIdLst>
    <p:notesMasterId r:id="rId15"/>
  </p:notesMasterIdLst>
  <p:sldIdLst>
    <p:sldId id="257" r:id="rId17"/>
    <p:sldId id="392" r:id="rId19"/>
    <p:sldId id="394" r:id="rId20"/>
    <p:sldId id="395" r:id="rId21"/>
    <p:sldId id="396" r:id="rId22"/>
    <p:sldId id="398" r:id="rId23"/>
    <p:sldId id="410" r:id="rId24"/>
    <p:sldId id="397" r:id="rId25"/>
    <p:sldId id="399" r:id="rId26"/>
    <p:sldId id="409" r:id="rId27"/>
    <p:sldId id="411" r:id="rId28"/>
    <p:sldId id="39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27" Type="http://schemas.openxmlformats.org/officeDocument/2006/relationships/slide" Target="slides/slide10.xml"></Relationship><Relationship Id="rId28" Type="http://schemas.openxmlformats.org/officeDocument/2006/relationships/slide" Target="slides/slide11.xml"></Relationship><Relationship Id="rId29" Type="http://schemas.openxmlformats.org/officeDocument/2006/relationships/slide" Target="slides/slide12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2D14B-072B-49A7-8F4C-19BF73A5629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3CFD3-905F-4EA2-8DBD-208CFE8FD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5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5A705-77FB-43BD-80B8-68739F64CD7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77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2DF57-B45D-4B9D-A3A3-675EF7B9C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E1AB3A-379E-4018-9272-4A05C393D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591C8-974C-49A2-AE59-BA6B4ADF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47FE-AF4C-4E03-8C2C-268265D92F5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FE122-A8DD-4B48-8B00-2BFDCAE8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2A4C6-609D-4267-8639-33F14D70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AD54-7693-4A6D-8AA4-336D4FE41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0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872E5-BC25-4DD7-9B95-275D622A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DA755A-FAEF-4FBC-94F3-1F65EB475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A39E1-9025-4835-A2A2-60E43AA9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47FE-AF4C-4E03-8C2C-268265D92F5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7D1AA-6DAC-480C-B9FB-6DE6828A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DCE6E-16A6-4DC3-9B5A-CC565C70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AD54-7693-4A6D-8AA4-336D4FE41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5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6F76A4-F64C-485D-B3E2-F479AF000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BEA410-7383-4997-A7BF-438107507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A28B4-CE91-4CE2-A343-2C9BF526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47FE-AF4C-4E03-8C2C-268265D92F5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CC374-4721-4971-BF45-EC8C87C3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248DF-3C20-4410-BAE2-68C26724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AD54-7693-4A6D-8AA4-336D4FE41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3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3ADD2-3C92-49F9-996E-AB14F576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71ED0-1B1F-4D94-BAFF-40515FF7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2E3B6-06EA-4B07-BF1E-76DACAFE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47FE-AF4C-4E03-8C2C-268265D92F5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9A65C-C2C3-448C-9ACE-6B3AC234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20514-74AB-484E-BD7B-F8F0BCE7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AD54-7693-4A6D-8AA4-336D4FE41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2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48885-BCAF-49AB-8914-498D9513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8FBE3-2D2D-49CE-A0CA-69EB8464A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5A501-4513-425F-848D-BAA839C3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47FE-AF4C-4E03-8C2C-268265D92F5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5F75E-2598-4E8A-8749-E4AE5B1E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9CE6F-0546-46DF-894B-9937C09D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AD54-7693-4A6D-8AA4-336D4FE41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59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B2E4F-B15F-4FCC-A410-C14FB9E3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7E337-7D30-4D28-9EAF-57701ABE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BBE2DB-4990-4E6C-8E57-9E4238698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73B82-0ADE-4CC6-9B0B-BF10F7A3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47FE-AF4C-4E03-8C2C-268265D92F5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AED79-C831-412A-9433-BE401C70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E57FF-6637-4B3F-8E8D-C08FF5F7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AD54-7693-4A6D-8AA4-336D4FE41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9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B0EA1-E3E2-4AB1-B01B-E6035B06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6B845A-E1D5-4838-9697-2DEF4603F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775F9B-2F9A-4396-BE35-9284005FE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97940-EEF9-400B-B6AD-129AC3846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4333BB-20B4-4B33-8FC7-93978498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252E6F-9505-4FDE-B7DB-488729CD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47FE-AF4C-4E03-8C2C-268265D92F5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D9613E-944D-4CE1-B8B3-BF97F0AE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3EE8BE-CCA2-4C34-B2C9-8F650902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AD54-7693-4A6D-8AA4-336D4FE41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4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08B3F-2345-4D1A-9E81-6EF6CEB1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B86730-6423-423F-9F8C-19F3A710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47FE-AF4C-4E03-8C2C-268265D92F5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440EF5-FE0E-435C-A8C4-ED5B2C93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0CA1F-079A-4D57-8B63-5AD90613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AD54-7693-4A6D-8AA4-336D4FE41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9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A2C9B1-5928-45A9-BC8E-4CB1D198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47FE-AF4C-4E03-8C2C-268265D92F5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15307C-0B8A-4DF4-AB84-7D5D19D4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AD1DA7-8C7A-4AA7-A935-6E46FA73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AD54-7693-4A6D-8AA4-336D4FE41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9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4BEE7-6C9F-4241-9AA6-760BD8C29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2A760-BFC5-4DDA-A501-D34142715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233DF7-83E6-46B7-BDCB-45073B6A2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894035-61F3-4771-AE3A-100272DD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47FE-AF4C-4E03-8C2C-268265D92F5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B7207-7593-4FCF-A5ED-8B5D2A9A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42BA0-FEE1-4264-A929-4964FE28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AD54-7693-4A6D-8AA4-336D4FE41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8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A07C-32A7-4E0C-8961-5E62E1E2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A9C926-42F0-45BA-9C61-CAE3D156F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A87D73-077D-4322-A2A6-8B76A514F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60E30B-985A-402F-9DA8-B55E2837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47FE-AF4C-4E03-8C2C-268265D92F5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A68C4-B84E-4BD1-BADF-9A5896FE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E80B1C-8EA1-4340-AC34-BB7171EE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AD54-7693-4A6D-8AA4-336D4FE41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9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E0AE3E-A754-4DE7-9C90-EE63CEE4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D923E9-3E71-4CED-8211-D61BD8E04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98E26-5261-4745-9317-4A44AFB6D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947FE-AF4C-4E03-8C2C-268265D92F5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33B5A-5217-4368-A733-D7C63BA51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5537C-DA1D-48DD-8BA8-B72A4A7D9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3AD54-7693-4A6D-8AA4-336D4FE41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52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800" dirty="0"/>
              <a:t>PL/SQL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63540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PRACTICE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PL/SQL</a:t>
            </a:r>
            <a:endParaRPr lang="ko-KR" altLang="en-US" sz="2000" b="1" dirty="0"/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A96391B1-BB06-4536-AB53-9E705C9FDA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903972"/>
              </p:ext>
            </p:extLst>
          </p:nvPr>
        </p:nvGraphicFramePr>
        <p:xfrm>
          <a:off x="4999636" y="2529000"/>
          <a:ext cx="2192727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포장기 셸 개체" showAsIcon="1" r:id="rId3" imgW="425880" imgH="349200" progId="Package">
                  <p:embed/>
                </p:oleObj>
              </mc:Choice>
              <mc:Fallback>
                <p:oleObj name="포장기 셸 개체" showAsIcon="1" r:id="rId3" imgW="4258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9636" y="2529000"/>
                        <a:ext cx="2192727" cy="18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7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3.procedure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CREATE OR REPLACE PROCEDURE </a:t>
            </a:r>
            <a:r>
              <a:rPr lang="ko-KR" altLang="en-US" dirty="0" err="1"/>
              <a:t>프로시져명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(IN/OUT/IN OUT </a:t>
            </a:r>
            <a:r>
              <a:rPr lang="ko-KR" altLang="en-US" dirty="0" err="1"/>
              <a:t>아규먼트</a:t>
            </a:r>
            <a:r>
              <a:rPr lang="ko-KR" altLang="en-US" dirty="0"/>
              <a:t> 선언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IS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변수 선언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BEGIN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변수 </a:t>
            </a:r>
            <a:r>
              <a:rPr lang="en-US" altLang="ko-KR" dirty="0"/>
              <a:t>:= </a:t>
            </a:r>
            <a:r>
              <a:rPr lang="ko-KR" altLang="en-US" dirty="0"/>
              <a:t>값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END;</a:t>
            </a:r>
          </a:p>
          <a:p>
            <a:pPr marL="0" indent="0">
              <a:buNone/>
            </a:pPr>
            <a:r>
              <a:rPr lang="en-US" altLang="ko-KR" dirty="0"/>
              <a:t>/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351681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0.</a:t>
            </a:r>
            <a:r>
              <a:rPr lang="ko-KR" altLang="en-US" sz="2400" b="1" dirty="0" err="1"/>
              <a:t>챕터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내용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157912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0.PL/SQL ?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Oracle’s </a:t>
            </a:r>
            <a:r>
              <a:rPr lang="en-US" altLang="ko-KR" dirty="0">
                <a:solidFill>
                  <a:srgbClr val="FF0000"/>
                </a:solidFill>
              </a:rPr>
              <a:t>P</a:t>
            </a:r>
            <a:r>
              <a:rPr lang="en-US" altLang="ko-KR" dirty="0"/>
              <a:t>rocedural </a:t>
            </a:r>
            <a:r>
              <a:rPr lang="en-US" altLang="ko-KR" dirty="0">
                <a:solidFill>
                  <a:srgbClr val="FF0000"/>
                </a:solidFill>
              </a:rPr>
              <a:t>L</a:t>
            </a:r>
            <a:r>
              <a:rPr lang="en-US" altLang="ko-KR" dirty="0"/>
              <a:t>anguage extension to </a:t>
            </a:r>
            <a:r>
              <a:rPr lang="en-US" altLang="ko-KR" dirty="0">
                <a:solidFill>
                  <a:srgbClr val="FF0000"/>
                </a:solidFill>
              </a:rPr>
              <a:t>SQL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오라클에 내장되어 있는 절차적 언어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r>
              <a:rPr lang="ko-KR" altLang="en-US" sz="2400" dirty="0"/>
              <a:t>기본 구조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	DECLARE</a:t>
            </a:r>
          </a:p>
          <a:p>
            <a:pPr marL="0" indent="0">
              <a:buNone/>
            </a:pPr>
            <a:r>
              <a:rPr lang="en-US" altLang="ko-KR" sz="2000" dirty="0"/>
              <a:t>	  -- </a:t>
            </a:r>
            <a:r>
              <a:rPr lang="ko-KR" altLang="en-US" sz="2000" dirty="0"/>
              <a:t>선언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EXECUTABLE</a:t>
            </a:r>
          </a:p>
          <a:p>
            <a:pPr marL="0" indent="0">
              <a:buNone/>
            </a:pPr>
            <a:r>
              <a:rPr lang="en-US" altLang="ko-KR" sz="2000" dirty="0"/>
              <a:t>	  --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EXCEPTION</a:t>
            </a:r>
          </a:p>
          <a:p>
            <a:pPr marL="0" indent="0">
              <a:buNone/>
            </a:pPr>
            <a:r>
              <a:rPr lang="en-US" altLang="ko-KR" sz="2000" dirty="0"/>
              <a:t>	  -- </a:t>
            </a:r>
            <a:r>
              <a:rPr lang="ko-KR" altLang="en-US" sz="2000" dirty="0"/>
              <a:t>예외처리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END</a:t>
            </a:r>
          </a:p>
          <a:p>
            <a:pPr marL="0" indent="0">
              <a:buNone/>
            </a:pPr>
            <a:r>
              <a:rPr lang="en-US" altLang="ko-KR" sz="2000" dirty="0"/>
              <a:t>	/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개념</a:t>
            </a:r>
          </a:p>
        </p:txBody>
      </p:sp>
    </p:spTree>
    <p:extLst>
      <p:ext uri="{BB962C8B-B14F-4D97-AF65-F5344CB8AC3E}">
        <p14:creationId xmlns:p14="http://schemas.microsoft.com/office/powerpoint/2010/main" val="410034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</a:t>
            </a:r>
            <a:r>
              <a:rPr lang="ko-KR" altLang="en-US" sz="2400" b="1" dirty="0"/>
              <a:t>기본 구조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*SET SERVEROUTPUT 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BEGIN</a:t>
            </a:r>
          </a:p>
          <a:p>
            <a:pPr marL="0" indent="0">
              <a:buNone/>
            </a:pPr>
            <a:r>
              <a:rPr lang="en-US" altLang="ko-KR" dirty="0"/>
              <a:t>	DBMS_OUTPUT.PUT_LINE(‘HELLO, WORLD!’);</a:t>
            </a:r>
          </a:p>
          <a:p>
            <a:pPr marL="0" indent="0">
              <a:buNone/>
            </a:pPr>
            <a:r>
              <a:rPr lang="en-US" altLang="ko-KR" dirty="0"/>
              <a:t>END;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/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* ‘/’</a:t>
            </a:r>
            <a:r>
              <a:rPr lang="ko-KR" altLang="en-US" sz="2400" dirty="0">
                <a:solidFill>
                  <a:srgbClr val="FF0000"/>
                </a:solidFill>
              </a:rPr>
              <a:t>가 있어야 </a:t>
            </a:r>
            <a:r>
              <a:rPr lang="en-US" altLang="ko-KR" sz="2400" dirty="0">
                <a:solidFill>
                  <a:srgbClr val="FF0000"/>
                </a:solidFill>
              </a:rPr>
              <a:t>PL/SQL</a:t>
            </a:r>
            <a:r>
              <a:rPr lang="ko-KR" altLang="en-US" sz="2400" dirty="0">
                <a:solidFill>
                  <a:srgbClr val="FF0000"/>
                </a:solidFill>
              </a:rPr>
              <a:t>이 종결된 것으로 간주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실행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4592955" y="1912620"/>
            <a:ext cx="50800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* 빼고 쓰세요. 콘솔창에 프린트 해주는 역할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8929370" y="2716530"/>
            <a:ext cx="10941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실행구문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035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</a:t>
            </a:r>
            <a:r>
              <a:rPr lang="ko-KR" altLang="en-US" sz="2400" b="1" dirty="0"/>
              <a:t>기본 구조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DECLARE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변수 선언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BEGIN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변수 </a:t>
            </a:r>
            <a:r>
              <a:rPr lang="en-US" altLang="ko-KR" dirty="0"/>
              <a:t>:= </a:t>
            </a:r>
            <a:r>
              <a:rPr lang="ko-KR" altLang="en-US" dirty="0"/>
              <a:t>값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END;</a:t>
            </a:r>
          </a:p>
          <a:p>
            <a:pPr marL="0" indent="0">
              <a:buNone/>
            </a:pPr>
            <a:r>
              <a:rPr lang="en-US" altLang="ko-KR" dirty="0"/>
              <a:t>/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52053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</a:t>
            </a:r>
            <a:r>
              <a:rPr lang="ko-KR" altLang="en-US" sz="2400" b="1" dirty="0"/>
              <a:t>기본 구조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9210" cy="482536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스칼라 변수(</a:t>
            </a:r>
            <a:r>
              <a:rPr lang="en-US" altLang="ko-KR" sz="2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SCALAR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) 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SQL에서 사용하던 자료형 사용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TESTEMP </a:t>
            </a:r>
            <a:r>
              <a:rPr lang="en-US" altLang="ko-KR" sz="20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NUMBER(4)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TESTENAME </a:t>
            </a:r>
            <a:r>
              <a:rPr lang="en-US" altLang="ko-KR" sz="20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VARCHAR2(20)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131580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</a:t>
            </a:r>
            <a:r>
              <a:rPr lang="ko-KR" altLang="en-US" sz="2400" b="1" dirty="0"/>
              <a:t>기본 구조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레퍼런스 변수</a:t>
            </a:r>
            <a:r>
              <a:rPr lang="en-US" altLang="ko-KR" dirty="0"/>
              <a:t>(REFERENCE)</a:t>
            </a:r>
          </a:p>
          <a:p>
            <a:pPr>
              <a:buFontTx/>
              <a:buChar char="-"/>
            </a:pPr>
            <a:r>
              <a:rPr lang="en-US" altLang="ko-KR" sz="2400" dirty="0"/>
              <a:t>TYPE :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/</a:t>
            </a:r>
            <a:r>
              <a:rPr lang="ko-KR" altLang="en-US" sz="2400" dirty="0"/>
              <a:t>뷰의 컬럼과 같은 타입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  </a:t>
            </a:r>
            <a:r>
              <a:rPr lang="ko-KR" altLang="en-US" sz="2400" dirty="0"/>
              <a:t>변수 테이블</a:t>
            </a:r>
            <a:r>
              <a:rPr lang="en-US" altLang="ko-KR" sz="2400" dirty="0"/>
              <a:t>.</a:t>
            </a:r>
            <a:r>
              <a:rPr lang="ko-KR" altLang="en-US" sz="2400" dirty="0"/>
              <a:t>컬럼</a:t>
            </a:r>
            <a:r>
              <a:rPr lang="en-US" altLang="ko-KR" sz="2400" dirty="0"/>
              <a:t>%TYPE</a:t>
            </a:r>
          </a:p>
          <a:p>
            <a:pPr marL="0" indent="0">
              <a:buNone/>
            </a:pPr>
            <a:r>
              <a:rPr lang="en-US" altLang="ko-KR" sz="2400" dirty="0"/>
              <a:t>- ROWTYPE : ROW/</a:t>
            </a:r>
            <a:r>
              <a:rPr lang="ko-KR" altLang="en-US" sz="2400" dirty="0"/>
              <a:t>레코드를 담고 있도록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  </a:t>
            </a:r>
            <a:r>
              <a:rPr lang="ko-KR" altLang="en-US" sz="2400" dirty="0"/>
              <a:t>변수 테이블</a:t>
            </a:r>
            <a:r>
              <a:rPr lang="en-US" altLang="ko-KR" sz="2400" dirty="0"/>
              <a:t>%ROWTYPE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TESTEMP EMP.EMPNO%TYPE;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TESTCURSOR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EMP%ROWTYPE;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* SELECT *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INTO </a:t>
            </a:r>
            <a:r>
              <a:rPr lang="ko-KR" altLang="en-US" sz="2000" dirty="0">
                <a:solidFill>
                  <a:srgbClr val="FF0000"/>
                </a:solidFill>
              </a:rPr>
              <a:t>변수 </a:t>
            </a:r>
            <a:r>
              <a:rPr lang="en-US" altLang="ko-KR" sz="2000" dirty="0">
                <a:solidFill>
                  <a:srgbClr val="FF0000"/>
                </a:solidFill>
              </a:rPr>
              <a:t>: SELECT </a:t>
            </a:r>
            <a:r>
              <a:rPr lang="ko-KR" altLang="en-US" sz="2000" dirty="0">
                <a:solidFill>
                  <a:srgbClr val="FF0000"/>
                </a:solidFill>
              </a:rPr>
              <a:t>된 값을 변수에 저장할 수 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변수</a:t>
            </a: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4154805" y="4592955"/>
            <a:ext cx="365252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TESTEMP가 넘버 타입으로 선언됨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4154805" y="5031105"/>
            <a:ext cx="4726305" cy="9239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EMP가 가지고 있는 모든 ROW의 타입들을 TESTCURSOR 테이블이 갖게 된다.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∴ 전체 구조(컬럼) 복제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61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</a:t>
            </a:r>
            <a:r>
              <a:rPr lang="ko-KR" altLang="en-US" sz="2400" b="1" dirty="0"/>
              <a:t>기본 구조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SELECT *</a:t>
            </a:r>
            <a:r>
              <a:rPr lang="ko-KR" altLang="en-US" dirty="0"/>
              <a:t> </a:t>
            </a:r>
            <a:r>
              <a:rPr lang="en-US" altLang="ko-KR" dirty="0"/>
              <a:t>INTO </a:t>
            </a:r>
            <a:r>
              <a:rPr lang="ko-KR" altLang="en-US" dirty="0"/>
              <a:t>변수 </a:t>
            </a:r>
            <a:r>
              <a:rPr lang="en-US" altLang="ko-KR" dirty="0"/>
              <a:t>: SELECT </a:t>
            </a:r>
            <a:r>
              <a:rPr lang="ko-KR" altLang="en-US" dirty="0"/>
              <a:t>된 값을 변수에 저장할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&amp;</a:t>
            </a:r>
            <a:r>
              <a:rPr lang="ko-KR" altLang="en-US" dirty="0"/>
              <a:t>변수</a:t>
            </a:r>
            <a:r>
              <a:rPr lang="en-US" altLang="ko-KR" dirty="0"/>
              <a:t>(</a:t>
            </a:r>
            <a:r>
              <a:rPr lang="ko-KR" altLang="en-US" dirty="0"/>
              <a:t>대체변수</a:t>
            </a:r>
            <a:r>
              <a:rPr lang="en-US" altLang="ko-KR" dirty="0"/>
              <a:t>, </a:t>
            </a:r>
            <a:r>
              <a:rPr lang="ko-KR" altLang="en-US" dirty="0"/>
              <a:t>치환변수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특정 값으로 치환되는 변수</a:t>
            </a:r>
            <a:r>
              <a:rPr lang="en-US" altLang="ko-KR" dirty="0"/>
              <a:t>. (</a:t>
            </a:r>
            <a:r>
              <a:rPr lang="ko-KR" altLang="en-US" dirty="0"/>
              <a:t>사용자 입력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ACCEPT : </a:t>
            </a:r>
            <a:r>
              <a:rPr lang="ko-KR" altLang="en-US" dirty="0"/>
              <a:t>사용자 입력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167915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275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 err="1"/>
              <a:t>제어문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5"/>
            <a:ext cx="11458575" cy="48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IF </a:t>
            </a:r>
            <a:r>
              <a:rPr lang="ko-KR" altLang="en-US" dirty="0"/>
              <a:t>조건 </a:t>
            </a:r>
            <a:r>
              <a:rPr lang="en-US" altLang="ko-KR" dirty="0"/>
              <a:t>THEN </a:t>
            </a:r>
            <a:r>
              <a:rPr lang="ko-KR" altLang="en-US" dirty="0"/>
              <a:t>명령</a:t>
            </a:r>
            <a:r>
              <a:rPr lang="en-US" altLang="ko-KR" dirty="0"/>
              <a:t> END IF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ko-KR" altLang="en-US" dirty="0"/>
              <a:t>조건 </a:t>
            </a:r>
            <a:r>
              <a:rPr lang="en-US" altLang="ko-KR" dirty="0"/>
              <a:t>THEN </a:t>
            </a:r>
            <a:r>
              <a:rPr lang="ko-KR" altLang="en-US" dirty="0"/>
              <a:t>명령 </a:t>
            </a:r>
            <a:r>
              <a:rPr lang="en-US" altLang="ko-KR" dirty="0"/>
              <a:t>[ELSE </a:t>
            </a:r>
            <a:r>
              <a:rPr lang="ko-KR" altLang="en-US" dirty="0"/>
              <a:t>명령</a:t>
            </a:r>
            <a:r>
              <a:rPr lang="en-US" altLang="ko-KR" dirty="0"/>
              <a:t>] END IF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ko-KR" altLang="en-US" dirty="0"/>
              <a:t>조건 </a:t>
            </a:r>
            <a:r>
              <a:rPr lang="en-US" altLang="ko-KR" dirty="0"/>
              <a:t>THEN </a:t>
            </a:r>
            <a:r>
              <a:rPr lang="ko-KR" altLang="en-US" dirty="0"/>
              <a:t>명령 </a:t>
            </a:r>
            <a:r>
              <a:rPr lang="en-US" altLang="ko-KR" dirty="0"/>
              <a:t>[ELSIF </a:t>
            </a:r>
            <a:r>
              <a:rPr lang="ko-KR" altLang="en-US" dirty="0"/>
              <a:t>조건 </a:t>
            </a:r>
            <a:r>
              <a:rPr lang="en-US" altLang="ko-KR" dirty="0"/>
              <a:t>THEN </a:t>
            </a:r>
            <a:r>
              <a:rPr lang="ko-KR" altLang="en-US" dirty="0"/>
              <a:t>명령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[ELSE </a:t>
            </a:r>
            <a:r>
              <a:rPr lang="ko-KR" altLang="en-US" dirty="0"/>
              <a:t>명령</a:t>
            </a:r>
            <a:r>
              <a:rPr lang="en-US" altLang="ko-KR" dirty="0"/>
              <a:t>] END IF</a:t>
            </a:r>
            <a:endParaRPr lang="en-US" altLang="ko-KR" sz="2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0995" y="1037590"/>
            <a:ext cx="2367280" cy="42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/>
              <a:t>조건문</a:t>
            </a:r>
            <a:endParaRPr lang="ko-KR" altLang="en-US" sz="2000" b="1" dirty="0"/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3776345" y="4422140"/>
            <a:ext cx="147256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↑ 오타 아님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5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 err="1"/>
              <a:t>제어문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" y="1825622"/>
            <a:ext cx="11458633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LOOP </a:t>
            </a:r>
            <a:r>
              <a:rPr lang="ko-KR" altLang="en-US" dirty="0"/>
              <a:t>명령 </a:t>
            </a:r>
            <a:r>
              <a:rPr lang="en-US" altLang="ko-KR" dirty="0"/>
              <a:t>[EXIT </a:t>
            </a:r>
            <a:r>
              <a:rPr lang="ko-KR" altLang="en-US" dirty="0"/>
              <a:t>조건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END LOOP</a:t>
            </a:r>
          </a:p>
          <a:p>
            <a:pPr>
              <a:buFontTx/>
              <a:buChar char="-"/>
            </a:pPr>
            <a:r>
              <a:rPr lang="ko-KR" altLang="en-US" sz="2400" dirty="0"/>
              <a:t>조건 없이 반복적으로 명령 실행 </a:t>
            </a:r>
            <a:r>
              <a:rPr lang="en-US" altLang="ko-KR" sz="2400" dirty="0"/>
              <a:t>(EXIT</a:t>
            </a:r>
            <a:r>
              <a:rPr lang="ko-KR" altLang="en-US" sz="2400" dirty="0"/>
              <a:t>로 종료 조건 설정 가능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ko-KR" altLang="en-US" dirty="0"/>
              <a:t>변수 </a:t>
            </a:r>
            <a:r>
              <a:rPr lang="en-US" altLang="ko-KR" dirty="0"/>
              <a:t>IN </a:t>
            </a:r>
            <a:r>
              <a:rPr lang="ko-KR" altLang="en-US" dirty="0"/>
              <a:t>최소값</a:t>
            </a:r>
            <a:r>
              <a:rPr lang="en-US" altLang="ko-KR" dirty="0"/>
              <a:t>..</a:t>
            </a:r>
            <a:r>
              <a:rPr lang="ko-KR" altLang="en-US" dirty="0"/>
              <a:t>최대값 </a:t>
            </a:r>
            <a:r>
              <a:rPr lang="en-US" altLang="ko-KR" dirty="0"/>
              <a:t>LOOP </a:t>
            </a:r>
            <a:r>
              <a:rPr lang="ko-KR" altLang="en-US" dirty="0"/>
              <a:t>명령</a:t>
            </a:r>
            <a:r>
              <a:rPr lang="en-US" altLang="ko-KR" dirty="0"/>
              <a:t> END LOOP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최소값부터 최대값까지 반복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WHILE</a:t>
            </a:r>
            <a:r>
              <a:rPr lang="ko-KR" altLang="en-US" dirty="0"/>
              <a:t> 조건 </a:t>
            </a:r>
            <a:r>
              <a:rPr lang="en-US" altLang="ko-KR" dirty="0"/>
              <a:t>LOOP </a:t>
            </a:r>
            <a:r>
              <a:rPr lang="ko-KR" altLang="en-US" dirty="0"/>
              <a:t>명령 </a:t>
            </a:r>
            <a:r>
              <a:rPr lang="en-US" altLang="ko-KR" dirty="0"/>
              <a:t>END LOOP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조건이 </a:t>
            </a:r>
            <a:r>
              <a:rPr lang="en-US" altLang="ko-KR" sz="2400" dirty="0"/>
              <a:t>TRUE </a:t>
            </a:r>
            <a:r>
              <a:rPr lang="ko-KR" altLang="en-US" sz="2400" dirty="0"/>
              <a:t>일 때만 반복적으로 명령 실행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/>
              <a:t>반복문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7616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90</Paragraphs>
  <Words>240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EastLaw</dc:creator>
  <cp:lastModifiedBy>최 준연</cp:lastModifiedBy>
  <dc:title>JAVA_GUI</dc:title>
  <dcterms:modified xsi:type="dcterms:W3CDTF">2018-09-10T03:12:51Z</dcterms:modified>
</cp:coreProperties>
</file>