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40" r:id="rId13"/>
  </p:sldMasterIdLst>
  <p:notesMasterIdLst>
    <p:notesMasterId r:id="rId15"/>
  </p:notesMasterIdLst>
  <p:sldIdLst>
    <p:sldId id="257" r:id="rId17"/>
    <p:sldId id="396" r:id="rId19"/>
    <p:sldId id="397" r:id="rId20"/>
    <p:sldId id="398" r:id="rId21"/>
    <p:sldId id="399" r:id="rId22"/>
    <p:sldId id="400" r:id="rId23"/>
    <p:sldId id="402" r:id="rId24"/>
    <p:sldId id="404" r:id="rId25"/>
    <p:sldId id="394" r:id="rId26"/>
    <p:sldId id="405" r:id="rId27"/>
    <p:sldId id="403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421" r:id="rId43"/>
    <p:sldId id="422" r:id="rId44"/>
    <p:sldId id="423" r:id="rId45"/>
    <p:sldId id="424" r:id="rId46"/>
    <p:sldId id="425" r:id="rId47"/>
    <p:sldId id="426" r:id="rId48"/>
    <p:sldId id="427" r:id="rId49"/>
    <p:sldId id="428" r:id="rId50"/>
    <p:sldId id="429" r:id="rId51"/>
    <p:sldId id="430" r:id="rId52"/>
    <p:sldId id="431" r:id="rId53"/>
    <p:sldId id="433" r:id="rId54"/>
    <p:sldId id="432" r:id="rId55"/>
    <p:sldId id="434" r:id="rId56"/>
    <p:sldId id="435" r:id="rId57"/>
    <p:sldId id="436" r:id="rId58"/>
    <p:sldId id="437" r:id="rId59"/>
    <p:sldId id="438" r:id="rId60"/>
    <p:sldId id="439" r:id="rId61"/>
    <p:sldId id="440" r:id="rId62"/>
    <p:sldId id="441" r:id="rId63"/>
    <p:sldId id="442" r:id="rId64"/>
    <p:sldId id="443" r:id="rId65"/>
    <p:sldId id="444" r:id="rId66"/>
    <p:sldId id="445" r:id="rId67"/>
    <p:sldId id="446" r:id="rId68"/>
    <p:sldId id="447" r:id="rId69"/>
    <p:sldId id="448" r:id="rId70"/>
    <p:sldId id="449" r:id="rId71"/>
    <p:sldId id="450" r:id="rId72"/>
    <p:sldId id="451" r:id="rId73"/>
    <p:sldId id="452" r:id="rId74"/>
    <p:sldId id="453" r:id="rId75"/>
    <p:sldId id="454" r:id="rId76"/>
    <p:sldId id="406" r:id="rId77"/>
    <p:sldId id="456" r:id="rId78"/>
    <p:sldId id="457" r:id="rId79"/>
    <p:sldId id="458" r:id="rId80"/>
    <p:sldId id="459" r:id="rId81"/>
    <p:sldId id="460" r:id="rId82"/>
    <p:sldId id="461" r:id="rId83"/>
    <p:sldId id="462" r:id="rId84"/>
    <p:sldId id="463" r:id="rId85"/>
    <p:sldId id="464" r:id="rId86"/>
    <p:sldId id="465" r:id="rId87"/>
    <p:sldId id="466" r:id="rId88"/>
    <p:sldId id="467" r:id="rId89"/>
    <p:sldId id="468" r:id="rId90"/>
    <p:sldId id="469" r:id="rId91"/>
    <p:sldId id="470" r:id="rId92"/>
    <p:sldId id="471" r:id="rId93"/>
    <p:sldId id="472" r:id="rId94"/>
    <p:sldId id="473" r:id="rId95"/>
    <p:sldId id="474" r:id="rId96"/>
    <p:sldId id="475" r:id="rId97"/>
    <p:sldId id="476" r:id="rId98"/>
    <p:sldId id="477" r:id="rId99"/>
    <p:sldId id="478" r:id="rId100"/>
    <p:sldId id="479" r:id="rId101"/>
    <p:sldId id="480" r:id="rId102"/>
    <p:sldId id="482" r:id="rId103"/>
    <p:sldId id="483" r:id="rId104"/>
    <p:sldId id="486" r:id="rId105"/>
    <p:sldId id="509" r:id="rId106"/>
    <p:sldId id="485" r:id="rId107"/>
    <p:sldId id="484" r:id="rId108"/>
    <p:sldId id="511" r:id="rId109"/>
    <p:sldId id="512" r:id="rId110"/>
    <p:sldId id="487" r:id="rId111"/>
    <p:sldId id="488" r:id="rId112"/>
    <p:sldId id="489" r:id="rId113"/>
    <p:sldId id="490" r:id="rId114"/>
    <p:sldId id="491" r:id="rId115"/>
    <p:sldId id="492" r:id="rId116"/>
    <p:sldId id="494" r:id="rId117"/>
    <p:sldId id="493" r:id="rId118"/>
    <p:sldId id="495" r:id="rId119"/>
    <p:sldId id="496" r:id="rId120"/>
    <p:sldId id="497" r:id="rId121"/>
    <p:sldId id="498" r:id="rId122"/>
    <p:sldId id="499" r:id="rId123"/>
    <p:sldId id="500" r:id="rId124"/>
    <p:sldId id="501" r:id="rId125"/>
    <p:sldId id="502" r:id="rId126"/>
    <p:sldId id="503" r:id="rId127"/>
    <p:sldId id="504" r:id="rId128"/>
    <p:sldId id="505" r:id="rId129"/>
    <p:sldId id="513" r:id="rId130"/>
    <p:sldId id="506" r:id="rId131"/>
    <p:sldId id="507" r:id="rId132"/>
    <p:sldId id="508" r:id="rId133"/>
    <p:sldId id="510" r:id="rId134"/>
    <p:sldId id="455" r:id="rId1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5" Type="http://schemas.openxmlformats.org/officeDocument/2006/relationships/slide" Target="slides/slide8.xml"></Relationship><Relationship Id="rId26" Type="http://schemas.openxmlformats.org/officeDocument/2006/relationships/slide" Target="slides/slide9.xml"></Relationship><Relationship Id="rId27" Type="http://schemas.openxmlformats.org/officeDocument/2006/relationships/slide" Target="slides/slide10.xml"></Relationship><Relationship Id="rId28" Type="http://schemas.openxmlformats.org/officeDocument/2006/relationships/slide" Target="slides/slide11.xml"></Relationship><Relationship Id="rId29" Type="http://schemas.openxmlformats.org/officeDocument/2006/relationships/slide" Target="slides/slide12.xml"></Relationship><Relationship Id="rId30" Type="http://schemas.openxmlformats.org/officeDocument/2006/relationships/slide" Target="slides/slide13.xml"></Relationship><Relationship Id="rId31" Type="http://schemas.openxmlformats.org/officeDocument/2006/relationships/slide" Target="slides/slide14.xml"></Relationship><Relationship Id="rId32" Type="http://schemas.openxmlformats.org/officeDocument/2006/relationships/slide" Target="slides/slide15.xml"></Relationship><Relationship Id="rId33" Type="http://schemas.openxmlformats.org/officeDocument/2006/relationships/slide" Target="slides/slide16.xml"></Relationship><Relationship Id="rId34" Type="http://schemas.openxmlformats.org/officeDocument/2006/relationships/slide" Target="slides/slide17.xml"></Relationship><Relationship Id="rId35" Type="http://schemas.openxmlformats.org/officeDocument/2006/relationships/slide" Target="slides/slide18.xml"></Relationship><Relationship Id="rId36" Type="http://schemas.openxmlformats.org/officeDocument/2006/relationships/slide" Target="slides/slide19.xml"></Relationship><Relationship Id="rId37" Type="http://schemas.openxmlformats.org/officeDocument/2006/relationships/slide" Target="slides/slide20.xml"></Relationship><Relationship Id="rId38" Type="http://schemas.openxmlformats.org/officeDocument/2006/relationships/slide" Target="slides/slide21.xml"></Relationship><Relationship Id="rId39" Type="http://schemas.openxmlformats.org/officeDocument/2006/relationships/slide" Target="slides/slide22.xml"></Relationship><Relationship Id="rId40" Type="http://schemas.openxmlformats.org/officeDocument/2006/relationships/slide" Target="slides/slide23.xml"></Relationship><Relationship Id="rId41" Type="http://schemas.openxmlformats.org/officeDocument/2006/relationships/slide" Target="slides/slide24.xml"></Relationship><Relationship Id="rId42" Type="http://schemas.openxmlformats.org/officeDocument/2006/relationships/slide" Target="slides/slide25.xml"></Relationship><Relationship Id="rId43" Type="http://schemas.openxmlformats.org/officeDocument/2006/relationships/slide" Target="slides/slide26.xml"></Relationship><Relationship Id="rId44" Type="http://schemas.openxmlformats.org/officeDocument/2006/relationships/slide" Target="slides/slide27.xml"></Relationship><Relationship Id="rId45" Type="http://schemas.openxmlformats.org/officeDocument/2006/relationships/slide" Target="slides/slide28.xml"></Relationship><Relationship Id="rId46" Type="http://schemas.openxmlformats.org/officeDocument/2006/relationships/slide" Target="slides/slide29.xml"></Relationship><Relationship Id="rId47" Type="http://schemas.openxmlformats.org/officeDocument/2006/relationships/slide" Target="slides/slide30.xml"></Relationship><Relationship Id="rId48" Type="http://schemas.openxmlformats.org/officeDocument/2006/relationships/slide" Target="slides/slide31.xml"></Relationship><Relationship Id="rId49" Type="http://schemas.openxmlformats.org/officeDocument/2006/relationships/slide" Target="slides/slide32.xml"></Relationship><Relationship Id="rId50" Type="http://schemas.openxmlformats.org/officeDocument/2006/relationships/slide" Target="slides/slide33.xml"></Relationship><Relationship Id="rId51" Type="http://schemas.openxmlformats.org/officeDocument/2006/relationships/slide" Target="slides/slide34.xml"></Relationship><Relationship Id="rId52" Type="http://schemas.openxmlformats.org/officeDocument/2006/relationships/slide" Target="slides/slide35.xml"></Relationship><Relationship Id="rId53" Type="http://schemas.openxmlformats.org/officeDocument/2006/relationships/slide" Target="slides/slide36.xml"></Relationship><Relationship Id="rId54" Type="http://schemas.openxmlformats.org/officeDocument/2006/relationships/slide" Target="slides/slide37.xml"></Relationship><Relationship Id="rId55" Type="http://schemas.openxmlformats.org/officeDocument/2006/relationships/slide" Target="slides/slide38.xml"></Relationship><Relationship Id="rId56" Type="http://schemas.openxmlformats.org/officeDocument/2006/relationships/slide" Target="slides/slide39.xml"></Relationship><Relationship Id="rId57" Type="http://schemas.openxmlformats.org/officeDocument/2006/relationships/slide" Target="slides/slide40.xml"></Relationship><Relationship Id="rId58" Type="http://schemas.openxmlformats.org/officeDocument/2006/relationships/slide" Target="slides/slide41.xml"></Relationship><Relationship Id="rId59" Type="http://schemas.openxmlformats.org/officeDocument/2006/relationships/slide" Target="slides/slide42.xml"></Relationship><Relationship Id="rId60" Type="http://schemas.openxmlformats.org/officeDocument/2006/relationships/slide" Target="slides/slide43.xml"></Relationship><Relationship Id="rId61" Type="http://schemas.openxmlformats.org/officeDocument/2006/relationships/slide" Target="slides/slide44.xml"></Relationship><Relationship Id="rId62" Type="http://schemas.openxmlformats.org/officeDocument/2006/relationships/slide" Target="slides/slide45.xml"></Relationship><Relationship Id="rId63" Type="http://schemas.openxmlformats.org/officeDocument/2006/relationships/slide" Target="slides/slide46.xml"></Relationship><Relationship Id="rId64" Type="http://schemas.openxmlformats.org/officeDocument/2006/relationships/slide" Target="slides/slide47.xml"></Relationship><Relationship Id="rId65" Type="http://schemas.openxmlformats.org/officeDocument/2006/relationships/slide" Target="slides/slide48.xml"></Relationship><Relationship Id="rId66" Type="http://schemas.openxmlformats.org/officeDocument/2006/relationships/slide" Target="slides/slide49.xml"></Relationship><Relationship Id="rId67" Type="http://schemas.openxmlformats.org/officeDocument/2006/relationships/slide" Target="slides/slide50.xml"></Relationship><Relationship Id="rId68" Type="http://schemas.openxmlformats.org/officeDocument/2006/relationships/slide" Target="slides/slide51.xml"></Relationship><Relationship Id="rId69" Type="http://schemas.openxmlformats.org/officeDocument/2006/relationships/slide" Target="slides/slide52.xml"></Relationship><Relationship Id="rId70" Type="http://schemas.openxmlformats.org/officeDocument/2006/relationships/slide" Target="slides/slide53.xml"></Relationship><Relationship Id="rId71" Type="http://schemas.openxmlformats.org/officeDocument/2006/relationships/slide" Target="slides/slide54.xml"></Relationship><Relationship Id="rId72" Type="http://schemas.openxmlformats.org/officeDocument/2006/relationships/slide" Target="slides/slide55.xml"></Relationship><Relationship Id="rId73" Type="http://schemas.openxmlformats.org/officeDocument/2006/relationships/slide" Target="slides/slide56.xml"></Relationship><Relationship Id="rId74" Type="http://schemas.openxmlformats.org/officeDocument/2006/relationships/slide" Target="slides/slide57.xml"></Relationship><Relationship Id="rId75" Type="http://schemas.openxmlformats.org/officeDocument/2006/relationships/slide" Target="slides/slide58.xml"></Relationship><Relationship Id="rId76" Type="http://schemas.openxmlformats.org/officeDocument/2006/relationships/slide" Target="slides/slide59.xml"></Relationship><Relationship Id="rId77" Type="http://schemas.openxmlformats.org/officeDocument/2006/relationships/slide" Target="slides/slide60.xml"></Relationship><Relationship Id="rId78" Type="http://schemas.openxmlformats.org/officeDocument/2006/relationships/slide" Target="slides/slide61.xml"></Relationship><Relationship Id="rId79" Type="http://schemas.openxmlformats.org/officeDocument/2006/relationships/slide" Target="slides/slide62.xml"></Relationship><Relationship Id="rId80" Type="http://schemas.openxmlformats.org/officeDocument/2006/relationships/slide" Target="slides/slide63.xml"></Relationship><Relationship Id="rId81" Type="http://schemas.openxmlformats.org/officeDocument/2006/relationships/slide" Target="slides/slide64.xml"></Relationship><Relationship Id="rId82" Type="http://schemas.openxmlformats.org/officeDocument/2006/relationships/slide" Target="slides/slide65.xml"></Relationship><Relationship Id="rId83" Type="http://schemas.openxmlformats.org/officeDocument/2006/relationships/slide" Target="slides/slide66.xml"></Relationship><Relationship Id="rId84" Type="http://schemas.openxmlformats.org/officeDocument/2006/relationships/slide" Target="slides/slide67.xml"></Relationship><Relationship Id="rId85" Type="http://schemas.openxmlformats.org/officeDocument/2006/relationships/slide" Target="slides/slide68.xml"></Relationship><Relationship Id="rId86" Type="http://schemas.openxmlformats.org/officeDocument/2006/relationships/slide" Target="slides/slide69.xml"></Relationship><Relationship Id="rId87" Type="http://schemas.openxmlformats.org/officeDocument/2006/relationships/slide" Target="slides/slide70.xml"></Relationship><Relationship Id="rId88" Type="http://schemas.openxmlformats.org/officeDocument/2006/relationships/slide" Target="slides/slide71.xml"></Relationship><Relationship Id="rId89" Type="http://schemas.openxmlformats.org/officeDocument/2006/relationships/slide" Target="slides/slide72.xml"></Relationship><Relationship Id="rId90" Type="http://schemas.openxmlformats.org/officeDocument/2006/relationships/slide" Target="slides/slide73.xml"></Relationship><Relationship Id="rId91" Type="http://schemas.openxmlformats.org/officeDocument/2006/relationships/slide" Target="slides/slide74.xml"></Relationship><Relationship Id="rId92" Type="http://schemas.openxmlformats.org/officeDocument/2006/relationships/slide" Target="slides/slide75.xml"></Relationship><Relationship Id="rId93" Type="http://schemas.openxmlformats.org/officeDocument/2006/relationships/slide" Target="slides/slide76.xml"></Relationship><Relationship Id="rId94" Type="http://schemas.openxmlformats.org/officeDocument/2006/relationships/slide" Target="slides/slide77.xml"></Relationship><Relationship Id="rId95" Type="http://schemas.openxmlformats.org/officeDocument/2006/relationships/slide" Target="slides/slide78.xml"></Relationship><Relationship Id="rId96" Type="http://schemas.openxmlformats.org/officeDocument/2006/relationships/slide" Target="slides/slide79.xml"></Relationship><Relationship Id="rId97" Type="http://schemas.openxmlformats.org/officeDocument/2006/relationships/slide" Target="slides/slide80.xml"></Relationship><Relationship Id="rId98" Type="http://schemas.openxmlformats.org/officeDocument/2006/relationships/slide" Target="slides/slide81.xml"></Relationship><Relationship Id="rId99" Type="http://schemas.openxmlformats.org/officeDocument/2006/relationships/slide" Target="slides/slide82.xml"></Relationship><Relationship Id="rId100" Type="http://schemas.openxmlformats.org/officeDocument/2006/relationships/slide" Target="slides/slide83.xml"></Relationship><Relationship Id="rId101" Type="http://schemas.openxmlformats.org/officeDocument/2006/relationships/slide" Target="slides/slide84.xml"></Relationship><Relationship Id="rId102" Type="http://schemas.openxmlformats.org/officeDocument/2006/relationships/slide" Target="slides/slide85.xml"></Relationship><Relationship Id="rId103" Type="http://schemas.openxmlformats.org/officeDocument/2006/relationships/slide" Target="slides/slide86.xml"></Relationship><Relationship Id="rId104" Type="http://schemas.openxmlformats.org/officeDocument/2006/relationships/slide" Target="slides/slide87.xml"></Relationship><Relationship Id="rId105" Type="http://schemas.openxmlformats.org/officeDocument/2006/relationships/slide" Target="slides/slide88.xml"></Relationship><Relationship Id="rId106" Type="http://schemas.openxmlformats.org/officeDocument/2006/relationships/slide" Target="slides/slide89.xml"></Relationship><Relationship Id="rId107" Type="http://schemas.openxmlformats.org/officeDocument/2006/relationships/slide" Target="slides/slide90.xml"></Relationship><Relationship Id="rId108" Type="http://schemas.openxmlformats.org/officeDocument/2006/relationships/slide" Target="slides/slide91.xml"></Relationship><Relationship Id="rId109" Type="http://schemas.openxmlformats.org/officeDocument/2006/relationships/slide" Target="slides/slide92.xml"></Relationship><Relationship Id="rId110" Type="http://schemas.openxmlformats.org/officeDocument/2006/relationships/slide" Target="slides/slide93.xml"></Relationship><Relationship Id="rId111" Type="http://schemas.openxmlformats.org/officeDocument/2006/relationships/slide" Target="slides/slide94.xml"></Relationship><Relationship Id="rId112" Type="http://schemas.openxmlformats.org/officeDocument/2006/relationships/slide" Target="slides/slide95.xml"></Relationship><Relationship Id="rId113" Type="http://schemas.openxmlformats.org/officeDocument/2006/relationships/slide" Target="slides/slide96.xml"></Relationship><Relationship Id="rId114" Type="http://schemas.openxmlformats.org/officeDocument/2006/relationships/slide" Target="slides/slide97.xml"></Relationship><Relationship Id="rId115" Type="http://schemas.openxmlformats.org/officeDocument/2006/relationships/slide" Target="slides/slide98.xml"></Relationship><Relationship Id="rId116" Type="http://schemas.openxmlformats.org/officeDocument/2006/relationships/slide" Target="slides/slide99.xml"></Relationship><Relationship Id="rId117" Type="http://schemas.openxmlformats.org/officeDocument/2006/relationships/slide" Target="slides/slide100.xml"></Relationship><Relationship Id="rId118" Type="http://schemas.openxmlformats.org/officeDocument/2006/relationships/slide" Target="slides/slide101.xml"></Relationship><Relationship Id="rId119" Type="http://schemas.openxmlformats.org/officeDocument/2006/relationships/slide" Target="slides/slide102.xml"></Relationship><Relationship Id="rId120" Type="http://schemas.openxmlformats.org/officeDocument/2006/relationships/slide" Target="slides/slide103.xml"></Relationship><Relationship Id="rId121" Type="http://schemas.openxmlformats.org/officeDocument/2006/relationships/slide" Target="slides/slide104.xml"></Relationship><Relationship Id="rId122" Type="http://schemas.openxmlformats.org/officeDocument/2006/relationships/slide" Target="slides/slide105.xml"></Relationship><Relationship Id="rId123" Type="http://schemas.openxmlformats.org/officeDocument/2006/relationships/slide" Target="slides/slide106.xml"></Relationship><Relationship Id="rId124" Type="http://schemas.openxmlformats.org/officeDocument/2006/relationships/slide" Target="slides/slide107.xml"></Relationship><Relationship Id="rId125" Type="http://schemas.openxmlformats.org/officeDocument/2006/relationships/slide" Target="slides/slide108.xml"></Relationship><Relationship Id="rId126" Type="http://schemas.openxmlformats.org/officeDocument/2006/relationships/slide" Target="slides/slide109.xml"></Relationship><Relationship Id="rId127" Type="http://schemas.openxmlformats.org/officeDocument/2006/relationships/slide" Target="slides/slide110.xml"></Relationship><Relationship Id="rId128" Type="http://schemas.openxmlformats.org/officeDocument/2006/relationships/slide" Target="slides/slide111.xml"></Relationship><Relationship Id="rId129" Type="http://schemas.openxmlformats.org/officeDocument/2006/relationships/slide" Target="slides/slide112.xml"></Relationship><Relationship Id="rId130" Type="http://schemas.openxmlformats.org/officeDocument/2006/relationships/slide" Target="slides/slide113.xml"></Relationship><Relationship Id="rId131" Type="http://schemas.openxmlformats.org/officeDocument/2006/relationships/slide" Target="slides/slide114.xml"></Relationship><Relationship Id="rId132" Type="http://schemas.openxmlformats.org/officeDocument/2006/relationships/slide" Target="slides/slide115.xml"></Relationship><Relationship Id="rId133" Type="http://schemas.openxmlformats.org/officeDocument/2006/relationships/slide" Target="slides/slide116.xml"></Relationship><Relationship Id="rId134" Type="http://schemas.openxmlformats.org/officeDocument/2006/relationships/slide" Target="slides/slide117.xml"></Relationship><Relationship Id="rId135" Type="http://schemas.openxmlformats.org/officeDocument/2006/relationships/slide" Target="slides/slide118.xml"></Relationship><Relationship Id="rId136" Type="http://schemas.openxmlformats.org/officeDocument/2006/relationships/viewProps" Target="viewProps.xml"></Relationship><Relationship Id="rId137" Type="http://schemas.openxmlformats.org/officeDocument/2006/relationships/presProps" Target="presProps.xml"></Relationship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02647-DAB9-4F72-BD50-95B61B3D6D61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7271E-C826-4915-AF95-9CE53932A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99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5A705-77FB-43BD-80B8-68739F64CD7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77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A7A7F-7BF7-4216-9B2D-64B248EB2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B22819-8FAC-460A-8F34-E7479840D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45C41-EF81-4CC2-9511-6E8A3D54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A203-591A-42EE-BAAB-4ADB0149AEAA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B7E9B-8306-4FB9-89C4-06EAC39A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6DF88-15C6-4C60-8379-40A4516A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1A24-C1CA-4E0E-BF2A-04B63E56D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8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AE0CE-D85D-4803-AF01-FCAD5FAC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220025-806B-49E9-8777-AA816952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8920A-C1F9-4D34-9D56-79CAA697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A203-591A-42EE-BAAB-4ADB0149AEAA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F9A3F-9413-4B50-9584-C00F9F07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DC62C-103C-431C-9B88-4CD562EB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1A24-C1CA-4E0E-BF2A-04B63E56D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08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0D5C39-9F9C-4712-BEE7-A34B9968B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FF10E-9CC3-4041-8766-54D756450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57859-9B95-429C-8635-67198073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A203-591A-42EE-BAAB-4ADB0149AEAA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F8BF5-D38A-44E8-8A71-6246378C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330C4-C6DD-48EA-A4AA-5273A48E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1A24-C1CA-4E0E-BF2A-04B63E56D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93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63BF2-879D-4332-90E0-CE6389B4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6ED2EC-EB0A-4653-814C-B65DF4B06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8E18B-F6F1-4FAE-A1EB-80C10F9F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A203-591A-42EE-BAAB-4ADB0149AEAA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40041-B41D-4D5F-B210-2999EE07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35F18-942A-4154-A2C4-534782C8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1A24-C1CA-4E0E-BF2A-04B63E56D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24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B4E94-1BF9-4FE9-8481-A553368F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9D4A9E-9355-4999-9004-EAF1A1F89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F7F5DF-F0C1-4CE2-966E-E9F6399A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A203-591A-42EE-BAAB-4ADB0149AEAA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83DBC-4DA9-4E36-8F86-026373C5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B2C1B-5A9C-45A8-98BC-271CA12A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1A24-C1CA-4E0E-BF2A-04B63E56D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5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9C77D-7EC2-422D-9526-32671196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21BDE-E5A9-43D1-B3DA-A8BD090B8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F34076-2465-4E64-8081-583F09228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C8778C-CB7D-419C-A7CD-2FA0B3D3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A203-591A-42EE-BAAB-4ADB0149AEAA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B83E2-5A27-406E-BE53-9D6A9A0B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DD5A2-32A1-41AC-AEC6-9C2BD847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1A24-C1CA-4E0E-BF2A-04B63E56D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76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66EAA-9D8A-4CB2-BE75-D1DFEEC4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7C8D9-632C-4728-A7F5-C9718112C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718B0B-7EAD-43CD-9F51-9470F4DA8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BA3FA8-EA7B-464D-80FB-37AD68590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D3D2A9-52CC-43AC-B8EC-64D026485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40AC94-ACFB-48B0-9663-83F827B6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A203-591A-42EE-BAAB-4ADB0149AEAA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6BD3BD-FC62-4751-AE06-9D50FA2E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5BD9D8-815D-4062-B529-5F759F74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1A24-C1CA-4E0E-BF2A-04B63E56D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63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68C6A-347A-40AA-AAEC-F65947F7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95C96C-8990-46F2-935D-85320951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A203-591A-42EE-BAAB-4ADB0149AEAA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A8D664-C475-4715-A00C-1AF2CB14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84B05E-7F9A-4CEA-95BC-48549EF6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1A24-C1CA-4E0E-BF2A-04B63E56D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09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28E8B8-68D9-49F8-8BCD-7734D349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A203-591A-42EE-BAAB-4ADB0149AEAA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83B0F8-B0D0-49C0-9D1D-B08C87C4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34C585-B224-4165-ACF6-CEFE58BD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1A24-C1CA-4E0E-BF2A-04B63E56D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57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46AD4-8BD3-41AF-9647-0164C2E4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58CA5B-8776-47FA-ADCB-69D2A39CB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E175FC-0DD9-4A33-8D92-3ED7AE3E0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23CA1A-8FB4-4A6C-BE78-9A4EA706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A203-591A-42EE-BAAB-4ADB0149AEAA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DB43ED-3713-4E76-9D08-6526EB4E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261675-7340-4DFA-AF02-E2730C94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1A24-C1CA-4E0E-BF2A-04B63E56D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3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261BE-10ED-4358-8F2C-01D235A8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7E86FE-57EA-421E-92BE-0E8CAC6E0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113F3B-986F-4D48-9287-45033345B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C347C-EB8F-4238-9DAA-E0820506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A203-591A-42EE-BAAB-4ADB0149AEAA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432CED-4989-4F28-A3D6-DE94F379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20CEC5-CA64-4100-BD15-E2ED82C9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1A24-C1CA-4E0E-BF2A-04B63E56D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9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B70513-628A-452D-B1FC-9DDFF09F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A5694-B5C1-4213-AE25-2378E51DF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84B71-4FFA-4CD1-9A88-3583430A1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5A203-591A-42EE-BAAB-4ADB0149AEAA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ECE22-DC51-4E0E-8B15-F1B865C1A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87686-11C6-43E5-A9AE-2A722AFF1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71A24-C1CA-4E0E-BF2A-04B63E56D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76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wmf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wmf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6.xml.rels><?xml version="1.0" encoding="UTF-8"?>
<Relationships xmlns="http://schemas.openxmlformats.org/package/2006/relationships"><Relationship Id="rId1" Type="http://schemas.openxmlformats.org/officeDocument/2006/relationships/image" Target="../media/fImage10556128441.png"></Relationship><Relationship Id="rId2" Type="http://schemas.openxmlformats.org/officeDocument/2006/relationships/slideLayout" Target="../slideLayouts/slideLayout2.xml"></Relationship></Relationships>
</file>

<file path=ppt/slides/_rels/slide7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8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9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800" dirty="0" err="1"/>
              <a:t>DataBase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63540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Structured Query Language :</a:t>
            </a:r>
            <a:r>
              <a:rPr lang="ko-KR" altLang="en-US" dirty="0"/>
              <a:t> 구조화된 질의 언어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DDL (Data Definition Language) : DB </a:t>
            </a:r>
            <a:r>
              <a:rPr lang="ko-KR" altLang="en-US" dirty="0"/>
              <a:t>스키마 정의</a:t>
            </a:r>
            <a:r>
              <a:rPr lang="en-US" altLang="ko-KR" dirty="0"/>
              <a:t>, </a:t>
            </a:r>
            <a:r>
              <a:rPr lang="ko-KR" altLang="en-US" dirty="0"/>
              <a:t>조작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DML (Data Manipulation Language) : Data </a:t>
            </a:r>
            <a:r>
              <a:rPr lang="ko-KR" altLang="en-US" dirty="0"/>
              <a:t>조작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DCL (Data Control Language) : Data </a:t>
            </a:r>
            <a:r>
              <a:rPr lang="ko-KR" altLang="en-US" dirty="0"/>
              <a:t>제어</a:t>
            </a: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032243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PRACTICE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JOIN</a:t>
            </a:r>
            <a:endParaRPr lang="ko-KR" altLang="en-US" sz="2000" b="1" dirty="0"/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58D167D1-D3AF-4207-B1DF-489185B043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26563"/>
              </p:ext>
            </p:extLst>
          </p:nvPr>
        </p:nvGraphicFramePr>
        <p:xfrm>
          <a:off x="4917818" y="2529000"/>
          <a:ext cx="2356364" cy="18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" name="포장기 셸 개체" showAsIcon="1" r:id="rId3" imgW="457920" imgH="349200" progId="Package">
                  <p:embed/>
                </p:oleObj>
              </mc:Choice>
              <mc:Fallback>
                <p:oleObj name="포장기 셸 개체" showAsIcon="1" r:id="rId3" imgW="45792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17818" y="2529000"/>
                        <a:ext cx="2356364" cy="18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87124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</a:t>
            </a:r>
            <a:r>
              <a:rPr lang="ko-KR" altLang="en-US" sz="2400" b="1" dirty="0"/>
              <a:t>추가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ERD : ENTITY RELATIONSHIP DIAGRAM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바커</a:t>
            </a:r>
            <a:r>
              <a:rPr lang="ko-KR" altLang="en-US" sz="2400" dirty="0"/>
              <a:t> 표기법 </a:t>
            </a:r>
            <a:r>
              <a:rPr lang="en-US" altLang="ko-KR" sz="2400" dirty="0"/>
              <a:t>(BAKER NOTATION)</a:t>
            </a:r>
          </a:p>
          <a:p>
            <a:pPr>
              <a:buFontTx/>
              <a:buChar char="-"/>
            </a:pPr>
            <a:r>
              <a:rPr lang="ko-KR" altLang="en-US" sz="2000" dirty="0"/>
              <a:t>영국 컨설팅 회사 </a:t>
            </a:r>
            <a:r>
              <a:rPr lang="en-US" altLang="ko-KR" sz="2000" dirty="0"/>
              <a:t>CACI</a:t>
            </a:r>
            <a:r>
              <a:rPr lang="ko-KR" altLang="en-US" sz="2000" dirty="0"/>
              <a:t>에 의해 개발</a:t>
            </a:r>
            <a:r>
              <a:rPr lang="en-US" altLang="ko-KR" sz="2000" dirty="0"/>
              <a:t>, </a:t>
            </a:r>
            <a:r>
              <a:rPr lang="ko-KR" altLang="en-US" sz="2000" dirty="0"/>
              <a:t>리차드 </a:t>
            </a:r>
            <a:r>
              <a:rPr lang="ko-KR" altLang="en-US" sz="2000" dirty="0" err="1"/>
              <a:t>바커에</a:t>
            </a:r>
            <a:r>
              <a:rPr lang="ko-KR" altLang="en-US" sz="2000" dirty="0"/>
              <a:t> 의해 업그레이드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I/E </a:t>
            </a:r>
            <a:r>
              <a:rPr lang="ko-KR" altLang="en-US" sz="2400" dirty="0"/>
              <a:t>표기법 </a:t>
            </a:r>
            <a:r>
              <a:rPr lang="en-US" altLang="ko-KR" sz="2400" dirty="0"/>
              <a:t>(INFORMATION ENGINEERING NOTATION)</a:t>
            </a:r>
          </a:p>
          <a:p>
            <a:pPr>
              <a:buFontTx/>
              <a:buChar char="-"/>
            </a:pPr>
            <a:r>
              <a:rPr lang="en-US" altLang="ko-KR" sz="2000" dirty="0"/>
              <a:t>CLIVE FINKELSTEIN</a:t>
            </a:r>
            <a:r>
              <a:rPr lang="ko-KR" altLang="en-US" sz="2000" dirty="0"/>
              <a:t>과 </a:t>
            </a:r>
            <a:r>
              <a:rPr lang="en-US" altLang="ko-KR" sz="2000" dirty="0"/>
              <a:t>JAMES MARTIN</a:t>
            </a:r>
            <a:r>
              <a:rPr lang="ko-KR" altLang="en-US" sz="2000" dirty="0"/>
              <a:t>이 공동 저술로 발표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관계의 다</a:t>
            </a:r>
            <a:r>
              <a:rPr lang="en-US" altLang="ko-KR" sz="2000" dirty="0"/>
              <a:t>(MANY) </a:t>
            </a:r>
            <a:r>
              <a:rPr lang="ko-KR" altLang="en-US" sz="2000" dirty="0"/>
              <a:t>쪽을 나타내기 위해 까마귀 발을 사용</a:t>
            </a:r>
            <a:r>
              <a:rPr lang="en-US" altLang="ko-KR" sz="2000" dirty="0"/>
              <a:t>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까마귀 발 모델</a:t>
            </a:r>
            <a:r>
              <a:rPr lang="en-US" altLang="ko-KR" sz="2000" dirty="0"/>
              <a:t>(CROW’S FOOT MODEL)</a:t>
            </a:r>
            <a:r>
              <a:rPr lang="ko-KR" altLang="en-US" sz="2000" dirty="0"/>
              <a:t>이라고도 부른다</a:t>
            </a:r>
            <a:r>
              <a:rPr lang="en-US" altLang="ko-KR" sz="2000" dirty="0"/>
              <a:t>.</a:t>
            </a:r>
            <a:endParaRPr lang="en-US" altLang="ko-KR" sz="2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ERD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006419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</a:t>
            </a:r>
            <a:r>
              <a:rPr lang="ko-KR" altLang="en-US" sz="2400" b="1" dirty="0"/>
              <a:t>추가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ENTITY</a:t>
            </a:r>
            <a:endParaRPr lang="en-US" altLang="ko-KR" sz="2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ERD-BAKER</a:t>
            </a:r>
            <a:endParaRPr lang="ko-KR" altLang="en-US" sz="20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7D68958-6095-4EA2-AF5F-F00E7771A5DD}"/>
              </a:ext>
            </a:extLst>
          </p:cNvPr>
          <p:cNvSpPr/>
          <p:nvPr/>
        </p:nvSpPr>
        <p:spPr>
          <a:xfrm>
            <a:off x="4323805" y="1825623"/>
            <a:ext cx="6559899" cy="48245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4000" dirty="0">
                <a:solidFill>
                  <a:schemeClr val="tx1"/>
                </a:solidFill>
              </a:rPr>
              <a:t>사원</a:t>
            </a:r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7752C8CE-E473-4F8D-989A-1DD701A51C3E}"/>
              </a:ext>
            </a:extLst>
          </p:cNvPr>
          <p:cNvSpPr/>
          <p:nvPr/>
        </p:nvSpPr>
        <p:spPr>
          <a:xfrm>
            <a:off x="1308295" y="2282822"/>
            <a:ext cx="2630659" cy="1209821"/>
          </a:xfrm>
          <a:prstGeom prst="wedgeEllipseCallout">
            <a:avLst>
              <a:gd name="adj1" fmla="val 76965"/>
              <a:gd name="adj2" fmla="val -2238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ENTITY </a:t>
            </a:r>
            <a:r>
              <a:rPr lang="ko-KR" altLang="en-US" sz="2400" dirty="0">
                <a:solidFill>
                  <a:srgbClr val="FF0000"/>
                </a:solidFill>
              </a:rPr>
              <a:t>명</a:t>
            </a: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FBD93519-B531-4BE4-A1A8-6733C6BB0AC0}"/>
              </a:ext>
            </a:extLst>
          </p:cNvPr>
          <p:cNvSpPr/>
          <p:nvPr/>
        </p:nvSpPr>
        <p:spPr>
          <a:xfrm>
            <a:off x="1308295" y="4501662"/>
            <a:ext cx="2630659" cy="1209821"/>
          </a:xfrm>
          <a:prstGeom prst="wedgeRoundRectCallout">
            <a:avLst>
              <a:gd name="adj1" fmla="val 63124"/>
              <a:gd name="adj2" fmla="val 9012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ENTITY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13281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</a:t>
            </a:r>
            <a:r>
              <a:rPr lang="ko-KR" altLang="en-US" sz="2400" b="1" dirty="0"/>
              <a:t>추가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ATTRIBUTE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* : NOT NULL</a:t>
            </a:r>
          </a:p>
          <a:p>
            <a:pPr marL="0" indent="0">
              <a:buNone/>
            </a:pPr>
            <a:r>
              <a:rPr lang="en-US" altLang="ko-KR" sz="2400" dirty="0"/>
              <a:t>0 : NULL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ERD-BAKER</a:t>
            </a:r>
            <a:endParaRPr lang="ko-KR" altLang="en-US" sz="20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7D68958-6095-4EA2-AF5F-F00E7771A5DD}"/>
              </a:ext>
            </a:extLst>
          </p:cNvPr>
          <p:cNvSpPr/>
          <p:nvPr/>
        </p:nvSpPr>
        <p:spPr>
          <a:xfrm>
            <a:off x="4323805" y="1825623"/>
            <a:ext cx="6559899" cy="48245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4000" dirty="0">
                <a:solidFill>
                  <a:schemeClr val="tx1"/>
                </a:solidFill>
              </a:rPr>
              <a:t>사원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6353AA2-E0F9-4E77-9C93-E4BEFB947B4D}"/>
              </a:ext>
            </a:extLst>
          </p:cNvPr>
          <p:cNvSpPr/>
          <p:nvPr/>
        </p:nvSpPr>
        <p:spPr>
          <a:xfrm>
            <a:off x="4586067" y="2810021"/>
            <a:ext cx="2177199" cy="31085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*</a:t>
            </a:r>
            <a:r>
              <a:rPr lang="ko-KR" altLang="en-US" sz="2400" dirty="0">
                <a:solidFill>
                  <a:schemeClr val="tx1"/>
                </a:solidFill>
              </a:rPr>
              <a:t>사원번호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*</a:t>
            </a:r>
            <a:r>
              <a:rPr lang="ko-KR" altLang="en-US" sz="2400" dirty="0">
                <a:solidFill>
                  <a:schemeClr val="tx1"/>
                </a:solidFill>
              </a:rPr>
              <a:t>사원명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0</a:t>
            </a:r>
            <a:r>
              <a:rPr lang="ko-KR" altLang="en-US" sz="2400" dirty="0">
                <a:solidFill>
                  <a:schemeClr val="tx1"/>
                </a:solidFill>
              </a:rPr>
              <a:t>주민번호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0</a:t>
            </a:r>
            <a:r>
              <a:rPr lang="ko-KR" altLang="en-US" sz="2400" dirty="0">
                <a:solidFill>
                  <a:schemeClr val="tx1"/>
                </a:solidFill>
              </a:rPr>
              <a:t>주소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0</a:t>
            </a:r>
            <a:r>
              <a:rPr lang="ko-KR" altLang="en-US" sz="2400" dirty="0">
                <a:solidFill>
                  <a:schemeClr val="tx1"/>
                </a:solidFill>
              </a:rPr>
              <a:t>연락처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0</a:t>
            </a:r>
            <a:r>
              <a:rPr lang="ko-KR" altLang="en-US" sz="2400" dirty="0">
                <a:solidFill>
                  <a:schemeClr val="tx1"/>
                </a:solidFill>
              </a:rPr>
              <a:t>핸드폰번호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0</a:t>
            </a:r>
            <a:r>
              <a:rPr lang="ko-KR" altLang="en-US" sz="2400" dirty="0">
                <a:solidFill>
                  <a:schemeClr val="tx1"/>
                </a:solidFill>
              </a:rPr>
              <a:t>근무지역</a:t>
            </a:r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CA53EC95-4342-4728-916C-FED0C374F6AD}"/>
              </a:ext>
            </a:extLst>
          </p:cNvPr>
          <p:cNvSpPr/>
          <p:nvPr/>
        </p:nvSpPr>
        <p:spPr>
          <a:xfrm>
            <a:off x="1181685" y="3632989"/>
            <a:ext cx="2630659" cy="1209821"/>
          </a:xfrm>
          <a:prstGeom prst="wedgeEllipseCallout">
            <a:avLst>
              <a:gd name="adj1" fmla="val 76965"/>
              <a:gd name="adj2" fmla="val -2238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11938128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</a:t>
            </a:r>
            <a:r>
              <a:rPr lang="ko-KR" altLang="en-US" sz="2400" b="1" dirty="0"/>
              <a:t>추가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RELATIONSHIP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# : PK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1. </a:t>
            </a:r>
            <a:r>
              <a:rPr lang="ko-KR" altLang="en-US" sz="2000" dirty="0">
                <a:solidFill>
                  <a:srgbClr val="FF0000"/>
                </a:solidFill>
              </a:rPr>
              <a:t>각 사원은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하나의 부서에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반드시 존재한다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accent6"/>
                </a:solidFill>
              </a:rPr>
              <a:t>2. </a:t>
            </a:r>
            <a:r>
              <a:rPr lang="ko-KR" altLang="en-US" sz="2000" dirty="0">
                <a:solidFill>
                  <a:schemeClr val="accent6"/>
                </a:solidFill>
              </a:rPr>
              <a:t>각 부서에</a:t>
            </a:r>
            <a:endParaRPr lang="en-US" altLang="ko-KR" sz="2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ko-KR" altLang="en-US" sz="2000" dirty="0" err="1">
                <a:solidFill>
                  <a:schemeClr val="accent6"/>
                </a:solidFill>
              </a:rPr>
              <a:t>한명</a:t>
            </a:r>
            <a:r>
              <a:rPr lang="ko-KR" altLang="en-US" sz="2000" dirty="0">
                <a:solidFill>
                  <a:schemeClr val="accent6"/>
                </a:solidFill>
              </a:rPr>
              <a:t> 이상의</a:t>
            </a:r>
            <a:endParaRPr lang="en-US" altLang="ko-KR" sz="2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accent6"/>
                </a:solidFill>
              </a:rPr>
              <a:t>사원이 존재한다</a:t>
            </a:r>
            <a:r>
              <a:rPr lang="en-US" altLang="ko-KR" sz="2000" dirty="0">
                <a:solidFill>
                  <a:schemeClr val="accent6"/>
                </a:solidFill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ERD-BAKER</a:t>
            </a:r>
            <a:endParaRPr lang="ko-KR" altLang="en-US" sz="20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7D68958-6095-4EA2-AF5F-F00E7771A5DD}"/>
              </a:ext>
            </a:extLst>
          </p:cNvPr>
          <p:cNvSpPr/>
          <p:nvPr/>
        </p:nvSpPr>
        <p:spPr>
          <a:xfrm>
            <a:off x="3502492" y="2410147"/>
            <a:ext cx="2177199" cy="396654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4000" dirty="0">
                <a:solidFill>
                  <a:srgbClr val="FF0000"/>
                </a:solidFill>
              </a:rPr>
              <a:t>사원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6353AA2-E0F9-4E77-9C93-E4BEFB947B4D}"/>
              </a:ext>
            </a:extLst>
          </p:cNvPr>
          <p:cNvSpPr/>
          <p:nvPr/>
        </p:nvSpPr>
        <p:spPr>
          <a:xfrm>
            <a:off x="3502492" y="3268152"/>
            <a:ext cx="2177199" cy="31085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#</a:t>
            </a:r>
            <a:r>
              <a:rPr lang="ko-KR" altLang="en-US" sz="2400" dirty="0">
                <a:solidFill>
                  <a:schemeClr val="tx1"/>
                </a:solidFill>
              </a:rPr>
              <a:t>사원번호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*</a:t>
            </a:r>
            <a:r>
              <a:rPr lang="ko-KR" altLang="en-US" sz="2400" dirty="0">
                <a:solidFill>
                  <a:schemeClr val="tx1"/>
                </a:solidFill>
              </a:rPr>
              <a:t>사원명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0</a:t>
            </a:r>
            <a:r>
              <a:rPr lang="ko-KR" altLang="en-US" sz="2400" dirty="0">
                <a:solidFill>
                  <a:schemeClr val="tx1"/>
                </a:solidFill>
              </a:rPr>
              <a:t>주민번호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0</a:t>
            </a:r>
            <a:r>
              <a:rPr lang="ko-KR" altLang="en-US" sz="2400" dirty="0">
                <a:solidFill>
                  <a:schemeClr val="tx1"/>
                </a:solidFill>
              </a:rPr>
              <a:t>주소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0</a:t>
            </a:r>
            <a:r>
              <a:rPr lang="ko-KR" altLang="en-US" sz="2400" dirty="0">
                <a:solidFill>
                  <a:schemeClr val="tx1"/>
                </a:solidFill>
              </a:rPr>
              <a:t>연락처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0</a:t>
            </a:r>
            <a:r>
              <a:rPr lang="ko-KR" altLang="en-US" sz="2400" dirty="0">
                <a:solidFill>
                  <a:schemeClr val="tx1"/>
                </a:solidFill>
              </a:rPr>
              <a:t>핸드폰번호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0</a:t>
            </a:r>
            <a:r>
              <a:rPr lang="ko-KR" altLang="en-US" sz="2400" dirty="0">
                <a:solidFill>
                  <a:schemeClr val="tx1"/>
                </a:solidFill>
              </a:rPr>
              <a:t>근무지역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45A17CE-2B6C-44EF-B7BE-68043BE7BD7C}"/>
              </a:ext>
            </a:extLst>
          </p:cNvPr>
          <p:cNvSpPr/>
          <p:nvPr/>
        </p:nvSpPr>
        <p:spPr>
          <a:xfrm>
            <a:off x="8958412" y="2410147"/>
            <a:ext cx="2177199" cy="396654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4000" dirty="0">
                <a:solidFill>
                  <a:schemeClr val="accent6"/>
                </a:solidFill>
              </a:rPr>
              <a:t>부서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6A58829-37CE-4100-A1F5-413079F908DE}"/>
              </a:ext>
            </a:extLst>
          </p:cNvPr>
          <p:cNvSpPr/>
          <p:nvPr/>
        </p:nvSpPr>
        <p:spPr>
          <a:xfrm>
            <a:off x="8958412" y="3268152"/>
            <a:ext cx="2177199" cy="31085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#</a:t>
            </a:r>
            <a:r>
              <a:rPr lang="ko-KR" altLang="en-US" sz="2400" dirty="0">
                <a:solidFill>
                  <a:schemeClr val="tx1"/>
                </a:solidFill>
              </a:rPr>
              <a:t>부서번호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*</a:t>
            </a:r>
            <a:r>
              <a:rPr lang="ko-KR" altLang="en-US" sz="2400" dirty="0">
                <a:solidFill>
                  <a:schemeClr val="tx1"/>
                </a:solidFill>
              </a:rPr>
              <a:t>부서명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0</a:t>
            </a:r>
            <a:r>
              <a:rPr lang="ko-KR" altLang="en-US" sz="2400" dirty="0">
                <a:solidFill>
                  <a:schemeClr val="tx1"/>
                </a:solidFill>
              </a:rPr>
              <a:t>지역</a:t>
            </a:r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C76670-C777-47F9-92CD-45EC5F73C65F}"/>
              </a:ext>
            </a:extLst>
          </p:cNvPr>
          <p:cNvCxnSpPr>
            <a:cxnSpLocks/>
          </p:cNvCxnSpPr>
          <p:nvPr/>
        </p:nvCxnSpPr>
        <p:spPr>
          <a:xfrm>
            <a:off x="5679691" y="4375052"/>
            <a:ext cx="1649577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58B4C67-0323-4977-A339-74B998949BEC}"/>
              </a:ext>
            </a:extLst>
          </p:cNvPr>
          <p:cNvCxnSpPr>
            <a:cxnSpLocks/>
          </p:cNvCxnSpPr>
          <p:nvPr/>
        </p:nvCxnSpPr>
        <p:spPr>
          <a:xfrm>
            <a:off x="7329268" y="4375052"/>
            <a:ext cx="16291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0FD85D8-88F4-43A7-A08D-1F1E5D78D6DF}"/>
              </a:ext>
            </a:extLst>
          </p:cNvPr>
          <p:cNvCxnSpPr/>
          <p:nvPr/>
        </p:nvCxnSpPr>
        <p:spPr>
          <a:xfrm>
            <a:off x="5679691" y="3981157"/>
            <a:ext cx="393895" cy="39389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7AE81D2-C655-499C-A9D2-6B6F6EE0E3B1}"/>
              </a:ext>
            </a:extLst>
          </p:cNvPr>
          <p:cNvCxnSpPr>
            <a:endCxn id="10" idx="3"/>
          </p:cNvCxnSpPr>
          <p:nvPr/>
        </p:nvCxnSpPr>
        <p:spPr>
          <a:xfrm flipH="1">
            <a:off x="5679691" y="4393421"/>
            <a:ext cx="393895" cy="42900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837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</a:t>
            </a:r>
            <a:r>
              <a:rPr lang="ko-KR" altLang="en-US" sz="2400" b="1" dirty="0"/>
              <a:t>추가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9210" cy="482536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RELATIONSHIP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1:1 관계 : A 엔터티에 존재하는 데이터 1개 &lt;-&gt; B 엔터티에 존재하는 데이터 1개 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1:N 관계 : A 엔터티에 존재하는 데이터 1개 &lt;-&gt; B 엔터티에 존재하는 데이터 N개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N:N 관계 : A 엔터티에 존재하는 데이터 1개 &lt;-&gt; B 엔터티에 존재하는 데이터 N개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              B 엔터티에 존재하는 데이터 1개 &lt;-&gt; A 엔터티에 존재하는 데이터 N개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ERD-BAKER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30153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</a:t>
            </a:r>
            <a:r>
              <a:rPr lang="ko-KR" altLang="en-US" sz="2400" b="1" dirty="0"/>
              <a:t>추가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 </a:t>
            </a:r>
            <a:r>
              <a:rPr lang="ko-KR" altLang="en-US" dirty="0"/>
              <a:t>또는 그 이상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 </a:t>
            </a:r>
            <a:r>
              <a:rPr lang="ko-KR" altLang="en-US" dirty="0"/>
              <a:t>또는 그 이상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ERD-BAKER</a:t>
            </a:r>
            <a:endParaRPr lang="ko-KR" altLang="en-US" sz="20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B0EEDD-A51A-475D-A6F9-42738C7309EE}"/>
              </a:ext>
            </a:extLst>
          </p:cNvPr>
          <p:cNvCxnSpPr>
            <a:cxnSpLocks/>
          </p:cNvCxnSpPr>
          <p:nvPr/>
        </p:nvCxnSpPr>
        <p:spPr>
          <a:xfrm flipH="1" flipV="1">
            <a:off x="3362178" y="1961634"/>
            <a:ext cx="1729047" cy="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CC05E2-C332-4D32-A097-24CF8A4E4B8A}"/>
              </a:ext>
            </a:extLst>
          </p:cNvPr>
          <p:cNvCxnSpPr>
            <a:cxnSpLocks/>
          </p:cNvCxnSpPr>
          <p:nvPr/>
        </p:nvCxnSpPr>
        <p:spPr>
          <a:xfrm flipH="1" flipV="1">
            <a:off x="3474720" y="3062919"/>
            <a:ext cx="1616505" cy="1707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E4CEEA2-7CA6-4B6B-AB2B-928366F642C9}"/>
              </a:ext>
            </a:extLst>
          </p:cNvPr>
          <p:cNvCxnSpPr>
            <a:cxnSpLocks/>
          </p:cNvCxnSpPr>
          <p:nvPr/>
        </p:nvCxnSpPr>
        <p:spPr>
          <a:xfrm flipH="1" flipV="1">
            <a:off x="3474720" y="4212416"/>
            <a:ext cx="1587092" cy="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DBE8187-3FB2-4381-94AC-286631C8F4A3}"/>
              </a:ext>
            </a:extLst>
          </p:cNvPr>
          <p:cNvSpPr/>
          <p:nvPr/>
        </p:nvSpPr>
        <p:spPr>
          <a:xfrm>
            <a:off x="5095913" y="4809117"/>
            <a:ext cx="2139569" cy="96353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C068489-4D59-45CB-8EAF-E3C8F72992C1}"/>
              </a:ext>
            </a:extLst>
          </p:cNvPr>
          <p:cNvCxnSpPr/>
          <p:nvPr/>
        </p:nvCxnSpPr>
        <p:spPr>
          <a:xfrm flipH="1">
            <a:off x="4839286" y="3957607"/>
            <a:ext cx="251939" cy="251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D151334-FC32-459E-B8FC-AA6DCCFC49E9}"/>
              </a:ext>
            </a:extLst>
          </p:cNvPr>
          <p:cNvCxnSpPr/>
          <p:nvPr/>
        </p:nvCxnSpPr>
        <p:spPr>
          <a:xfrm>
            <a:off x="4839286" y="4240550"/>
            <a:ext cx="251939" cy="251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ED1EDD8-B7D5-47EB-94FC-D11D90F6C916}"/>
              </a:ext>
            </a:extLst>
          </p:cNvPr>
          <p:cNvCxnSpPr/>
          <p:nvPr/>
        </p:nvCxnSpPr>
        <p:spPr>
          <a:xfrm flipH="1">
            <a:off x="4839286" y="5007944"/>
            <a:ext cx="251939" cy="251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231F713-2F46-41FC-9F00-F7800D96A118}"/>
              </a:ext>
            </a:extLst>
          </p:cNvPr>
          <p:cNvCxnSpPr/>
          <p:nvPr/>
        </p:nvCxnSpPr>
        <p:spPr>
          <a:xfrm>
            <a:off x="4839286" y="5290887"/>
            <a:ext cx="251939" cy="251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7AEF83B-71C9-4094-8150-C5C1222FCB07}"/>
              </a:ext>
            </a:extLst>
          </p:cNvPr>
          <p:cNvSpPr/>
          <p:nvPr/>
        </p:nvSpPr>
        <p:spPr>
          <a:xfrm>
            <a:off x="5091224" y="3718165"/>
            <a:ext cx="2139569" cy="96353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66666EB-97DD-4874-BC19-73D6B50B20C0}"/>
              </a:ext>
            </a:extLst>
          </p:cNvPr>
          <p:cNvSpPr/>
          <p:nvPr/>
        </p:nvSpPr>
        <p:spPr>
          <a:xfrm>
            <a:off x="5091224" y="2626065"/>
            <a:ext cx="2139569" cy="96353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35EAFAE-8D69-4C99-A7BC-FC45A0734CAD}"/>
              </a:ext>
            </a:extLst>
          </p:cNvPr>
          <p:cNvSpPr/>
          <p:nvPr/>
        </p:nvSpPr>
        <p:spPr>
          <a:xfrm>
            <a:off x="5091224" y="1511426"/>
            <a:ext cx="2139569" cy="96353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BD1AEAF-D3A2-4142-BE59-D00F3C05D682}"/>
              </a:ext>
            </a:extLst>
          </p:cNvPr>
          <p:cNvCxnSpPr>
            <a:cxnSpLocks/>
          </p:cNvCxnSpPr>
          <p:nvPr/>
        </p:nvCxnSpPr>
        <p:spPr>
          <a:xfrm flipH="1" flipV="1">
            <a:off x="3474720" y="5255291"/>
            <a:ext cx="1616505" cy="1707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732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</a:t>
            </a:r>
            <a:r>
              <a:rPr lang="ko-KR" altLang="en-US" sz="2400" b="1" dirty="0"/>
              <a:t>추가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/>
              <a:t>예시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한 부서는 </a:t>
            </a:r>
            <a:r>
              <a:rPr lang="en-US" altLang="ko-KR" sz="2400" dirty="0"/>
              <a:t>0</a:t>
            </a:r>
            <a:r>
              <a:rPr lang="ko-KR" altLang="en-US" sz="2400" dirty="0"/>
              <a:t>명 혹은 그 이상의 사원을 포함한다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한 사원은 한 부서에 소속된다</a:t>
            </a:r>
            <a:r>
              <a:rPr lang="en-US" altLang="ko-KR" sz="2400" dirty="0"/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ERD-BAKER</a:t>
            </a:r>
            <a:endParaRPr lang="ko-KR" altLang="en-US" sz="20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4E7304-BAB7-4157-B111-8DB20A8D3D87}"/>
              </a:ext>
            </a:extLst>
          </p:cNvPr>
          <p:cNvCxnSpPr>
            <a:cxnSpLocks/>
          </p:cNvCxnSpPr>
          <p:nvPr/>
        </p:nvCxnSpPr>
        <p:spPr>
          <a:xfrm>
            <a:off x="3685738" y="3123030"/>
            <a:ext cx="15193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E3CD400-27D9-4949-B387-5BE5C6786920}"/>
              </a:ext>
            </a:extLst>
          </p:cNvPr>
          <p:cNvCxnSpPr/>
          <p:nvPr/>
        </p:nvCxnSpPr>
        <p:spPr>
          <a:xfrm>
            <a:off x="5205049" y="3123030"/>
            <a:ext cx="151931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9B4381-121C-4FA8-B6EC-0903B9C69916}"/>
              </a:ext>
            </a:extLst>
          </p:cNvPr>
          <p:cNvSpPr txBox="1"/>
          <p:nvPr/>
        </p:nvSpPr>
        <p:spPr>
          <a:xfrm>
            <a:off x="3769808" y="32021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소속된다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B8B418-E616-48F1-B6C0-5F90813B563B}"/>
              </a:ext>
            </a:extLst>
          </p:cNvPr>
          <p:cNvSpPr txBox="1"/>
          <p:nvPr/>
        </p:nvSpPr>
        <p:spPr>
          <a:xfrm>
            <a:off x="5247084" y="26745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포함한다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138FFB5-1E93-4DDD-AA8D-8E8A0D4C76F0}"/>
              </a:ext>
            </a:extLst>
          </p:cNvPr>
          <p:cNvCxnSpPr/>
          <p:nvPr/>
        </p:nvCxnSpPr>
        <p:spPr>
          <a:xfrm flipH="1">
            <a:off x="6460591" y="2859261"/>
            <a:ext cx="263769" cy="2637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F120D4-A24F-4D9E-9E6D-C816C6586EB5}"/>
              </a:ext>
            </a:extLst>
          </p:cNvPr>
          <p:cNvCxnSpPr>
            <a:cxnSpLocks/>
          </p:cNvCxnSpPr>
          <p:nvPr/>
        </p:nvCxnSpPr>
        <p:spPr>
          <a:xfrm flipH="1" flipV="1">
            <a:off x="6469358" y="3117726"/>
            <a:ext cx="269073" cy="2690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F437FB5-E452-48CF-9099-1DA29583A78C}"/>
              </a:ext>
            </a:extLst>
          </p:cNvPr>
          <p:cNvSpPr/>
          <p:nvPr/>
        </p:nvSpPr>
        <p:spPr>
          <a:xfrm>
            <a:off x="1348260" y="2590188"/>
            <a:ext cx="2337478" cy="10550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부서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2D1DB6B-9426-4C99-84F2-F852C0DA023F}"/>
              </a:ext>
            </a:extLst>
          </p:cNvPr>
          <p:cNvSpPr/>
          <p:nvPr/>
        </p:nvSpPr>
        <p:spPr>
          <a:xfrm>
            <a:off x="6724360" y="2590188"/>
            <a:ext cx="2337478" cy="10550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사원</a:t>
            </a:r>
          </a:p>
        </p:txBody>
      </p:sp>
    </p:spTree>
    <p:extLst>
      <p:ext uri="{BB962C8B-B14F-4D97-AF65-F5344CB8AC3E}">
        <p14:creationId xmlns:p14="http://schemas.microsoft.com/office/powerpoint/2010/main" val="425880843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</a:t>
            </a:r>
            <a:r>
              <a:rPr lang="ko-KR" altLang="en-US" sz="2400" b="1" dirty="0"/>
              <a:t>추가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ENTITY</a:t>
            </a:r>
          </a:p>
          <a:p>
            <a:pPr marL="0" indent="0">
              <a:buNone/>
            </a:pPr>
            <a:r>
              <a:rPr lang="en-US" altLang="ko-KR" sz="2400" dirty="0"/>
              <a:t>				    </a:t>
            </a:r>
            <a:r>
              <a:rPr lang="ko-KR" altLang="en-US" sz="3600" dirty="0"/>
              <a:t>사원</a:t>
            </a:r>
            <a:endParaRPr lang="en-US" altLang="ko-KR" sz="3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ERD-I/E</a:t>
            </a:r>
            <a:endParaRPr lang="ko-KR" altLang="en-US" sz="2000" b="1" dirty="0"/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7752C8CE-E473-4F8D-989A-1DD701A51C3E}"/>
              </a:ext>
            </a:extLst>
          </p:cNvPr>
          <p:cNvSpPr/>
          <p:nvPr/>
        </p:nvSpPr>
        <p:spPr>
          <a:xfrm>
            <a:off x="1308295" y="2282822"/>
            <a:ext cx="2630659" cy="1209821"/>
          </a:xfrm>
          <a:prstGeom prst="wedgeEllipseCallout">
            <a:avLst>
              <a:gd name="adj1" fmla="val 71083"/>
              <a:gd name="adj2" fmla="val -293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ENTITY </a:t>
            </a:r>
            <a:r>
              <a:rPr lang="ko-KR" altLang="en-US" sz="2400" dirty="0">
                <a:solidFill>
                  <a:srgbClr val="FF0000"/>
                </a:solidFill>
              </a:rPr>
              <a:t>명</a:t>
            </a: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FBD93519-B531-4BE4-A1A8-6733C6BB0AC0}"/>
              </a:ext>
            </a:extLst>
          </p:cNvPr>
          <p:cNvSpPr/>
          <p:nvPr/>
        </p:nvSpPr>
        <p:spPr>
          <a:xfrm>
            <a:off x="1308294" y="3707514"/>
            <a:ext cx="2630659" cy="1209821"/>
          </a:xfrm>
          <a:prstGeom prst="wedgeRoundRectCallout">
            <a:avLst>
              <a:gd name="adj1" fmla="val 75958"/>
              <a:gd name="adj2" fmla="val 9012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ENTITY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8D3E05-A56E-4DCD-8AAF-58528D329E0C}"/>
              </a:ext>
            </a:extLst>
          </p:cNvPr>
          <p:cNvSpPr/>
          <p:nvPr/>
        </p:nvSpPr>
        <p:spPr>
          <a:xfrm>
            <a:off x="4323806" y="2982350"/>
            <a:ext cx="2217673" cy="36927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chemeClr val="tx1"/>
                </a:solidFill>
              </a:rPr>
              <a:t>사원번호</a:t>
            </a:r>
            <a:endParaRPr lang="en-US" altLang="ko-KR" sz="3200" dirty="0">
              <a:solidFill>
                <a:schemeClr val="tx1"/>
              </a:solidFill>
            </a:endParaRPr>
          </a:p>
          <a:p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2800" dirty="0">
                <a:solidFill>
                  <a:schemeClr val="tx1"/>
                </a:solidFill>
              </a:rPr>
              <a:t>사원명</a:t>
            </a:r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ko-KR" altLang="en-US" sz="2800" dirty="0">
                <a:solidFill>
                  <a:schemeClr val="tx1"/>
                </a:solidFill>
              </a:rPr>
              <a:t>주민번호</a:t>
            </a:r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ko-KR" altLang="en-US" sz="2800" dirty="0">
                <a:solidFill>
                  <a:schemeClr val="tx1"/>
                </a:solidFill>
              </a:rPr>
              <a:t>주소</a:t>
            </a:r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ko-KR" altLang="en-US" sz="2800" dirty="0">
                <a:solidFill>
                  <a:schemeClr val="tx1"/>
                </a:solidFill>
              </a:rPr>
              <a:t>연락처</a:t>
            </a:r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ko-KR" altLang="en-US" sz="2800" dirty="0">
                <a:solidFill>
                  <a:schemeClr val="tx1"/>
                </a:solidFill>
              </a:rPr>
              <a:t>핸드폰번호</a:t>
            </a:r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ko-KR" altLang="en-US" sz="2800" dirty="0">
                <a:solidFill>
                  <a:schemeClr val="tx1"/>
                </a:solidFill>
              </a:rPr>
              <a:t>근무지역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8FEFE7-871C-4E26-9D2B-BD16FC00BA84}"/>
              </a:ext>
            </a:extLst>
          </p:cNvPr>
          <p:cNvCxnSpPr/>
          <p:nvPr/>
        </p:nvCxnSpPr>
        <p:spPr>
          <a:xfrm>
            <a:off x="4323806" y="3707514"/>
            <a:ext cx="22176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60853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</a:t>
            </a:r>
            <a:r>
              <a:rPr lang="ko-KR" altLang="en-US" sz="2400" b="1" dirty="0"/>
              <a:t>추가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ATTRIBUTE</a:t>
            </a:r>
          </a:p>
          <a:p>
            <a:pPr marL="0" indent="0">
              <a:buNone/>
            </a:pPr>
            <a:r>
              <a:rPr lang="en-US" altLang="ko-KR" sz="2400" dirty="0"/>
              <a:t>				    </a:t>
            </a:r>
            <a:r>
              <a:rPr lang="ko-KR" altLang="en-US" sz="3600" dirty="0"/>
              <a:t>사원</a:t>
            </a:r>
            <a:endParaRPr lang="en-US" altLang="ko-KR" sz="3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ERD-I/E</a:t>
            </a:r>
            <a:endParaRPr lang="ko-KR" altLang="en-US" sz="2000" b="1" dirty="0"/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7752C8CE-E473-4F8D-989A-1DD701A51C3E}"/>
              </a:ext>
            </a:extLst>
          </p:cNvPr>
          <p:cNvSpPr/>
          <p:nvPr/>
        </p:nvSpPr>
        <p:spPr>
          <a:xfrm>
            <a:off x="1019294" y="2316402"/>
            <a:ext cx="2630659" cy="1209821"/>
          </a:xfrm>
          <a:prstGeom prst="wedgeEllipseCallout">
            <a:avLst>
              <a:gd name="adj1" fmla="val 77500"/>
              <a:gd name="adj2" fmla="val 276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PK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FBD93519-B531-4BE4-A1A8-6733C6BB0AC0}"/>
              </a:ext>
            </a:extLst>
          </p:cNvPr>
          <p:cNvSpPr/>
          <p:nvPr/>
        </p:nvSpPr>
        <p:spPr>
          <a:xfrm>
            <a:off x="1019293" y="3854312"/>
            <a:ext cx="2630659" cy="1209821"/>
          </a:xfrm>
          <a:prstGeom prst="wedgeRoundRectCallout">
            <a:avLst>
              <a:gd name="adj1" fmla="val 77562"/>
              <a:gd name="adj2" fmla="val 25291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ATTRIBUTE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8D3E05-A56E-4DCD-8AAF-58528D329E0C}"/>
              </a:ext>
            </a:extLst>
          </p:cNvPr>
          <p:cNvSpPr/>
          <p:nvPr/>
        </p:nvSpPr>
        <p:spPr>
          <a:xfrm>
            <a:off x="4323806" y="2982350"/>
            <a:ext cx="2217673" cy="36927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chemeClr val="tx1"/>
                </a:solidFill>
              </a:rPr>
              <a:t>사원번호</a:t>
            </a:r>
            <a:endParaRPr lang="en-US" altLang="ko-KR" sz="3200" dirty="0">
              <a:solidFill>
                <a:schemeClr val="tx1"/>
              </a:solidFill>
            </a:endParaRPr>
          </a:p>
          <a:p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2800" dirty="0">
                <a:solidFill>
                  <a:schemeClr val="tx1"/>
                </a:solidFill>
              </a:rPr>
              <a:t>사원명</a:t>
            </a:r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ko-KR" altLang="en-US" sz="2800" dirty="0">
                <a:solidFill>
                  <a:schemeClr val="tx1"/>
                </a:solidFill>
              </a:rPr>
              <a:t>주민번호</a:t>
            </a:r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ko-KR" altLang="en-US" sz="2800" dirty="0">
                <a:solidFill>
                  <a:schemeClr val="tx1"/>
                </a:solidFill>
              </a:rPr>
              <a:t>주소</a:t>
            </a:r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ko-KR" altLang="en-US" sz="2800" dirty="0">
                <a:solidFill>
                  <a:schemeClr val="tx1"/>
                </a:solidFill>
              </a:rPr>
              <a:t>연락처</a:t>
            </a:r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ko-KR" altLang="en-US" sz="2800" dirty="0">
                <a:solidFill>
                  <a:schemeClr val="tx1"/>
                </a:solidFill>
              </a:rPr>
              <a:t>핸드폰번호</a:t>
            </a:r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ko-KR" altLang="en-US" sz="2800" dirty="0">
                <a:solidFill>
                  <a:schemeClr val="tx1"/>
                </a:solidFill>
              </a:rPr>
              <a:t>근무지역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8FEFE7-871C-4E26-9D2B-BD16FC00BA84}"/>
              </a:ext>
            </a:extLst>
          </p:cNvPr>
          <p:cNvCxnSpPr/>
          <p:nvPr/>
        </p:nvCxnSpPr>
        <p:spPr>
          <a:xfrm>
            <a:off x="4323806" y="3707514"/>
            <a:ext cx="22176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FDB254A-3169-41E4-902D-10FF764EA51D}"/>
              </a:ext>
            </a:extLst>
          </p:cNvPr>
          <p:cNvSpPr/>
          <p:nvPr/>
        </p:nvSpPr>
        <p:spPr>
          <a:xfrm>
            <a:off x="4394146" y="4009292"/>
            <a:ext cx="2048859" cy="256422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4008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데이터 조작 언어 </a:t>
            </a:r>
            <a:r>
              <a:rPr lang="en-US" altLang="ko-KR" dirty="0"/>
              <a:t>(Data Manipulation Language)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- SELECT : </a:t>
            </a:r>
            <a:r>
              <a:rPr lang="ko-KR" altLang="en-US" sz="2400" dirty="0"/>
              <a:t>데이터 읽기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INSERT : </a:t>
            </a:r>
            <a:r>
              <a:rPr lang="ko-KR" altLang="en-US" sz="2400" dirty="0"/>
              <a:t>데이터 삽입</a:t>
            </a: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UPDATE : </a:t>
            </a:r>
            <a:r>
              <a:rPr lang="ko-KR" altLang="en-US" sz="2400" dirty="0"/>
              <a:t>데이터 수정</a:t>
            </a: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DELETE : </a:t>
            </a:r>
            <a:r>
              <a:rPr lang="ko-KR" altLang="en-US" sz="2400" dirty="0"/>
              <a:t>데이터 삭제</a:t>
            </a:r>
            <a:endParaRPr lang="en-US" altLang="ko-KR" sz="2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DML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801000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</a:t>
            </a:r>
            <a:r>
              <a:rPr lang="ko-KR" altLang="en-US" sz="2400" b="1" dirty="0"/>
              <a:t>추가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8575" cy="482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RELATIONSHIP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IDENTIFYING : A</a:t>
            </a:r>
            <a:r>
              <a:rPr lang="ko-KR" altLang="en-US" sz="2400" dirty="0"/>
              <a:t>가 없으면 </a:t>
            </a:r>
            <a:r>
              <a:rPr lang="en-US" altLang="ko-KR" sz="2400" dirty="0"/>
              <a:t>B</a:t>
            </a:r>
            <a:r>
              <a:rPr lang="ko-KR" altLang="en-US" sz="2400" dirty="0"/>
              <a:t>가 존재할 수 없다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NON-IDENTIFYING : A</a:t>
            </a:r>
            <a:r>
              <a:rPr lang="ko-KR" altLang="en-US" sz="2400" dirty="0"/>
              <a:t>가 없어도 </a:t>
            </a:r>
            <a:r>
              <a:rPr lang="en-US" altLang="ko-KR" sz="2400" dirty="0"/>
              <a:t>B</a:t>
            </a:r>
            <a:r>
              <a:rPr lang="ko-KR" altLang="en-US" sz="2400" dirty="0"/>
              <a:t>가 존재할 수 있다</a:t>
            </a:r>
            <a:r>
              <a:rPr lang="en-US" altLang="ko-KR" sz="2400" dirty="0"/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ERD-I/E</a:t>
            </a:r>
            <a:endParaRPr lang="ko-KR" altLang="en-US" sz="20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4E7304-BAB7-4157-B111-8DB20A8D3D87}"/>
              </a:ext>
            </a:extLst>
          </p:cNvPr>
          <p:cNvCxnSpPr>
            <a:cxnSpLocks/>
          </p:cNvCxnSpPr>
          <p:nvPr/>
        </p:nvCxnSpPr>
        <p:spPr>
          <a:xfrm>
            <a:off x="2512060" y="3587115"/>
            <a:ext cx="23628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58F8A57-7400-4243-8228-61B0E0F120BF}"/>
              </a:ext>
            </a:extLst>
          </p:cNvPr>
          <p:cNvCxnSpPr/>
          <p:nvPr/>
        </p:nvCxnSpPr>
        <p:spPr>
          <a:xfrm>
            <a:off x="4572000" y="3333750"/>
            <a:ext cx="0" cy="506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5FDBAA8-A7D0-4A6A-A10A-D77E23589F45}"/>
              </a:ext>
            </a:extLst>
          </p:cNvPr>
          <p:cNvCxnSpPr>
            <a:cxnSpLocks/>
          </p:cNvCxnSpPr>
          <p:nvPr/>
        </p:nvCxnSpPr>
        <p:spPr>
          <a:xfrm>
            <a:off x="2512060" y="5019675"/>
            <a:ext cx="236283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A9A1C62-884E-4C24-99AF-BD2C12A2C056}"/>
              </a:ext>
            </a:extLst>
          </p:cNvPr>
          <p:cNvCxnSpPr/>
          <p:nvPr/>
        </p:nvCxnSpPr>
        <p:spPr>
          <a:xfrm>
            <a:off x="4572000" y="4766310"/>
            <a:ext cx="0" cy="506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20"/>
          <p:cNvSpPr txBox="1">
            <a:spLocks/>
          </p:cNvSpPr>
          <p:nvPr/>
        </p:nvSpPr>
        <p:spPr>
          <a:xfrm rot="0">
            <a:off x="7942580" y="2874645"/>
            <a:ext cx="36722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사원이 있으면 부서도 있어야한다.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7942580" y="4275455"/>
            <a:ext cx="3931285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수강생들 주소가 없어도 국가 주소는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있을 수 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6931660" y="1559560"/>
            <a:ext cx="1739265" cy="120078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학원        학생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  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      주소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 rot="0">
            <a:off x="7589520" y="1766570"/>
            <a:ext cx="560705" cy="1270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>
            <a:off x="7260590" y="1985645"/>
            <a:ext cx="366395" cy="39052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 rot="0" flipH="1">
            <a:off x="8064500" y="1948815"/>
            <a:ext cx="256540" cy="45148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40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</a:t>
            </a:r>
            <a:r>
              <a:rPr lang="ko-KR" altLang="en-US" sz="2400" b="1" dirty="0"/>
              <a:t>추가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0 </a:t>
            </a:r>
            <a:r>
              <a:rPr lang="ko-KR" altLang="en-US" sz="2400" dirty="0"/>
              <a:t>또는 </a:t>
            </a:r>
            <a:r>
              <a:rPr lang="en-US" altLang="ko-KR" sz="2400" dirty="0"/>
              <a:t>1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0 </a:t>
            </a:r>
            <a:r>
              <a:rPr lang="ko-KR" altLang="en-US" sz="2400" dirty="0"/>
              <a:t>또는 그 이상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 </a:t>
            </a:r>
            <a:r>
              <a:rPr lang="ko-KR" altLang="en-US" sz="2400" dirty="0"/>
              <a:t>또는 그 이상</a:t>
            </a:r>
            <a:endParaRPr lang="en-US" altLang="ko-KR" sz="2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ERD-I/E</a:t>
            </a:r>
            <a:endParaRPr lang="ko-KR" altLang="en-US" sz="20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4E7304-BAB7-4157-B111-8DB20A8D3D87}"/>
              </a:ext>
            </a:extLst>
          </p:cNvPr>
          <p:cNvCxnSpPr>
            <a:cxnSpLocks/>
          </p:cNvCxnSpPr>
          <p:nvPr/>
        </p:nvCxnSpPr>
        <p:spPr>
          <a:xfrm>
            <a:off x="3302782" y="2501711"/>
            <a:ext cx="23629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58F8A57-7400-4243-8228-61B0E0F120BF}"/>
              </a:ext>
            </a:extLst>
          </p:cNvPr>
          <p:cNvCxnSpPr/>
          <p:nvPr/>
        </p:nvCxnSpPr>
        <p:spPr>
          <a:xfrm>
            <a:off x="5362918" y="2248490"/>
            <a:ext cx="0" cy="506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5FDBAA8-A7D0-4A6A-A10A-D77E23589F45}"/>
              </a:ext>
            </a:extLst>
          </p:cNvPr>
          <p:cNvCxnSpPr>
            <a:cxnSpLocks/>
          </p:cNvCxnSpPr>
          <p:nvPr/>
        </p:nvCxnSpPr>
        <p:spPr>
          <a:xfrm>
            <a:off x="7323014" y="2501709"/>
            <a:ext cx="249623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A9A1C62-884E-4C24-99AF-BD2C12A2C056}"/>
              </a:ext>
            </a:extLst>
          </p:cNvPr>
          <p:cNvCxnSpPr/>
          <p:nvPr/>
        </p:nvCxnSpPr>
        <p:spPr>
          <a:xfrm>
            <a:off x="9383150" y="2248488"/>
            <a:ext cx="0" cy="506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7D9FB13-16A5-4E67-8912-22B271C7EB71}"/>
              </a:ext>
            </a:extLst>
          </p:cNvPr>
          <p:cNvCxnSpPr>
            <a:cxnSpLocks/>
          </p:cNvCxnSpPr>
          <p:nvPr/>
        </p:nvCxnSpPr>
        <p:spPr>
          <a:xfrm>
            <a:off x="3302782" y="3368045"/>
            <a:ext cx="23629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F08BB87-2684-4348-941F-A793CAD6F32B}"/>
              </a:ext>
            </a:extLst>
          </p:cNvPr>
          <p:cNvCxnSpPr/>
          <p:nvPr/>
        </p:nvCxnSpPr>
        <p:spPr>
          <a:xfrm>
            <a:off x="5362918" y="3114824"/>
            <a:ext cx="0" cy="506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229723C-B8CC-4B05-BDE9-0934E09AED83}"/>
              </a:ext>
            </a:extLst>
          </p:cNvPr>
          <p:cNvCxnSpPr>
            <a:cxnSpLocks/>
          </p:cNvCxnSpPr>
          <p:nvPr/>
        </p:nvCxnSpPr>
        <p:spPr>
          <a:xfrm>
            <a:off x="7323014" y="3368043"/>
            <a:ext cx="249623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53DFAE3-A03F-46C3-B136-B009517A3431}"/>
              </a:ext>
            </a:extLst>
          </p:cNvPr>
          <p:cNvCxnSpPr/>
          <p:nvPr/>
        </p:nvCxnSpPr>
        <p:spPr>
          <a:xfrm>
            <a:off x="9383150" y="3114822"/>
            <a:ext cx="0" cy="506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DADAC92-FA60-48E8-B7B8-15C0D25FFB12}"/>
              </a:ext>
            </a:extLst>
          </p:cNvPr>
          <p:cNvCxnSpPr>
            <a:cxnSpLocks/>
          </p:cNvCxnSpPr>
          <p:nvPr/>
        </p:nvCxnSpPr>
        <p:spPr>
          <a:xfrm>
            <a:off x="3302782" y="4237900"/>
            <a:ext cx="23629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44632EF-DB09-48F6-BDFF-D43F4DD1D295}"/>
              </a:ext>
            </a:extLst>
          </p:cNvPr>
          <p:cNvCxnSpPr/>
          <p:nvPr/>
        </p:nvCxnSpPr>
        <p:spPr>
          <a:xfrm>
            <a:off x="5362918" y="3984679"/>
            <a:ext cx="0" cy="506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23F9EC2-82D5-420D-AF3B-488BF7585A81}"/>
              </a:ext>
            </a:extLst>
          </p:cNvPr>
          <p:cNvCxnSpPr>
            <a:cxnSpLocks/>
          </p:cNvCxnSpPr>
          <p:nvPr/>
        </p:nvCxnSpPr>
        <p:spPr>
          <a:xfrm>
            <a:off x="7323014" y="4237898"/>
            <a:ext cx="249623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B7B38BB-4348-4899-BB0B-37B2D4CBD3E9}"/>
              </a:ext>
            </a:extLst>
          </p:cNvPr>
          <p:cNvCxnSpPr/>
          <p:nvPr/>
        </p:nvCxnSpPr>
        <p:spPr>
          <a:xfrm>
            <a:off x="9383150" y="3984677"/>
            <a:ext cx="0" cy="506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900D43A-F0D2-4333-BE24-C73C46E17512}"/>
              </a:ext>
            </a:extLst>
          </p:cNvPr>
          <p:cNvCxnSpPr>
            <a:cxnSpLocks/>
          </p:cNvCxnSpPr>
          <p:nvPr/>
        </p:nvCxnSpPr>
        <p:spPr>
          <a:xfrm>
            <a:off x="3302782" y="5130025"/>
            <a:ext cx="23629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381DB94-5FBE-4329-AD49-43DAF58391AB}"/>
              </a:ext>
            </a:extLst>
          </p:cNvPr>
          <p:cNvCxnSpPr/>
          <p:nvPr/>
        </p:nvCxnSpPr>
        <p:spPr>
          <a:xfrm>
            <a:off x="5362918" y="4876804"/>
            <a:ext cx="0" cy="506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FE9D28E-C52B-4F5F-8842-BEACD850152E}"/>
              </a:ext>
            </a:extLst>
          </p:cNvPr>
          <p:cNvCxnSpPr>
            <a:cxnSpLocks/>
          </p:cNvCxnSpPr>
          <p:nvPr/>
        </p:nvCxnSpPr>
        <p:spPr>
          <a:xfrm>
            <a:off x="7323014" y="5130023"/>
            <a:ext cx="249623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8D202F-1EFE-4D7C-B5A8-7F54D2F16CE0}"/>
              </a:ext>
            </a:extLst>
          </p:cNvPr>
          <p:cNvCxnSpPr/>
          <p:nvPr/>
        </p:nvCxnSpPr>
        <p:spPr>
          <a:xfrm>
            <a:off x="9383150" y="4876802"/>
            <a:ext cx="0" cy="506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CBA5B2C6-0094-4CFE-9DA3-09C415955384}"/>
              </a:ext>
            </a:extLst>
          </p:cNvPr>
          <p:cNvSpPr/>
          <p:nvPr/>
        </p:nvSpPr>
        <p:spPr>
          <a:xfrm>
            <a:off x="5022166" y="2349304"/>
            <a:ext cx="326675" cy="3266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C071325-9570-45F5-83FA-3E8A57930E14}"/>
              </a:ext>
            </a:extLst>
          </p:cNvPr>
          <p:cNvSpPr/>
          <p:nvPr/>
        </p:nvSpPr>
        <p:spPr>
          <a:xfrm>
            <a:off x="9056475" y="2349303"/>
            <a:ext cx="326675" cy="3266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F36589D-4A09-46E8-AE54-B61B6601F39B}"/>
              </a:ext>
            </a:extLst>
          </p:cNvPr>
          <p:cNvSpPr/>
          <p:nvPr/>
        </p:nvSpPr>
        <p:spPr>
          <a:xfrm>
            <a:off x="5036243" y="4071824"/>
            <a:ext cx="326675" cy="3266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FEF630C-DBA0-4437-870E-2F0A9E2F3DF3}"/>
              </a:ext>
            </a:extLst>
          </p:cNvPr>
          <p:cNvSpPr/>
          <p:nvPr/>
        </p:nvSpPr>
        <p:spPr>
          <a:xfrm>
            <a:off x="9056475" y="4060109"/>
            <a:ext cx="326675" cy="3266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61DD184-8E40-4C1F-8FD3-403F931AF160}"/>
              </a:ext>
            </a:extLst>
          </p:cNvPr>
          <p:cNvCxnSpPr>
            <a:endCxn id="30" idx="6"/>
          </p:cNvCxnSpPr>
          <p:nvPr/>
        </p:nvCxnSpPr>
        <p:spPr>
          <a:xfrm flipH="1">
            <a:off x="5362918" y="3984677"/>
            <a:ext cx="302788" cy="250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C272207-9877-4BED-AB55-3E4901C13AB2}"/>
              </a:ext>
            </a:extLst>
          </p:cNvPr>
          <p:cNvCxnSpPr/>
          <p:nvPr/>
        </p:nvCxnSpPr>
        <p:spPr>
          <a:xfrm flipH="1">
            <a:off x="5362918" y="4868998"/>
            <a:ext cx="302788" cy="250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8ECFAAB-A1F7-4EB9-A9A0-A3DFA5C9CF55}"/>
              </a:ext>
            </a:extLst>
          </p:cNvPr>
          <p:cNvCxnSpPr>
            <a:stCxn id="30" idx="6"/>
          </p:cNvCxnSpPr>
          <p:nvPr/>
        </p:nvCxnSpPr>
        <p:spPr>
          <a:xfrm>
            <a:off x="5362918" y="4235162"/>
            <a:ext cx="255953" cy="2559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E6695A5-1D3E-4B1E-8437-6F67AA3F85EA}"/>
              </a:ext>
            </a:extLst>
          </p:cNvPr>
          <p:cNvCxnSpPr/>
          <p:nvPr/>
        </p:nvCxnSpPr>
        <p:spPr>
          <a:xfrm>
            <a:off x="5367549" y="5133551"/>
            <a:ext cx="255953" cy="2559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9E82997-1175-4025-BB9F-3291C887AE18}"/>
              </a:ext>
            </a:extLst>
          </p:cNvPr>
          <p:cNvCxnSpPr/>
          <p:nvPr/>
        </p:nvCxnSpPr>
        <p:spPr>
          <a:xfrm flipH="1">
            <a:off x="9383150" y="3982757"/>
            <a:ext cx="302788" cy="250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F391893-58E0-4D96-AF96-33AC8165C9FE}"/>
              </a:ext>
            </a:extLst>
          </p:cNvPr>
          <p:cNvCxnSpPr/>
          <p:nvPr/>
        </p:nvCxnSpPr>
        <p:spPr>
          <a:xfrm>
            <a:off x="9383150" y="4233242"/>
            <a:ext cx="255953" cy="2559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B95F490-51ED-4141-98D1-40AC60C4816C}"/>
              </a:ext>
            </a:extLst>
          </p:cNvPr>
          <p:cNvCxnSpPr/>
          <p:nvPr/>
        </p:nvCxnSpPr>
        <p:spPr>
          <a:xfrm flipH="1">
            <a:off x="9393644" y="4886184"/>
            <a:ext cx="302788" cy="250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86CEEEE-6746-4685-9A52-7F0C6B49CDB4}"/>
              </a:ext>
            </a:extLst>
          </p:cNvPr>
          <p:cNvCxnSpPr/>
          <p:nvPr/>
        </p:nvCxnSpPr>
        <p:spPr>
          <a:xfrm>
            <a:off x="9393644" y="5136669"/>
            <a:ext cx="255953" cy="2559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4148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</a:t>
            </a:r>
            <a:r>
              <a:rPr lang="ko-KR" altLang="en-US" sz="2400" b="1" dirty="0"/>
              <a:t>추가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8575" cy="482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/>
              <a:t>예시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한 부서는 </a:t>
            </a:r>
            <a:r>
              <a:rPr lang="en-US" altLang="ko-KR" sz="2400" dirty="0"/>
              <a:t>0</a:t>
            </a:r>
            <a:r>
              <a:rPr lang="ko-KR" altLang="en-US" sz="2400" dirty="0"/>
              <a:t>명 혹은 그 이상의 사원을 포함한다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한 사원은 한 부서에 소속된다</a:t>
            </a:r>
            <a:r>
              <a:rPr lang="en-US" altLang="ko-KR" sz="2400" dirty="0"/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ERD-I/E</a:t>
            </a:r>
            <a:endParaRPr lang="ko-KR" altLang="en-US" sz="20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4E7304-BAB7-4157-B111-8DB20A8D3D87}"/>
              </a:ext>
            </a:extLst>
          </p:cNvPr>
          <p:cNvCxnSpPr>
            <a:cxnSpLocks/>
          </p:cNvCxnSpPr>
          <p:nvPr/>
        </p:nvCxnSpPr>
        <p:spPr>
          <a:xfrm>
            <a:off x="3685540" y="3122930"/>
            <a:ext cx="30524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9B4381-121C-4FA8-B6EC-0903B9C69916}"/>
              </a:ext>
            </a:extLst>
          </p:cNvPr>
          <p:cNvSpPr txBox="1"/>
          <p:nvPr/>
        </p:nvSpPr>
        <p:spPr>
          <a:xfrm>
            <a:off x="3769995" y="3202305"/>
            <a:ext cx="109728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소속된다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B8B418-E616-48F1-B6C0-5F90813B563B}"/>
              </a:ext>
            </a:extLst>
          </p:cNvPr>
          <p:cNvSpPr txBox="1"/>
          <p:nvPr/>
        </p:nvSpPr>
        <p:spPr>
          <a:xfrm>
            <a:off x="5162550" y="2674620"/>
            <a:ext cx="109728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포함한다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138FFB5-1E93-4DDD-AA8D-8E8A0D4C76F0}"/>
              </a:ext>
            </a:extLst>
          </p:cNvPr>
          <p:cNvCxnSpPr/>
          <p:nvPr/>
        </p:nvCxnSpPr>
        <p:spPr>
          <a:xfrm flipH="1">
            <a:off x="6460490" y="2859405"/>
            <a:ext cx="263525" cy="263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F120D4-A24F-4D9E-9E6D-C816C6586EB5}"/>
              </a:ext>
            </a:extLst>
          </p:cNvPr>
          <p:cNvCxnSpPr>
            <a:cxnSpLocks/>
          </p:cNvCxnSpPr>
          <p:nvPr/>
        </p:nvCxnSpPr>
        <p:spPr>
          <a:xfrm flipH="1" flipV="1">
            <a:off x="6469380" y="3117850"/>
            <a:ext cx="269240" cy="269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65FA67-B2A4-4AD2-BEF5-29E9513016DA}"/>
              </a:ext>
            </a:extLst>
          </p:cNvPr>
          <p:cNvSpPr/>
          <p:nvPr/>
        </p:nvSpPr>
        <p:spPr>
          <a:xfrm>
            <a:off x="1348105" y="2574290"/>
            <a:ext cx="2337435" cy="10553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부서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4FB933-F7D3-4D1F-B30C-8AD6598A2672}"/>
              </a:ext>
            </a:extLst>
          </p:cNvPr>
          <p:cNvSpPr/>
          <p:nvPr/>
        </p:nvSpPr>
        <p:spPr>
          <a:xfrm>
            <a:off x="6724650" y="2590165"/>
            <a:ext cx="2337435" cy="10553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사원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1605AAF-472B-4A00-A802-D530C2469913}"/>
              </a:ext>
            </a:extLst>
          </p:cNvPr>
          <p:cNvCxnSpPr/>
          <p:nvPr/>
        </p:nvCxnSpPr>
        <p:spPr>
          <a:xfrm>
            <a:off x="3868420" y="2859405"/>
            <a:ext cx="0" cy="527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762DBA7-8ED0-4672-BB0E-BC0A61CD5F70}"/>
              </a:ext>
            </a:extLst>
          </p:cNvPr>
          <p:cNvCxnSpPr/>
          <p:nvPr/>
        </p:nvCxnSpPr>
        <p:spPr>
          <a:xfrm>
            <a:off x="6469380" y="2859405"/>
            <a:ext cx="0" cy="527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BA707DF-C397-43E9-A5E9-10DE9940A545}"/>
              </a:ext>
            </a:extLst>
          </p:cNvPr>
          <p:cNvSpPr/>
          <p:nvPr/>
        </p:nvSpPr>
        <p:spPr>
          <a:xfrm>
            <a:off x="6096000" y="2948940"/>
            <a:ext cx="342900" cy="3429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3362325" y="1680845"/>
            <a:ext cx="510222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한 부서는 0또는 그이상의 사원을 포함해야한다.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여러 사원은 한 부서에 속해야한다.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38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PRACTICE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HR </a:t>
            </a:r>
            <a:r>
              <a:rPr lang="ko-KR" altLang="en-US" sz="2000" b="1" dirty="0"/>
              <a:t>연습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0F4C0026-33E5-4616-8DD9-ABA37BC95A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83545"/>
              </p:ext>
            </p:extLst>
          </p:nvPr>
        </p:nvGraphicFramePr>
        <p:xfrm>
          <a:off x="4884122" y="2519056"/>
          <a:ext cx="2423756" cy="181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포장기 셸 개체" showAsIcon="1" r:id="rId3" imgW="464400" imgH="349200" progId="Package">
                  <p:embed/>
                </p:oleObj>
              </mc:Choice>
              <mc:Fallback>
                <p:oleObj name="포장기 셸 개체" showAsIcon="1" r:id="rId3" imgW="46440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4122" y="2519056"/>
                        <a:ext cx="2423756" cy="181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228648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</a:t>
            </a:r>
            <a:r>
              <a:rPr lang="ko-KR" altLang="en-US" sz="2400" b="1" dirty="0"/>
              <a:t>추가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순서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DRIVER </a:t>
            </a:r>
            <a:r>
              <a:rPr lang="ko-KR" altLang="en-US" sz="2400" dirty="0"/>
              <a:t>연결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계정 연결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QUERY </a:t>
            </a:r>
            <a:r>
              <a:rPr lang="ko-KR" altLang="en-US" sz="2400" dirty="0"/>
              <a:t>준비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QUERY </a:t>
            </a:r>
            <a:r>
              <a:rPr lang="ko-KR" altLang="en-US" sz="2400" dirty="0"/>
              <a:t>결과 리턴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DB </a:t>
            </a:r>
            <a:r>
              <a:rPr lang="ko-KR" altLang="en-US" sz="2400" dirty="0"/>
              <a:t>종료</a:t>
            </a:r>
            <a:endParaRPr lang="en-US" altLang="ko-KR" sz="2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JDBC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5235937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</a:t>
            </a:r>
            <a:r>
              <a:rPr lang="ko-KR" altLang="en-US" sz="2400" b="1" dirty="0"/>
              <a:t>추가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DRIVER </a:t>
            </a:r>
            <a:r>
              <a:rPr lang="ko-KR" altLang="en-US" dirty="0"/>
              <a:t>연결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 err="1"/>
              <a:t>Class.forName</a:t>
            </a:r>
            <a:r>
              <a:rPr lang="en-US" altLang="ko-KR" sz="2400" dirty="0"/>
              <a:t>(“</a:t>
            </a:r>
            <a:r>
              <a:rPr lang="en-US" altLang="ko-KR" sz="2400" dirty="0" err="1"/>
              <a:t>oracle.jdbc.driver.OracleDriver</a:t>
            </a:r>
            <a:r>
              <a:rPr lang="en-US" altLang="ko-KR" sz="2400" dirty="0"/>
              <a:t>”);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계정 연결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Connection con = </a:t>
            </a:r>
            <a:r>
              <a:rPr lang="en-US" altLang="ko-KR" sz="2400" dirty="0" err="1"/>
              <a:t>DriverManager.getConnection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url,id,pw</a:t>
            </a:r>
            <a:r>
              <a:rPr lang="en-US" altLang="ko-KR" sz="2400" dirty="0"/>
              <a:t>);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Query </a:t>
            </a:r>
            <a:r>
              <a:rPr lang="ko-KR" altLang="en-US" dirty="0"/>
              <a:t>준비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Statement</a:t>
            </a:r>
          </a:p>
          <a:p>
            <a:pPr marL="0" indent="0">
              <a:buNone/>
            </a:pPr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JDBC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6757862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</a:t>
            </a:r>
            <a:r>
              <a:rPr lang="ko-KR" altLang="en-US" sz="2400" b="1" dirty="0"/>
              <a:t>추가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8575" cy="482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 Query </a:t>
            </a:r>
            <a:r>
              <a:rPr lang="ko-KR" altLang="en-US" dirty="0"/>
              <a:t>결과 리턴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ResultSet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rs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stmt.executeQuery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sql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while(</a:t>
            </a:r>
            <a:r>
              <a:rPr lang="en-US" altLang="ko-KR" sz="2400" dirty="0" err="1"/>
              <a:t>rs.next</a:t>
            </a:r>
            <a:r>
              <a:rPr lang="en-US" altLang="ko-KR" sz="2400" dirty="0"/>
              <a:t>){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en-US" altLang="ko-KR" sz="2400" dirty="0" err="1"/>
              <a:t>System.out.println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rs.getString</a:t>
            </a:r>
            <a:r>
              <a:rPr lang="en-US" altLang="ko-KR" sz="2400" dirty="0"/>
              <a:t>(1),...);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int res = </a:t>
            </a:r>
            <a:r>
              <a:rPr lang="en-US" altLang="ko-KR" sz="2400" dirty="0" err="1"/>
              <a:t>pstm.executeUpdate</a:t>
            </a:r>
            <a:r>
              <a:rPr lang="en-US" altLang="ko-KR" sz="2400" dirty="0"/>
              <a:t>();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int[] res = </a:t>
            </a:r>
            <a:r>
              <a:rPr lang="en-US" altLang="ko-KR" sz="2400" dirty="0" err="1"/>
              <a:t>pstm.executeBatch</a:t>
            </a:r>
            <a:r>
              <a:rPr lang="en-US" altLang="ko-KR" sz="2400" dirty="0"/>
              <a:t>();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JDBC</a:t>
            </a:r>
            <a:endParaRPr lang="ko-KR" altLang="en-US" sz="2000" b="1" dirty="0"/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6833870" y="2374900"/>
            <a:ext cx="84328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방법 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6833870" y="4664710"/>
            <a:ext cx="84328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방법 2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6833870" y="5578475"/>
            <a:ext cx="84328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방법 3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455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</a:t>
            </a:r>
            <a:r>
              <a:rPr lang="ko-KR" altLang="en-US" sz="2400" b="1" dirty="0"/>
              <a:t>추가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5. DB</a:t>
            </a:r>
            <a:r>
              <a:rPr lang="ko-KR" altLang="en-US" dirty="0"/>
              <a:t>종료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ResultSet.close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err="1"/>
              <a:t>Statement.close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err="1"/>
              <a:t>Connection.close</a:t>
            </a:r>
            <a:r>
              <a:rPr lang="en-US" altLang="ko-KR" dirty="0"/>
              <a:t>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JDBC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0705021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0.</a:t>
            </a:r>
            <a:r>
              <a:rPr lang="ko-KR" altLang="en-US" sz="2400" b="1" dirty="0" err="1"/>
              <a:t>챕터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내용</a:t>
            </a: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352475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Bonus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* Alias (</a:t>
            </a:r>
            <a:r>
              <a:rPr lang="ko-KR" altLang="en-US" dirty="0"/>
              <a:t>별칭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SELECT ENAME AS ”</a:t>
            </a:r>
            <a:r>
              <a:rPr lang="ko-KR" altLang="en-US" sz="2000" dirty="0"/>
              <a:t>사원명</a:t>
            </a:r>
            <a:r>
              <a:rPr lang="en-US" altLang="ko-KR" sz="2000" dirty="0"/>
              <a:t>” FROM EMP;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* </a:t>
            </a:r>
            <a:r>
              <a:rPr lang="ko-KR" altLang="en-US" dirty="0"/>
              <a:t>테이블 구조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DESC </a:t>
            </a:r>
            <a:r>
              <a:rPr lang="ko-KR" altLang="en-US" sz="2000" dirty="0"/>
              <a:t>테이블명</a:t>
            </a:r>
            <a:r>
              <a:rPr lang="en-US" altLang="ko-KR" sz="2000" dirty="0"/>
              <a:t>; (=DESCRIBE </a:t>
            </a:r>
            <a:r>
              <a:rPr lang="ko-KR" altLang="en-US" sz="2000" dirty="0"/>
              <a:t>테이블명</a:t>
            </a:r>
            <a:r>
              <a:rPr lang="en-US" altLang="ko-KR" sz="2000" dirty="0"/>
              <a:t>;)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* Line</a:t>
            </a:r>
            <a:r>
              <a:rPr lang="ko-KR" altLang="en-US" dirty="0"/>
              <a:t> 크기 변경 </a:t>
            </a:r>
            <a:r>
              <a:rPr lang="en-US" altLang="ko-KR" dirty="0"/>
              <a:t>/ Page </a:t>
            </a:r>
            <a:r>
              <a:rPr lang="ko-KR" altLang="en-US" dirty="0"/>
              <a:t>크기 변경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SET LINESIZE </a:t>
            </a:r>
            <a:r>
              <a:rPr lang="ko-KR" altLang="en-US" sz="2000" dirty="0"/>
              <a:t>크기</a:t>
            </a:r>
            <a:r>
              <a:rPr lang="en-US" altLang="ko-KR" sz="2000" dirty="0"/>
              <a:t>; / SET</a:t>
            </a:r>
            <a:r>
              <a:rPr lang="ko-KR" altLang="en-US" sz="2000" dirty="0"/>
              <a:t> </a:t>
            </a:r>
            <a:r>
              <a:rPr lang="en-US" altLang="ko-KR" sz="2000" dirty="0"/>
              <a:t>PAGESIZE</a:t>
            </a:r>
            <a:r>
              <a:rPr lang="ko-KR" altLang="en-US" sz="2000" dirty="0"/>
              <a:t> 크기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 </a:t>
            </a:r>
            <a:r>
              <a:rPr lang="ko-KR" altLang="en-US" dirty="0"/>
              <a:t>문자열 연결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STRING||STRING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0229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ko-KR" altLang="en-US" dirty="0" err="1"/>
              <a:t>컬럼명</a:t>
            </a:r>
            <a:r>
              <a:rPr lang="en-US" altLang="ko-KR" dirty="0"/>
              <a:t>,… </a:t>
            </a:r>
          </a:p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400" dirty="0"/>
              <a:t>실행 순서 </a:t>
            </a:r>
            <a:r>
              <a:rPr lang="en-US" altLang="ko-KR" sz="2400" dirty="0"/>
              <a:t>: FROM -&gt; SELECT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ex)</a:t>
            </a:r>
            <a:r>
              <a:rPr lang="ko-KR" altLang="en-US" sz="2000" dirty="0"/>
              <a:t> 사원 테이블의 전체 목록을 보자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SELECT * FROM EMP;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DML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3970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PRACTICE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SELECT</a:t>
            </a:r>
            <a:endParaRPr lang="ko-KR" altLang="en-US" sz="2000" b="1" dirty="0"/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C5554CE6-DCBD-4F42-AD24-AD4AA16958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941433"/>
              </p:ext>
            </p:extLst>
          </p:nvPr>
        </p:nvGraphicFramePr>
        <p:xfrm>
          <a:off x="4630738" y="2528888"/>
          <a:ext cx="29305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" name="포장기 셸 개체" showAsIcon="1" r:id="rId3" imgW="567720" imgH="349200" progId="Package">
                  <p:embed/>
                </p:oleObj>
              </mc:Choice>
              <mc:Fallback>
                <p:oleObj name="포장기 셸 개체" showAsIcon="1" r:id="rId3" imgW="56772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0738" y="2528888"/>
                        <a:ext cx="2930525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071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ko-KR" altLang="en-US" dirty="0" err="1"/>
              <a:t>컬럼명</a:t>
            </a:r>
            <a:r>
              <a:rPr lang="en-US" altLang="ko-KR" dirty="0"/>
              <a:t>,… </a:t>
            </a:r>
          </a:p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ko-KR" altLang="en-US" dirty="0"/>
              <a:t>테이블명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WHERE </a:t>
            </a:r>
            <a:r>
              <a:rPr lang="ko-KR" altLang="en-US" dirty="0"/>
              <a:t>컬럼의 조건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400" dirty="0"/>
              <a:t>실행 순서 </a:t>
            </a:r>
            <a:r>
              <a:rPr lang="en-US" altLang="ko-KR" sz="2400" dirty="0"/>
              <a:t>: FROM -&gt; WHERE -&gt; SELECT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* </a:t>
            </a:r>
            <a:r>
              <a:rPr lang="ko-KR" altLang="en-US" sz="2400" dirty="0"/>
              <a:t>컬럼의 값을 연산 </a:t>
            </a:r>
            <a:r>
              <a:rPr lang="en-US" altLang="ko-KR" sz="2400" dirty="0"/>
              <a:t>(</a:t>
            </a:r>
            <a:r>
              <a:rPr lang="ko-KR" altLang="en-US" sz="2400" dirty="0"/>
              <a:t>산술</a:t>
            </a:r>
            <a:r>
              <a:rPr lang="en-US" altLang="ko-KR" sz="2400" dirty="0"/>
              <a:t>, </a:t>
            </a:r>
            <a:r>
              <a:rPr lang="ko-KR" altLang="en-US" sz="2400" dirty="0"/>
              <a:t>비교 등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&gt; , &gt;=, &lt;, &lt;=, ==, !=(&lt;&gt;), BETWEEN,</a:t>
            </a:r>
            <a:r>
              <a:rPr lang="ko-KR" altLang="en-US" sz="2000" dirty="0"/>
              <a:t> </a:t>
            </a:r>
            <a:r>
              <a:rPr lang="en-US" altLang="ko-KR" sz="2000" dirty="0"/>
              <a:t>IN,</a:t>
            </a:r>
            <a:r>
              <a:rPr lang="ko-KR" altLang="en-US" sz="2000" dirty="0"/>
              <a:t> </a:t>
            </a:r>
            <a:r>
              <a:rPr lang="en-US" altLang="ko-KR" sz="2000" dirty="0"/>
              <a:t>NOT</a:t>
            </a:r>
            <a:r>
              <a:rPr lang="ko-KR" altLang="en-US" sz="2000" dirty="0"/>
              <a:t> </a:t>
            </a:r>
            <a:r>
              <a:rPr lang="en-US" altLang="ko-KR" sz="2000" dirty="0"/>
              <a:t>IN,</a:t>
            </a:r>
            <a:r>
              <a:rPr lang="ko-KR" altLang="en-US" sz="2000" dirty="0"/>
              <a:t> </a:t>
            </a:r>
            <a:r>
              <a:rPr lang="en-US" altLang="ko-KR" sz="2000" dirty="0"/>
              <a:t>ANY …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* </a:t>
            </a:r>
            <a:r>
              <a:rPr lang="ko-KR" altLang="en-US" sz="2400" dirty="0"/>
              <a:t>조건 연결은 </a:t>
            </a:r>
            <a:r>
              <a:rPr lang="en-US" altLang="ko-KR" sz="2400" dirty="0"/>
              <a:t>AND, OR </a:t>
            </a:r>
            <a:r>
              <a:rPr lang="ko-KR" altLang="en-US" sz="2400" dirty="0"/>
              <a:t>로</a:t>
            </a:r>
            <a:r>
              <a:rPr lang="en-US" altLang="ko-KR" sz="2400" dirty="0"/>
              <a:t>..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DML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08226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PRACTICE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SELECT</a:t>
            </a:r>
            <a:endParaRPr lang="ko-KR" altLang="en-US" sz="2000" b="1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48345060-73E1-43B0-A49F-B5575C5DB4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220706"/>
              </p:ext>
            </p:extLst>
          </p:nvPr>
        </p:nvGraphicFramePr>
        <p:xfrm>
          <a:off x="4631454" y="2529000"/>
          <a:ext cx="2929091" cy="18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2" name="포장기 셸 개체" showAsIcon="1" r:id="rId3" imgW="567720" imgH="349200" progId="Package">
                  <p:embed/>
                </p:oleObj>
              </mc:Choice>
              <mc:Fallback>
                <p:oleObj name="포장기 셸 개체" showAsIcon="1" r:id="rId3" imgW="56772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1454" y="2529000"/>
                        <a:ext cx="2929091" cy="18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0593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INSERT</a:t>
            </a:r>
            <a:r>
              <a:rPr lang="ko-KR" altLang="en-US" dirty="0"/>
              <a:t> </a:t>
            </a:r>
            <a:r>
              <a:rPr lang="en-US" altLang="ko-KR" dirty="0"/>
              <a:t>INTO</a:t>
            </a:r>
            <a:r>
              <a:rPr lang="ko-KR" altLang="en-US" dirty="0"/>
              <a:t> 테이블명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VALUES(</a:t>
            </a:r>
            <a:r>
              <a:rPr lang="ko-KR" altLang="en-US" dirty="0"/>
              <a:t>전체 컬럼 내용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INSERT</a:t>
            </a:r>
            <a:r>
              <a:rPr lang="ko-KR" altLang="en-US" dirty="0"/>
              <a:t> </a:t>
            </a:r>
            <a:r>
              <a:rPr lang="en-US" altLang="ko-KR" dirty="0"/>
              <a:t>INTO</a:t>
            </a:r>
            <a:r>
              <a:rPr lang="ko-KR" altLang="en-US" dirty="0"/>
              <a:t> 테이블명</a:t>
            </a:r>
            <a:r>
              <a:rPr lang="en-US" altLang="ko-KR" dirty="0"/>
              <a:t>(</a:t>
            </a:r>
            <a:r>
              <a:rPr lang="ko-KR" altLang="en-US" dirty="0"/>
              <a:t>특정 </a:t>
            </a:r>
            <a:r>
              <a:rPr lang="ko-KR" altLang="en-US" dirty="0" err="1"/>
              <a:t>컬럼명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VALUES(</a:t>
            </a:r>
            <a:r>
              <a:rPr lang="ko-KR" altLang="en-US" dirty="0"/>
              <a:t>특정 컬럼 내용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ex) </a:t>
            </a:r>
            <a:r>
              <a:rPr lang="ko-KR" altLang="en-US" sz="2000" dirty="0"/>
              <a:t>사원테이블에 사원번호 </a:t>
            </a:r>
            <a:r>
              <a:rPr lang="en-US" altLang="ko-KR" sz="2000" dirty="0"/>
              <a:t>1111, </a:t>
            </a:r>
            <a:r>
              <a:rPr lang="ko-KR" altLang="en-US" sz="2000" dirty="0"/>
              <a:t>이름 </a:t>
            </a:r>
            <a:r>
              <a:rPr lang="en-US" altLang="ko-KR" sz="2000" dirty="0"/>
              <a:t>HONG, </a:t>
            </a:r>
            <a:r>
              <a:rPr lang="ko-KR" altLang="en-US" sz="2000" dirty="0"/>
              <a:t>직업 </a:t>
            </a:r>
            <a:r>
              <a:rPr lang="en-US" altLang="ko-KR" sz="2000" dirty="0"/>
              <a:t>DEVELOPER, </a:t>
            </a:r>
            <a:r>
              <a:rPr lang="ko-KR" altLang="en-US" sz="2000" dirty="0"/>
              <a:t>관리자 없음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ko-KR" altLang="en-US" sz="2000" dirty="0"/>
              <a:t>입사일 오늘날짜</a:t>
            </a:r>
            <a:r>
              <a:rPr lang="en-US" altLang="ko-KR" sz="2000" dirty="0"/>
              <a:t>, </a:t>
            </a:r>
            <a:r>
              <a:rPr lang="ko-KR" altLang="en-US" sz="2000" dirty="0"/>
              <a:t>월급 </a:t>
            </a:r>
            <a:r>
              <a:rPr lang="en-US" altLang="ko-KR" sz="2000" dirty="0"/>
              <a:t>3000, </a:t>
            </a:r>
            <a:r>
              <a:rPr lang="ko-KR" altLang="en-US" sz="2000" dirty="0"/>
              <a:t>커미션 </a:t>
            </a:r>
            <a:r>
              <a:rPr lang="en-US" altLang="ko-KR" sz="2000" dirty="0"/>
              <a:t>400, </a:t>
            </a:r>
            <a:r>
              <a:rPr lang="ko-KR" altLang="en-US" sz="2000" dirty="0"/>
              <a:t>부서번호 </a:t>
            </a:r>
            <a:r>
              <a:rPr lang="en-US" altLang="ko-KR" sz="2000" dirty="0"/>
              <a:t>30 </a:t>
            </a:r>
            <a:r>
              <a:rPr lang="ko-KR" altLang="en-US" sz="2000" dirty="0"/>
              <a:t>을 추가해 보자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INSERT INTO EMP</a:t>
            </a:r>
          </a:p>
          <a:p>
            <a:pPr marL="0" indent="0">
              <a:buNone/>
            </a:pPr>
            <a:r>
              <a:rPr lang="en-US" altLang="ko-KR" sz="2000" dirty="0"/>
              <a:t>VALUES(1111,’HONG’,’DEVELOPER’,NULL,SYSDATE,3000,400,30);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DML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5599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UPDATE </a:t>
            </a:r>
            <a:r>
              <a:rPr lang="ko-KR" altLang="en-US" dirty="0"/>
              <a:t>테이블명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SET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값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WHERE </a:t>
            </a:r>
            <a:r>
              <a:rPr lang="ko-KR" altLang="en-US" dirty="0"/>
              <a:t>조건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ex) </a:t>
            </a:r>
            <a:r>
              <a:rPr lang="ko-KR" altLang="en-US" sz="2000" dirty="0"/>
              <a:t>사원테이블에서 </a:t>
            </a:r>
            <a:r>
              <a:rPr lang="en-US" altLang="ko-KR" sz="2000" dirty="0"/>
              <a:t>HONG</a:t>
            </a:r>
            <a:r>
              <a:rPr lang="ko-KR" altLang="en-US" sz="2000" dirty="0"/>
              <a:t>의 월급을 </a:t>
            </a:r>
            <a:r>
              <a:rPr lang="en-US" altLang="ko-KR" sz="2000" dirty="0"/>
              <a:t>3500</a:t>
            </a:r>
            <a:r>
              <a:rPr lang="ko-KR" altLang="en-US" sz="2000" dirty="0"/>
              <a:t>으로 수정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UPDATE EMP SET SAL </a:t>
            </a:r>
            <a:r>
              <a:rPr lang="en-US" altLang="ko-KR" sz="2000"/>
              <a:t>= 3500 </a:t>
            </a:r>
            <a:r>
              <a:rPr lang="en-US" altLang="ko-KR" sz="2000" dirty="0"/>
              <a:t>WHERE ENAME = ‘HONG’;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DML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22011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DELETE FROM </a:t>
            </a:r>
            <a:r>
              <a:rPr lang="ko-KR" altLang="en-US" dirty="0"/>
              <a:t>테이블명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WHERE </a:t>
            </a:r>
            <a:r>
              <a:rPr lang="ko-KR" altLang="en-US" dirty="0"/>
              <a:t>조건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ex) </a:t>
            </a:r>
            <a:r>
              <a:rPr lang="ko-KR" altLang="en-US" sz="2000" dirty="0"/>
              <a:t>사원 테이블에서 월급이 </a:t>
            </a:r>
            <a:r>
              <a:rPr lang="en-US" altLang="ko-KR" sz="2000" dirty="0"/>
              <a:t>3500</a:t>
            </a:r>
            <a:r>
              <a:rPr lang="ko-KR" altLang="en-US" sz="2000" dirty="0"/>
              <a:t>인 사원 삭제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DELETE FROM EMP WHERE SAL = 3500;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DML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369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0.</a:t>
            </a:r>
            <a:r>
              <a:rPr lang="ko-KR" altLang="en-US" sz="2400" b="1" dirty="0"/>
              <a:t>설치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ko-KR" altLang="en-US" dirty="0"/>
              <a:t>관리자계정으로 로그인</a:t>
            </a: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ALTER USER </a:t>
            </a:r>
            <a:r>
              <a:rPr lang="en-US" altLang="ko-KR" dirty="0" err="1"/>
              <a:t>hr</a:t>
            </a:r>
            <a:r>
              <a:rPr lang="en-US" altLang="ko-KR" dirty="0"/>
              <a:t> ACCOUNT UNLOCK;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3) ALTER USER </a:t>
            </a:r>
            <a:r>
              <a:rPr lang="en-US" altLang="ko-KR" dirty="0" err="1"/>
              <a:t>hr</a:t>
            </a:r>
            <a:r>
              <a:rPr lang="en-US" altLang="ko-KR" dirty="0"/>
              <a:t> IDENTIFIED BY </a:t>
            </a:r>
            <a:r>
              <a:rPr lang="en-US" altLang="ko-KR" dirty="0" err="1"/>
              <a:t>hr</a:t>
            </a:r>
            <a:r>
              <a:rPr lang="en-US" altLang="ko-KR" dirty="0"/>
              <a:t> ACCOUNT UNLOCK;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4) CONN </a:t>
            </a:r>
            <a:r>
              <a:rPr lang="en-US" altLang="ko-KR" dirty="0" err="1"/>
              <a:t>hr</a:t>
            </a:r>
            <a:r>
              <a:rPr lang="en-US" altLang="ko-KR" dirty="0"/>
              <a:t>/</a:t>
            </a:r>
            <a:r>
              <a:rPr lang="en-US" altLang="ko-KR" dirty="0" err="1"/>
              <a:t>hr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*</a:t>
            </a:r>
            <a:r>
              <a:rPr lang="ko-KR" altLang="en-US" sz="2400" dirty="0">
                <a:solidFill>
                  <a:srgbClr val="FF0000"/>
                </a:solidFill>
              </a:rPr>
              <a:t>대소문자 중요</a:t>
            </a:r>
            <a:r>
              <a:rPr lang="en-US" altLang="ko-KR" sz="2400" dirty="0"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계정 </a:t>
            </a:r>
            <a:r>
              <a:rPr lang="ko-KR" altLang="en-US" sz="2000" b="1" dirty="0" err="1"/>
              <a:t>잠금해제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40655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데이터 정의 언어 </a:t>
            </a:r>
            <a:r>
              <a:rPr lang="en-US" altLang="ko-KR" dirty="0"/>
              <a:t>(Data Definition Language)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CREATE : </a:t>
            </a:r>
            <a:r>
              <a:rPr lang="ko-KR" altLang="en-US" dirty="0"/>
              <a:t>테이블</a:t>
            </a:r>
            <a:r>
              <a:rPr lang="en-US" altLang="ko-KR" dirty="0"/>
              <a:t>, </a:t>
            </a:r>
            <a:r>
              <a:rPr lang="ko-KR" altLang="en-US" dirty="0"/>
              <a:t>뷰</a:t>
            </a:r>
            <a:r>
              <a:rPr lang="en-US" altLang="ko-KR" dirty="0"/>
              <a:t>, </a:t>
            </a:r>
            <a:r>
              <a:rPr lang="ko-KR" altLang="en-US" dirty="0"/>
              <a:t>프로시저 등을 생성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ALTER : </a:t>
            </a:r>
            <a:r>
              <a:rPr lang="ko-KR" altLang="en-US" dirty="0"/>
              <a:t>테이블</a:t>
            </a:r>
            <a:r>
              <a:rPr lang="en-US" altLang="ko-KR" dirty="0"/>
              <a:t>, </a:t>
            </a:r>
            <a:r>
              <a:rPr lang="ko-KR" altLang="en-US" dirty="0"/>
              <a:t>뷰</a:t>
            </a:r>
            <a:r>
              <a:rPr lang="en-US" altLang="ko-KR" dirty="0"/>
              <a:t>, </a:t>
            </a:r>
            <a:r>
              <a:rPr lang="ko-KR" altLang="en-US" dirty="0"/>
              <a:t>프로시저 등을 수정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DROP :</a:t>
            </a:r>
            <a:r>
              <a:rPr lang="ko-KR" altLang="en-US" dirty="0"/>
              <a:t> 테이블</a:t>
            </a:r>
            <a:r>
              <a:rPr lang="en-US" altLang="ko-KR" dirty="0"/>
              <a:t>, </a:t>
            </a:r>
            <a:r>
              <a:rPr lang="ko-KR" altLang="en-US" dirty="0"/>
              <a:t>뷰</a:t>
            </a:r>
            <a:r>
              <a:rPr lang="en-US" altLang="ko-KR" dirty="0"/>
              <a:t>, </a:t>
            </a:r>
            <a:r>
              <a:rPr lang="ko-KR" altLang="en-US" dirty="0"/>
              <a:t>프로시저 등을 삭제</a:t>
            </a: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DDL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57451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9210" cy="482536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CREATE TABLE 테이블명(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   컬럼명 DATA_TYPE(SIZE),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   ...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   CONSTRAINT 제약조건명 제약조건 (컬럼명...)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);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* VIEW : 실제 테이블을 가지고 만든 가상 테이블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(JOIN 된 상황에서는 INSERT/DELETE 불가)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CREATE OR REPLACE VIEW V_EMP AS SELECT * FROM EMP;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			∴ EMP에 있는 모든 내용을 V_EMP라는 이름의 VIEW로 CREATE 하겠다.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DDL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81369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CREATE SEQUENCE </a:t>
            </a:r>
            <a:r>
              <a:rPr lang="ko-KR" altLang="en-US" dirty="0"/>
              <a:t>시퀀스명</a:t>
            </a:r>
            <a:r>
              <a:rPr lang="en-US" altLang="ko-KR" dirty="0"/>
              <a:t>(</a:t>
            </a:r>
          </a:p>
          <a:p>
            <a:pPr marL="0" indent="0">
              <a:buNone/>
            </a:pPr>
            <a:r>
              <a:rPr lang="en-US" altLang="ko-KR" dirty="0"/>
              <a:t>  INCREAMENT BY </a:t>
            </a:r>
            <a:r>
              <a:rPr lang="ko-KR" altLang="en-US" dirty="0"/>
              <a:t>정수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1)	-- </a:t>
            </a:r>
            <a:r>
              <a:rPr lang="ko-KR" altLang="en-US" dirty="0" err="1"/>
              <a:t>정수값</a:t>
            </a:r>
            <a:r>
              <a:rPr lang="ko-KR" altLang="en-US" dirty="0"/>
              <a:t> 만큼 증감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START WITH </a:t>
            </a:r>
            <a:r>
              <a:rPr lang="ko-KR" altLang="en-US" dirty="0"/>
              <a:t>정수</a:t>
            </a:r>
            <a:r>
              <a:rPr lang="en-US" altLang="ko-KR" dirty="0"/>
              <a:t>				-- </a:t>
            </a:r>
            <a:r>
              <a:rPr lang="ko-KR" altLang="en-US" dirty="0"/>
              <a:t>시작 번호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MAXVALUE</a:t>
            </a:r>
            <a:r>
              <a:rPr lang="ko-KR" altLang="en-US" dirty="0"/>
              <a:t> 정수</a:t>
            </a:r>
            <a:r>
              <a:rPr lang="en-US" altLang="ko-KR" dirty="0"/>
              <a:t>				-- </a:t>
            </a:r>
            <a:r>
              <a:rPr lang="ko-KR" altLang="en-US" dirty="0"/>
              <a:t>최대값 지정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MINVALUE </a:t>
            </a:r>
            <a:r>
              <a:rPr lang="ko-KR" altLang="en-US" dirty="0"/>
              <a:t>정수</a:t>
            </a:r>
            <a:r>
              <a:rPr lang="en-US" altLang="ko-KR" dirty="0"/>
              <a:t>				-- </a:t>
            </a:r>
            <a:r>
              <a:rPr lang="ko-KR" altLang="en-US" dirty="0"/>
              <a:t>최소값 지정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CYCLE || NOCYCLE				-- </a:t>
            </a:r>
            <a:r>
              <a:rPr lang="ko-KR" altLang="en-US" dirty="0"/>
              <a:t>반복 여부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CACHE </a:t>
            </a:r>
            <a:r>
              <a:rPr lang="ko-KR" altLang="en-US" dirty="0"/>
              <a:t>정수 </a:t>
            </a:r>
            <a:r>
              <a:rPr lang="en-US" altLang="ko-KR" dirty="0"/>
              <a:t>|| NOCACHE			-- </a:t>
            </a:r>
            <a:r>
              <a:rPr lang="ko-KR" altLang="en-US" dirty="0" err="1"/>
              <a:t>정수값</a:t>
            </a:r>
            <a:r>
              <a:rPr lang="ko-KR" altLang="en-US" dirty="0"/>
              <a:t> 만큼 미리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);</a:t>
            </a:r>
            <a:endParaRPr lang="en-US" altLang="ko-KR" sz="2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DDL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870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CREATE SEQUENCE SEQ_EMPID01</a:t>
            </a:r>
          </a:p>
          <a:p>
            <a:pPr marL="0" indent="0">
              <a:buNone/>
            </a:pPr>
            <a:r>
              <a:rPr lang="en-US" altLang="ko-KR" dirty="0"/>
              <a:t>START WITH 300</a:t>
            </a:r>
          </a:p>
          <a:p>
            <a:pPr marL="0" indent="0">
              <a:buNone/>
            </a:pPr>
            <a:r>
              <a:rPr lang="en-US" altLang="ko-KR" dirty="0"/>
              <a:t>INCREMENT BY 5</a:t>
            </a:r>
          </a:p>
          <a:p>
            <a:pPr marL="0" indent="0">
              <a:buNone/>
            </a:pPr>
            <a:r>
              <a:rPr lang="en-US" altLang="ko-KR" dirty="0"/>
              <a:t>NOCYCLE</a:t>
            </a:r>
          </a:p>
          <a:p>
            <a:pPr marL="0" indent="0">
              <a:buNone/>
            </a:pPr>
            <a:r>
              <a:rPr lang="en-US" altLang="ko-KR" dirty="0"/>
              <a:t>NOCACHE;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SELECT SEQ_EMPID01</a:t>
            </a:r>
            <a:r>
              <a:rPr lang="en-US" altLang="ko-KR" sz="2000" dirty="0">
                <a:solidFill>
                  <a:srgbClr val="FF0000"/>
                </a:solidFill>
              </a:rPr>
              <a:t>.NEXTVAL</a:t>
            </a:r>
            <a:r>
              <a:rPr lang="en-US" altLang="ko-KR" sz="2000" dirty="0"/>
              <a:t> FROM DUAL;</a:t>
            </a:r>
          </a:p>
          <a:p>
            <a:pPr marL="0" indent="0">
              <a:buNone/>
            </a:pPr>
            <a:r>
              <a:rPr lang="en-US" altLang="ko-KR" sz="2000" dirty="0"/>
              <a:t>NEXTVAL : </a:t>
            </a:r>
            <a:r>
              <a:rPr lang="ko-KR" altLang="en-US" sz="2000" dirty="0"/>
              <a:t>시퀀스의 다음 값 </a:t>
            </a:r>
            <a:r>
              <a:rPr lang="en-US" altLang="ko-KR" sz="2000" dirty="0"/>
              <a:t>/ CURRVAL : </a:t>
            </a:r>
            <a:r>
              <a:rPr lang="ko-KR" altLang="en-US" sz="2000" dirty="0"/>
              <a:t>시퀀스의 현재 값</a:t>
            </a:r>
            <a:endParaRPr lang="en-US" altLang="ko-KR" sz="2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DDL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88876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9210" cy="482536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CREATE SEQUENCE SEQ_EMPID02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START WITH 5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INCREMENT BY 5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MAXVALUE 15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CYCLE         // CYCLE은 회전율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NOCACHE;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SELECT SEQ_EMPID02.NEXTVAL, SEQ_EMPID02.CURRVAL FROM DUAL;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DDL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34447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9210" cy="4825365"/>
          </a:xfrm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테이블 복제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전체복제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 CREATE TABLE 새로운 테이블명 AS SELECT * FROM 테이블명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원하는 컬럼만 복제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 CREATE TABLE 새로운 테이블명 AS SELECT 컬럼명 FROM 테이블명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구조(전체 컬럼)만 복제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 CREATE TABLE 새로운 테이블명 AS SELECT * FROM 테이블명 </a:t>
            </a:r>
            <a:r>
              <a:rPr lang="en-US" altLang="ko-KR" sz="20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WHERE 1=2;</a:t>
            </a:r>
            <a:endParaRPr lang="ko-KR" altLang="en-US" sz="20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							거짓인 조건만 써주면 된다.</a:t>
            </a:r>
            <a:endParaRPr lang="ko-KR" altLang="en-US" sz="20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							이를 통해 row는 없고 attribute만 있게 된다.</a:t>
            </a:r>
            <a:endParaRPr lang="ko-KR" altLang="en-US" sz="20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							∴ 구조(컬럼)만 복제해온다.</a:t>
            </a:r>
            <a:endParaRPr lang="ko-KR" altLang="en-US" sz="20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DDL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3582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PRACTICE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CREATE</a:t>
            </a:r>
            <a:endParaRPr lang="ko-KR" altLang="en-US" sz="2000" b="1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396F39AE-C2E1-48A8-8C28-EB27E6D5AF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587953"/>
              </p:ext>
            </p:extLst>
          </p:nvPr>
        </p:nvGraphicFramePr>
        <p:xfrm>
          <a:off x="4582363" y="2529000"/>
          <a:ext cx="3027273" cy="18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" name="포장기 셸 개체" showAsIcon="1" r:id="rId3" imgW="586800" imgH="349200" progId="Package">
                  <p:embed/>
                </p:oleObj>
              </mc:Choice>
              <mc:Fallback>
                <p:oleObj name="포장기 셸 개체" showAsIcon="1" r:id="rId3" imgW="58680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2363" y="2529000"/>
                        <a:ext cx="3027273" cy="18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0279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테이블 수정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ALTER TABLE </a:t>
            </a:r>
            <a:r>
              <a:rPr lang="ko-KR" altLang="en-US" dirty="0"/>
              <a:t>테이블명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ADD(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DATA_TYPE ...)</a:t>
            </a:r>
          </a:p>
          <a:p>
            <a:pPr>
              <a:buFontTx/>
              <a:buChar char="-"/>
            </a:pPr>
            <a:r>
              <a:rPr lang="en-US" altLang="ko-KR" dirty="0"/>
              <a:t>MODIFY(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DATA_TYPE ...)</a:t>
            </a:r>
          </a:p>
          <a:p>
            <a:pPr>
              <a:buFontTx/>
              <a:buChar char="-"/>
            </a:pPr>
            <a:r>
              <a:rPr lang="en-US" altLang="ko-KR" dirty="0"/>
              <a:t>DROP COLUMN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|| DROP(</a:t>
            </a:r>
            <a:r>
              <a:rPr lang="ko-KR" altLang="en-US" dirty="0" err="1"/>
              <a:t>컬럼명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ex) TEST</a:t>
            </a:r>
            <a:r>
              <a:rPr lang="ko-KR" altLang="en-US" sz="2000" dirty="0"/>
              <a:t> 테이블에 </a:t>
            </a:r>
            <a:r>
              <a:rPr lang="en-US" altLang="ko-KR" sz="2000" dirty="0"/>
              <a:t>SIZE</a:t>
            </a:r>
            <a:r>
              <a:rPr lang="ko-KR" altLang="en-US" sz="2000" dirty="0"/>
              <a:t>가 </a:t>
            </a:r>
            <a:r>
              <a:rPr lang="en-US" altLang="ko-KR" sz="2000" dirty="0"/>
              <a:t>20</a:t>
            </a:r>
            <a:r>
              <a:rPr lang="ko-KR" altLang="en-US" sz="2000" dirty="0"/>
              <a:t>인 문자형 컬럼 </a:t>
            </a:r>
            <a:r>
              <a:rPr lang="en-US" altLang="ko-KR" sz="2000" dirty="0"/>
              <a:t>ADDR</a:t>
            </a:r>
            <a:r>
              <a:rPr lang="ko-KR" altLang="en-US" sz="2000" dirty="0"/>
              <a:t>을 추가하자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ALTER TABLE TEST ADD(ADDR VARCHAR2(20));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DDL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2760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시퀀스 수정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ALTER SEQUENCE </a:t>
            </a:r>
            <a:r>
              <a:rPr lang="ko-KR" altLang="en-US" dirty="0"/>
              <a:t>시퀀스명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[INCREAMENT BY </a:t>
            </a:r>
            <a:r>
              <a:rPr lang="ko-KR" altLang="en-US" dirty="0"/>
              <a:t>정수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1)]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[{MAXVALUE </a:t>
            </a:r>
            <a:r>
              <a:rPr lang="ko-KR" altLang="en-US" dirty="0"/>
              <a:t>정수</a:t>
            </a:r>
            <a:r>
              <a:rPr lang="en-US" altLang="ko-KR" dirty="0"/>
              <a:t>}][{MINVALUE</a:t>
            </a:r>
            <a:r>
              <a:rPr lang="ko-KR" altLang="en-US" dirty="0"/>
              <a:t> 정수</a:t>
            </a:r>
            <a:r>
              <a:rPr lang="en-US" altLang="ko-KR" dirty="0"/>
              <a:t>}]</a:t>
            </a:r>
          </a:p>
          <a:p>
            <a:pPr marL="0" indent="0">
              <a:buNone/>
            </a:pPr>
            <a:r>
              <a:rPr lang="en-US" altLang="ko-KR" dirty="0"/>
              <a:t>[{CYCLE|NONCYCLE}]</a:t>
            </a:r>
          </a:p>
          <a:p>
            <a:pPr marL="0" indent="0">
              <a:buNone/>
            </a:pPr>
            <a:r>
              <a:rPr lang="en-US" altLang="ko-KR" dirty="0"/>
              <a:t>[{CACHE </a:t>
            </a:r>
            <a:r>
              <a:rPr lang="ko-KR" altLang="en-US" dirty="0"/>
              <a:t>정수</a:t>
            </a:r>
            <a:r>
              <a:rPr lang="en-US" altLang="ko-KR" dirty="0"/>
              <a:t>|NONCACHE}]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*START WITH </a:t>
            </a:r>
            <a:r>
              <a:rPr lang="ko-KR" altLang="en-US" sz="2000" dirty="0">
                <a:solidFill>
                  <a:srgbClr val="FF0000"/>
                </a:solidFill>
              </a:rPr>
              <a:t>값은 수정 불가</a:t>
            </a:r>
            <a:r>
              <a:rPr lang="en-US" altLang="ko-KR" sz="2000" dirty="0">
                <a:solidFill>
                  <a:srgbClr val="FF0000"/>
                </a:solidFill>
              </a:rPr>
              <a:t>!!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DDL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5616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테이블 삭제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DROP TABLE </a:t>
            </a:r>
            <a:r>
              <a:rPr lang="ko-KR" altLang="en-US" dirty="0"/>
              <a:t>테이블명 </a:t>
            </a:r>
            <a:r>
              <a:rPr lang="en-US" altLang="ko-KR" dirty="0"/>
              <a:t>(PURGE);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Q) TEST </a:t>
            </a:r>
            <a:r>
              <a:rPr lang="ko-KR" altLang="en-US" sz="2000" dirty="0"/>
              <a:t>테이블을 삭제하자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DROP TABLE TEST PURGE;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DDL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8775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0.</a:t>
            </a:r>
            <a:r>
              <a:rPr lang="ko-KR" altLang="en-US" sz="2400" b="1" dirty="0"/>
              <a:t>설치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ko-KR" altLang="en-US" dirty="0"/>
              <a:t>관리자계정으로 로그인</a:t>
            </a: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CREATE USER </a:t>
            </a:r>
            <a:r>
              <a:rPr lang="ko-KR" altLang="en-US" dirty="0"/>
              <a:t>계정이름 </a:t>
            </a:r>
            <a:r>
              <a:rPr lang="en-US" altLang="ko-KR" dirty="0"/>
              <a:t>IDENTIFIED BY </a:t>
            </a:r>
            <a:r>
              <a:rPr lang="ko-KR" altLang="en-US" dirty="0"/>
              <a:t>비밀번호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DEFAULT TABLESPACE SYSTEM;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3) GRANT CONNECT, RESOURCE TO </a:t>
            </a:r>
            <a:r>
              <a:rPr lang="ko-KR" altLang="en-US" dirty="0"/>
              <a:t>계정이름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4) CONN </a:t>
            </a:r>
            <a:r>
              <a:rPr lang="ko-KR" altLang="en-US" dirty="0"/>
              <a:t>계정이름</a:t>
            </a:r>
            <a:r>
              <a:rPr lang="en-US" altLang="ko-KR" dirty="0"/>
              <a:t>/</a:t>
            </a:r>
            <a:r>
              <a:rPr lang="ko-KR" altLang="en-US" dirty="0"/>
              <a:t>비밀번호</a:t>
            </a: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계정 생성</a:t>
            </a:r>
          </a:p>
        </p:txBody>
      </p:sp>
    </p:spTree>
    <p:extLst>
      <p:ext uri="{BB962C8B-B14F-4D97-AF65-F5344CB8AC3E}">
        <p14:creationId xmlns:p14="http://schemas.microsoft.com/office/powerpoint/2010/main" val="4092626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데이터 제어 언어 </a:t>
            </a:r>
            <a:r>
              <a:rPr lang="en-US" altLang="ko-KR" dirty="0"/>
              <a:t>(Data Control Language)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COMMIT / ROLLBACK :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트랜잭션 저장</a:t>
            </a:r>
            <a:r>
              <a:rPr lang="en-US" altLang="ko-KR" dirty="0"/>
              <a:t> / </a:t>
            </a:r>
            <a:r>
              <a:rPr lang="ko-KR" altLang="en-US" dirty="0"/>
              <a:t>취소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GRANT / REVOKE : DB </a:t>
            </a:r>
            <a:r>
              <a:rPr lang="ko-KR" altLang="en-US" dirty="0"/>
              <a:t>권한 부여 </a:t>
            </a:r>
            <a:r>
              <a:rPr lang="en-US" altLang="ko-KR" dirty="0"/>
              <a:t>/ 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DCL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63890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권한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시스템 권한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개체 권한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역할</a:t>
            </a:r>
            <a:r>
              <a:rPr lang="en-US" altLang="ko-KR" dirty="0"/>
              <a:t>(ROLL)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DCL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95381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시스템 권한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객체 생성</a:t>
            </a:r>
            <a:r>
              <a:rPr lang="en-US" altLang="ko-KR" sz="2400" dirty="0"/>
              <a:t>, </a:t>
            </a:r>
            <a:r>
              <a:rPr lang="ko-KR" altLang="en-US" sz="2400" dirty="0"/>
              <a:t>변경</a:t>
            </a:r>
            <a:r>
              <a:rPr lang="en-US" altLang="ko-KR" sz="2400" dirty="0"/>
              <a:t>, </a:t>
            </a:r>
            <a:r>
              <a:rPr lang="ko-KR" altLang="en-US" sz="2400" dirty="0"/>
              <a:t>소멸 등에 관한 권한으로</a:t>
            </a:r>
            <a:r>
              <a:rPr lang="en-US" altLang="ko-KR" sz="2400" dirty="0"/>
              <a:t>, SYS(SYSTEM)</a:t>
            </a:r>
            <a:r>
              <a:rPr lang="ko-KR" altLang="en-US" sz="2400" dirty="0"/>
              <a:t>에게 </a:t>
            </a:r>
            <a:r>
              <a:rPr lang="ko-KR" altLang="en-US" sz="2400" dirty="0" err="1"/>
              <a:t>부여받는다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시스템 권한은 기능이 매우 강력하여</a:t>
            </a:r>
            <a:r>
              <a:rPr lang="en-US" altLang="ko-KR" sz="2400" dirty="0"/>
              <a:t>, </a:t>
            </a:r>
            <a:r>
              <a:rPr lang="ko-KR" altLang="en-US" sz="2400" dirty="0"/>
              <a:t>대부분 관리자나 개발자만 부여한다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EX) </a:t>
            </a:r>
            <a:r>
              <a:rPr lang="ko-KR" altLang="en-US" sz="2400" dirty="0"/>
              <a:t>테이블스페이스 생성</a:t>
            </a:r>
            <a:r>
              <a:rPr lang="en-US" altLang="ko-KR" sz="2400" dirty="0"/>
              <a:t>, </a:t>
            </a:r>
            <a:r>
              <a:rPr lang="ko-KR" altLang="en-US" sz="2400" dirty="0"/>
              <a:t>임의 </a:t>
            </a:r>
            <a:r>
              <a:rPr lang="ko-KR" altLang="en-US" sz="2400" dirty="0" err="1"/>
              <a:t>테이이블</a:t>
            </a:r>
            <a:r>
              <a:rPr lang="ko-KR" altLang="en-US" sz="2400" dirty="0"/>
              <a:t> 행 삭제 등을 할 수 있는 권한</a:t>
            </a:r>
            <a:endParaRPr lang="en-US" altLang="ko-KR" sz="2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DCL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94153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개체 권한</a:t>
            </a:r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사용자가 특정 개체에 대해 특정 작업을 수행 가능하도록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일반 사용자에게 부여하는 권한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객체 내용 조작과 관련된 권한으로</a:t>
            </a:r>
            <a:r>
              <a:rPr lang="en-US" altLang="ko-KR" sz="2400" dirty="0"/>
              <a:t>, </a:t>
            </a:r>
            <a:r>
              <a:rPr lang="ko-KR" altLang="en-US" sz="2400" dirty="0"/>
              <a:t>객체 소유자에게 </a:t>
            </a:r>
            <a:r>
              <a:rPr lang="ko-KR" altLang="en-US" sz="2400" dirty="0" err="1"/>
              <a:t>부여받는</a:t>
            </a:r>
            <a:r>
              <a:rPr lang="ko-KR" altLang="en-US" sz="2400" dirty="0"/>
              <a:t> 권한</a:t>
            </a: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EX) </a:t>
            </a:r>
            <a:r>
              <a:rPr lang="ko-KR" altLang="en-US" sz="2400" dirty="0"/>
              <a:t>특정 테이블의 행 삭제</a:t>
            </a:r>
            <a:r>
              <a:rPr lang="en-US" altLang="ko-KR" sz="2400" dirty="0"/>
              <a:t>	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DCL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95473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역할 </a:t>
            </a:r>
            <a:r>
              <a:rPr lang="en-US" altLang="ko-KR" dirty="0"/>
              <a:t>(ROLL)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시스템 권한만 해도 </a:t>
            </a:r>
            <a:r>
              <a:rPr lang="en-US" altLang="ko-KR" sz="2400" dirty="0"/>
              <a:t>120</a:t>
            </a:r>
            <a:r>
              <a:rPr lang="ko-KR" altLang="en-US" sz="2400" dirty="0"/>
              <a:t>가지 이상</a:t>
            </a: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많은 권한을 사용자마다 일일이 부여하기가 힘들어서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권한들을 미리 정의해 놓은 집합</a:t>
            </a:r>
            <a:r>
              <a:rPr lang="en-US" altLang="ko-KR" sz="2400" dirty="0"/>
              <a:t>(ROLL)</a:t>
            </a:r>
            <a:r>
              <a:rPr lang="ko-KR" altLang="en-US" sz="2400" dirty="0"/>
              <a:t>을 만들었다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사용자에게 특정 집합을 권한 대신 부여</a:t>
            </a:r>
            <a:endParaRPr lang="en-US" altLang="ko-KR" sz="2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DCL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24850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설치와 동시에 기본적으로 생성되어 있는 </a:t>
            </a:r>
            <a:r>
              <a:rPr lang="en-US" altLang="ko-KR" dirty="0"/>
              <a:t>ROLL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CONNECT : </a:t>
            </a:r>
            <a:r>
              <a:rPr lang="ko-KR" altLang="en-US" sz="2400" dirty="0"/>
              <a:t>접속권한을 가진 </a:t>
            </a:r>
            <a:r>
              <a:rPr lang="en-US" altLang="ko-KR" sz="2400" dirty="0"/>
              <a:t>ROLL</a:t>
            </a:r>
          </a:p>
          <a:p>
            <a:pPr>
              <a:buFontTx/>
              <a:buChar char="-"/>
            </a:pPr>
            <a:r>
              <a:rPr lang="en-US" altLang="ko-KR" sz="2400" dirty="0"/>
              <a:t>RESOURCE : </a:t>
            </a:r>
            <a:r>
              <a:rPr lang="ko-KR" altLang="en-US" sz="2400" dirty="0"/>
              <a:t>객체의 생성</a:t>
            </a:r>
            <a:r>
              <a:rPr lang="en-US" altLang="ko-KR" sz="2400" dirty="0"/>
              <a:t>,</a:t>
            </a:r>
            <a:r>
              <a:rPr lang="ko-KR" altLang="en-US" sz="2400" dirty="0"/>
              <a:t>변경</a:t>
            </a:r>
            <a:r>
              <a:rPr lang="en-US" altLang="ko-KR" sz="2400" dirty="0"/>
              <a:t>, </a:t>
            </a:r>
            <a:r>
              <a:rPr lang="ko-KR" altLang="en-US" sz="2400" dirty="0"/>
              <a:t>삭제 등의 기본 시스템 권한을 가진 </a:t>
            </a:r>
            <a:r>
              <a:rPr lang="en-US" altLang="ko-KR" sz="2400" dirty="0"/>
              <a:t>ROLL</a:t>
            </a:r>
          </a:p>
          <a:p>
            <a:pPr>
              <a:buFontTx/>
              <a:buChar char="-"/>
            </a:pPr>
            <a:r>
              <a:rPr lang="en-US" altLang="ko-KR" sz="2400" dirty="0"/>
              <a:t>DBA : DB </a:t>
            </a:r>
            <a:r>
              <a:rPr lang="ko-KR" altLang="en-US" sz="2400" dirty="0"/>
              <a:t>관리에 필요한 권한을 가진 </a:t>
            </a:r>
            <a:r>
              <a:rPr lang="en-US" altLang="ko-KR" sz="2400" dirty="0"/>
              <a:t>ROLL</a:t>
            </a:r>
          </a:p>
          <a:p>
            <a:pPr>
              <a:buFontTx/>
              <a:buChar char="-"/>
            </a:pPr>
            <a:r>
              <a:rPr lang="en-US" altLang="ko-KR" sz="2400" dirty="0"/>
              <a:t>SYSDBA : DB </a:t>
            </a:r>
            <a:r>
              <a:rPr lang="ko-KR" altLang="en-US" sz="2400" dirty="0"/>
              <a:t>시작과 종료 및 관리 권한을 가진 </a:t>
            </a:r>
            <a:r>
              <a:rPr lang="en-US" altLang="ko-KR" sz="2400" dirty="0"/>
              <a:t>ROLL</a:t>
            </a:r>
          </a:p>
          <a:p>
            <a:pPr>
              <a:buFontTx/>
              <a:buChar char="-"/>
            </a:pPr>
            <a:r>
              <a:rPr lang="en-US" altLang="ko-KR" sz="2400" dirty="0"/>
              <a:t>SYSOPER : SYSDBA + DB </a:t>
            </a:r>
            <a:r>
              <a:rPr lang="ko-KR" altLang="en-US" sz="2400" dirty="0"/>
              <a:t>생성 권한을 가진 </a:t>
            </a:r>
            <a:r>
              <a:rPr lang="en-US" altLang="ko-KR" sz="2400" dirty="0"/>
              <a:t>ROLL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DCL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25695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8575" cy="482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데이터 무결성</a:t>
            </a:r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데이터가 손상되거나 원래의 의미를 잃지 않고 유지되는 상태</a:t>
            </a: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*</a:t>
            </a:r>
            <a:r>
              <a:rPr lang="ko-KR" altLang="en-US" sz="2400" dirty="0"/>
              <a:t>무결성 제약조건 </a:t>
            </a:r>
            <a:r>
              <a:rPr lang="en-US" altLang="ko-KR" sz="2400" dirty="0"/>
              <a:t>: </a:t>
            </a:r>
            <a:r>
              <a:rPr lang="ko-KR" altLang="en-US" sz="2400" dirty="0"/>
              <a:t>입력되는 자료들의 규칙을 </a:t>
            </a:r>
            <a:r>
              <a:rPr lang="ko-KR" altLang="en-US" sz="2400" dirty="0" err="1"/>
              <a:t>정해줌</a:t>
            </a:r>
            <a:endParaRPr lang="en-US" altLang="ko-KR" sz="2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제약조건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45440" y="4147820"/>
          <a:ext cx="11416030" cy="188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415"/>
                <a:gridCol w="6544945"/>
                <a:gridCol w="2566670"/>
              </a:tblGrid>
              <a:tr h="3987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제약조건</a:t>
                      </a:r>
                      <a:endParaRPr lang="ko-KR" altLang="en-US" sz="20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20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설정 레벨(만들때 만)</a:t>
                      </a:r>
                      <a:endParaRPr lang="ko-KR" altLang="en-US" sz="20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NOT NULL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해당 컬럼에 NULL을 입력할 수 없도록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컬럼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UNIQUE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해당 컬럼 또는 컬럼 조합 값이 유일하도록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컬럼, 테이블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PRIMARY KEY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각 행을 유일하게 식별할 수 있도록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컬럼, 테이블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CHECK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해당 컬럼에 특정 조건을 항상 만족시키도록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컬럼, 테이블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텍스트 상자 9"/>
          <p:cNvSpPr txBox="1">
            <a:spLocks/>
          </p:cNvSpPr>
          <p:nvPr/>
        </p:nvSpPr>
        <p:spPr>
          <a:xfrm rot="0">
            <a:off x="8747125" y="6078855"/>
            <a:ext cx="344360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컬럼 만들때만 사용가능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컬럼, 테이블 만들때만 사용가능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783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제약조건</a:t>
            </a:r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* </a:t>
            </a:r>
            <a:r>
              <a:rPr lang="ko-KR" altLang="en-US" sz="2400" dirty="0"/>
              <a:t>이름으로 관리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문자로 시작</a:t>
            </a:r>
            <a:r>
              <a:rPr lang="en-US" altLang="ko-KR" sz="2400" dirty="0"/>
              <a:t>, </a:t>
            </a:r>
            <a:r>
              <a:rPr lang="ko-KR" altLang="en-US" sz="2400" dirty="0"/>
              <a:t>길이는 </a:t>
            </a:r>
            <a:r>
              <a:rPr lang="en-US" altLang="ko-KR" sz="2400" dirty="0"/>
              <a:t>30</a:t>
            </a:r>
            <a:r>
              <a:rPr lang="ko-KR" altLang="en-US" sz="2400" dirty="0"/>
              <a:t>자까지 가능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이름을 따로 지정하지 않으면 자동 생성</a:t>
            </a: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* </a:t>
            </a:r>
            <a:r>
              <a:rPr lang="ko-KR" altLang="en-US" sz="2400" dirty="0"/>
              <a:t>생성 시기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테이블 생성과 동시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테이블을 생성한 후</a:t>
            </a:r>
            <a:endParaRPr lang="en-US" altLang="ko-KR" sz="2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제약조건</a:t>
            </a:r>
          </a:p>
        </p:txBody>
      </p:sp>
    </p:spTree>
    <p:extLst>
      <p:ext uri="{BB962C8B-B14F-4D97-AF65-F5344CB8AC3E}">
        <p14:creationId xmlns:p14="http://schemas.microsoft.com/office/powerpoint/2010/main" val="52283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NOT NULL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CREATE</a:t>
            </a:r>
            <a:r>
              <a:rPr lang="ko-KR" altLang="en-US" sz="2400" dirty="0"/>
              <a:t> </a:t>
            </a:r>
            <a:r>
              <a:rPr lang="en-US" altLang="ko-KR" sz="2400" dirty="0"/>
              <a:t>TABLE</a:t>
            </a:r>
            <a:r>
              <a:rPr lang="ko-KR" altLang="en-US" sz="2400" dirty="0"/>
              <a:t> </a:t>
            </a:r>
            <a:r>
              <a:rPr lang="en-US" altLang="ko-KR" sz="2400" dirty="0"/>
              <a:t>TABLE_NOTNULL01(</a:t>
            </a:r>
          </a:p>
          <a:p>
            <a:pPr marL="0" indent="0">
              <a:buNone/>
            </a:pPr>
            <a:r>
              <a:rPr lang="en-US" altLang="ko-KR" sz="2400" dirty="0"/>
              <a:t>  ID CHAR(3) </a:t>
            </a:r>
            <a:r>
              <a:rPr lang="en-US" altLang="ko-KR" sz="2400" dirty="0">
                <a:solidFill>
                  <a:srgbClr val="FF0000"/>
                </a:solidFill>
              </a:rPr>
              <a:t>NOT NULL</a:t>
            </a:r>
            <a:r>
              <a:rPr lang="en-US" altLang="ko-KR" sz="2400" dirty="0"/>
              <a:t>,</a:t>
            </a:r>
          </a:p>
          <a:p>
            <a:pPr marL="0" indent="0">
              <a:buNone/>
            </a:pPr>
            <a:r>
              <a:rPr lang="en-US" altLang="ko-KR" sz="2400" dirty="0"/>
              <a:t>  NAME VARCHAR2(20)</a:t>
            </a:r>
          </a:p>
          <a:p>
            <a:pPr marL="0" indent="0">
              <a:buNone/>
            </a:pPr>
            <a:r>
              <a:rPr lang="en-US" altLang="ko-KR" sz="2400" dirty="0"/>
              <a:t>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INSERT INTO TABLE_NOTNULL01 VALUES(‘100’,’ORACLE’);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제약조건</a:t>
            </a:r>
          </a:p>
        </p:txBody>
      </p:sp>
    </p:spTree>
    <p:extLst>
      <p:ext uri="{BB962C8B-B14F-4D97-AF65-F5344CB8AC3E}">
        <p14:creationId xmlns:p14="http://schemas.microsoft.com/office/powerpoint/2010/main" val="2177264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8575" cy="482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CREATE</a:t>
            </a:r>
            <a:r>
              <a:rPr lang="ko-KR" altLang="en-US" sz="2400" dirty="0"/>
              <a:t> </a:t>
            </a:r>
            <a:r>
              <a:rPr lang="en-US" altLang="ko-KR" sz="2400" dirty="0"/>
              <a:t>TABLE</a:t>
            </a:r>
            <a:r>
              <a:rPr lang="ko-KR" altLang="en-US" sz="2400" dirty="0"/>
              <a:t> </a:t>
            </a:r>
            <a:r>
              <a:rPr lang="en-US" altLang="ko-KR" sz="2400" dirty="0"/>
              <a:t>TABLE_NOTNULL02(</a:t>
            </a:r>
          </a:p>
          <a:p>
            <a:pPr marL="0" indent="0">
              <a:buNone/>
            </a:pPr>
            <a:r>
              <a:rPr lang="en-US" altLang="ko-KR" sz="2400" dirty="0"/>
              <a:t>  ID CHAR(3),</a:t>
            </a:r>
          </a:p>
          <a:p>
            <a:pPr marL="0" indent="0">
              <a:buNone/>
            </a:pPr>
            <a:r>
              <a:rPr lang="en-US" altLang="ko-KR" sz="2400" dirty="0"/>
              <a:t>  NAME VARCHAR2(20),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en-US" altLang="ko-KR" sz="2400" dirty="0">
                <a:solidFill>
                  <a:srgbClr val="FF0000"/>
                </a:solidFill>
              </a:rPr>
              <a:t>CONSTRAINT TN02_ID_NN NOT NULL(ID)</a:t>
            </a:r>
          </a:p>
          <a:p>
            <a:pPr marL="0" indent="0">
              <a:buNone/>
            </a:pPr>
            <a:r>
              <a:rPr lang="en-US" altLang="ko-KR" sz="2400" dirty="0"/>
              <a:t>);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제약조건</a:t>
            </a: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1157605" y="3776345"/>
            <a:ext cx="4973320" cy="92392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테이블 전체에 제약조건을 거는 CONSTRAINT.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NOT NULL은 컬럼에 쓰는 거여서 오류남.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제약조건을 추가할 때 사용.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8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0.</a:t>
            </a:r>
            <a:r>
              <a:rPr lang="ko-KR" altLang="en-US" sz="2400" b="1" dirty="0"/>
              <a:t>설치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ko-KR" dirty="0"/>
              <a:t>C:\oraclexe\app\oracle\product\11.2.0\server\rdbms\admin</a:t>
            </a:r>
          </a:p>
          <a:p>
            <a:pPr marL="0" indent="0">
              <a:buNone/>
            </a:pPr>
            <a:endParaRPr lang="fr-FR" altLang="ko-KR" dirty="0"/>
          </a:p>
          <a:p>
            <a:pPr marL="0" indent="0">
              <a:buNone/>
            </a:pPr>
            <a:r>
              <a:rPr lang="fr-FR" altLang="ko-KR" dirty="0"/>
              <a:t>scott.sql</a:t>
            </a: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계정 생성</a:t>
            </a:r>
          </a:p>
        </p:txBody>
      </p:sp>
    </p:spTree>
    <p:extLst>
      <p:ext uri="{BB962C8B-B14F-4D97-AF65-F5344CB8AC3E}">
        <p14:creationId xmlns:p14="http://schemas.microsoft.com/office/powerpoint/2010/main" val="46592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8575" cy="482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UNIQUE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CREATE TABLE TABLE_UNIQUE01(</a:t>
            </a:r>
          </a:p>
          <a:p>
            <a:pPr marL="0" indent="0">
              <a:buNone/>
            </a:pPr>
            <a:r>
              <a:rPr lang="en-US" altLang="ko-KR" sz="2400" dirty="0"/>
              <a:t>  ID CHAR(3) </a:t>
            </a:r>
            <a:r>
              <a:rPr lang="en-US" altLang="ko-KR" sz="2400" dirty="0">
                <a:solidFill>
                  <a:srgbClr val="FF0000"/>
                </a:solidFill>
              </a:rPr>
              <a:t>UNIQUE</a:t>
            </a:r>
            <a:r>
              <a:rPr lang="en-US" altLang="ko-KR" sz="2400" dirty="0"/>
              <a:t>,</a:t>
            </a:r>
          </a:p>
          <a:p>
            <a:pPr marL="0" indent="0">
              <a:buNone/>
            </a:pPr>
            <a:r>
              <a:rPr lang="en-US" altLang="ko-KR" sz="2400" dirty="0"/>
              <a:t>  NAME VARCHAR2(20)</a:t>
            </a:r>
          </a:p>
          <a:p>
            <a:pPr marL="0" indent="0">
              <a:buNone/>
            </a:pPr>
            <a:r>
              <a:rPr lang="en-US" altLang="ko-KR" sz="2400" dirty="0"/>
              <a:t>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INSERT INTO TABLE_UNIQUE01 VALUES(‘100’,’ORACLE’);</a:t>
            </a:r>
          </a:p>
          <a:p>
            <a:pPr marL="0" indent="0">
              <a:buNone/>
            </a:pPr>
            <a:r>
              <a:rPr lang="en-US" altLang="ko-KR" sz="2400" dirty="0"/>
              <a:t>INSERT INTO TABLE_UNIQUE01 VALUES(‘100’,’JAVA’);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제약조건</a:t>
            </a: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7589520" y="5591175"/>
            <a:ext cx="385127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100값이 이미 들어가 있어서 오류남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006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8575" cy="482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CREATE TABLE TABLE_UNIQUE02(</a:t>
            </a:r>
          </a:p>
          <a:p>
            <a:pPr marL="0" indent="0">
              <a:buNone/>
            </a:pPr>
            <a:r>
              <a:rPr lang="en-US" altLang="ko-KR" sz="2400" dirty="0"/>
              <a:t>  ID CHAR(3),</a:t>
            </a:r>
          </a:p>
          <a:p>
            <a:pPr marL="0" indent="0">
              <a:buNone/>
            </a:pPr>
            <a:r>
              <a:rPr lang="en-US" altLang="ko-KR" sz="2400" dirty="0"/>
              <a:t>  NAME VARCHAR2(20),</a:t>
            </a:r>
          </a:p>
          <a:p>
            <a:pPr marL="0" indent="0">
              <a:buNone/>
            </a:pPr>
            <a:r>
              <a:rPr lang="en-US" altLang="ko-KR" sz="2400" dirty="0"/>
              <a:t>  NUM NUMBER,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  CONSTRAINT TU02_ID_UN UNIQUE(ID,NAME)</a:t>
            </a:r>
          </a:p>
          <a:p>
            <a:pPr marL="0" indent="0">
              <a:buNone/>
            </a:pPr>
            <a:r>
              <a:rPr lang="en-US" altLang="ko-KR" sz="2400" dirty="0"/>
              <a:t>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INSERT INTO TABLE_UNIQUE02 VALUES(‘100’,’ORACLE’,1);</a:t>
            </a:r>
          </a:p>
          <a:p>
            <a:pPr marL="0" indent="0">
              <a:buNone/>
            </a:pPr>
            <a:r>
              <a:rPr lang="en-US" altLang="ko-KR" sz="2400" dirty="0"/>
              <a:t>INSERT INTO TABLE_UNIQUE02 VALUES(‘100’,’JAVA’,2);</a:t>
            </a:r>
          </a:p>
          <a:p>
            <a:pPr marL="0" indent="0">
              <a:buNone/>
            </a:pPr>
            <a:r>
              <a:rPr lang="en-US" altLang="ko-KR" sz="2400" dirty="0"/>
              <a:t>INSERT INTO TABLE_UNIQUE02 VALUES(‘100’,’JAVA’,3);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제약조건</a:t>
            </a: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7162800" y="3496310"/>
            <a:ext cx="39770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ID와 NAME이 통으로 유니크 설정 되어서 (100,ORACLE)과 (100,JAVA)는 다른 값이다.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8064500" y="6042025"/>
            <a:ext cx="340233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이미 100,JAVA가 있어서 오류남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905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9210" cy="482536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PRIMARY KEY = UNIQUE + NOT NULL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CREATE TABLE TABLE_PK01(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  ID CHAR(3) PRIMARY KEY,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  NAME VARCHAR2(20)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);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INSERT INTO TABLE_PK01 VALUES(‘100’, ‘ORACLE‘);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INSERT INTO TABLE_PK01 VALUES(‘100’, ‘ORACLE’);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INSERT INTO TABLE_PK01 VALUES(NULL, ‘ORACLE’);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제약조건</a:t>
            </a: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7565390" y="5664835"/>
            <a:ext cx="333248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UNIQUE 조건에 걸려서 오류남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7576185" y="6114415"/>
            <a:ext cx="357886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NOT NULL 조건에 걸려서 오류남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198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9210" cy="4825365"/>
          </a:xfrm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CREATE TABLE TABLE_PK02(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  ID CHAR(3),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  NAME VARCHAR2(20),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  NUM NUMBER,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  CONSTRAINT TP02_PK PRIMARY KEY (</a:t>
            </a:r>
            <a:r>
              <a:rPr lang="en-US" altLang="ko-KR" sz="24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ID,NAME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)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);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INSERT INTO TABLE_PK02 VALUES(‘100’,’ORACLE’,1);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INSERT INTO TABLE_PK02 VALUES(‘100’,’JAVA’,2);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INSERT INTO TABLE_PK02 VALUES(’100’,’ORACLE’,3);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INSERT INTO TABLE_PK02 VALUES(NULL,’ORACLE’,3);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제약조건</a:t>
            </a: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7114540" y="5761990"/>
            <a:ext cx="30232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UNIQUE조건에 부합한 오류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7114540" y="6164580"/>
            <a:ext cx="326961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NOT NULL조건에 부합한 오류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980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8575" cy="482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FOREIGN KEY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CREATE TABLE TABLE_FK01(</a:t>
            </a:r>
          </a:p>
          <a:p>
            <a:pPr marL="0" indent="0">
              <a:buNone/>
            </a:pPr>
            <a:r>
              <a:rPr lang="en-US" altLang="ko-KR" sz="2400" dirty="0"/>
              <a:t>  ID CHAR(3) PRIMARY KEY,</a:t>
            </a:r>
          </a:p>
          <a:p>
            <a:pPr marL="0" indent="0">
              <a:buNone/>
            </a:pPr>
            <a:r>
              <a:rPr lang="en-US" altLang="ko-KR" sz="2400" dirty="0"/>
              <a:t>  NAME VARCHAR2(20),</a:t>
            </a:r>
          </a:p>
          <a:p>
            <a:pPr marL="0" indent="0">
              <a:buNone/>
            </a:pPr>
            <a:r>
              <a:rPr lang="en-US" altLang="ko-KR" sz="2400" dirty="0"/>
              <a:t>  PKID CHAR(3) </a:t>
            </a:r>
            <a:r>
              <a:rPr lang="en-US" altLang="ko-KR" sz="2400" dirty="0">
                <a:solidFill>
                  <a:srgbClr val="FF0000"/>
                </a:solidFill>
              </a:rPr>
              <a:t>REFERENCES TABLE_PK01(ID)</a:t>
            </a:r>
          </a:p>
          <a:p>
            <a:pPr marL="0" indent="0">
              <a:buNone/>
            </a:pP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INSERT INTO TABLE_FK01 VALUES(‘123’,’ORACLE’,’100’);</a:t>
            </a:r>
          </a:p>
          <a:p>
            <a:pPr marL="0" indent="0">
              <a:buNone/>
            </a:pPr>
            <a:r>
              <a:rPr lang="en-US" altLang="ko-KR" sz="2400" dirty="0"/>
              <a:t>INSERT INTO TABLE_FK01 VALUES(‘124’,’JAVA’,’200’);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제약조건</a:t>
            </a: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6809740" y="4044315"/>
            <a:ext cx="47694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TABLE_PK01의 ID컬럼값(100)을 참조해서 PKID에 넣겠다.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※ 참조할 값은 UNIQUE여야 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4763135" y="5969000"/>
            <a:ext cx="561657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TABLE_PK01 ID에 100은 있는데 200은 없어서 오류남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36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8575" cy="482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CREATE TABLE TABLE_FK02(</a:t>
            </a:r>
          </a:p>
          <a:p>
            <a:pPr marL="0" indent="0">
              <a:buNone/>
            </a:pPr>
            <a:r>
              <a:rPr lang="en-US" altLang="ko-KR" sz="2400" dirty="0"/>
              <a:t>  ID CHAR(3) PRIMARY KEY,</a:t>
            </a:r>
          </a:p>
          <a:p>
            <a:pPr marL="0" indent="0">
              <a:buNone/>
            </a:pPr>
            <a:r>
              <a:rPr lang="en-US" altLang="ko-KR" sz="2400" dirty="0"/>
              <a:t>  NAME VARCHAR2(20),</a:t>
            </a:r>
          </a:p>
          <a:p>
            <a:pPr marL="0" indent="0">
              <a:buNone/>
            </a:pPr>
            <a:r>
              <a:rPr lang="en-US" altLang="ko-KR" sz="2400" dirty="0"/>
              <a:t>  PKID CHAR(3),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  FOREIGN KEY(PKID) REFERENCES TABLE_PK01(ID)</a:t>
            </a:r>
          </a:p>
          <a:p>
            <a:pPr marL="0" indent="0">
              <a:buNone/>
            </a:pPr>
            <a:r>
              <a:rPr lang="en-US" altLang="ko-KR" sz="2400" dirty="0"/>
              <a:t>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INSERT INTO TABLE_FK02 VALUES(‘123’,’ORACLE’,’100’);</a:t>
            </a:r>
          </a:p>
          <a:p>
            <a:pPr marL="0" indent="0">
              <a:buNone/>
            </a:pPr>
            <a:r>
              <a:rPr lang="en-US" altLang="ko-KR" sz="2400" dirty="0"/>
              <a:t>INSERT INTO TABLE_FK02 VALUES(‘124’,’JAVA’,’200’);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제약조건</a:t>
            </a: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4763135" y="5969000"/>
            <a:ext cx="561657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TABLE_PK01 ID에 100은 있는데 200은 없어서 오류남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15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8575" cy="482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CHECK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CREATE TABLE TABLE_CHECK01(</a:t>
            </a:r>
          </a:p>
          <a:p>
            <a:pPr marL="0" indent="0">
              <a:buNone/>
            </a:pPr>
            <a:r>
              <a:rPr lang="en-US" altLang="ko-KR" sz="2400" dirty="0"/>
              <a:t>  EMP_ID CHAR(3) PRIMARY KEY,</a:t>
            </a:r>
          </a:p>
          <a:p>
            <a:pPr marL="0" indent="0">
              <a:buNone/>
            </a:pPr>
            <a:r>
              <a:rPr lang="en-US" altLang="ko-KR" sz="2400" dirty="0"/>
              <a:t>  NAME VARCHAR2(20),</a:t>
            </a:r>
          </a:p>
          <a:p>
            <a:pPr marL="0" indent="0">
              <a:buNone/>
            </a:pPr>
            <a:r>
              <a:rPr lang="en-US" altLang="ko-KR" sz="2400" dirty="0"/>
              <a:t>  MARRIAGE CHAR(1) </a:t>
            </a:r>
            <a:r>
              <a:rPr lang="en-US" altLang="ko-KR" sz="2400" dirty="0">
                <a:solidFill>
                  <a:srgbClr val="FF0000"/>
                </a:solidFill>
              </a:rPr>
              <a:t>CHECK(MARRIAGE IN(‘Y’,’N’))</a:t>
            </a:r>
          </a:p>
          <a:p>
            <a:pPr marL="0" indent="0">
              <a:buNone/>
            </a:pP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INSERT INTO TABLE_CHECK01 VALUES(‘123’,’HONG’,’Y’);</a:t>
            </a:r>
          </a:p>
          <a:p>
            <a:pPr marL="0" indent="0">
              <a:buNone/>
            </a:pPr>
            <a:r>
              <a:rPr lang="en-US" altLang="ko-KR" sz="2400" dirty="0"/>
              <a:t>INSERT INTO TABLE_CHECK01 VALUES(‘124’,’LEE’,’N’);</a:t>
            </a:r>
          </a:p>
          <a:p>
            <a:pPr marL="0" indent="0">
              <a:buNone/>
            </a:pPr>
            <a:r>
              <a:rPr lang="en-US" altLang="ko-KR" sz="2400" dirty="0"/>
              <a:t>INSERT INTO TABLE_CHECK01 VALUES(‘125’,’KIM’,’A’);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제약조건</a:t>
            </a: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5847080" y="6493510"/>
            <a:ext cx="439674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Y나 N이 아닌 다른 값이 들어가서 오류남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648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CREATE TABLE TABLE_CHECK02(</a:t>
            </a:r>
          </a:p>
          <a:p>
            <a:pPr marL="0" indent="0">
              <a:buNone/>
            </a:pPr>
            <a:r>
              <a:rPr lang="en-US" altLang="ko-KR" sz="2400" dirty="0"/>
              <a:t>  EMP_ID CHAR(3) PRIMARY KEY,</a:t>
            </a:r>
          </a:p>
          <a:p>
            <a:pPr marL="0" indent="0">
              <a:buNone/>
            </a:pPr>
            <a:r>
              <a:rPr lang="en-US" altLang="ko-KR" sz="2400" dirty="0"/>
              <a:t>  NAME VARCHAR2(20),</a:t>
            </a:r>
          </a:p>
          <a:p>
            <a:pPr marL="0" indent="0">
              <a:buNone/>
            </a:pPr>
            <a:r>
              <a:rPr lang="en-US" altLang="ko-KR" sz="2400" dirty="0"/>
              <a:t>  MARRIAGE CHAR(1),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en-US" altLang="ko-KR" sz="2400" dirty="0">
                <a:solidFill>
                  <a:srgbClr val="FF0000"/>
                </a:solidFill>
              </a:rPr>
              <a:t>CONSTRAINT TC_CK CHECK(MARRIAGE IN(‘Y’,’N’))</a:t>
            </a:r>
          </a:p>
          <a:p>
            <a:pPr marL="0" indent="0">
              <a:buNone/>
            </a:pPr>
            <a:r>
              <a:rPr lang="en-US" altLang="ko-KR" sz="2400" dirty="0"/>
              <a:t>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INSERT INTO TABLE_CHECK02 VALUES(‘123’,’HONG’,’Y’);</a:t>
            </a:r>
          </a:p>
          <a:p>
            <a:pPr marL="0" indent="0">
              <a:buNone/>
            </a:pPr>
            <a:r>
              <a:rPr lang="en-US" altLang="ko-KR" sz="2400" dirty="0"/>
              <a:t>INSERT INTO TABLE_CHECK02 VALUES(‘124’,’LEE’,’N’);</a:t>
            </a:r>
          </a:p>
          <a:p>
            <a:pPr marL="0" indent="0">
              <a:buNone/>
            </a:pPr>
            <a:r>
              <a:rPr lang="en-US" altLang="ko-KR" sz="2400" dirty="0"/>
              <a:t>INSERT INTO TABLE_CHECK02 VALUES(‘125’,’KIM’,’A’);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제약조건</a:t>
            </a:r>
          </a:p>
        </p:txBody>
      </p:sp>
    </p:spTree>
    <p:extLst>
      <p:ext uri="{BB962C8B-B14F-4D97-AF65-F5344CB8AC3E}">
        <p14:creationId xmlns:p14="http://schemas.microsoft.com/office/powerpoint/2010/main" val="3474722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 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함수 </a:t>
            </a:r>
            <a:r>
              <a:rPr lang="en-US" altLang="ko-KR" dirty="0"/>
              <a:t>3 ( </a:t>
            </a:r>
            <a:r>
              <a:rPr lang="ko-KR" altLang="en-US" dirty="0"/>
              <a:t>함수 </a:t>
            </a:r>
            <a:r>
              <a:rPr lang="en-US" altLang="ko-KR" dirty="0"/>
              <a:t>2 ( </a:t>
            </a:r>
            <a:r>
              <a:rPr lang="ko-KR" altLang="en-US" dirty="0"/>
              <a:t>함수 </a:t>
            </a:r>
            <a:r>
              <a:rPr lang="en-US" altLang="ko-KR" dirty="0"/>
              <a:t>1 () ) 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함수 중첩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AC701F7-A657-4C92-811B-CA62629B300F}"/>
              </a:ext>
            </a:extLst>
          </p:cNvPr>
          <p:cNvGrpSpPr/>
          <p:nvPr/>
        </p:nvGrpSpPr>
        <p:grpSpPr>
          <a:xfrm>
            <a:off x="965300" y="2721428"/>
            <a:ext cx="10261400" cy="3098800"/>
            <a:chOff x="298106" y="2717800"/>
            <a:chExt cx="10261400" cy="30988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AF9B664-E762-4669-997F-7688A43BA67E}"/>
                </a:ext>
              </a:extLst>
            </p:cNvPr>
            <p:cNvSpPr/>
            <p:nvPr/>
          </p:nvSpPr>
          <p:spPr>
            <a:xfrm>
              <a:off x="2824480" y="2717800"/>
              <a:ext cx="1499326" cy="711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solidFill>
                    <a:schemeClr val="tx1"/>
                  </a:solidFill>
                </a:rPr>
                <a:t>결과 </a:t>
              </a:r>
              <a:r>
                <a:rPr lang="en-US" altLang="ko-KR" sz="2800" dirty="0">
                  <a:solidFill>
                    <a:schemeClr val="tx1"/>
                  </a:solidFill>
                </a:rPr>
                <a:t>1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FAF7B5E-7690-4DD8-8EE1-7176699722EF}"/>
                </a:ext>
              </a:extLst>
            </p:cNvPr>
            <p:cNvSpPr/>
            <p:nvPr/>
          </p:nvSpPr>
          <p:spPr>
            <a:xfrm>
              <a:off x="5880100" y="3882300"/>
              <a:ext cx="1499326" cy="711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solidFill>
                    <a:schemeClr val="tx1"/>
                  </a:solidFill>
                </a:rPr>
                <a:t>결과 </a:t>
              </a:r>
              <a:r>
                <a:rPr lang="en-US" altLang="ko-KR" sz="2800" dirty="0">
                  <a:solidFill>
                    <a:schemeClr val="tx1"/>
                  </a:solidFill>
                </a:rPr>
                <a:t>2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7749D20-0B5D-43FB-8125-84264011EFB3}"/>
                </a:ext>
              </a:extLst>
            </p:cNvPr>
            <p:cNvSpPr/>
            <p:nvPr/>
          </p:nvSpPr>
          <p:spPr>
            <a:xfrm>
              <a:off x="9060180" y="5105400"/>
              <a:ext cx="1499326" cy="711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solidFill>
                    <a:schemeClr val="tx1"/>
                  </a:solidFill>
                </a:rPr>
                <a:t>결과 </a:t>
              </a:r>
              <a:r>
                <a:rPr lang="en-US" altLang="ko-KR" sz="2800" dirty="0">
                  <a:solidFill>
                    <a:schemeClr val="tx1"/>
                  </a:solidFill>
                </a:rPr>
                <a:t>3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01586D-63DF-4B5B-918B-4CF95DCF374D}"/>
                </a:ext>
              </a:extLst>
            </p:cNvPr>
            <p:cNvSpPr txBox="1"/>
            <p:nvPr/>
          </p:nvSpPr>
          <p:spPr>
            <a:xfrm>
              <a:off x="298106" y="2811790"/>
              <a:ext cx="14446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함수 </a:t>
              </a:r>
              <a:r>
                <a:rPr lang="en-US" altLang="ko-KR" sz="2800" dirty="0"/>
                <a:t>1()</a:t>
              </a:r>
              <a:endParaRPr lang="ko-KR" altLang="en-US" sz="2800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21A3BA6-DEC7-445C-9D42-46372E91555A}"/>
                </a:ext>
              </a:extLst>
            </p:cNvPr>
            <p:cNvCxnSpPr>
              <a:stCxn id="6" idx="3"/>
              <a:endCxn id="4" idx="1"/>
            </p:cNvCxnSpPr>
            <p:nvPr/>
          </p:nvCxnSpPr>
          <p:spPr>
            <a:xfrm>
              <a:off x="1742732" y="3073400"/>
              <a:ext cx="10817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928BBA-4868-491F-AE77-7176FDF8F310}"/>
                </a:ext>
              </a:extLst>
            </p:cNvPr>
            <p:cNvSpPr txBox="1"/>
            <p:nvPr/>
          </p:nvSpPr>
          <p:spPr>
            <a:xfrm>
              <a:off x="1742733" y="3987172"/>
              <a:ext cx="2765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함수 </a:t>
              </a:r>
              <a:r>
                <a:rPr lang="en-US" altLang="ko-KR" sz="2800" dirty="0"/>
                <a:t>2(           )</a:t>
              </a:r>
              <a:endParaRPr lang="ko-KR" altLang="en-US" sz="2800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CB43800-E215-441E-A961-C880AD3FE022}"/>
                </a:ext>
              </a:extLst>
            </p:cNvPr>
            <p:cNvCxnSpPr>
              <a:cxnSpLocks/>
              <a:stCxn id="12" idx="3"/>
              <a:endCxn id="7" idx="1"/>
            </p:cNvCxnSpPr>
            <p:nvPr/>
          </p:nvCxnSpPr>
          <p:spPr>
            <a:xfrm flipV="1">
              <a:off x="4508501" y="4237900"/>
              <a:ext cx="1371599" cy="108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D8763BE-362A-4BE2-9C6B-E48CBC4D8B32}"/>
                </a:ext>
              </a:extLst>
            </p:cNvPr>
            <p:cNvCxnSpPr/>
            <p:nvPr/>
          </p:nvCxnSpPr>
          <p:spPr>
            <a:xfrm>
              <a:off x="3602646" y="3479913"/>
              <a:ext cx="0" cy="635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5B1EAD1-509D-49DC-A39F-46BEAD662B7F}"/>
                </a:ext>
              </a:extLst>
            </p:cNvPr>
            <p:cNvCxnSpPr/>
            <p:nvPr/>
          </p:nvCxnSpPr>
          <p:spPr>
            <a:xfrm>
              <a:off x="6625246" y="4593500"/>
              <a:ext cx="0" cy="635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CE8655-C480-490F-BD7F-28308353BE4C}"/>
                </a:ext>
              </a:extLst>
            </p:cNvPr>
            <p:cNvSpPr txBox="1"/>
            <p:nvPr/>
          </p:nvSpPr>
          <p:spPr>
            <a:xfrm>
              <a:off x="4890519" y="5215162"/>
              <a:ext cx="2765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함수 </a:t>
              </a:r>
              <a:r>
                <a:rPr lang="en-US" altLang="ko-KR" sz="2800" dirty="0"/>
                <a:t>3(           )</a:t>
              </a:r>
              <a:endParaRPr lang="ko-KR" altLang="en-US" sz="2800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D565E4F2-9A25-4481-9407-31E1D4CF4202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7656287" y="5465890"/>
              <a:ext cx="1371599" cy="108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0979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주요 단일 행 함수</a:t>
            </a: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단일 행 함수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C94E14-D0ED-4C7C-AC52-00AC65B7E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30791"/>
              </p:ext>
            </p:extLst>
          </p:nvPr>
        </p:nvGraphicFramePr>
        <p:xfrm>
          <a:off x="387927" y="2282822"/>
          <a:ext cx="11416148" cy="4290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428724101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649642925"/>
                    </a:ext>
                  </a:extLst>
                </a:gridCol>
                <a:gridCol w="5448300">
                  <a:extLst>
                    <a:ext uri="{9D8B030D-6E8A-4147-A177-3AD203B41FA5}">
                      <a16:colId xmlns:a16="http://schemas.microsoft.com/office/drawing/2014/main" val="1229473093"/>
                    </a:ext>
                  </a:extLst>
                </a:gridCol>
                <a:gridCol w="1898075">
                  <a:extLst>
                    <a:ext uri="{9D8B030D-6E8A-4147-A177-3AD203B41FA5}">
                      <a16:colId xmlns:a16="http://schemas.microsoft.com/office/drawing/2014/main" val="852720304"/>
                    </a:ext>
                  </a:extLst>
                </a:gridCol>
              </a:tblGrid>
              <a:tr h="536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ysClr val="windowText" lastClr="000000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err="1">
                          <a:solidFill>
                            <a:sysClr val="windowText" lastClr="000000"/>
                          </a:solidFill>
                        </a:rPr>
                        <a:t>입력값</a:t>
                      </a:r>
                      <a:r>
                        <a:rPr lang="ko-KR" altLang="en-US" sz="2400" b="0" dirty="0">
                          <a:solidFill>
                            <a:sysClr val="windowText" lastClr="000000"/>
                          </a:solidFill>
                        </a:rPr>
                        <a:t> 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ysClr val="windowText" lastClr="000000"/>
                          </a:solidFill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err="1">
                          <a:solidFill>
                            <a:sysClr val="windowText" lastClr="000000"/>
                          </a:solidFill>
                        </a:rPr>
                        <a:t>리턴값</a:t>
                      </a:r>
                      <a:r>
                        <a:rPr lang="ko-KR" altLang="en-US" sz="2400" b="0" dirty="0">
                          <a:solidFill>
                            <a:sysClr val="windowText" lastClr="000000"/>
                          </a:solidFill>
                        </a:rPr>
                        <a:t> 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598791"/>
                  </a:ext>
                </a:extLst>
              </a:tr>
              <a:tr h="5363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</a:rPr>
                        <a:t>문자</a:t>
                      </a:r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</a:rPr>
                        <a:t>열</a:t>
                      </a:r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</a:rPr>
                        <a:t>) </a:t>
                      </a:r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</a:rPr>
                        <a:t>CHARACTER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</a:rPr>
                        <a:t>LPAD/RPAD, LTRIM/RTRIM/TRIM, SUBSTR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</a:rPr>
                        <a:t>CHARACTER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047085"/>
                  </a:ext>
                </a:extLst>
              </a:tr>
              <a:tr h="5363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</a:rPr>
                        <a:t>INSTR, LENGTH/LENGTHB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</a:rPr>
                        <a:t>NUMBER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038380"/>
                  </a:ext>
                </a:extLst>
              </a:tr>
              <a:tr h="536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</a:rPr>
                        <a:t>숫자 함수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</a:rPr>
                        <a:t>NUMBER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</a:rPr>
                        <a:t>ROUND, TRUNC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</a:rPr>
                        <a:t>NUMBER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605943"/>
                  </a:ext>
                </a:extLst>
              </a:tr>
              <a:tr h="5363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</a:rPr>
                        <a:t>날짜 함수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</a:rPr>
                        <a:t>ADD_MONTHS, SYSDATE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845286"/>
                  </a:ext>
                </a:extLst>
              </a:tr>
              <a:tr h="5363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</a:rPr>
                        <a:t>MONTHS_BETWEEN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</a:rPr>
                        <a:t>NUMBER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237316"/>
                  </a:ext>
                </a:extLst>
              </a:tr>
              <a:tr h="536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</a:rPr>
                        <a:t>타입 변환 함수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</a:rPr>
                        <a:t>ANY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</a:rPr>
                        <a:t>TO_CHAR, TO_DATE, TO_NUMBER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</a:rPr>
                        <a:t>ANY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037548"/>
                  </a:ext>
                </a:extLst>
              </a:tr>
              <a:tr h="536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</a:rPr>
                        <a:t>기타 함수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</a:rPr>
                        <a:t>ANY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</a:rPr>
                        <a:t>NVL, DECODE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</a:rPr>
                        <a:t>ANY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2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03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</a:t>
            </a:r>
            <a:r>
              <a:rPr lang="ko-KR" altLang="en-US" sz="2400" b="1" dirty="0"/>
              <a:t>데이터베이스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테이블 기본 명칭</a:t>
            </a: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기본 개념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D20A85C-29C3-41FB-9F8F-9F8C29724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676695"/>
              </p:ext>
            </p:extLst>
          </p:nvPr>
        </p:nvGraphicFramePr>
        <p:xfrm>
          <a:off x="387927" y="2282823"/>
          <a:ext cx="11416145" cy="4290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9">
                  <a:extLst>
                    <a:ext uri="{9D8B030D-6E8A-4147-A177-3AD203B41FA5}">
                      <a16:colId xmlns:a16="http://schemas.microsoft.com/office/drawing/2014/main" val="3793819598"/>
                    </a:ext>
                  </a:extLst>
                </a:gridCol>
                <a:gridCol w="2283229">
                  <a:extLst>
                    <a:ext uri="{9D8B030D-6E8A-4147-A177-3AD203B41FA5}">
                      <a16:colId xmlns:a16="http://schemas.microsoft.com/office/drawing/2014/main" val="3239253364"/>
                    </a:ext>
                  </a:extLst>
                </a:gridCol>
                <a:gridCol w="2283229">
                  <a:extLst>
                    <a:ext uri="{9D8B030D-6E8A-4147-A177-3AD203B41FA5}">
                      <a16:colId xmlns:a16="http://schemas.microsoft.com/office/drawing/2014/main" val="2724482460"/>
                    </a:ext>
                  </a:extLst>
                </a:gridCol>
                <a:gridCol w="2283229">
                  <a:extLst>
                    <a:ext uri="{9D8B030D-6E8A-4147-A177-3AD203B41FA5}">
                      <a16:colId xmlns:a16="http://schemas.microsoft.com/office/drawing/2014/main" val="4224784052"/>
                    </a:ext>
                  </a:extLst>
                </a:gridCol>
                <a:gridCol w="2283229">
                  <a:extLst>
                    <a:ext uri="{9D8B030D-6E8A-4147-A177-3AD203B41FA5}">
                      <a16:colId xmlns:a16="http://schemas.microsoft.com/office/drawing/2014/main" val="18294987"/>
                    </a:ext>
                  </a:extLst>
                </a:gridCol>
              </a:tblGrid>
              <a:tr h="81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Entity</a:t>
                      </a:r>
                    </a:p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FF0000"/>
                          </a:solidFill>
                        </a:rPr>
                        <a:t>(table name)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Column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FF0000"/>
                          </a:solidFill>
                        </a:rPr>
                        <a:t>(attribute)</a:t>
                      </a:r>
                      <a:endParaRPr lang="ko-KR" alt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49903"/>
                  </a:ext>
                </a:extLst>
              </a:tr>
              <a:tr h="1023751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</a:rPr>
                        <a:t>EMPNO</a:t>
                      </a:r>
                      <a:endParaRPr lang="ko-KR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ko-KR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</a:rPr>
                        <a:t>JOB</a:t>
                      </a:r>
                      <a:endParaRPr lang="ko-KR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</a:rPr>
                        <a:t>SAL</a:t>
                      </a:r>
                      <a:endParaRPr lang="ko-KR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873462"/>
                  </a:ext>
                </a:extLst>
              </a:tr>
              <a:tr h="81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Tuple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FF0000"/>
                          </a:solidFill>
                        </a:rPr>
                        <a:t>(row)</a:t>
                      </a:r>
                      <a:endParaRPr lang="ko-KR" alt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77443"/>
                  </a:ext>
                </a:extLst>
              </a:tr>
              <a:tr h="81673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2012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이순신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34598"/>
                  </a:ext>
                </a:extLst>
              </a:tr>
              <a:tr h="81673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2013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 err="1">
                          <a:solidFill>
                            <a:schemeClr val="tx1"/>
                          </a:solidFill>
                        </a:rPr>
                        <a:t>김선달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영업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1500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77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43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LPAD / RPAD (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/>
              <a:t>길이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ko-KR" altLang="en-US" dirty="0"/>
              <a:t>해당 컬럼을 길이만큼 오른쪽</a:t>
            </a:r>
            <a:r>
              <a:rPr lang="en-US" altLang="ko-KR" dirty="0"/>
              <a:t>/</a:t>
            </a:r>
            <a:r>
              <a:rPr lang="ko-KR" altLang="en-US" dirty="0"/>
              <a:t>왼쪽 정렬한다</a:t>
            </a:r>
            <a:r>
              <a:rPr lang="en-US" altLang="ko-KR" dirty="0"/>
              <a:t>. </a:t>
            </a:r>
          </a:p>
          <a:p>
            <a:pPr>
              <a:buFontTx/>
              <a:buChar char="-"/>
            </a:pPr>
            <a:r>
              <a:rPr lang="ko-KR" altLang="en-US" dirty="0"/>
              <a:t>빈 공간은 값을 채운다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Q1) </a:t>
            </a:r>
            <a:r>
              <a:rPr lang="ko-KR" altLang="en-US" sz="2400" dirty="0"/>
              <a:t>빈 자리에는 </a:t>
            </a:r>
            <a:r>
              <a:rPr lang="en-US" altLang="ko-KR" sz="2400" dirty="0"/>
              <a:t>*</a:t>
            </a:r>
            <a:r>
              <a:rPr lang="ko-KR" altLang="en-US" sz="2400" dirty="0"/>
              <a:t>을 넣어서 </a:t>
            </a:r>
            <a:r>
              <a:rPr lang="en-US" altLang="ko-KR" sz="2400" dirty="0"/>
              <a:t>7</a:t>
            </a:r>
            <a:r>
              <a:rPr lang="ko-KR" altLang="en-US" sz="2400" dirty="0"/>
              <a:t>자리만큼 오른쪽 정렬하자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SELECT</a:t>
            </a:r>
            <a:r>
              <a:rPr lang="ko-KR" altLang="en-US" sz="2400" dirty="0"/>
              <a:t> </a:t>
            </a:r>
            <a:r>
              <a:rPr lang="en-US" altLang="ko-KR" sz="2400" dirty="0"/>
              <a:t>LPAD(ENAME,7,’*’) FROM EMP;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Q2) </a:t>
            </a:r>
            <a:r>
              <a:rPr lang="ko-KR" altLang="en-US" sz="2400" dirty="0"/>
              <a:t>빈 자리에는 </a:t>
            </a:r>
            <a:r>
              <a:rPr lang="en-US" altLang="ko-KR" sz="2400" dirty="0"/>
              <a:t>*</a:t>
            </a:r>
            <a:r>
              <a:rPr lang="ko-KR" altLang="en-US" sz="2400" dirty="0"/>
              <a:t>을 넣어서 </a:t>
            </a:r>
            <a:r>
              <a:rPr lang="en-US" altLang="ko-KR" sz="2400" dirty="0"/>
              <a:t>10</a:t>
            </a:r>
            <a:r>
              <a:rPr lang="ko-KR" altLang="en-US" sz="2400" dirty="0"/>
              <a:t>자리만큼 왼쪽 정렬하자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SELECT RPAD(ENAME,10,’*’) FROM EMP;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단일 행 함수</a:t>
            </a:r>
          </a:p>
        </p:txBody>
      </p:sp>
    </p:spTree>
    <p:extLst>
      <p:ext uri="{BB962C8B-B14F-4D97-AF65-F5344CB8AC3E}">
        <p14:creationId xmlns:p14="http://schemas.microsoft.com/office/powerpoint/2010/main" val="25896232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8575" cy="482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LTRIM / RTRIM (‘</a:t>
            </a:r>
            <a:r>
              <a:rPr lang="ko-KR" altLang="en-US" dirty="0"/>
              <a:t>문자열</a:t>
            </a:r>
            <a:r>
              <a:rPr lang="en-US" altLang="ko-KR" dirty="0"/>
              <a:t>’,’</a:t>
            </a:r>
            <a:r>
              <a:rPr lang="ko-KR" altLang="en-US" dirty="0"/>
              <a:t>제거할 문자</a:t>
            </a:r>
            <a:r>
              <a:rPr lang="en-US" altLang="ko-KR" dirty="0"/>
              <a:t>(</a:t>
            </a:r>
            <a:r>
              <a:rPr lang="ko-KR" altLang="en-US" dirty="0"/>
              <a:t>열</a:t>
            </a:r>
            <a:r>
              <a:rPr lang="en-US" altLang="ko-KR" dirty="0"/>
              <a:t>)’)</a:t>
            </a:r>
          </a:p>
          <a:p>
            <a:pPr>
              <a:buFontTx/>
              <a:buChar char="-"/>
            </a:pPr>
            <a:r>
              <a:rPr lang="ko-KR" altLang="en-US" sz="2400" dirty="0"/>
              <a:t>문자열 제거</a:t>
            </a:r>
            <a:r>
              <a:rPr lang="en-US" altLang="ko-KR" sz="2400" dirty="0"/>
              <a:t>. </a:t>
            </a:r>
            <a:r>
              <a:rPr lang="ko-KR" altLang="en-US" sz="2400" dirty="0">
                <a:solidFill>
                  <a:srgbClr val="FF0000"/>
                </a:solidFill>
              </a:rPr>
              <a:t>패턴으로 제거가 아님</a:t>
            </a:r>
            <a:r>
              <a:rPr lang="en-US" altLang="ko-KR" sz="2400" dirty="0">
                <a:solidFill>
                  <a:srgbClr val="FF0000"/>
                </a:solidFill>
              </a:rPr>
              <a:t>!</a:t>
            </a:r>
          </a:p>
          <a:p>
            <a:pPr>
              <a:buFontTx/>
              <a:buChar char="-"/>
            </a:pPr>
            <a:endParaRPr lang="en-US" altLang="ko-K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400" dirty="0"/>
              <a:t>Q1) ‘xyxzyyTech6 327’ </a:t>
            </a:r>
            <a:r>
              <a:rPr lang="ko-KR" altLang="en-US" sz="2400" dirty="0"/>
              <a:t>의 왼쪽에서 </a:t>
            </a:r>
            <a:r>
              <a:rPr lang="en-US" altLang="ko-KR" sz="2400" dirty="0" err="1"/>
              <a:t>xyz</a:t>
            </a:r>
            <a:r>
              <a:rPr lang="ko-KR" altLang="en-US" sz="2400" dirty="0"/>
              <a:t>를 제거하자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Q2) ‘xyxzyyTech6 327’ </a:t>
            </a:r>
            <a:r>
              <a:rPr lang="ko-KR" altLang="en-US" sz="2400" dirty="0"/>
              <a:t>의 오른쪽에서 숫자를 제거하자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Q3) ‘xyxzyyTech6 327’ </a:t>
            </a:r>
            <a:r>
              <a:rPr lang="ko-KR" altLang="en-US" sz="2400" dirty="0"/>
              <a:t>의 오른쪽에서 공백</a:t>
            </a:r>
            <a:r>
              <a:rPr lang="en-US" altLang="ko-KR" sz="2400" dirty="0"/>
              <a:t> </a:t>
            </a:r>
            <a:r>
              <a:rPr lang="ko-KR" altLang="en-US" sz="2400" dirty="0"/>
              <a:t>및</a:t>
            </a:r>
            <a:r>
              <a:rPr lang="en-US" altLang="ko-KR" sz="2400" dirty="0"/>
              <a:t> </a:t>
            </a:r>
            <a:r>
              <a:rPr lang="ko-KR" altLang="en-US" sz="2400" dirty="0"/>
              <a:t>숫자를 제거하자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SELECT</a:t>
            </a:r>
            <a:r>
              <a:rPr lang="ko-KR" altLang="en-US" sz="2400" dirty="0"/>
              <a:t> </a:t>
            </a:r>
            <a:r>
              <a:rPr lang="en-US" altLang="ko-KR" sz="2400" dirty="0"/>
              <a:t>LTRIM(‘xyxzyyTech6 327’, ‘</a:t>
            </a:r>
            <a:r>
              <a:rPr lang="en-US" altLang="ko-KR" sz="2400" dirty="0" err="1"/>
              <a:t>xyz</a:t>
            </a:r>
            <a:r>
              <a:rPr lang="en-US" altLang="ko-KR" sz="2400" dirty="0"/>
              <a:t>’) AS “Q1”,</a:t>
            </a:r>
          </a:p>
          <a:p>
            <a:pPr marL="0" indent="0">
              <a:buNone/>
            </a:pPr>
            <a:r>
              <a:rPr lang="en-US" altLang="ko-KR" sz="2400" dirty="0"/>
              <a:t>  RTRIM(‘xyxzyyTech6 327’, ‘0123456789’) AS “Q2”,</a:t>
            </a:r>
          </a:p>
          <a:p>
            <a:pPr marL="0" indent="0">
              <a:buNone/>
            </a:pPr>
            <a:r>
              <a:rPr lang="en-US" altLang="ko-KR" sz="2400" dirty="0"/>
              <a:t>  RTRIM(‘xyxzyyTech6 327’, ‘ 0123456789’) AS “Q3” FROM DUAL;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단일 행 함수</a:t>
            </a: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5798820" y="2399665"/>
            <a:ext cx="54413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왼쪽 혹은 오른쪽에서 제거할 문자가 없을때까지 검사하며 지워나감.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017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9210" cy="482536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TRIM(‘제거할 문자 하나’ FROM ‘문자열’)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양쪽 모두 검사하며 제거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Q1) ‘xyxzyyTech6 327xx’ 에서 양쪽의 x를 제거하자.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SELECT TRIM(‘x’ FROM ‘xyxzyyTech6 327xx’) FROM DUAL;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Q2) ‘xyxzyyTech6 327xx’ 에서 양쪽의 xy를 제거하자.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SELECT TRIM(‘xy’ FROM ‘xyxzyyTech6 327xx’) FROM DUAL;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단일 행 함수</a:t>
            </a: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3057525" y="5652135"/>
            <a:ext cx="535622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문자 하나만 가지고 삭제할 수 있어서 xy는 오류남.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92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9210" cy="482536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SUBSTR(컬럼 or 문자열, 시작위치[, 반환할 개수])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시작위치부터 [반환할 갯수만큼] 문자열을 잘라서 반환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시작위치 = 0 or 1 : 처음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		    양수 : 끝 방향으로 지정한 수 만큼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		    음수 : 시작 방향으로 지정한 수 만큼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반환할 개수 &lt; 0 : NULL 반환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SELECT SUBSTR(ENAME, 1, 2) FROM EMP;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SELECT SUBSTR(ENAME, -1) FROM EMP;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SELECT SUBSTR(ENAME, -3, 2) FROM EMP;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단일 행 함수</a:t>
            </a: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6504940" y="5140960"/>
            <a:ext cx="24212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1번째부터 2개 가져옴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6504940" y="5603875"/>
            <a:ext cx="321500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-1번째(맨뒤)부터 전부 가져옴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6504940" y="6115685"/>
            <a:ext cx="31121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-3번째(맨뒤)부터 2개 가져옴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841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9210" cy="482536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INSTR(컬럼 or 문자열, 찾으려는 문자(열)[, 시작위치 [, 횟수]])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찾는 문자(열)이 [시작 위치부터 [횟수만큼]] 나타난 시작 위치 반환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시작 위치 &gt; 0 : 시작부터 끝 방향으로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	       &lt; 0 : 끝부터 시작 뱡향으로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SELECT ENAME, INSTR(ENAME, ‘S’, 1, 1) FROM EMP;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SELECT ENAME, INSTR(ENAME, ‘L’, -1, 2) FROM EMP;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단일 행 함수</a:t>
            </a: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7796530" y="4702175"/>
            <a:ext cx="18161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뒤에서 부터 LL인 사람의 시작위치 반환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16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8575" cy="482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LENGTH / LENGTHB</a:t>
            </a:r>
          </a:p>
          <a:p>
            <a:pPr>
              <a:buFontTx/>
              <a:buChar char="-"/>
            </a:pPr>
            <a:r>
              <a:rPr lang="ko-KR" altLang="en-US" sz="2400" dirty="0"/>
              <a:t>주어진 컬럼의 문자열</a:t>
            </a:r>
            <a:r>
              <a:rPr lang="en-US" altLang="ko-KR" sz="2400" dirty="0"/>
              <a:t>(</a:t>
            </a:r>
            <a:r>
              <a:rPr lang="ko-KR" altLang="en-US" sz="2400" dirty="0"/>
              <a:t>값</a:t>
            </a:r>
            <a:r>
              <a:rPr lang="en-US" altLang="ko-KR" sz="2400" dirty="0"/>
              <a:t>)</a:t>
            </a:r>
            <a:r>
              <a:rPr lang="ko-KR" altLang="en-US" sz="2400" dirty="0"/>
              <a:t>의 길이를 반환 </a:t>
            </a:r>
            <a:r>
              <a:rPr lang="en-US" altLang="ko-KR" sz="2400" dirty="0"/>
              <a:t>(NUMBER/BYTE)</a:t>
            </a:r>
          </a:p>
          <a:p>
            <a:pPr>
              <a:buFontTx/>
              <a:buChar char="-"/>
            </a:pPr>
            <a:r>
              <a:rPr lang="ko-KR" altLang="en-US" sz="2400" dirty="0"/>
              <a:t>컬럼이 </a:t>
            </a:r>
            <a:r>
              <a:rPr lang="en-US" altLang="ko-KR" sz="2400" dirty="0"/>
              <a:t>CHAR </a:t>
            </a:r>
            <a:r>
              <a:rPr lang="ko-KR" altLang="en-US" sz="2400" dirty="0"/>
              <a:t>인 경우 데이터의 길이와 상관없이 컬럼 전체 길이 반환</a:t>
            </a: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SELECT LENGTH(ENAME) FROM EMP;</a:t>
            </a:r>
          </a:p>
          <a:p>
            <a:pPr marL="0" indent="0">
              <a:buNone/>
            </a:pPr>
            <a:r>
              <a:rPr lang="en-US" altLang="ko-KR" sz="2400" dirty="0"/>
              <a:t>SELECT LENGTHB(ENAME) FROM EMP;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단일 행 함수</a:t>
            </a: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5883910" y="3825240"/>
            <a:ext cx="44126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ENAME은 VARCHAR2 타입으로 결과가 같게 나온다.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21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8575" cy="482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ROUND / TRUNC(</a:t>
            </a:r>
            <a:r>
              <a:rPr lang="ko-KR" altLang="en-US" dirty="0"/>
              <a:t>컬럼 </a:t>
            </a:r>
            <a:r>
              <a:rPr lang="en-US" altLang="ko-KR" dirty="0"/>
              <a:t>or </a:t>
            </a:r>
            <a:r>
              <a:rPr lang="ko-KR" altLang="en-US" dirty="0"/>
              <a:t>숫자</a:t>
            </a:r>
            <a:r>
              <a:rPr lang="en-US" altLang="ko-KR" dirty="0"/>
              <a:t>[, </a:t>
            </a:r>
            <a:r>
              <a:rPr lang="ko-KR" altLang="en-US" dirty="0"/>
              <a:t>소수점 자리지정</a:t>
            </a:r>
            <a:r>
              <a:rPr lang="en-US" altLang="ko-KR" dirty="0"/>
              <a:t>])</a:t>
            </a:r>
          </a:p>
          <a:p>
            <a:pPr>
              <a:buFontTx/>
              <a:buChar char="-"/>
            </a:pPr>
            <a:r>
              <a:rPr lang="ko-KR" altLang="en-US" sz="2400" dirty="0"/>
              <a:t>지정한 </a:t>
            </a:r>
            <a:r>
              <a:rPr lang="ko-KR" altLang="en-US" sz="2400" dirty="0" err="1"/>
              <a:t>자리수에서</a:t>
            </a:r>
            <a:r>
              <a:rPr lang="ko-KR" altLang="en-US" sz="2400" dirty="0"/>
              <a:t> 반올림</a:t>
            </a:r>
            <a:r>
              <a:rPr lang="en-US" altLang="ko-KR" sz="2400" dirty="0"/>
              <a:t>/</a:t>
            </a:r>
            <a:r>
              <a:rPr lang="ko-KR" altLang="en-US" sz="2400" dirty="0"/>
              <a:t>버림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자리 지정하는 값은 반드시 </a:t>
            </a:r>
            <a:r>
              <a:rPr lang="ko-KR" altLang="en-US" sz="2400" dirty="0" err="1"/>
              <a:t>정수값</a:t>
            </a:r>
            <a:r>
              <a:rPr lang="ko-KR" altLang="en-US" sz="2400" dirty="0"/>
              <a:t> 사용 </a:t>
            </a:r>
            <a:r>
              <a:rPr lang="en-US" altLang="ko-KR" sz="2400" dirty="0"/>
              <a:t>(</a:t>
            </a:r>
            <a:r>
              <a:rPr lang="ko-KR" altLang="en-US" sz="2400" dirty="0"/>
              <a:t>생략하면 </a:t>
            </a:r>
            <a:r>
              <a:rPr lang="en-US" altLang="ko-KR" sz="2400" dirty="0"/>
              <a:t>0)</a:t>
            </a:r>
          </a:p>
          <a:p>
            <a:pPr marL="0" indent="0">
              <a:buNone/>
            </a:pPr>
            <a:r>
              <a:rPr lang="en-US" altLang="ko-KR" sz="2400" dirty="0"/>
              <a:t>&gt; 0 : </a:t>
            </a:r>
            <a:r>
              <a:rPr lang="ko-KR" altLang="en-US" sz="2400" dirty="0"/>
              <a:t>소수점 이하 자리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&lt; 0 : </a:t>
            </a:r>
            <a:r>
              <a:rPr lang="ko-KR" altLang="en-US" sz="2400" dirty="0"/>
              <a:t>소수점 이상 자리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SELECT ROUND(125.335) FROM DUAL;</a:t>
            </a:r>
          </a:p>
          <a:p>
            <a:pPr marL="0" indent="0">
              <a:buNone/>
            </a:pPr>
            <a:r>
              <a:rPr lang="en-US" altLang="ko-KR" sz="2400" dirty="0"/>
              <a:t>SELECT ROUND(125.335, 1) FROM DUAL;</a:t>
            </a:r>
          </a:p>
          <a:p>
            <a:pPr marL="0" indent="0">
              <a:buNone/>
            </a:pPr>
            <a:r>
              <a:rPr lang="en-US" altLang="ko-KR" sz="2400" dirty="0"/>
              <a:t>SELECT TRUNC(125.335, 1) FROM DUAL;</a:t>
            </a:r>
          </a:p>
          <a:p>
            <a:pPr marL="0" indent="0">
              <a:buNone/>
            </a:pPr>
            <a:r>
              <a:rPr lang="en-US" altLang="ko-KR" sz="2400" dirty="0"/>
              <a:t>SELECT TRUNC(125.335, -1) FROM DUAL;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단일 행 함수</a:t>
            </a:r>
          </a:p>
        </p:txBody>
      </p:sp>
    </p:spTree>
    <p:extLst>
      <p:ext uri="{BB962C8B-B14F-4D97-AF65-F5344CB8AC3E}">
        <p14:creationId xmlns:p14="http://schemas.microsoft.com/office/powerpoint/2010/main" val="4266418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CEIL / FLOOR()</a:t>
            </a:r>
          </a:p>
          <a:p>
            <a:pPr>
              <a:buFontTx/>
              <a:buChar char="-"/>
            </a:pPr>
            <a:r>
              <a:rPr lang="ko-KR" altLang="en-US" sz="2400" dirty="0"/>
              <a:t>올림 </a:t>
            </a:r>
            <a:r>
              <a:rPr lang="en-US" altLang="ko-KR" sz="2400" dirty="0"/>
              <a:t>/ </a:t>
            </a:r>
            <a:r>
              <a:rPr lang="ko-KR" altLang="en-US" sz="2400" dirty="0"/>
              <a:t>버림</a:t>
            </a: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SELECT CEIL(125.355) FROM DUAL;</a:t>
            </a:r>
          </a:p>
          <a:p>
            <a:pPr marL="0" indent="0">
              <a:buNone/>
            </a:pPr>
            <a:r>
              <a:rPr lang="en-US" altLang="ko-KR" sz="2400" dirty="0"/>
              <a:t>SELECT FLOOR(125.355) FROM DUAL;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SELECT CEIL(SAL/1000) FROM EMP;</a:t>
            </a:r>
          </a:p>
          <a:p>
            <a:pPr marL="0" indent="0">
              <a:buNone/>
            </a:pPr>
            <a:r>
              <a:rPr lang="en-US" altLang="ko-KR" sz="2400" dirty="0"/>
              <a:t>SELECT FLOOR(SAL/1000) FROM EMP;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단일 행 함수</a:t>
            </a:r>
          </a:p>
        </p:txBody>
      </p:sp>
    </p:spTree>
    <p:extLst>
      <p:ext uri="{BB962C8B-B14F-4D97-AF65-F5344CB8AC3E}">
        <p14:creationId xmlns:p14="http://schemas.microsoft.com/office/powerpoint/2010/main" val="5981364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9210" cy="4825365"/>
          </a:xfrm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ADD_MONTHS(날짜, 더하려는 월 수)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지정한 날짜부터 월 수를 더한 날짜 반환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Q) 입사한 지 20년이 되는 달을 구하자.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SELECT ENAME, HIREDATE, ADD_MONTHS(HIREDATE,240) FROM EMP;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MONTHS_BETWEEN(날짜1, 날짜2)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지정한 두 날짜 사이의 월 수를 반환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날짜 1 &gt; 날짜 2 : 양수 반환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날짜 1 &lt; 날짜 2 : 음수 반환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SELECT ENAME, MONTHS_BETWEEN(HIREDATE, ADD_MONTHS(HIREDATE,240)) FROM EMP;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단일 행 함수</a:t>
            </a:r>
          </a:p>
        </p:txBody>
      </p:sp>
    </p:spTree>
    <p:extLst>
      <p:ext uri="{BB962C8B-B14F-4D97-AF65-F5344CB8AC3E}">
        <p14:creationId xmlns:p14="http://schemas.microsoft.com/office/powerpoint/2010/main" val="3672486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9210" cy="4825365"/>
          </a:xfrm>
        </p:spPr>
        <p:txBody>
          <a:bodyPr wrap="square" lIns="91440" tIns="45720" rIns="91440" bIns="45720" numCol="1" vert="horz" anchor="t">
            <a:normAutofit fontScale="775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SYSDATE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오늘 날짜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SELECT SYSDATE FROM DUAL;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00년 1월 1일을 기준으로, 10년 이상 근무한 사람의 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이름, 직업, 입사일, 근무년수를 구하자.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SELECT ENAME, JOB, HIREDATE,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  TRUNC(MONTHS_BETWEEN(‘2000/01/01’,HIREDATE)/12)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     FROM EMP WHERE MONTHS_BETWEEN(‘2000/01/01’,HIREDATE) &gt; 120;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오늘 날짜 까지 각각 몇년 일했는지 출력해보자.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SELECT ENAME, HIREDATE, TRUNC(MONTHS_BETWEEN(SYSDATE, HIREDATE)/12) FROM EMP;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단일 행 함수</a:t>
            </a:r>
          </a:p>
        </p:txBody>
      </p:sp>
    </p:spTree>
    <p:extLst>
      <p:ext uri="{BB962C8B-B14F-4D97-AF65-F5344CB8AC3E}">
        <p14:creationId xmlns:p14="http://schemas.microsoft.com/office/powerpoint/2010/main" val="2093348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</a:t>
            </a:r>
            <a:r>
              <a:rPr lang="ko-KR" altLang="en-US" sz="2400" b="1" dirty="0"/>
              <a:t>데이터베이스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9210" cy="482536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엔티티 : 데이터로 관리하려고 하는 객체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속성 : 연관된 엔티티의 특성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키의 종류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후보키(Candidate Key) : 테이블에서 유일성과 최소성을 만족하는 키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(주민/전화번호 등)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기본키(Primary Key) : 후보키 중에서 선정되어 사용되는 키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대체키(Alternate Key) : 후보키 중 기본키로 선택되지 않은 나머지 키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슈퍼키(Super Key) : 복합키(Composite Key) 또는 연결키</a:t>
            </a: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EX) CONSTRAINT TP02_PK PRIMARY KEY (</a:t>
            </a:r>
            <a:r>
              <a:rPr lang="en-US" altLang="ko-KR" sz="11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ID,NAME</a:t>
            </a: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)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외래키(Foreign Key) : 어떤 열이 다른 참조 테이블의 기본키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용어</a:t>
            </a:r>
          </a:p>
        </p:txBody>
      </p:sp>
    </p:spTree>
    <p:extLst>
      <p:ext uri="{BB962C8B-B14F-4D97-AF65-F5344CB8AC3E}">
        <p14:creationId xmlns:p14="http://schemas.microsoft.com/office/powerpoint/2010/main" val="3197302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TO_CHAR, TO_DATE, TO_NUMBER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단일 행 함수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CA4A2BB-225B-4315-8EAA-AC04E53DD554}"/>
              </a:ext>
            </a:extLst>
          </p:cNvPr>
          <p:cNvGrpSpPr/>
          <p:nvPr/>
        </p:nvGrpSpPr>
        <p:grpSpPr>
          <a:xfrm>
            <a:off x="387927" y="2459384"/>
            <a:ext cx="11416146" cy="3182106"/>
            <a:chOff x="387927" y="2383184"/>
            <a:chExt cx="11416146" cy="318210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042067E-5840-4E2E-9BD6-6CE5EFB9A68C}"/>
                </a:ext>
              </a:extLst>
            </p:cNvPr>
            <p:cNvSpPr/>
            <p:nvPr/>
          </p:nvSpPr>
          <p:spPr>
            <a:xfrm>
              <a:off x="387927" y="3683000"/>
              <a:ext cx="2705100" cy="11176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NUMBER</a:t>
              </a:r>
              <a:endParaRPr lang="ko-KR" altLang="en-US" sz="40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812FA22-2F88-43D1-BFE9-FE07AFEE1D0B}"/>
                </a:ext>
              </a:extLst>
            </p:cNvPr>
            <p:cNvSpPr/>
            <p:nvPr/>
          </p:nvSpPr>
          <p:spPr>
            <a:xfrm>
              <a:off x="4743450" y="3683000"/>
              <a:ext cx="2705100" cy="11176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CHARACTER</a:t>
              </a:r>
              <a:endParaRPr lang="ko-KR" altLang="en-US" sz="3200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D2109B6-E963-4068-BD5B-D431ED30C0C6}"/>
                </a:ext>
              </a:extLst>
            </p:cNvPr>
            <p:cNvSpPr/>
            <p:nvPr/>
          </p:nvSpPr>
          <p:spPr>
            <a:xfrm>
              <a:off x="9098973" y="3679100"/>
              <a:ext cx="2705100" cy="11176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DATE</a:t>
              </a:r>
              <a:endParaRPr lang="ko-KR" altLang="en-US" sz="3200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89ED1781-E62F-4F61-B3AC-0977CF2B3163}"/>
                </a:ext>
              </a:extLst>
            </p:cNvPr>
            <p:cNvCxnSpPr>
              <a:stCxn id="7" idx="1"/>
              <a:endCxn id="4" idx="3"/>
            </p:cNvCxnSpPr>
            <p:nvPr/>
          </p:nvCxnSpPr>
          <p:spPr>
            <a:xfrm flipH="1">
              <a:off x="3093027" y="4241800"/>
              <a:ext cx="165042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FADC2772-F2F5-404A-8F85-30F20CFD89D3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7448550" y="4237900"/>
              <a:ext cx="1650423" cy="39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E27C17E9-B979-4617-A956-724E697501B4}"/>
                </a:ext>
              </a:extLst>
            </p:cNvPr>
            <p:cNvCxnSpPr>
              <a:stCxn id="4" idx="2"/>
              <a:endCxn id="7" idx="2"/>
            </p:cNvCxnSpPr>
            <p:nvPr/>
          </p:nvCxnSpPr>
          <p:spPr>
            <a:xfrm rot="16200000" flipH="1">
              <a:off x="3918238" y="2622838"/>
              <a:ext cx="12700" cy="4355523"/>
            </a:xfrm>
            <a:prstGeom prst="bentConnector3">
              <a:avLst>
                <a:gd name="adj1" fmla="val 6700031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5A7DD7C-1BBE-4A60-9D54-97A9468E6D1A}"/>
                </a:ext>
              </a:extLst>
            </p:cNvPr>
            <p:cNvCxnSpPr>
              <a:cxnSpLocks/>
              <a:stCxn id="8" idx="0"/>
              <a:endCxn id="7" idx="0"/>
            </p:cNvCxnSpPr>
            <p:nvPr/>
          </p:nvCxnSpPr>
          <p:spPr>
            <a:xfrm rot="16200000" flipH="1" flipV="1">
              <a:off x="8271812" y="1503288"/>
              <a:ext cx="3900" cy="4355523"/>
            </a:xfrm>
            <a:prstGeom prst="bentConnector3">
              <a:avLst>
                <a:gd name="adj1" fmla="val -20841077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F440A1-89EC-4C7B-80A0-7B28E90CEBF1}"/>
                </a:ext>
              </a:extLst>
            </p:cNvPr>
            <p:cNvSpPr txBox="1"/>
            <p:nvPr/>
          </p:nvSpPr>
          <p:spPr>
            <a:xfrm>
              <a:off x="3135514" y="3855868"/>
              <a:ext cx="1585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TO_NUMBER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75159B-C3CA-49A4-95BB-B31832F4D3D5}"/>
                </a:ext>
              </a:extLst>
            </p:cNvPr>
            <p:cNvSpPr txBox="1"/>
            <p:nvPr/>
          </p:nvSpPr>
          <p:spPr>
            <a:xfrm>
              <a:off x="3157631" y="5195958"/>
              <a:ext cx="1225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TO_CHAR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3AD979-6D0C-4738-8DD6-2198BBF6F7DC}"/>
                </a:ext>
              </a:extLst>
            </p:cNvPr>
            <p:cNvSpPr txBox="1"/>
            <p:nvPr/>
          </p:nvSpPr>
          <p:spPr>
            <a:xfrm>
              <a:off x="7480851" y="3841218"/>
              <a:ext cx="1159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TO_DATE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1B52F0-CC1F-4D32-98BE-249EF67F687D}"/>
                </a:ext>
              </a:extLst>
            </p:cNvPr>
            <p:cNvSpPr txBox="1"/>
            <p:nvPr/>
          </p:nvSpPr>
          <p:spPr>
            <a:xfrm>
              <a:off x="7480850" y="2383184"/>
              <a:ext cx="1225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TO_CHAR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4412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8575" cy="482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TO_CHAR(</a:t>
            </a:r>
            <a:r>
              <a:rPr lang="ko-KR" altLang="en-US" dirty="0"/>
              <a:t>입력 타입</a:t>
            </a:r>
            <a:r>
              <a:rPr lang="en-US" altLang="ko-KR" dirty="0"/>
              <a:t>[, </a:t>
            </a:r>
            <a:r>
              <a:rPr lang="ko-KR" altLang="en-US" dirty="0"/>
              <a:t>형식</a:t>
            </a:r>
            <a:r>
              <a:rPr lang="en-US" altLang="ko-KR" dirty="0"/>
              <a:t>])</a:t>
            </a:r>
          </a:p>
          <a:p>
            <a:pPr>
              <a:buFontTx/>
              <a:buChar char="-"/>
            </a:pPr>
            <a:r>
              <a:rPr lang="ko-KR" altLang="en-US" sz="2400" dirty="0"/>
              <a:t>숫자 표현 형식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단일 행 함수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87985" y="2840355"/>
          <a:ext cx="1141603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3213100"/>
                <a:gridCol w="6381115"/>
              </a:tblGrid>
              <a:tr h="6019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형식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6019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자리 수 지정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SELECT TO_CHAR(1234,’99999’) FROM DUAL;</a:t>
                      </a:r>
                      <a:endParaRPr lang="ko-KR" altLang="en-US" sz="20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6019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남는 자리를 0으로 표시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SELECT TO_CHAR(1234,’09999’) FROM DUAL;</a:t>
                      </a:r>
                      <a:endParaRPr lang="ko-KR" altLang="en-US" sz="20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6019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$ 또는 L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통화기호 표시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SELECT TO_CHAR(1234,’L9999’) FROM DUAL;</a:t>
                      </a:r>
                      <a:endParaRPr lang="ko-KR" altLang="en-US" sz="20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6019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또는 ,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지정한 위치에 . 또는 , 표시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SELECT TO_CHAR(1234,’99,999’) FROM DUAL;</a:t>
                      </a:r>
                      <a:endParaRPr lang="ko-KR" altLang="en-US" sz="20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6019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EEEE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과학 지수 표기법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SELECT TO_CHAR(1234,’9.9EEEE’) FROM DUAL;</a:t>
                      </a:r>
                      <a:endParaRPr lang="ko-KR" altLang="en-US" sz="20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텍스트 상자 9"/>
          <p:cNvSpPr txBox="1">
            <a:spLocks/>
          </p:cNvSpPr>
          <p:nvPr/>
        </p:nvSpPr>
        <p:spPr>
          <a:xfrm rot="0">
            <a:off x="7105650" y="1485900"/>
            <a:ext cx="1362075" cy="193738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실행 결과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∴ 1234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∴ 01234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∴ \1234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∴ 1,234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∴ 1.2E+03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34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날짜 표현 형식</a:t>
            </a: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단일 행 함수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9FBB91E-2532-4699-B30E-8444A4B97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169382"/>
              </p:ext>
            </p:extLst>
          </p:nvPr>
        </p:nvGraphicFramePr>
        <p:xfrm>
          <a:off x="387927" y="2383700"/>
          <a:ext cx="11416146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773">
                  <a:extLst>
                    <a:ext uri="{9D8B030D-6E8A-4147-A177-3AD203B41FA5}">
                      <a16:colId xmlns:a16="http://schemas.microsoft.com/office/drawing/2014/main" val="3727365519"/>
                    </a:ext>
                  </a:extLst>
                </a:gridCol>
                <a:gridCol w="7854373">
                  <a:extLst>
                    <a:ext uri="{9D8B030D-6E8A-4147-A177-3AD203B41FA5}">
                      <a16:colId xmlns:a16="http://schemas.microsoft.com/office/drawing/2014/main" val="356267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형  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설    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33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YYYY / YY / YEAR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자리숫자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뒤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자리 숫자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문자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88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MONTH / MON / MM / RM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달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약어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숫자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로마기호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133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DDD / DD / 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년 기준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 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달 기준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 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 기준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65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분기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(1, 2, 3, 4)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28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DAY / DY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요일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약어 이름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444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HH(12) / HH24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 24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61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AM / PM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오전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오후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11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MI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(0~59)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76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(0~59)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513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4612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날짜 표현 형식</a:t>
            </a: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SELECT</a:t>
            </a:r>
            <a:r>
              <a:rPr lang="ko-KR" altLang="en-US" sz="2400" dirty="0"/>
              <a:t> </a:t>
            </a:r>
            <a:r>
              <a:rPr lang="en-US" altLang="ko-KR" sz="2400" dirty="0"/>
              <a:t>TO_CHAR(SYSDATE, ‘PM HH24:MI:SS’) FROM DUAL;</a:t>
            </a:r>
          </a:p>
          <a:p>
            <a:pPr marL="0" indent="0">
              <a:buNone/>
            </a:pPr>
            <a:r>
              <a:rPr lang="en-US" altLang="ko-KR" sz="2400" dirty="0"/>
              <a:t>SELECT TO_CHAR(SYSDATE, ‘MON DY, YYYY’) FROM DUAL;</a:t>
            </a:r>
          </a:p>
          <a:p>
            <a:pPr marL="0" indent="0">
              <a:buNone/>
            </a:pPr>
            <a:r>
              <a:rPr lang="en-US" altLang="ko-KR" sz="2400" dirty="0"/>
              <a:t>SELECT TO_CHAR(SYSDATE, ‘YYYY-FMMM-DD DAY’) FROM DUAL;</a:t>
            </a:r>
          </a:p>
          <a:p>
            <a:pPr marL="0" indent="0">
              <a:buNone/>
            </a:pPr>
            <a:r>
              <a:rPr lang="en-US" altLang="ko-KR" sz="2400" dirty="0"/>
              <a:t>SELECT TO_CHAR(SYSDATE, ‘YYYY-MM-DD’) FROM DUAL;</a:t>
            </a:r>
          </a:p>
          <a:p>
            <a:pPr marL="0" indent="0">
              <a:buNone/>
            </a:pPr>
            <a:r>
              <a:rPr lang="en-US" altLang="ko-KR" sz="2400" dirty="0"/>
              <a:t>SELECT TO_CHAR(SYSDATE, ‘YEAR, Q’) FROM DUAL;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*FM : 0 or </a:t>
            </a:r>
            <a:r>
              <a:rPr lang="ko-KR" altLang="en-US" sz="2400" dirty="0"/>
              <a:t>공백 제거</a:t>
            </a:r>
            <a:endParaRPr lang="en-US" altLang="ko-KR" sz="2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단일 행 함수</a:t>
            </a:r>
          </a:p>
        </p:txBody>
      </p:sp>
    </p:spTree>
    <p:extLst>
      <p:ext uri="{BB962C8B-B14F-4D97-AF65-F5344CB8AC3E}">
        <p14:creationId xmlns:p14="http://schemas.microsoft.com/office/powerpoint/2010/main" val="28198154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TO_DATE(</a:t>
            </a:r>
            <a:r>
              <a:rPr lang="ko-KR" altLang="en-US" dirty="0"/>
              <a:t>입력 타입</a:t>
            </a:r>
            <a:r>
              <a:rPr lang="en-US" altLang="ko-KR" dirty="0"/>
              <a:t>[, </a:t>
            </a:r>
            <a:r>
              <a:rPr lang="ko-KR" altLang="en-US" dirty="0"/>
              <a:t>형식</a:t>
            </a:r>
            <a:r>
              <a:rPr lang="en-US" altLang="ko-KR" dirty="0"/>
              <a:t>])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SELECT TO_DATE(‘20100101’,’YYYYMMDD’) FROM DUAL;</a:t>
            </a:r>
          </a:p>
          <a:p>
            <a:pPr marL="0" indent="0">
              <a:buNone/>
            </a:pPr>
            <a:r>
              <a:rPr lang="en-US" altLang="ko-KR" sz="2400" dirty="0"/>
              <a:t>SELECT TO_CHAR(TO_DATE(‘20100101’,’YYYYMMDD’),’YYYY,MON’) FROM DUAL;</a:t>
            </a:r>
          </a:p>
          <a:p>
            <a:pPr marL="0" indent="0">
              <a:buNone/>
            </a:pPr>
            <a:r>
              <a:rPr lang="en-US" altLang="ko-KR" sz="2400" dirty="0"/>
              <a:t>SELECT TO_CHAR(</a:t>
            </a:r>
          </a:p>
          <a:p>
            <a:pPr marL="0" indent="0">
              <a:buNone/>
            </a:pPr>
            <a:r>
              <a:rPr lang="en-US" altLang="ko-KR" sz="2400" dirty="0"/>
              <a:t>  TO_DATE(‘041030 143000’, ‘YYMMDD HH24MISS’),</a:t>
            </a:r>
          </a:p>
          <a:p>
            <a:pPr marL="0" indent="0">
              <a:buNone/>
            </a:pPr>
            <a:r>
              <a:rPr lang="en-US" altLang="ko-KR" sz="2400" dirty="0"/>
              <a:t>     ‘YY-MM-DD PM FMHH:MI:SS’)</a:t>
            </a:r>
          </a:p>
          <a:p>
            <a:pPr marL="0" indent="0">
              <a:buNone/>
            </a:pPr>
            <a:r>
              <a:rPr lang="en-US" altLang="ko-KR" sz="2400" dirty="0"/>
              <a:t>  FROM DUAL;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단일 행 함수</a:t>
            </a:r>
          </a:p>
        </p:txBody>
      </p:sp>
    </p:spTree>
    <p:extLst>
      <p:ext uri="{BB962C8B-B14F-4D97-AF65-F5344CB8AC3E}">
        <p14:creationId xmlns:p14="http://schemas.microsoft.com/office/powerpoint/2010/main" val="25356679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8575" cy="482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TO_NUMBER(</a:t>
            </a:r>
            <a:r>
              <a:rPr lang="ko-KR" altLang="en-US" dirty="0"/>
              <a:t>입력 타입</a:t>
            </a:r>
            <a:r>
              <a:rPr lang="en-US" altLang="ko-KR" dirty="0"/>
              <a:t>[, </a:t>
            </a:r>
            <a:r>
              <a:rPr lang="ko-KR" altLang="en-US" dirty="0"/>
              <a:t>형식</a:t>
            </a:r>
            <a:r>
              <a:rPr lang="en-US" altLang="ko-KR" dirty="0"/>
              <a:t>])</a:t>
            </a:r>
          </a:p>
          <a:p>
            <a:pPr>
              <a:buFontTx/>
              <a:buChar char="-"/>
            </a:pPr>
            <a:r>
              <a:rPr lang="ko-KR" altLang="en-US" sz="2400" dirty="0"/>
              <a:t>변환되었을 때 숫자인 문자열만 가능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EX)</a:t>
            </a:r>
            <a:r>
              <a:rPr lang="ko-KR" altLang="en-US" sz="2400" dirty="0"/>
              <a:t> </a:t>
            </a:r>
            <a:r>
              <a:rPr lang="en-US" altLang="ko-KR" sz="2400" dirty="0"/>
              <a:t>‘100’ -&gt; 100 (</a:t>
            </a:r>
            <a:r>
              <a:rPr lang="ko-KR" altLang="en-US" sz="2400" dirty="0"/>
              <a:t>문자열 </a:t>
            </a:r>
            <a:r>
              <a:rPr lang="en-US" altLang="ko-KR" sz="2400" dirty="0"/>
              <a:t>100</a:t>
            </a:r>
            <a:r>
              <a:rPr lang="ko-KR" altLang="en-US" sz="2400" dirty="0"/>
              <a:t>을 숫자 </a:t>
            </a:r>
            <a:r>
              <a:rPr lang="en-US" altLang="ko-KR" sz="2400" dirty="0"/>
              <a:t>100</a:t>
            </a:r>
            <a:r>
              <a:rPr lang="ko-KR" altLang="en-US" sz="2400" dirty="0"/>
              <a:t>으로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SELECT ENAME,</a:t>
            </a:r>
          </a:p>
          <a:p>
            <a:pPr marL="0" indent="0">
              <a:buNone/>
            </a:pPr>
            <a:r>
              <a:rPr lang="en-US" altLang="ko-KR" sz="2400" dirty="0"/>
              <a:t>  TO_NUMBER(SUBSTR(HIREDATE,1,2)) AS </a:t>
            </a:r>
            <a:r>
              <a:rPr lang="ko-KR" altLang="en-US" sz="2400" dirty="0"/>
              <a:t>년</a:t>
            </a:r>
            <a:r>
              <a:rPr lang="en-US" altLang="ko-KR" sz="2400" dirty="0"/>
              <a:t>,</a:t>
            </a:r>
          </a:p>
          <a:p>
            <a:pPr marL="0" indent="0">
              <a:buNone/>
            </a:pPr>
            <a:r>
              <a:rPr lang="en-US" altLang="ko-KR" sz="2400" dirty="0"/>
              <a:t>  TO_NUMBER(SUBSTR(HIREDATE,4,2)) AS </a:t>
            </a:r>
            <a:r>
              <a:rPr lang="ko-KR" altLang="en-US" sz="2400" dirty="0"/>
              <a:t>월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FROM EMP;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단일 행 함수</a:t>
            </a:r>
          </a:p>
        </p:txBody>
      </p:sp>
    </p:spTree>
    <p:extLst>
      <p:ext uri="{BB962C8B-B14F-4D97-AF65-F5344CB8AC3E}">
        <p14:creationId xmlns:p14="http://schemas.microsoft.com/office/powerpoint/2010/main" val="4044462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8575" cy="482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NVL(</a:t>
            </a:r>
            <a:r>
              <a:rPr lang="ko-KR" altLang="en-US" dirty="0"/>
              <a:t>컬럼</a:t>
            </a:r>
            <a:r>
              <a:rPr lang="en-US" altLang="ko-KR" dirty="0"/>
              <a:t>, </a:t>
            </a:r>
            <a:r>
              <a:rPr lang="ko-KR" altLang="en-US" dirty="0"/>
              <a:t>해당 컬럼의 </a:t>
            </a:r>
            <a:r>
              <a:rPr lang="en-US" altLang="ko-KR" dirty="0"/>
              <a:t>NULL</a:t>
            </a:r>
            <a:r>
              <a:rPr lang="ko-KR" altLang="en-US" dirty="0"/>
              <a:t>값을 변환할 값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en-US" altLang="ko-KR" sz="2400" dirty="0"/>
              <a:t>NULL</a:t>
            </a:r>
            <a:r>
              <a:rPr lang="ko-KR" altLang="en-US" sz="2400" dirty="0"/>
              <a:t>이 없는 경우 해당 </a:t>
            </a:r>
            <a:r>
              <a:rPr lang="ko-KR" altLang="en-US" sz="2400" dirty="0" err="1"/>
              <a:t>컬럼값</a:t>
            </a:r>
            <a:r>
              <a:rPr lang="ko-KR" altLang="en-US" sz="2400" dirty="0"/>
              <a:t> 반환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NULL</a:t>
            </a:r>
            <a:r>
              <a:rPr lang="ko-KR" altLang="en-US" sz="2400" dirty="0"/>
              <a:t>을 변환한 값은 해당 컬럼의 데이터 타입과 동일한 타입</a:t>
            </a: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SELECT ENAME, COMM, NVL(COMM,0) FROM EMP;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단일 행 함수</a:t>
            </a: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4495165" y="4178300"/>
            <a:ext cx="467931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NULL이 아니면 해당 값(COMM)을 반환하고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NULL이면 0을 반환함.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970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8575" cy="482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DECODE(</a:t>
            </a:r>
            <a:r>
              <a:rPr lang="ko-KR" altLang="en-US" dirty="0"/>
              <a:t>컬럼 </a:t>
            </a:r>
            <a:r>
              <a:rPr lang="en-US" altLang="ko-KR" dirty="0"/>
              <a:t>or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 err="1"/>
              <a:t>비교값</a:t>
            </a:r>
            <a:r>
              <a:rPr lang="en-US" altLang="ko-KR" dirty="0"/>
              <a:t>, </a:t>
            </a:r>
            <a:r>
              <a:rPr lang="ko-KR" altLang="en-US" dirty="0"/>
              <a:t>같을 때 </a:t>
            </a:r>
            <a:r>
              <a:rPr lang="ko-KR" altLang="en-US" dirty="0" err="1"/>
              <a:t>반환값</a:t>
            </a:r>
            <a:r>
              <a:rPr lang="en-US" altLang="ko-KR" dirty="0"/>
              <a:t>[, </a:t>
            </a:r>
            <a:r>
              <a:rPr lang="ko-KR" altLang="en-US" dirty="0" err="1"/>
              <a:t>비교값</a:t>
            </a:r>
            <a:r>
              <a:rPr lang="en-US" altLang="ko-KR" dirty="0"/>
              <a:t>,</a:t>
            </a:r>
            <a:r>
              <a:rPr lang="ko-KR" altLang="en-US" dirty="0" err="1"/>
              <a:t>반환값</a:t>
            </a:r>
            <a:r>
              <a:rPr lang="en-US" altLang="ko-KR" dirty="0"/>
              <a:t>...]</a:t>
            </a:r>
          </a:p>
          <a:p>
            <a:pPr marL="0" indent="0">
              <a:buNone/>
            </a:pPr>
            <a:r>
              <a:rPr lang="en-US" altLang="ko-KR" dirty="0"/>
              <a:t>  [, </a:t>
            </a:r>
            <a:r>
              <a:rPr lang="ko-KR" altLang="en-US" dirty="0"/>
              <a:t>다를 때 기본값</a:t>
            </a:r>
            <a:r>
              <a:rPr lang="en-US" altLang="ko-KR" dirty="0"/>
              <a:t>])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SELECT ENAME, JOB, DECODE (JOB, ‘MANAGER’, ‘M’) FROM EMP;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SELECT ENAME, JOB, DECODE(JOB, 'CLERK',0,'SALESMAN',1,'MANAGER',2,'ANALYST',3,4) AS T</a:t>
            </a:r>
          </a:p>
          <a:p>
            <a:pPr marL="0" indent="0">
              <a:buNone/>
            </a:pPr>
            <a:r>
              <a:rPr lang="en-US" altLang="ko-KR" sz="2400" dirty="0"/>
              <a:t>FROM EMP;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단일 행 함수</a:t>
            </a: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4799965" y="3739515"/>
            <a:ext cx="29673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직업이 매니저면 M을 반환.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3630295" y="5031105"/>
            <a:ext cx="753046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직업이 점원이면 0, 영업사원이면 1, 매니저면 2, 분석가는 3, 나머지는 4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64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9210" cy="482536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CASE WHEN 비교값 THEN 같을 때 반환값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  [WHEN ... THEN ...] [ELSE 다를 때 기본값] END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ELSE 기본값을 지정하지 않으면, 일치하지 않거나 조건을 만족시키지 않을 때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  NULL 값 반환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SELECT ENAME, SAL, CASE WHEN SAL &lt;= 1000 THEN ‘초급’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    WHEN SAL &lt;= 2000 THEN ‘중급’ ELSE ‘고급’ END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FROM EMP;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단일 행 함수</a:t>
            </a:r>
          </a:p>
        </p:txBody>
      </p:sp>
    </p:spTree>
    <p:extLst>
      <p:ext uri="{BB962C8B-B14F-4D97-AF65-F5344CB8AC3E}">
        <p14:creationId xmlns:p14="http://schemas.microsoft.com/office/powerpoint/2010/main" val="1904583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9210" cy="482536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집계함수 (COUNT, MAX, MIN, SUM, AVG)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ex) SELECT COUNT(*) FROM EMP;		// </a:t>
            </a:r>
            <a:r>
              <a:rPr lang="en-US" altLang="ko-KR" sz="24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모든 연산에서 NULL은 제외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     SELECT COUNT(COMM), COUNT(NVL(COMM,0)) FROM EMP; 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월급의 최대값, 최소값, 총합, 평균을 구해보자.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SELECT MAX(SAL), MIN(SAL), SUM(SAL), AVG(SAL) FROM EMP;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다중 행 함수</a:t>
            </a:r>
          </a:p>
        </p:txBody>
      </p:sp>
    </p:spTree>
    <p:extLst>
      <p:ext uri="{BB962C8B-B14F-4D97-AF65-F5344CB8AC3E}">
        <p14:creationId xmlns:p14="http://schemas.microsoft.com/office/powerpoint/2010/main" val="393352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</a:t>
            </a:r>
            <a:r>
              <a:rPr lang="ko-KR" altLang="en-US" sz="2400" b="1" dirty="0"/>
              <a:t>데이터베이스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9210" cy="482536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1NF : 컬럼의 중복 값 분리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2NF : 기본키에 종속적이지 않은 컬럼 분리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3NF : 기본키를 제외한 나머지 컬럼들 간의 종속 불가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BCNF : 기본키가 여러 개 존재할 경우, 복합키로 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4NF : 다치종속 제거. (컬럼 A-&gt;B+C : A-&gt;B / A-&gt;C)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5NF : 조인 종속성 이용. 조인이 후보키를 통해서만 성립이 되도록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정규화</a:t>
            </a: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7552690" y="1899920"/>
            <a:ext cx="4154805" cy="10172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2NF : 굳이 꼭 필요하지 않는 것은 다른 테이블에서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생성. EX) 학생 테이블(번호, 이름, 성별, 나이, 취미, 주소) 에서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꼭 필요한 번호,이름,성별,나이 빼고 취미와 주소는 다른 테이블로 생성.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8746490" y="3775710"/>
            <a:ext cx="3453765" cy="11696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4NF : 강사(B) 과목(A) 책(C)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A에 따라 B가 결정되고, A에 따라 C가 결정되는 경우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A와 B를 묶은 테이블 1개, A와 C를 묶은 데이블 1개 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5165090" y="5457825"/>
            <a:ext cx="654812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5NF : 잘라낸 테이블들을 조인시켜 하나의 테이블로 만드는 것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373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그룹별 쿼리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ko-KR" altLang="en-US" dirty="0"/>
              <a:t>컬럼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ko-KR" altLang="en-US" dirty="0"/>
              <a:t>테이블명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WHERE </a:t>
            </a:r>
            <a:r>
              <a:rPr lang="ko-KR" altLang="en-US" dirty="0"/>
              <a:t>컬럼의 </a:t>
            </a:r>
            <a:r>
              <a:rPr lang="ko-KR" altLang="en-US" dirty="0" err="1"/>
              <a:t>조건절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GROUP BY </a:t>
            </a:r>
            <a:r>
              <a:rPr lang="ko-KR" altLang="en-US" dirty="0"/>
              <a:t>컬럼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Q1) </a:t>
            </a:r>
            <a:r>
              <a:rPr lang="ko-KR" altLang="en-US" sz="2400" dirty="0"/>
              <a:t>부서별 월급 합계를 구하자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SELECT DEPTNO, SUM(SAL) FROM EMP GROUP BY DEPTNO;</a:t>
            </a:r>
          </a:p>
          <a:p>
            <a:pPr marL="0" indent="0">
              <a:buNone/>
            </a:pPr>
            <a:r>
              <a:rPr lang="en-US" altLang="ko-KR" sz="2400" dirty="0"/>
              <a:t>Q2) </a:t>
            </a:r>
            <a:r>
              <a:rPr lang="ko-KR" altLang="en-US" sz="2400" dirty="0"/>
              <a:t>직업별 월급 평균을 구하자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SELECT JOB, AVG(SAL) FROM EMP GROUP BY JOB;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다중 행 함수</a:t>
            </a:r>
          </a:p>
        </p:txBody>
      </p:sp>
    </p:spTree>
    <p:extLst>
      <p:ext uri="{BB962C8B-B14F-4D97-AF65-F5344CB8AC3E}">
        <p14:creationId xmlns:p14="http://schemas.microsoft.com/office/powerpoint/2010/main" val="561516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그룹함수 </a:t>
            </a:r>
            <a:r>
              <a:rPr lang="en-US" altLang="ko-KR" dirty="0"/>
              <a:t>(ROLLUP, CUBE, GROUPING SET)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*</a:t>
            </a:r>
            <a:r>
              <a:rPr lang="ko-KR" altLang="en-US" sz="2400" dirty="0">
                <a:solidFill>
                  <a:srgbClr val="FF0000"/>
                </a:solidFill>
              </a:rPr>
              <a:t>그룹함수에 조건문을 줄 때 </a:t>
            </a:r>
            <a:r>
              <a:rPr lang="en-US" altLang="ko-KR" sz="2400" dirty="0">
                <a:solidFill>
                  <a:srgbClr val="FF0000"/>
                </a:solidFill>
              </a:rPr>
              <a:t>: WHERE -&gt; HAVING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400" dirty="0"/>
              <a:t>ROLLUP : </a:t>
            </a:r>
            <a:r>
              <a:rPr lang="ko-KR" altLang="en-US" sz="2400" dirty="0"/>
              <a:t>순차적으로 중간합계 출력</a:t>
            </a:r>
            <a:r>
              <a:rPr lang="en-US" altLang="ko-KR" sz="2400" dirty="0"/>
              <a:t>. </a:t>
            </a:r>
            <a:r>
              <a:rPr lang="ko-KR" altLang="en-US" sz="2400" dirty="0"/>
              <a:t>순서가 바뀌면 결과도 바뀜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CUBE : </a:t>
            </a:r>
            <a:r>
              <a:rPr lang="ko-KR" altLang="en-US" sz="2400" dirty="0"/>
              <a:t>모든 중간합계 출력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GROUPING SET : </a:t>
            </a:r>
            <a:r>
              <a:rPr lang="ko-KR" altLang="en-US" sz="2400" dirty="0"/>
              <a:t>원하는 결과를 출력하기 위한 셋팅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Q1) </a:t>
            </a:r>
            <a:r>
              <a:rPr lang="ko-KR" altLang="en-US" sz="2400" dirty="0"/>
              <a:t>부서별 월급 합계를 구하자</a:t>
            </a:r>
            <a:r>
              <a:rPr lang="en-US" altLang="ko-KR" sz="2400" dirty="0"/>
              <a:t>. </a:t>
            </a:r>
            <a:r>
              <a:rPr lang="ko-KR" altLang="en-US" sz="2400" dirty="0"/>
              <a:t>단</a:t>
            </a:r>
            <a:r>
              <a:rPr lang="en-US" altLang="ko-KR" sz="2400" dirty="0"/>
              <a:t>, </a:t>
            </a:r>
            <a:r>
              <a:rPr lang="ko-KR" altLang="en-US" sz="2400" dirty="0"/>
              <a:t>월급의 합계가 </a:t>
            </a:r>
            <a:r>
              <a:rPr lang="en-US" altLang="ko-KR" sz="2400" dirty="0"/>
              <a:t>7000 </a:t>
            </a:r>
            <a:r>
              <a:rPr lang="ko-KR" altLang="en-US" sz="2400" dirty="0"/>
              <a:t>이상인 부서만 출력하자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SELECT DEPTNO, SUM(SAL) FROM EMP </a:t>
            </a:r>
            <a:r>
              <a:rPr lang="en-US" altLang="ko-KR" sz="2400" dirty="0">
                <a:solidFill>
                  <a:srgbClr val="FF0000"/>
                </a:solidFill>
              </a:rPr>
              <a:t>HAVING</a:t>
            </a:r>
            <a:r>
              <a:rPr lang="ko-KR" altLang="en-US" sz="2400" dirty="0"/>
              <a:t> </a:t>
            </a:r>
            <a:r>
              <a:rPr lang="en-US" altLang="ko-KR" sz="2400" dirty="0"/>
              <a:t>SUM(SAL) &gt;= 7000</a:t>
            </a:r>
          </a:p>
          <a:p>
            <a:pPr marL="0" indent="0">
              <a:buNone/>
            </a:pPr>
            <a:r>
              <a:rPr lang="en-US" altLang="ko-KR" sz="2400" dirty="0"/>
              <a:t>GROUP BY DEPTNO;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다중 행 함수</a:t>
            </a:r>
          </a:p>
        </p:txBody>
      </p:sp>
    </p:spTree>
    <p:extLst>
      <p:ext uri="{BB962C8B-B14F-4D97-AF65-F5344CB8AC3E}">
        <p14:creationId xmlns:p14="http://schemas.microsoft.com/office/powerpoint/2010/main" val="36244876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8575" cy="482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ROLLUP </a:t>
            </a:r>
            <a:r>
              <a:rPr lang="ko-KR" altLang="en-US" dirty="0"/>
              <a:t>출력 순서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SELECT A, B, COUNT(*) FROM TMP GROUP BY ROLLUP(A,B);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A, B, COUNT(*)</a:t>
            </a:r>
          </a:p>
          <a:p>
            <a:pPr marL="0" indent="0">
              <a:buNone/>
            </a:pPr>
            <a:r>
              <a:rPr lang="en-US" altLang="ko-KR" sz="2400" dirty="0"/>
              <a:t>UNION ALL</a:t>
            </a:r>
          </a:p>
          <a:p>
            <a:pPr marL="0" indent="0">
              <a:buNone/>
            </a:pPr>
            <a:r>
              <a:rPr lang="en-US" altLang="ko-KR" sz="2400" dirty="0"/>
              <a:t>A, NULL, COUNT(*)</a:t>
            </a:r>
          </a:p>
          <a:p>
            <a:pPr marL="0" indent="0">
              <a:buNone/>
            </a:pPr>
            <a:r>
              <a:rPr lang="en-US" altLang="ko-KR" sz="2400" dirty="0"/>
              <a:t>UNION ALL</a:t>
            </a:r>
          </a:p>
          <a:p>
            <a:pPr marL="0" indent="0">
              <a:buNone/>
            </a:pPr>
            <a:r>
              <a:rPr lang="en-US" altLang="ko-KR" sz="2400" dirty="0"/>
              <a:t>NULL, NULL, COUNT(*)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*</a:t>
            </a:r>
            <a:r>
              <a:rPr lang="en-US" altLang="ko-KR" sz="2000" dirty="0">
                <a:solidFill>
                  <a:srgbClr val="FF0000"/>
                </a:solidFill>
              </a:rPr>
              <a:t>UNION(</a:t>
            </a:r>
            <a:r>
              <a:rPr lang="ko-KR" altLang="en-US" sz="2000" dirty="0">
                <a:solidFill>
                  <a:srgbClr val="FF0000"/>
                </a:solidFill>
              </a:rPr>
              <a:t>합집합</a:t>
            </a:r>
            <a:r>
              <a:rPr lang="en-US" altLang="ko-KR" sz="2000" dirty="0">
                <a:solidFill>
                  <a:srgbClr val="FF0000"/>
                </a:solidFill>
              </a:rPr>
              <a:t>), UNION ALL(</a:t>
            </a:r>
            <a:r>
              <a:rPr lang="ko-KR" altLang="en-US" sz="2000" dirty="0">
                <a:solidFill>
                  <a:srgbClr val="FF0000"/>
                </a:solidFill>
              </a:rPr>
              <a:t>중복 포함 합집합</a:t>
            </a:r>
            <a:r>
              <a:rPr lang="en-US" altLang="ko-KR" sz="2000" dirty="0">
                <a:solidFill>
                  <a:srgbClr val="FF0000"/>
                </a:solidFill>
              </a:rPr>
              <a:t>), INTERSECT(</a:t>
            </a:r>
            <a:r>
              <a:rPr lang="ko-KR" altLang="en-US" sz="2000" dirty="0">
                <a:solidFill>
                  <a:srgbClr val="FF0000"/>
                </a:solidFill>
              </a:rPr>
              <a:t>교집합</a:t>
            </a:r>
            <a:r>
              <a:rPr lang="en-US" altLang="ko-KR" sz="2000" dirty="0">
                <a:solidFill>
                  <a:srgbClr val="FF0000"/>
                </a:solidFill>
              </a:rPr>
              <a:t>), MINUS(</a:t>
            </a:r>
            <a:r>
              <a:rPr lang="ko-KR" altLang="en-US" sz="2000" dirty="0" err="1">
                <a:solidFill>
                  <a:srgbClr val="FF0000"/>
                </a:solidFill>
              </a:rPr>
              <a:t>차집합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다중 행 함수</a:t>
            </a: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4410075" y="3423920"/>
            <a:ext cx="3837939" cy="14700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A와 B의 집계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A의 집계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총 집계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순으로 출력된다.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555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8575" cy="482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CUBE </a:t>
            </a:r>
            <a:r>
              <a:rPr lang="ko-KR" altLang="en-US" dirty="0"/>
              <a:t>출력 순서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SELECT A, B, COUNT(*) FROM TMP GROUP BY CUBE(A,B);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NULL, NULL, COUNT(*)</a:t>
            </a:r>
          </a:p>
          <a:p>
            <a:pPr marL="0" indent="0">
              <a:buNone/>
            </a:pPr>
            <a:r>
              <a:rPr lang="en-US" altLang="ko-KR" sz="2400" dirty="0"/>
              <a:t>UNION ALL</a:t>
            </a:r>
          </a:p>
          <a:p>
            <a:pPr marL="0" indent="0">
              <a:buNone/>
            </a:pPr>
            <a:r>
              <a:rPr lang="en-US" altLang="ko-KR" sz="2400" dirty="0"/>
              <a:t>NULL, B, COUNT(*)</a:t>
            </a:r>
          </a:p>
          <a:p>
            <a:pPr marL="0" indent="0">
              <a:buNone/>
            </a:pPr>
            <a:r>
              <a:rPr lang="en-US" altLang="ko-KR" sz="2400" dirty="0"/>
              <a:t>UNION ALL</a:t>
            </a:r>
          </a:p>
          <a:p>
            <a:pPr marL="0" indent="0">
              <a:buNone/>
            </a:pPr>
            <a:r>
              <a:rPr lang="en-US" altLang="ko-KR" sz="2400" dirty="0"/>
              <a:t>A, B, COUNT(*)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다중 행 함수</a:t>
            </a: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4325620" y="3423920"/>
            <a:ext cx="3837939" cy="18459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총 집계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B의 집계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A의 집계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A와 B의 집계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순으로 출력된다.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89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345440" y="1435735"/>
            <a:ext cx="11459210" cy="48253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Q) 직업, 부서 별 봉급의 합을 출력하자.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SELECT JOB, DEPTNO, SUM(SAL)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FROM EMP GROUP BY ROLLUP(JOB, DEPTNO);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SELECT JOB, DEPTNO, SUM(SAL)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FROM EMP GROUP BY CUBE(JOB, DEPTNO);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SELECT JOB, DEPTNO, SUM(SAL)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FROM EMP GROUP BY GROUPING SETS(ROLLUP(JOB,DEPTNO), DEPTNO);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다중 행 함수</a:t>
            </a: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7053580" y="1950084"/>
            <a:ext cx="3837939" cy="14700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A와 B의 집계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A의 집계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총 집계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순으로 출력된다.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7054215" y="3496945"/>
            <a:ext cx="3837939" cy="18459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총 집계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B의 집계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A의 집계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A와 B의 집계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순으로 출력된다.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4203065" y="5848985"/>
            <a:ext cx="676656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ROLLUP과 형식은 비슷하지만 마지막에 DEPTNO 총합도 출력함.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340995" y="6142355"/>
            <a:ext cx="94043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SELECT JOB, DEPTNO, SUM(SAL) FROM EMP GROUP BY GROUPING SETS(JOB, DEPTNO);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6419850" y="6383020"/>
            <a:ext cx="527494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JOB 집계 출력하고 그 뒤에 DEPTNO 집계 출력함.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681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9210" cy="4825365"/>
          </a:xfrm>
        </p:spPr>
        <p:txBody>
          <a:bodyPr wrap="square" lIns="91440" tIns="45720" rIns="91440" bIns="45720" numCol="1" vert="horz" anchor="t">
            <a:normAutofit fontScale="625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ORDER BY : 쿼리 결과를 정렬하기 위해 사용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ASC(DEFAULT) 오름차순, DESC 내림차순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SELECT 컬럼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FROM 테이블명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WHERE 컬럼의 조건절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GROUP BY 컬럼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ORDER BY 컬럼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사원 테이블에서 사원의 이름, 월급을 출력하되,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월급을 오름차순으로 출력하자.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SELECT ENAME, SAL FROM EMP ORDER BY SAL;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위 내용을 내림차순으로 출력하자.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SELECT ENAME, SAL FROM EMP ORDER BY SAL DESC;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다중 행 함수</a:t>
            </a:r>
          </a:p>
        </p:txBody>
      </p:sp>
    </p:spTree>
    <p:extLst>
      <p:ext uri="{BB962C8B-B14F-4D97-AF65-F5344CB8AC3E}">
        <p14:creationId xmlns:p14="http://schemas.microsoft.com/office/powerpoint/2010/main" val="2454487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8575" cy="482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Top N Query (ROWID / ROWNUM)</a:t>
            </a:r>
          </a:p>
          <a:p>
            <a:pPr>
              <a:buFontTx/>
              <a:buChar char="-"/>
            </a:pPr>
            <a:r>
              <a:rPr lang="ko-KR" altLang="en-US" sz="2400" dirty="0"/>
              <a:t>식별자로 사용 </a:t>
            </a:r>
            <a:r>
              <a:rPr lang="en-US" altLang="ko-KR" sz="2400" dirty="0"/>
              <a:t>(</a:t>
            </a:r>
            <a:r>
              <a:rPr lang="ko-KR" altLang="en-US" sz="2400" dirty="0"/>
              <a:t>수정할 수 없다</a:t>
            </a:r>
            <a:r>
              <a:rPr lang="en-US" altLang="ko-KR" sz="2400" dirty="0"/>
              <a:t>.)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CREATE TABLE ROWTEST(NO NUMBER);</a:t>
            </a:r>
          </a:p>
          <a:p>
            <a:pPr marL="0" indent="0">
              <a:buNone/>
            </a:pPr>
            <a:r>
              <a:rPr lang="en-US" altLang="ko-KR" sz="2000" dirty="0"/>
              <a:t>INSERT INTO ROWTEST VALUES(111);</a:t>
            </a:r>
          </a:p>
          <a:p>
            <a:pPr marL="0" indent="0">
              <a:buNone/>
            </a:pPr>
            <a:r>
              <a:rPr lang="en-US" altLang="ko-KR" sz="2000" dirty="0"/>
              <a:t>INSERT INTO ROWTEST VALUES(222);</a:t>
            </a:r>
          </a:p>
          <a:p>
            <a:pPr marL="0" indent="0">
              <a:buNone/>
            </a:pPr>
            <a:r>
              <a:rPr lang="en-US" altLang="ko-KR" sz="2000" dirty="0"/>
              <a:t>INSERT INTO ROWTEST VALUES(333);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SELECT ROWID, ROWNUM, NO FROM ROWTEST;</a:t>
            </a:r>
          </a:p>
          <a:p>
            <a:pPr marL="0" indent="0">
              <a:buNone/>
            </a:pPr>
            <a:r>
              <a:rPr lang="en-US" altLang="ko-KR" sz="2000" dirty="0"/>
              <a:t>DELETE FROM ROWTEST WHERE NO=111;</a:t>
            </a:r>
          </a:p>
          <a:p>
            <a:pPr marL="0" indent="0">
              <a:buNone/>
            </a:pPr>
            <a:r>
              <a:rPr lang="en-US" altLang="ko-KR" sz="2000" dirty="0"/>
              <a:t>SELECT ROWID, ROWNUM, NO FROM ROWTEST;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다중 행 함수</a:t>
            </a: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6347460" y="1961515"/>
            <a:ext cx="413067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ROWID : 생성될 때부터 변하지않는 ID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ROWNUM : 단순히 갯수 세주는 것.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1" name="그림 10" descr="C:/Users/user1/AppData/Roaming/PolarisOffice/ETemp/4160_6473216/fImage105561284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43015" y="3273425"/>
            <a:ext cx="4511675" cy="321056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95262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8575" cy="482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SELECT ENAME, SAL, ROWNUM FROM EMP ORDER BY SAL DESC;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SELECT A.ENAME, A.SAL, ROWNUM</a:t>
            </a:r>
          </a:p>
          <a:p>
            <a:pPr marL="0" indent="0">
              <a:buNone/>
            </a:pPr>
            <a:r>
              <a:rPr lang="en-US" altLang="ko-KR" sz="2400" dirty="0"/>
              <a:t>FROM (SELECT ENAME, SAL FROM EMP ORDER BY SAL DESC) A;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SELECT * FROM </a:t>
            </a:r>
          </a:p>
          <a:p>
            <a:pPr marL="0" indent="0">
              <a:buNone/>
            </a:pPr>
            <a:r>
              <a:rPr lang="en-US" altLang="ko-KR" sz="2400" dirty="0"/>
              <a:t>   (SELECT A.ENAME, A.SAL, ROWNUM AS R</a:t>
            </a:r>
          </a:p>
          <a:p>
            <a:pPr marL="0" indent="0">
              <a:buNone/>
            </a:pPr>
            <a:r>
              <a:rPr lang="en-US" altLang="ko-KR" sz="2400" dirty="0"/>
              <a:t>    FROM (SELECT ENAME, SAL FROM EMP ORDER BY SAL DESC) A) B</a:t>
            </a:r>
          </a:p>
          <a:p>
            <a:pPr marL="0" indent="0">
              <a:buNone/>
            </a:pPr>
            <a:r>
              <a:rPr lang="en-US" altLang="ko-KR" sz="2400" dirty="0"/>
              <a:t>WHERE B.R &gt; 2 AND B.R &lt;= 5;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다중 행 함수</a:t>
            </a: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1692910" y="2301875"/>
            <a:ext cx="946023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ORDER BY 하기 전에 FROM에서 ROWNUM을 통해 번호가 메겨저서 숫자가 뒤죽박죽이다.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1461135" y="3714750"/>
            <a:ext cx="1041400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뒤죽박죽인 숫자를 제대로 정렬해주기 위해 가상 테이블 A를 생성하고 A를 기준으로 번호를 메겼다.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340995" y="5932805"/>
            <a:ext cx="10048875" cy="92392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월급 1등~5등 불러와보기.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SELECT ENAME, SAL, ROWNUM FROM (SELECT ENAME, SAL FROM EMP ORDER BY SAL DESC)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WHERE ROWNUM &lt;= 5;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9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9210" cy="482536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순위함수(RANK, DENSE_RANK, ROW_NUMBER)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RANK : 동일한 값과 동일한 순위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DENSE_RANK : 동일한 값과 동일한 순위(같은 순위는 하나의 건수로)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ROW_NUMBER : 동일한 값이라도 고유한 순위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SELECT ENAME, SAL,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  RANK() OVER(ORDER BY SAL DESC) AS RANK,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  DENSE_RANK() OVER(ORDER BY SAL DESC) AS DENSERANK,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  ROW_NUMBER() OVER(ORDER BY SAL DESC) AS ROWNM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FROM EMP;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다중 행 함수</a:t>
            </a: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7040880" y="3301365"/>
            <a:ext cx="576580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9등이 2명일 때 우선순위는 오라클이 마음대로 메긴다.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82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계층형 함수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ko-KR" altLang="en-US" dirty="0"/>
              <a:t>컬럼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ko-KR" altLang="en-US" dirty="0"/>
              <a:t>테이블명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START WITH </a:t>
            </a:r>
            <a:r>
              <a:rPr lang="ko-KR" altLang="en-US" dirty="0"/>
              <a:t>계층구조 시작점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CONNECT BY </a:t>
            </a:r>
            <a:r>
              <a:rPr lang="ko-KR" altLang="en-US" dirty="0"/>
              <a:t>자식 데이터 조건</a:t>
            </a:r>
            <a:endParaRPr lang="en-US" altLang="ko-KR" sz="3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다중 행 함수</a:t>
            </a:r>
          </a:p>
        </p:txBody>
      </p:sp>
    </p:spTree>
    <p:extLst>
      <p:ext uri="{BB962C8B-B14F-4D97-AF65-F5344CB8AC3E}">
        <p14:creationId xmlns:p14="http://schemas.microsoft.com/office/powerpoint/2010/main" val="383798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</a:t>
            </a:r>
            <a:r>
              <a:rPr lang="ko-KR" altLang="en-US" sz="2400" b="1" dirty="0"/>
              <a:t>데이터베이스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DB</a:t>
            </a:r>
            <a:r>
              <a:rPr lang="ko-KR" altLang="en-US" dirty="0"/>
              <a:t>를 변화시키기 위한 최소한의 수행 단위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특징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400" dirty="0" err="1"/>
              <a:t>원자성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모두 반영</a:t>
            </a:r>
            <a:r>
              <a:rPr lang="en-US" altLang="ko-KR" sz="2400" dirty="0"/>
              <a:t>, </a:t>
            </a:r>
            <a:r>
              <a:rPr lang="ko-KR" altLang="en-US" sz="2400" dirty="0"/>
              <a:t>아니면</a:t>
            </a:r>
            <a:r>
              <a:rPr lang="en-US" altLang="ko-KR" sz="2400" dirty="0"/>
              <a:t> </a:t>
            </a:r>
            <a:r>
              <a:rPr lang="ko-KR" altLang="en-US" sz="2400" dirty="0"/>
              <a:t>이전 상태 </a:t>
            </a:r>
            <a:r>
              <a:rPr lang="en-US" altLang="ko-KR" sz="2400" dirty="0"/>
              <a:t>(all or nothing)</a:t>
            </a:r>
          </a:p>
          <a:p>
            <a:pPr>
              <a:buFontTx/>
              <a:buChar char="-"/>
            </a:pPr>
            <a:r>
              <a:rPr lang="ko-KR" altLang="en-US" sz="2400" dirty="0"/>
              <a:t>일관성 </a:t>
            </a:r>
            <a:r>
              <a:rPr lang="en-US" altLang="ko-KR" sz="2400" dirty="0"/>
              <a:t>: </a:t>
            </a:r>
            <a:r>
              <a:rPr lang="ko-KR" altLang="en-US" sz="2400" dirty="0"/>
              <a:t>실행 이전과 실행 이후가 일관적이어야 한다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고립성 </a:t>
            </a:r>
            <a:r>
              <a:rPr lang="en-US" altLang="ko-KR" sz="2400" dirty="0"/>
              <a:t>: </a:t>
            </a:r>
            <a:r>
              <a:rPr lang="ko-KR" altLang="en-US" sz="2400" dirty="0"/>
              <a:t>실행 도중 다른 트랜잭션의 영향을 받으면 안된다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지속성 </a:t>
            </a:r>
            <a:r>
              <a:rPr lang="en-US" altLang="ko-KR" sz="2400" dirty="0"/>
              <a:t>: </a:t>
            </a:r>
            <a:r>
              <a:rPr lang="ko-KR" altLang="en-US" sz="2400" dirty="0"/>
              <a:t>성공하면 결과가 영구적 반영</a:t>
            </a:r>
            <a:endParaRPr lang="en-US" altLang="ko-KR" sz="2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트랜잭션</a:t>
            </a:r>
          </a:p>
        </p:txBody>
      </p:sp>
    </p:spTree>
    <p:extLst>
      <p:ext uri="{BB962C8B-B14F-4D97-AF65-F5344CB8AC3E}">
        <p14:creationId xmlns:p14="http://schemas.microsoft.com/office/powerpoint/2010/main" val="186779142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9210" cy="482536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EMP 테이블의 계층구조를 출력해 보자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SELECT LPAD(‘ ’, (LEVEL-1)*2,’ ’)||ENAME AS 이름, EMPNO, MGR, LEVEL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FROM EMP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START WITH ENAME=‘KING’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CONNECT BY PRIOR EMPNO=MGR;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다중 행 함수</a:t>
            </a: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2460625" y="3155315"/>
            <a:ext cx="31324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컬럼(없으면 ‘ ‘), 길이, 값만큼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354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PRACTICE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GROUP BY</a:t>
            </a:r>
            <a:endParaRPr lang="ko-KR" altLang="en-US" sz="2000" b="1" dirty="0"/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FDA3AB50-FCFC-4C7D-AAC3-2BB20E940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667831"/>
              </p:ext>
            </p:extLst>
          </p:nvPr>
        </p:nvGraphicFramePr>
        <p:xfrm>
          <a:off x="4632804" y="2529000"/>
          <a:ext cx="2926392" cy="18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" name="포장기 셸 개체" showAsIcon="1" r:id="rId3" imgW="567720" imgH="349200" progId="Package">
                  <p:embed/>
                </p:oleObj>
              </mc:Choice>
              <mc:Fallback>
                <p:oleObj name="포장기 셸 개체" showAsIcon="1" r:id="rId3" imgW="56772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2804" y="2529000"/>
                        <a:ext cx="2926392" cy="18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22698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PRACTICE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ORDER BY</a:t>
            </a:r>
            <a:endParaRPr lang="ko-KR" altLang="en-US" sz="2000" b="1" dirty="0"/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A5126242-418E-421D-BCF3-35D48C29DF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135995"/>
              </p:ext>
            </p:extLst>
          </p:nvPr>
        </p:nvGraphicFramePr>
        <p:xfrm>
          <a:off x="4647818" y="2529000"/>
          <a:ext cx="2896364" cy="18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0" name="포장기 셸 개체" showAsIcon="1" r:id="rId3" imgW="561240" imgH="349200" progId="Package">
                  <p:embed/>
                </p:oleObj>
              </mc:Choice>
              <mc:Fallback>
                <p:oleObj name="포장기 셸 개체" showAsIcon="1" r:id="rId3" imgW="56124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7818" y="2529000"/>
                        <a:ext cx="2896364" cy="18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73182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PRACTICE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FUNCTION</a:t>
            </a:r>
            <a:endParaRPr lang="ko-KR" altLang="en-US" sz="2000" b="1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1A6C465B-65C4-4664-ABDC-DC52113078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922263"/>
              </p:ext>
            </p:extLst>
          </p:nvPr>
        </p:nvGraphicFramePr>
        <p:xfrm>
          <a:off x="4799183" y="2529000"/>
          <a:ext cx="2593634" cy="18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4" name="포장기 셸 개체" showAsIcon="1" r:id="rId3" imgW="503280" imgH="349200" progId="Package">
                  <p:embed/>
                </p:oleObj>
              </mc:Choice>
              <mc:Fallback>
                <p:oleObj name="포장기 셸 개체" showAsIcon="1" r:id="rId3" imgW="50328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9183" y="2529000"/>
                        <a:ext cx="2593634" cy="18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00872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PRACTICE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FUNCTION</a:t>
            </a:r>
            <a:endParaRPr lang="ko-KR" altLang="en-US" sz="2000" b="1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19BB253E-0BB0-4F96-805A-3FEADCA275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780946"/>
              </p:ext>
            </p:extLst>
          </p:nvPr>
        </p:nvGraphicFramePr>
        <p:xfrm>
          <a:off x="4799183" y="2529000"/>
          <a:ext cx="2593634" cy="18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7" name="포장기 셸 개체" showAsIcon="1" r:id="rId3" imgW="503280" imgH="349200" progId="Package">
                  <p:embed/>
                </p:oleObj>
              </mc:Choice>
              <mc:Fallback>
                <p:oleObj name="포장기 셸 개체" showAsIcon="1" r:id="rId3" imgW="50328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9183" y="2529000"/>
                        <a:ext cx="2593634" cy="18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171345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9210" cy="482536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SUBQUERY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SELECT, INSERT, UPDATE, DELETE 문 또는 다른 SUBQUERY 안에 들어가는 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  SELECT 구문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중첩된 SELECT 문 이라는 뜻으로 NESTED SELECT 라고도 한다.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종류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 SINGLE ROW SUBQUERY : 서브쿼리의 결과가 1개의 ROW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 MULTI ROW SUBQUERY : 서브쿼리의 결과가 여러 개의 ROW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 MULTI COLUMN SUMBQUERY : WHERE절에서 여러 개의 COLUMN값 비교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 INLINE VIEW : FROM 절에서 서브쿼리가 있는 경우 (가상 테이블)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SUBQUERY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66815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사용 규칙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400" dirty="0"/>
              <a:t>모든 </a:t>
            </a:r>
            <a:r>
              <a:rPr lang="ko-KR" altLang="en-US" sz="2400" dirty="0" err="1"/>
              <a:t>서브쿼리는</a:t>
            </a:r>
            <a:r>
              <a:rPr lang="ko-KR" altLang="en-US" sz="2400" dirty="0"/>
              <a:t> 괄호로 싸여진다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r>
              <a:rPr lang="ko-KR" altLang="en-US" sz="2400" dirty="0" err="1"/>
              <a:t>서브쿼리</a:t>
            </a:r>
            <a:r>
              <a:rPr lang="ko-KR" altLang="en-US" sz="2400" dirty="0"/>
              <a:t> 안에 </a:t>
            </a:r>
            <a:r>
              <a:rPr lang="ko-KR" altLang="en-US" sz="2400" dirty="0" err="1"/>
              <a:t>서브쿼리가</a:t>
            </a:r>
            <a:r>
              <a:rPr lang="ko-KR" altLang="en-US" sz="2400" dirty="0"/>
              <a:t> 들어갈 수 있다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r>
              <a:rPr lang="ko-KR" altLang="en-US" sz="2400" dirty="0" err="1"/>
              <a:t>서브쿼리의</a:t>
            </a:r>
            <a:r>
              <a:rPr lang="ko-KR" altLang="en-US" sz="2400" dirty="0"/>
              <a:t> </a:t>
            </a:r>
            <a:r>
              <a:rPr lang="en-US" altLang="ko-KR" sz="2400" dirty="0"/>
              <a:t>SELECT</a:t>
            </a:r>
            <a:r>
              <a:rPr lang="ko-KR" altLang="en-US" sz="2400" dirty="0"/>
              <a:t>문에서는 하나의 </a:t>
            </a:r>
            <a:r>
              <a:rPr lang="ko-KR" altLang="en-US" sz="2400" dirty="0" err="1"/>
              <a:t>컬럼값</a:t>
            </a:r>
            <a:r>
              <a:rPr lang="en-US" altLang="ko-KR" sz="2400" dirty="0"/>
              <a:t>, 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또는 이를 응용한 하나의 표현식만 사용할 수 있다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r>
              <a:rPr lang="ko-KR" altLang="en-US" sz="2400" dirty="0" err="1"/>
              <a:t>서브쿼리에서</a:t>
            </a:r>
            <a:r>
              <a:rPr lang="ko-KR" altLang="en-US" sz="2400" dirty="0"/>
              <a:t> </a:t>
            </a:r>
            <a:r>
              <a:rPr lang="en-US" altLang="ko-KR" sz="2400" dirty="0"/>
              <a:t>COMPUTE(ROLLUP, CUBE), SELECT INTO(</a:t>
            </a:r>
            <a:r>
              <a:rPr lang="ko-KR" altLang="en-US" sz="2400" dirty="0"/>
              <a:t>원본 그대로</a:t>
            </a:r>
            <a:r>
              <a:rPr lang="en-US" altLang="ko-KR" sz="2400" dirty="0"/>
              <a:t> </a:t>
            </a:r>
            <a:r>
              <a:rPr lang="ko-KR" altLang="en-US" sz="2400" dirty="0"/>
              <a:t>생성</a:t>
            </a:r>
            <a:r>
              <a:rPr lang="en-US" altLang="ko-KR" sz="2400" dirty="0"/>
              <a:t>/</a:t>
            </a:r>
            <a:r>
              <a:rPr lang="ko-KR" altLang="en-US" sz="2400" dirty="0"/>
              <a:t>복사</a:t>
            </a:r>
            <a:r>
              <a:rPr lang="en-US" altLang="ko-KR" sz="2400" dirty="0"/>
              <a:t>)</a:t>
            </a:r>
            <a:r>
              <a:rPr lang="ko-KR" altLang="en-US" sz="2400" dirty="0"/>
              <a:t>는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사용할 수 없다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r>
              <a:rPr lang="ko-KR" altLang="en-US" sz="2400" dirty="0"/>
              <a:t>주 쿼리의 테이블 컬럼은 모두 </a:t>
            </a:r>
            <a:r>
              <a:rPr lang="ko-KR" altLang="en-US" sz="2400" dirty="0" err="1"/>
              <a:t>서브쿼리에서</a:t>
            </a:r>
            <a:r>
              <a:rPr lang="ko-KR" altLang="en-US" sz="2400" dirty="0"/>
              <a:t> 참조하여 사용할 수 있다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r>
              <a:rPr lang="ko-KR" altLang="en-US" sz="2400" dirty="0" err="1"/>
              <a:t>서브쿼리에서</a:t>
            </a:r>
            <a:r>
              <a:rPr lang="ko-KR" altLang="en-US" sz="2400" dirty="0"/>
              <a:t> </a:t>
            </a:r>
            <a:r>
              <a:rPr lang="en-US" altLang="ko-KR" sz="2400" dirty="0"/>
              <a:t>SELECT </a:t>
            </a:r>
            <a:r>
              <a:rPr lang="ko-KR" altLang="en-US" sz="2400" dirty="0"/>
              <a:t>하지 않은 컬럼은 주 쿼리에서 사용할 수 없다</a:t>
            </a:r>
            <a:r>
              <a:rPr lang="en-US" altLang="ko-KR" sz="2400" dirty="0"/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SUBQUERY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0960025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&lt;SINGLE</a:t>
            </a:r>
            <a:r>
              <a:rPr lang="ko-KR" altLang="en-US" dirty="0"/>
              <a:t> </a:t>
            </a:r>
            <a:r>
              <a:rPr lang="en-US" altLang="ko-KR" dirty="0"/>
              <a:t>ROW</a:t>
            </a:r>
            <a:r>
              <a:rPr lang="ko-KR" altLang="en-US" dirty="0"/>
              <a:t> </a:t>
            </a:r>
            <a:r>
              <a:rPr lang="en-US" altLang="ko-KR" dirty="0"/>
              <a:t>SUBQUERY&gt;</a:t>
            </a:r>
          </a:p>
          <a:p>
            <a:pPr marL="0" indent="0">
              <a:buNone/>
            </a:pPr>
            <a:r>
              <a:rPr lang="ko-KR" altLang="en-US" sz="2400" dirty="0"/>
              <a:t>연산자 </a:t>
            </a:r>
            <a:r>
              <a:rPr lang="en-US" altLang="ko-KR" sz="2400" dirty="0"/>
              <a:t>: &gt;, =, &gt;=, ...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Q) JONES </a:t>
            </a:r>
            <a:r>
              <a:rPr lang="ko-KR" altLang="en-US" sz="2400" dirty="0"/>
              <a:t>보다 더 많은 월급을 받는 사람의 이름과 월급을 출력하자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SELECT ENAME, SAL FROM EMP</a:t>
            </a:r>
          </a:p>
          <a:p>
            <a:pPr marL="0" indent="0">
              <a:buNone/>
            </a:pPr>
            <a:r>
              <a:rPr lang="en-US" altLang="ko-KR" sz="2000" dirty="0"/>
              <a:t>WHERE SAL &gt; </a:t>
            </a:r>
            <a:r>
              <a:rPr lang="en-US" altLang="ko-KR" sz="2000" dirty="0">
                <a:solidFill>
                  <a:srgbClr val="FF0000"/>
                </a:solidFill>
              </a:rPr>
              <a:t>(SELECT SAL FROM EMP WHERE ENAME = ‘JONES’);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SUBQUERY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096106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8575" cy="482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&lt;MULTI</a:t>
            </a:r>
            <a:r>
              <a:rPr lang="ko-KR" altLang="en-US" dirty="0"/>
              <a:t> </a:t>
            </a:r>
            <a:r>
              <a:rPr lang="en-US" altLang="ko-KR" dirty="0"/>
              <a:t>ROW</a:t>
            </a:r>
            <a:r>
              <a:rPr lang="ko-KR" altLang="en-US" dirty="0"/>
              <a:t> </a:t>
            </a:r>
            <a:r>
              <a:rPr lang="en-US" altLang="ko-KR" dirty="0"/>
              <a:t>SUBQUERY&gt;</a:t>
            </a:r>
          </a:p>
          <a:p>
            <a:pPr marL="0" indent="0">
              <a:buNone/>
            </a:pPr>
            <a:r>
              <a:rPr lang="ko-KR" altLang="en-US" sz="2400" dirty="0"/>
              <a:t>연산자 </a:t>
            </a:r>
            <a:r>
              <a:rPr lang="en-US" altLang="ko-KR" sz="2400" dirty="0"/>
              <a:t>: IN, NOT IN, ANY, ALL, ...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Q) </a:t>
            </a:r>
            <a:r>
              <a:rPr lang="ko-KR" altLang="en-US" sz="2400" dirty="0"/>
              <a:t>부하직원이 없는 사원의 사원번호와 이름을 출력하자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SELECT EMPNO, ENAME FROM EMP</a:t>
            </a:r>
          </a:p>
          <a:p>
            <a:pPr marL="0" indent="0">
              <a:buNone/>
            </a:pPr>
            <a:r>
              <a:rPr lang="en-US" altLang="ko-KR" sz="2000" dirty="0"/>
              <a:t>WHERE EMPNO NOT IN </a:t>
            </a:r>
            <a:r>
              <a:rPr lang="en-US" altLang="ko-KR" sz="2000" dirty="0">
                <a:solidFill>
                  <a:srgbClr val="FF0000"/>
                </a:solidFill>
              </a:rPr>
              <a:t>(SELECT NVL(MGR,0) FROM EMP)</a:t>
            </a:r>
            <a:r>
              <a:rPr lang="en-US" altLang="ko-KR" sz="2000" dirty="0"/>
              <a:t>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SUBQUERY</a:t>
            </a:r>
            <a:endParaRPr lang="ko-KR" altLang="en-US" sz="2000" b="1" dirty="0"/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3386455" y="2814320"/>
            <a:ext cx="176022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ANY : 아무거나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5031105" y="1827530"/>
            <a:ext cx="8655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다중값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834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9210" cy="482536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&lt;MULTI COLUMN SUBQUERY&gt;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Q) 직업이 ‘SALESMAN’ 인 사원과 </a:t>
            </a:r>
            <a:r>
              <a:rPr lang="en-US" altLang="ko-KR" sz="2400" cap="none" dirty="0" smtClean="0" b="0" strike="noStrike">
                <a:solidFill>
                  <a:srgbClr val="70AD47"/>
                </a:solidFill>
                <a:latin typeface="맑은 고딕" charset="0"/>
                <a:ea typeface="맑은 고딕" charset="0"/>
              </a:rPr>
              <a:t>같은 부서에서 근무하고</a:t>
            </a:r>
            <a:endParaRPr lang="ko-KR" altLang="en-US" sz="24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FE2600"/>
                </a:solidFill>
                <a:latin typeface="맑은 고딕" charset="0"/>
                <a:ea typeface="맑은 고딕" charset="0"/>
              </a:rPr>
              <a:t>같은 월급을 받는 사원들의</a:t>
            </a:r>
            <a:r>
              <a:rPr lang="en-US" altLang="ko-KR" sz="2400" cap="none" dirty="0" smtClean="0" b="0" strike="noStrike">
                <a:solidFill>
                  <a:schemeClr val="accent6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이름, 월급, 부서번호를 출력하자.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SELECT ENAME, SAL, DEPTNO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FROM EMP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WHERE (</a:t>
            </a:r>
            <a:r>
              <a:rPr lang="en-US" altLang="ko-KR" sz="2000" cap="none" dirty="0" smtClean="0" b="0" strike="noStrike">
                <a:solidFill>
                  <a:schemeClr val="accent6"/>
                </a:solidFill>
                <a:latin typeface="맑은 고딕" charset="0"/>
                <a:ea typeface="맑은 고딕" charset="0"/>
              </a:rPr>
              <a:t>DEPTNO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, </a:t>
            </a:r>
            <a:r>
              <a:rPr lang="en-US" altLang="ko-KR" sz="20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SAL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) IN (SELECT </a:t>
            </a:r>
            <a:r>
              <a:rPr lang="en-US" altLang="ko-KR" sz="2000" cap="none" dirty="0" smtClean="0" b="0" strike="noStrike">
                <a:solidFill>
                  <a:schemeClr val="accent6"/>
                </a:solidFill>
                <a:latin typeface="맑은 고딕" charset="0"/>
                <a:ea typeface="맑은 고딕" charset="0"/>
              </a:rPr>
              <a:t>DEPTNO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, </a:t>
            </a:r>
            <a:r>
              <a:rPr lang="en-US" altLang="ko-KR" sz="20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SAL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 FROM EMP WHERE JOB=‘SALESMAN’);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SUBQUERY</a:t>
            </a:r>
            <a:endParaRPr lang="ko-KR" altLang="en-US" sz="2000" b="1" dirty="0"/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5798820" y="1899920"/>
            <a:ext cx="1918969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다중 컬럼 방법 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416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2.SQL </a:t>
            </a:r>
            <a:r>
              <a:rPr lang="ko-KR" altLang="en-US" sz="2400" b="1" dirty="0"/>
              <a:t>기초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8575" cy="482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내용</a:t>
            </a: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타입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87985" y="1825625"/>
          <a:ext cx="11416030" cy="4822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020"/>
                <a:gridCol w="2358390"/>
                <a:gridCol w="7119620"/>
              </a:tblGrid>
              <a:tr h="68897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2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자료형</a:t>
                      </a:r>
                      <a:endParaRPr lang="ko-KR" altLang="en-US" sz="2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2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</a:tr>
              <a:tr h="688975">
                <a:tc rowSpan="3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문자</a:t>
                      </a:r>
                      <a:endParaRPr lang="ko-KR" altLang="en-US" sz="24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CHAR</a:t>
                      </a:r>
                      <a:endParaRPr lang="ko-KR" altLang="en-US" sz="24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최대 길이 2000BYTE </a:t>
                      </a:r>
                      <a:r>
                        <a:rPr lang="en-US" altLang="ko-KR" sz="2400" kern="1200" cap="none" dirty="0" smtClean="0" b="0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고정</a:t>
                      </a:r>
                      <a:r>
                        <a:rPr lang="en-US" altLang="ko-KR" sz="24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길이 문자열</a:t>
                      </a:r>
                      <a:endParaRPr lang="ko-KR" altLang="en-US" sz="24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8897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VARCHAR2</a:t>
                      </a:r>
                      <a:endParaRPr lang="ko-KR" altLang="en-US" sz="24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최대 길이 4000BYTE </a:t>
                      </a:r>
                      <a:r>
                        <a:rPr lang="en-US" altLang="ko-KR" sz="2400" kern="1200" cap="none" dirty="0" smtClean="0" b="0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가변</a:t>
                      </a:r>
                      <a:r>
                        <a:rPr lang="en-US" altLang="ko-KR" sz="24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길이 문자열</a:t>
                      </a:r>
                      <a:endParaRPr lang="ko-KR" altLang="en-US" sz="24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8897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CLOB</a:t>
                      </a:r>
                      <a:endParaRPr lang="ko-KR" altLang="en-US" sz="24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최대 4GB 가변 길이 문자열</a:t>
                      </a:r>
                      <a:endParaRPr lang="ko-KR" altLang="en-US" sz="24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8897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숫자</a:t>
                      </a:r>
                      <a:endParaRPr lang="ko-KR" altLang="en-US" sz="24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24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숫자형 자료형</a:t>
                      </a:r>
                      <a:endParaRPr lang="ko-KR" altLang="en-US" sz="24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8897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날짜</a:t>
                      </a:r>
                      <a:endParaRPr lang="ko-KR" altLang="en-US" sz="24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DATE</a:t>
                      </a:r>
                      <a:endParaRPr lang="ko-KR" altLang="en-US" sz="24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YYYY-MM-DD HH24:MI:SS</a:t>
                      </a:r>
                      <a:endParaRPr lang="ko-KR" altLang="en-US" sz="24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8897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기타</a:t>
                      </a:r>
                      <a:endParaRPr lang="ko-KR" altLang="en-US" sz="24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BLOB</a:t>
                      </a:r>
                      <a:endParaRPr lang="ko-KR" altLang="en-US" sz="24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이진 데이터 저장 자료형</a:t>
                      </a:r>
                      <a:endParaRPr lang="ko-KR" altLang="en-US" sz="24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922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8575" cy="482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&lt;MULTI</a:t>
            </a:r>
            <a:r>
              <a:rPr lang="ko-KR" altLang="en-US" dirty="0"/>
              <a:t> </a:t>
            </a:r>
            <a:r>
              <a:rPr lang="en-US" altLang="ko-KR" dirty="0"/>
              <a:t>COLUMN</a:t>
            </a:r>
            <a:r>
              <a:rPr lang="ko-KR" altLang="en-US" dirty="0"/>
              <a:t> </a:t>
            </a:r>
            <a:r>
              <a:rPr lang="en-US" altLang="ko-KR" dirty="0"/>
              <a:t>SUBQUERY&gt;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SELECT</a:t>
            </a:r>
            <a:r>
              <a:rPr lang="ko-KR" altLang="en-US" sz="2000" dirty="0"/>
              <a:t> </a:t>
            </a:r>
            <a:r>
              <a:rPr lang="en-US" altLang="ko-KR" sz="2000" dirty="0"/>
              <a:t>ENAME,</a:t>
            </a:r>
            <a:r>
              <a:rPr lang="ko-KR" altLang="en-US" sz="2000" dirty="0"/>
              <a:t> </a:t>
            </a:r>
            <a:r>
              <a:rPr lang="en-US" altLang="ko-KR" sz="2000" dirty="0"/>
              <a:t>SAL,</a:t>
            </a:r>
            <a:r>
              <a:rPr lang="ko-KR" altLang="en-US" sz="2000" dirty="0"/>
              <a:t> </a:t>
            </a:r>
            <a:r>
              <a:rPr lang="en-US" altLang="ko-KR" sz="2000" dirty="0"/>
              <a:t>DEPTNO</a:t>
            </a:r>
          </a:p>
          <a:p>
            <a:pPr marL="0" indent="0">
              <a:buNone/>
            </a:pPr>
            <a:r>
              <a:rPr lang="en-US" altLang="ko-KR" sz="2000" dirty="0"/>
              <a:t>FROM EMP</a:t>
            </a:r>
          </a:p>
          <a:p>
            <a:pPr marL="0" indent="0">
              <a:buNone/>
            </a:pPr>
            <a:r>
              <a:rPr lang="en-US" altLang="ko-KR" sz="2000" dirty="0"/>
              <a:t>WHERE DEPTNO IN </a:t>
            </a:r>
            <a:r>
              <a:rPr lang="en-US" altLang="ko-KR" sz="2000" dirty="0">
                <a:solidFill>
                  <a:srgbClr val="FF0000"/>
                </a:solidFill>
              </a:rPr>
              <a:t>(SELECT DEPTNO FROM EMP WHERE JOB=‘SALESMAN’)</a:t>
            </a:r>
          </a:p>
          <a:p>
            <a:pPr marL="0" indent="0">
              <a:buNone/>
            </a:pPr>
            <a:r>
              <a:rPr lang="en-US" altLang="ko-KR" sz="2000" dirty="0"/>
              <a:t>AND SAL IN </a:t>
            </a:r>
            <a:r>
              <a:rPr lang="en-US" altLang="ko-KR" sz="2000" dirty="0">
                <a:solidFill>
                  <a:schemeClr val="accent6"/>
                </a:solidFill>
              </a:rPr>
              <a:t>(SELECT SAL FROM EMP WHERE JOB=‘SALESMAN’);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accent6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SUBQUERY</a:t>
            </a:r>
            <a:endParaRPr lang="ko-KR" altLang="en-US" sz="2000" b="1" dirty="0"/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5798820" y="1899920"/>
            <a:ext cx="1918969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다중 컬럼 방법 2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146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9210" cy="482536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&lt;INLINE VIEW&gt;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Q) 자기 부서의 평균 월급보다 더 많은 월급을 받는 사원들의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이름, 월급, 부서번호, 부서별 평균월급을 출력하자.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SELECT E.ENAME, E.SAL, MYRES.DEPTNO, MYRES.MYAVG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FROM EMP E,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   (SELECT DEPTNO, AVG(SAL) AS MYAVG FROM EMP GROUP BY DEPTNO) MYRES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WHERE E.DEPTNO = MYRES.DEPTNO AND E.SAL &gt; MYRES.MYAVG;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*가상테이블 및 가상테이블의 컬럼은 필수로 별칭을 작성해야 한다.(MYRES, MYAVG)</a:t>
            </a:r>
            <a:endParaRPr lang="ko-KR" altLang="en-US" sz="20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SUBQUERY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0027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PRACTICE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SUBQUERY</a:t>
            </a:r>
            <a:endParaRPr lang="ko-KR" altLang="en-US" sz="2000" b="1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4055BF57-7486-4E01-BC20-E5B90D87C8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058109"/>
              </p:ext>
            </p:extLst>
          </p:nvPr>
        </p:nvGraphicFramePr>
        <p:xfrm>
          <a:off x="4218272" y="2529000"/>
          <a:ext cx="3755455" cy="1799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포장기 셸 개체" showAsIcon="1" r:id="rId3" imgW="729000" imgH="349200" progId="Package">
                  <p:embed/>
                </p:oleObj>
              </mc:Choice>
              <mc:Fallback>
                <p:oleObj name="포장기 셸 개체" showAsIcon="1" r:id="rId3" imgW="72900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8272" y="2529000"/>
                        <a:ext cx="3755455" cy="1799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473141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PRACTICE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SUBQUERY</a:t>
            </a:r>
            <a:endParaRPr lang="ko-KR" altLang="en-US" sz="2000" b="1" dirty="0"/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56388A53-6486-4DAE-8CD9-7722355591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791910"/>
              </p:ext>
            </p:extLst>
          </p:nvPr>
        </p:nvGraphicFramePr>
        <p:xfrm>
          <a:off x="4197507" y="2519048"/>
          <a:ext cx="3796985" cy="181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포장기 셸 개체" showAsIcon="1" r:id="rId3" imgW="729000" imgH="349200" progId="Package">
                  <p:embed/>
                </p:oleObj>
              </mc:Choice>
              <mc:Fallback>
                <p:oleObj name="포장기 셸 개체" showAsIcon="1" r:id="rId3" imgW="72900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7507" y="2519048"/>
                        <a:ext cx="3796985" cy="1819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16791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JOIN : </a:t>
            </a:r>
            <a:r>
              <a:rPr lang="ko-KR" altLang="en-US" dirty="0"/>
              <a:t>테이블과 테이블을 연결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&lt;</a:t>
            </a:r>
            <a:r>
              <a:rPr lang="ko-KR" altLang="en-US" sz="2400" dirty="0"/>
              <a:t>종류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INNER JOIN</a:t>
            </a:r>
          </a:p>
          <a:p>
            <a:pPr marL="0" indent="0">
              <a:buNone/>
            </a:pPr>
            <a:r>
              <a:rPr lang="en-US" altLang="ko-KR" sz="2400" dirty="0"/>
              <a:t>CROSS JOIN</a:t>
            </a:r>
          </a:p>
          <a:p>
            <a:pPr marL="0" indent="0">
              <a:buNone/>
            </a:pPr>
            <a:r>
              <a:rPr lang="en-US" altLang="ko-KR" sz="2400" dirty="0"/>
              <a:t>OUTER JOIN</a:t>
            </a:r>
          </a:p>
          <a:p>
            <a:pPr marL="0" indent="0">
              <a:buNone/>
            </a:pPr>
            <a:r>
              <a:rPr lang="en-US" altLang="ko-KR" sz="2400" dirty="0"/>
              <a:t>NONEQUI JOIN</a:t>
            </a:r>
          </a:p>
          <a:p>
            <a:pPr marL="0" indent="0">
              <a:buNone/>
            </a:pPr>
            <a:r>
              <a:rPr lang="en-US" altLang="ko-KR" sz="2400" dirty="0"/>
              <a:t>SELF JOIN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JOIN</a:t>
            </a:r>
            <a:endParaRPr lang="ko-KR" altLang="en-US" sz="2000" b="1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1D49FB4F-00FC-41BF-9AE0-9D6085B76D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778031"/>
              </p:ext>
            </p:extLst>
          </p:nvPr>
        </p:nvGraphicFramePr>
        <p:xfrm>
          <a:off x="6096000" y="2529000"/>
          <a:ext cx="1759093" cy="18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" name="포장기 셸 개체" showAsIcon="1" r:id="rId3" imgW="342000" imgH="349200" progId="Package">
                  <p:embed/>
                </p:oleObj>
              </mc:Choice>
              <mc:Fallback>
                <p:oleObj name="포장기 셸 개체" showAsIcon="1" r:id="rId3" imgW="34200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2529000"/>
                        <a:ext cx="1759093" cy="18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453246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8575" cy="482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INNER JOIN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SELECT * FROM M INNER JOIN S ON M1= S1;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JOIN</a:t>
            </a:r>
            <a:endParaRPr lang="ko-KR" altLang="en-US" sz="20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E9DC5A0-A0ED-4DBE-9CD9-E3B620F6A9E1}"/>
              </a:ext>
            </a:extLst>
          </p:cNvPr>
          <p:cNvGrpSpPr/>
          <p:nvPr/>
        </p:nvGrpSpPr>
        <p:grpSpPr>
          <a:xfrm>
            <a:off x="949325" y="3766820"/>
            <a:ext cx="3927475" cy="2485390"/>
            <a:chOff x="949325" y="3766820"/>
            <a:chExt cx="3927475" cy="248539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A64DC41-DA9D-48E5-8A49-0CB247DF9BA2}"/>
                </a:ext>
              </a:extLst>
            </p:cNvPr>
            <p:cNvGrpSpPr/>
            <p:nvPr/>
          </p:nvGrpSpPr>
          <p:grpSpPr>
            <a:xfrm>
              <a:off x="949325" y="3766820"/>
              <a:ext cx="3927475" cy="2485390"/>
              <a:chOff x="949325" y="3766820"/>
              <a:chExt cx="3927475" cy="2485390"/>
            </a:xfrm>
            <a:noFill/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AE3002D3-A317-495B-94ED-494B692F16E5}"/>
                  </a:ext>
                </a:extLst>
              </p:cNvPr>
              <p:cNvSpPr/>
              <p:nvPr/>
            </p:nvSpPr>
            <p:spPr>
              <a:xfrm>
                <a:off x="949325" y="3766820"/>
                <a:ext cx="2485390" cy="248539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1CB31ECC-3B20-41BD-A2C3-A4F444221CB2}"/>
                  </a:ext>
                </a:extLst>
              </p:cNvPr>
              <p:cNvSpPr/>
              <p:nvPr/>
            </p:nvSpPr>
            <p:spPr>
              <a:xfrm>
                <a:off x="2391410" y="3766820"/>
                <a:ext cx="2485390" cy="248539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BE0BE4E-1004-4A1F-BB44-0E258F51AD43}"/>
                </a:ext>
              </a:extLst>
            </p:cNvPr>
            <p:cNvCxnSpPr>
              <a:stCxn id="14" idx="7"/>
            </p:cNvCxnSpPr>
            <p:nvPr/>
          </p:nvCxnSpPr>
          <p:spPr>
            <a:xfrm flipH="1">
              <a:off x="2438400" y="4130675"/>
              <a:ext cx="632460" cy="628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09BF76B-EFE1-4908-ABE2-8BCF595CE397}"/>
                </a:ext>
              </a:extLst>
            </p:cNvPr>
            <p:cNvCxnSpPr/>
            <p:nvPr/>
          </p:nvCxnSpPr>
          <p:spPr>
            <a:xfrm flipH="1">
              <a:off x="2438400" y="4361180"/>
              <a:ext cx="808990" cy="8089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77BAE6B-D684-4648-8F7A-3D33101BB9B3}"/>
                </a:ext>
              </a:extLst>
            </p:cNvPr>
            <p:cNvCxnSpPr/>
            <p:nvPr/>
          </p:nvCxnSpPr>
          <p:spPr>
            <a:xfrm flipH="1">
              <a:off x="2520315" y="4665980"/>
              <a:ext cx="879475" cy="87947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2CCF397-E47D-44D3-8623-17BB0687A015}"/>
                </a:ext>
              </a:extLst>
            </p:cNvPr>
            <p:cNvCxnSpPr>
              <a:stCxn id="14" idx="6"/>
            </p:cNvCxnSpPr>
            <p:nvPr/>
          </p:nvCxnSpPr>
          <p:spPr>
            <a:xfrm flipH="1">
              <a:off x="2713990" y="5009515"/>
              <a:ext cx="720725" cy="81661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텍스트 상자 15"/>
          <p:cNvSpPr txBox="1">
            <a:spLocks/>
          </p:cNvSpPr>
          <p:nvPr/>
        </p:nvSpPr>
        <p:spPr>
          <a:xfrm rot="0">
            <a:off x="6176645" y="2838450"/>
            <a:ext cx="231838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null은 조인되지 않음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 rot="0">
            <a:off x="2972435" y="1327785"/>
            <a:ext cx="447294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cmd에 XSM 파일 내용 복사에서 붙어넣기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 rot="0">
            <a:off x="560705" y="3131820"/>
            <a:ext cx="7988300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EMP테이블의 부서번호와 DEPT 테이블의 부서번호를 INNER JOIN 해보자.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SELECT * FROM EMP INNER JOIN DEPT ON EMP.DEPTNO = DEPT.DEPTNO;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 rot="0">
            <a:off x="4994275" y="3874135"/>
            <a:ext cx="538607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SELECT * FROM EMP JOIN DEPT USING(DEPTNO);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4958715" y="4373245"/>
            <a:ext cx="708279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JOIN ON : 컬럼의 이름이 다르고 (M테이블의 M1컬럼과 S테이블의 S1컬럼)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	컬럼 내부의 값이 같은 경우 (M1컬럼의 A,B   S1컬럼의 A,B)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JOIN USING : 컬럼의 이름도 같은 경우(EMP테이블의 DEPTNO컬럼과 DEPT테이블의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DEPT 컬럼)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092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8575" cy="482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CROSS JOIN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SELECT * FROM M CROSS JOIN S;</a:t>
            </a:r>
          </a:p>
          <a:p>
            <a:pPr marL="0" indent="0">
              <a:buNone/>
            </a:pPr>
            <a:r>
              <a:rPr lang="en-US" altLang="ko-KR" sz="2000" dirty="0"/>
              <a:t>SELECT * FROM M,S;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JOIN</a:t>
            </a:r>
            <a:endParaRPr lang="ko-KR" altLang="en-US" sz="2000" b="1" dirty="0"/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950595" y="3971290"/>
            <a:ext cx="4797425" cy="120078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M테이블과 S테이블의 모든 ROW를 출력해줌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M은 4개 ROW, S는 3개 ROW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= 4x3  12개의 ROW가 출력됨.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096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8575" cy="482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OUTER JOIN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SELECT * FROM M </a:t>
            </a:r>
            <a:r>
              <a:rPr lang="en-US" altLang="ko-KR" sz="2000" dirty="0">
                <a:solidFill>
                  <a:srgbClr val="FF0000"/>
                </a:solidFill>
              </a:rPr>
              <a:t>LEFT OUTER JOIN </a:t>
            </a:r>
            <a:r>
              <a:rPr lang="en-US" altLang="ko-KR" sz="2000" dirty="0"/>
              <a:t>S ON M1 = S1;</a:t>
            </a:r>
          </a:p>
          <a:p>
            <a:pPr marL="0" indent="0">
              <a:buNone/>
            </a:pPr>
            <a:r>
              <a:rPr lang="en-US" altLang="ko-KR" sz="2000" dirty="0"/>
              <a:t>--SELECT * FROM M,S WHERE M1 = S1</a:t>
            </a:r>
            <a:r>
              <a:rPr lang="en-US" altLang="ko-KR" sz="2000" dirty="0">
                <a:solidFill>
                  <a:srgbClr val="FF0000"/>
                </a:solidFill>
              </a:rPr>
              <a:t>(+)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SELECT * FROM M </a:t>
            </a:r>
            <a:r>
              <a:rPr lang="en-US" altLang="ko-KR" sz="2000" dirty="0">
                <a:solidFill>
                  <a:schemeClr val="accent6"/>
                </a:solidFill>
              </a:rPr>
              <a:t>RIGHT OUTER JOIN </a:t>
            </a:r>
            <a:r>
              <a:rPr lang="en-US" altLang="ko-KR" sz="2000" dirty="0"/>
              <a:t>S ON M1 = S1;</a:t>
            </a:r>
          </a:p>
          <a:p>
            <a:pPr marL="0" indent="0">
              <a:buNone/>
            </a:pPr>
            <a:r>
              <a:rPr lang="en-US" altLang="ko-KR" sz="2000" dirty="0"/>
              <a:t>--SELECT * FROM M,S WHERE M1</a:t>
            </a:r>
            <a:r>
              <a:rPr lang="en-US" altLang="ko-KR" sz="2000" dirty="0">
                <a:solidFill>
                  <a:schemeClr val="accent6"/>
                </a:solidFill>
              </a:rPr>
              <a:t>(+) </a:t>
            </a:r>
            <a:r>
              <a:rPr lang="en-US" altLang="ko-KR" sz="2000" dirty="0"/>
              <a:t>= S1;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JOIN</a:t>
            </a:r>
            <a:endParaRPr lang="ko-KR" altLang="en-US" sz="20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EE6E08E-E7CC-4E00-8E7C-07B3D3A564D9}"/>
              </a:ext>
            </a:extLst>
          </p:cNvPr>
          <p:cNvGrpSpPr/>
          <p:nvPr/>
        </p:nvGrpSpPr>
        <p:grpSpPr>
          <a:xfrm>
            <a:off x="1240155" y="4473575"/>
            <a:ext cx="3289300" cy="2178685"/>
            <a:chOff x="1240155" y="4473575"/>
            <a:chExt cx="3289300" cy="217868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123E54E-3B10-427D-A4E0-47381A8F6755}"/>
                </a:ext>
              </a:extLst>
            </p:cNvPr>
            <p:cNvGrpSpPr/>
            <p:nvPr/>
          </p:nvGrpSpPr>
          <p:grpSpPr>
            <a:xfrm>
              <a:off x="1240155" y="4473575"/>
              <a:ext cx="3289300" cy="2178685"/>
              <a:chOff x="1240155" y="4473575"/>
              <a:chExt cx="3289300" cy="2178685"/>
            </a:xfrm>
            <a:noFill/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B3E19AC0-9AFD-451D-BF81-45CF07F99591}"/>
                  </a:ext>
                </a:extLst>
              </p:cNvPr>
              <p:cNvSpPr/>
              <p:nvPr/>
            </p:nvSpPr>
            <p:spPr>
              <a:xfrm>
                <a:off x="1240155" y="4473575"/>
                <a:ext cx="2081530" cy="217868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36BCBC6E-2922-421E-B26A-3578F0A6FB90}"/>
                  </a:ext>
                </a:extLst>
              </p:cNvPr>
              <p:cNvSpPr/>
              <p:nvPr/>
            </p:nvSpPr>
            <p:spPr>
              <a:xfrm>
                <a:off x="2447925" y="4473575"/>
                <a:ext cx="2081530" cy="217868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54AF31D-A62E-4708-A2AD-04C4946C6076}"/>
                </a:ext>
              </a:extLst>
            </p:cNvPr>
            <p:cNvCxnSpPr/>
            <p:nvPr/>
          </p:nvCxnSpPr>
          <p:spPr>
            <a:xfrm flipH="1">
              <a:off x="1270000" y="4493895"/>
              <a:ext cx="828675" cy="8623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48FC0A5-6920-40DD-B704-551CCF74DCEE}"/>
                </a:ext>
              </a:extLst>
            </p:cNvPr>
            <p:cNvCxnSpPr/>
            <p:nvPr/>
          </p:nvCxnSpPr>
          <p:spPr>
            <a:xfrm flipH="1">
              <a:off x="1270000" y="4533265"/>
              <a:ext cx="1320800" cy="13823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E46EC4B-8C9B-4157-B938-B24BBC5A3DE6}"/>
                </a:ext>
              </a:extLst>
            </p:cNvPr>
            <p:cNvCxnSpPr/>
            <p:nvPr/>
          </p:nvCxnSpPr>
          <p:spPr>
            <a:xfrm flipH="1">
              <a:off x="1529715" y="4818380"/>
              <a:ext cx="1468120" cy="15360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9A7A5E8-3A02-42E1-B1D7-23BAC099DF12}"/>
                </a:ext>
              </a:extLst>
            </p:cNvPr>
            <p:cNvCxnSpPr/>
            <p:nvPr/>
          </p:nvCxnSpPr>
          <p:spPr>
            <a:xfrm flipH="1">
              <a:off x="2016125" y="5186045"/>
              <a:ext cx="1225550" cy="14535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29BEBA0-4CFF-44BA-91D6-BF8AA3F953F1}"/>
                </a:ext>
              </a:extLst>
            </p:cNvPr>
            <p:cNvCxnSpPr/>
            <p:nvPr/>
          </p:nvCxnSpPr>
          <p:spPr>
            <a:xfrm flipH="1">
              <a:off x="2595245" y="5743575"/>
              <a:ext cx="718185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FB70818-1B6E-4D2D-B073-F5CED1342BC3}"/>
              </a:ext>
            </a:extLst>
          </p:cNvPr>
          <p:cNvGrpSpPr/>
          <p:nvPr/>
        </p:nvGrpSpPr>
        <p:grpSpPr>
          <a:xfrm>
            <a:off x="6270625" y="4473575"/>
            <a:ext cx="3289300" cy="2178685"/>
            <a:chOff x="6270625" y="4473575"/>
            <a:chExt cx="3289300" cy="217868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431FFC9-089D-4251-8F36-A30BE9041FAC}"/>
                </a:ext>
              </a:extLst>
            </p:cNvPr>
            <p:cNvGrpSpPr/>
            <p:nvPr/>
          </p:nvGrpSpPr>
          <p:grpSpPr>
            <a:xfrm>
              <a:off x="6270625" y="4473575"/>
              <a:ext cx="3289300" cy="2178685"/>
              <a:chOff x="6270625" y="4473575"/>
              <a:chExt cx="3289300" cy="2178685"/>
            </a:xfrm>
            <a:noFill/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A3282761-82FF-48B0-85CD-3E6F70007FD9}"/>
                  </a:ext>
                </a:extLst>
              </p:cNvPr>
              <p:cNvSpPr/>
              <p:nvPr/>
            </p:nvSpPr>
            <p:spPr>
              <a:xfrm>
                <a:off x="6270625" y="4473575"/>
                <a:ext cx="2081530" cy="217868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462397D-89FA-4F14-8FF1-34AB5EB9A781}"/>
                  </a:ext>
                </a:extLst>
              </p:cNvPr>
              <p:cNvSpPr/>
              <p:nvPr/>
            </p:nvSpPr>
            <p:spPr>
              <a:xfrm>
                <a:off x="7478395" y="4473575"/>
                <a:ext cx="2081530" cy="217868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252F30F-2674-4E2E-82E4-9C11F18BEB7E}"/>
                </a:ext>
              </a:extLst>
            </p:cNvPr>
            <p:cNvCxnSpPr/>
            <p:nvPr/>
          </p:nvCxnSpPr>
          <p:spPr>
            <a:xfrm flipH="1">
              <a:off x="7513955" y="4533265"/>
              <a:ext cx="828675" cy="86233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CD2530D-E9A7-4E43-9345-9DDA87404A39}"/>
                </a:ext>
              </a:extLst>
            </p:cNvPr>
            <p:cNvCxnSpPr/>
            <p:nvPr/>
          </p:nvCxnSpPr>
          <p:spPr>
            <a:xfrm flipH="1">
              <a:off x="7517765" y="4545965"/>
              <a:ext cx="1320800" cy="138239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E0CED87-2E58-482D-B234-66C1D3D0E165}"/>
                </a:ext>
              </a:extLst>
            </p:cNvPr>
            <p:cNvCxnSpPr/>
            <p:nvPr/>
          </p:nvCxnSpPr>
          <p:spPr>
            <a:xfrm flipH="1">
              <a:off x="7743190" y="4794885"/>
              <a:ext cx="1468120" cy="153606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B134CC7-1AA4-4CEA-9ACC-0EFA66256305}"/>
                </a:ext>
              </a:extLst>
            </p:cNvPr>
            <p:cNvCxnSpPr/>
            <p:nvPr/>
          </p:nvCxnSpPr>
          <p:spPr>
            <a:xfrm flipH="1">
              <a:off x="8228965" y="5165725"/>
              <a:ext cx="1225550" cy="145351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BBD5D16-7B61-4982-89EC-D35FB52B97F1}"/>
                </a:ext>
              </a:extLst>
            </p:cNvPr>
            <p:cNvCxnSpPr/>
            <p:nvPr/>
          </p:nvCxnSpPr>
          <p:spPr>
            <a:xfrm flipH="1">
              <a:off x="8841740" y="5735320"/>
              <a:ext cx="718185" cy="88265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텍스트 상자 24"/>
          <p:cNvSpPr txBox="1">
            <a:spLocks/>
          </p:cNvSpPr>
          <p:nvPr/>
        </p:nvSpPr>
        <p:spPr>
          <a:xfrm rot="0">
            <a:off x="5676900" y="2143760"/>
            <a:ext cx="5401310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LEFT OUTER JOIN : 왼쪽에 있는 내용 다보여줌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RIGHT OUTER JOIN : 오른쪽에 있는 내용 다보여줌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 rot="0">
            <a:off x="5688965" y="3252470"/>
            <a:ext cx="403542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(+) : 해당 컬럼쪽에 남은것이 더 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785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NON EQUI JOIN</a:t>
            </a:r>
          </a:p>
          <a:p>
            <a:pPr>
              <a:buFontTx/>
              <a:buChar char="-"/>
            </a:pPr>
            <a:r>
              <a:rPr lang="ko-KR" altLang="en-US" sz="2400" dirty="0"/>
              <a:t>테이블의 어떤 컬럼도 </a:t>
            </a:r>
            <a:r>
              <a:rPr lang="en-US" altLang="ko-KR" sz="2400" dirty="0"/>
              <a:t>JOIN</a:t>
            </a:r>
            <a:r>
              <a:rPr lang="ko-KR" altLang="en-US" sz="2400" dirty="0"/>
              <a:t>할 테이블의 컬럼과 일치하지 않을 때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SELECT ENAME, SAL, GRADE</a:t>
            </a:r>
          </a:p>
          <a:p>
            <a:pPr marL="0" indent="0">
              <a:buNone/>
            </a:pPr>
            <a:r>
              <a:rPr lang="en-US" altLang="ko-KR" sz="2000" dirty="0"/>
              <a:t>FROM EMP JOIN SALGRADE ON (SAL BETWEEN LOSAL AND HISAL);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SELECT E.ENAME, E.SAL, S.GRADE</a:t>
            </a:r>
          </a:p>
          <a:p>
            <a:pPr marL="0" indent="0">
              <a:buNone/>
            </a:pPr>
            <a:r>
              <a:rPr lang="en-US" altLang="ko-KR" sz="2000" dirty="0"/>
              <a:t>FROM EMP E, SALGRADE S</a:t>
            </a:r>
          </a:p>
          <a:p>
            <a:pPr marL="0" indent="0">
              <a:buNone/>
            </a:pPr>
            <a:r>
              <a:rPr lang="en-US" altLang="ko-KR" sz="2000" dirty="0"/>
              <a:t>WHERE E.SAL BETWEEN S.LOSAL AND S.HISAL;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JOIN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6454950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3.SQL</a:t>
            </a:r>
            <a:r>
              <a:rPr lang="ko-KR" altLang="en-US" sz="2400" b="1" dirty="0"/>
              <a:t>활용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SELF JOIN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Q) </a:t>
            </a:r>
            <a:r>
              <a:rPr lang="ko-KR" altLang="en-US" sz="2400" dirty="0"/>
              <a:t>모든 사원의 사번</a:t>
            </a:r>
            <a:r>
              <a:rPr lang="en-US" altLang="ko-KR" sz="2400" dirty="0"/>
              <a:t>, </a:t>
            </a:r>
            <a:r>
              <a:rPr lang="ko-KR" altLang="en-US" sz="2400" dirty="0"/>
              <a:t>이름</a:t>
            </a:r>
            <a:r>
              <a:rPr lang="en-US" altLang="ko-KR" sz="2400" dirty="0"/>
              <a:t>, </a:t>
            </a:r>
            <a:r>
              <a:rPr lang="ko-KR" altLang="en-US" sz="2400" dirty="0"/>
              <a:t>관리자의 사번</a:t>
            </a:r>
            <a:r>
              <a:rPr lang="en-US" altLang="ko-KR" sz="2400" dirty="0"/>
              <a:t>, </a:t>
            </a:r>
            <a:r>
              <a:rPr lang="ko-KR" altLang="en-US" sz="2400" dirty="0"/>
              <a:t>관리자의 이름을 출력하자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SELECT </a:t>
            </a:r>
            <a:r>
              <a:rPr lang="ko-KR" altLang="en-US" sz="2000" dirty="0"/>
              <a:t>사원</a:t>
            </a:r>
            <a:r>
              <a:rPr lang="en-US" altLang="ko-KR" sz="2000" dirty="0"/>
              <a:t>.EMPNO, </a:t>
            </a:r>
            <a:r>
              <a:rPr lang="ko-KR" altLang="en-US" sz="2000" dirty="0"/>
              <a:t>사원</a:t>
            </a:r>
            <a:r>
              <a:rPr lang="en-US" altLang="ko-KR" sz="2000" dirty="0"/>
              <a:t>.ENAME, </a:t>
            </a:r>
            <a:r>
              <a:rPr lang="ko-KR" altLang="en-US" sz="2000" dirty="0"/>
              <a:t>관리자</a:t>
            </a:r>
            <a:r>
              <a:rPr lang="en-US" altLang="ko-KR" sz="2000" dirty="0"/>
              <a:t>.EMPNO, </a:t>
            </a:r>
            <a:r>
              <a:rPr lang="ko-KR" altLang="en-US" sz="2000" dirty="0"/>
              <a:t>관리자</a:t>
            </a:r>
            <a:r>
              <a:rPr lang="en-US" altLang="ko-KR" sz="2000" dirty="0"/>
              <a:t>.ENAME</a:t>
            </a:r>
          </a:p>
          <a:p>
            <a:pPr marL="0" indent="0">
              <a:buNone/>
            </a:pPr>
            <a:r>
              <a:rPr lang="en-US" altLang="ko-KR" sz="2000" dirty="0"/>
              <a:t>FROM EMP </a:t>
            </a:r>
            <a:r>
              <a:rPr lang="ko-KR" altLang="en-US" sz="2000" dirty="0"/>
              <a:t>사원</a:t>
            </a:r>
            <a:r>
              <a:rPr lang="en-US" altLang="ko-KR" sz="2000" dirty="0"/>
              <a:t>, EMP </a:t>
            </a:r>
            <a:r>
              <a:rPr lang="ko-KR" altLang="en-US" sz="2000" dirty="0"/>
              <a:t>관리자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WHERE </a:t>
            </a:r>
            <a:r>
              <a:rPr lang="ko-KR" altLang="en-US" sz="2000" dirty="0"/>
              <a:t>사원</a:t>
            </a:r>
            <a:r>
              <a:rPr lang="en-US" altLang="ko-KR" sz="2000" dirty="0"/>
              <a:t>.MGR = </a:t>
            </a:r>
            <a:r>
              <a:rPr lang="ko-KR" altLang="en-US" sz="2000" dirty="0"/>
              <a:t>관리자</a:t>
            </a:r>
            <a:r>
              <a:rPr lang="en-US" altLang="ko-KR" sz="2000" dirty="0"/>
              <a:t>.EMPNO;</a:t>
            </a:r>
            <a:endParaRPr lang="en-US" altLang="ko-KR" sz="18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JOIN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1459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118</Pages>
  <Paragraphs>1184</Paragraphs>
  <Words>5518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EastLaw</dc:creator>
  <cp:lastModifiedBy>최 준연</cp:lastModifiedBy>
  <dc:title>DataBase</dc:title>
  <dcterms:modified xsi:type="dcterms:W3CDTF">2019-03-14T11:11:32Z</dcterms:modified>
</cp:coreProperties>
</file>