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8" r:id="rId4"/>
    <p:sldId id="274" r:id="rId5"/>
    <p:sldId id="273" r:id="rId6"/>
    <p:sldId id="272" r:id="rId7"/>
    <p:sldId id="275" r:id="rId8"/>
    <p:sldId id="259" r:id="rId9"/>
    <p:sldId id="270" r:id="rId10"/>
    <p:sldId id="262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hProcess9" loCatId="process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pPr algn="l" defTabSz="1216152">
            <a:buNone/>
          </a:pPr>
          <a:r>
            <a:rPr lang="pt-BR" sz="2400" b="0" i="0" noProof="0" dirty="0" smtClean="0">
              <a:latin typeface="Calibri"/>
              <a:ea typeface="+mn-ea"/>
              <a:cs typeface="+mn-cs"/>
            </a:rPr>
            <a:t>Outros Algoritmos</a:t>
          </a:r>
          <a:endParaRPr lang="pt-BR" sz="2400" b="0" i="0" noProof="0" dirty="0">
            <a:latin typeface="Calibri"/>
            <a:ea typeface="+mn-ea"/>
            <a:cs typeface="+mn-cs"/>
          </a:endParaRPr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pt-BR" noProof="0" dirty="0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91254E5B-E51E-4173-9FF0-86E97F67A00C}">
      <dgm:prSet phldrT="[Text]"/>
      <dgm:spPr/>
      <dgm:t>
        <a:bodyPr/>
        <a:lstStyle/>
        <a:p>
          <a:pPr algn="l" defTabSz="1216152">
            <a:buNone/>
          </a:pPr>
          <a:r>
            <a:rPr lang="pt-BR" sz="2400" b="0" i="0" noProof="0" dirty="0" smtClean="0">
              <a:latin typeface="Calibri"/>
              <a:ea typeface="+mn-ea"/>
              <a:cs typeface="+mn-cs"/>
            </a:rPr>
            <a:t>Testes</a:t>
          </a:r>
          <a:endParaRPr lang="pt-BR" sz="2400" b="0" i="0" noProof="0" dirty="0">
            <a:latin typeface="Calibri"/>
            <a:ea typeface="+mn-ea"/>
            <a:cs typeface="+mn-cs"/>
          </a:endParaRPr>
        </a:p>
      </dgm:t>
    </dgm:pt>
    <dgm:pt modelId="{9389E9FA-4A90-44B8-8374-2A9BB322CBB6}" type="parTrans" cxnId="{2EE612CB-A4D2-497B-915D-5EC5E5B5058B}">
      <dgm:prSet/>
      <dgm:spPr/>
      <dgm:t>
        <a:bodyPr/>
        <a:lstStyle/>
        <a:p>
          <a:endParaRPr lang="pt-BR"/>
        </a:p>
      </dgm:t>
    </dgm:pt>
    <dgm:pt modelId="{7BC8D82A-6AFD-4E41-B2F4-F7647178D319}" type="sibTrans" cxnId="{2EE612CB-A4D2-497B-915D-5EC5E5B5058B}">
      <dgm:prSet/>
      <dgm:spPr/>
      <dgm:t>
        <a:bodyPr/>
        <a:lstStyle/>
        <a:p>
          <a:endParaRPr lang="pt-BR"/>
        </a:p>
      </dgm:t>
    </dgm:pt>
    <dgm:pt modelId="{763D5560-6AEB-4F21-9508-271A4E4D379C}">
      <dgm:prSet phldrT="[Text]"/>
      <dgm:spPr/>
      <dgm:t>
        <a:bodyPr/>
        <a:lstStyle/>
        <a:p>
          <a:pPr algn="l" defTabSz="1216152">
            <a:buNone/>
          </a:pPr>
          <a:r>
            <a:rPr lang="pt-BR" sz="2400" b="0" i="0" noProof="0" dirty="0" smtClean="0">
              <a:latin typeface="Calibri"/>
              <a:ea typeface="+mn-ea"/>
              <a:cs typeface="+mn-cs"/>
            </a:rPr>
            <a:t>Exemplo de aplicação</a:t>
          </a:r>
          <a:endParaRPr lang="pt-BR" sz="2400" b="0" i="0" noProof="0" dirty="0">
            <a:latin typeface="Calibri"/>
            <a:ea typeface="+mn-ea"/>
            <a:cs typeface="+mn-cs"/>
          </a:endParaRPr>
        </a:p>
      </dgm:t>
    </dgm:pt>
    <dgm:pt modelId="{1BC60682-5F43-439B-AC56-8825C3CFC823}" type="parTrans" cxnId="{1B4153CB-AB7F-4B86-9ECD-A760EBC1D00B}">
      <dgm:prSet/>
      <dgm:spPr/>
      <dgm:t>
        <a:bodyPr/>
        <a:lstStyle/>
        <a:p>
          <a:endParaRPr lang="pt-BR"/>
        </a:p>
      </dgm:t>
    </dgm:pt>
    <dgm:pt modelId="{40648B00-AF78-4AAC-BC09-2DF1F7D19277}" type="sibTrans" cxnId="{1B4153CB-AB7F-4B86-9ECD-A760EBC1D00B}">
      <dgm:prSet/>
      <dgm:spPr/>
      <dgm:t>
        <a:bodyPr/>
        <a:lstStyle/>
        <a:p>
          <a:endParaRPr lang="pt-BR"/>
        </a:p>
      </dgm:t>
    </dgm:pt>
    <dgm:pt modelId="{0600C248-E5F1-4062-98AC-CB077AE488E5}" type="pres">
      <dgm:prSet presAssocID="{CD7942A0-B7D2-4B14-8FEA-55FC702F5BE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6245DA-3F3A-489A-A6FD-4E68B7A4735B}" type="pres">
      <dgm:prSet presAssocID="{CD7942A0-B7D2-4B14-8FEA-55FC702F5BE7}" presName="arrow" presStyleLbl="bgShp" presStyleIdx="0" presStyleCnt="1"/>
      <dgm:spPr/>
      <dgm:t>
        <a:bodyPr/>
        <a:lstStyle/>
        <a:p>
          <a:endParaRPr lang="pt-BR"/>
        </a:p>
      </dgm:t>
    </dgm:pt>
    <dgm:pt modelId="{37B1ED64-D726-45A1-9E47-D34BD63CE037}" type="pres">
      <dgm:prSet presAssocID="{CD7942A0-B7D2-4B14-8FEA-55FC702F5BE7}" presName="linearProcess" presStyleCnt="0"/>
      <dgm:spPr/>
      <dgm:t>
        <a:bodyPr/>
        <a:lstStyle/>
        <a:p>
          <a:endParaRPr lang="pt-BR"/>
        </a:p>
      </dgm:t>
    </dgm:pt>
    <dgm:pt modelId="{F4066523-7CCE-4AE0-98FB-6A1CDBF95308}" type="pres">
      <dgm:prSet presAssocID="{8EC937D8-BD76-4A12-A3E5-900D5C1E2E0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0138DB-A997-405A-9FB2-FE521372D530}" type="pres">
      <dgm:prSet presAssocID="{B3EFD4A5-9FA1-4ABE-B722-05162509509B}" presName="sibTrans" presStyleCnt="0"/>
      <dgm:spPr/>
      <dgm:t>
        <a:bodyPr/>
        <a:lstStyle/>
        <a:p>
          <a:endParaRPr lang="pt-BR"/>
        </a:p>
      </dgm:t>
    </dgm:pt>
    <dgm:pt modelId="{6D372093-24B9-48E7-875A-1DDEF8368B91}" type="pres">
      <dgm:prSet presAssocID="{91254E5B-E51E-4173-9FF0-86E97F67A00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8AE0D0-D46E-49EE-A59E-186AF5B2A514}" type="pres">
      <dgm:prSet presAssocID="{7BC8D82A-6AFD-4E41-B2F4-F7647178D319}" presName="sibTrans" presStyleCnt="0"/>
      <dgm:spPr/>
      <dgm:t>
        <a:bodyPr/>
        <a:lstStyle/>
        <a:p>
          <a:endParaRPr lang="pt-BR"/>
        </a:p>
      </dgm:t>
    </dgm:pt>
    <dgm:pt modelId="{FEE7E8D9-A035-44C1-895C-956856A1118C}" type="pres">
      <dgm:prSet presAssocID="{763D5560-6AEB-4F21-9508-271A4E4D379C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1086DC5-F4DB-4F33-94E6-C20CE2A241E8}" type="presOf" srcId="{CD7942A0-B7D2-4B14-8FEA-55FC702F5BE7}" destId="{0600C248-E5F1-4062-98AC-CB077AE488E5}" srcOrd="0" destOrd="0" presId="urn:microsoft.com/office/officeart/2005/8/layout/hProcess9"/>
    <dgm:cxn modelId="{46775FA4-2686-4937-BB7E-864719B7E2CF}" type="presOf" srcId="{763D5560-6AEB-4F21-9508-271A4E4D379C}" destId="{FEE7E8D9-A035-44C1-895C-956856A1118C}" srcOrd="0" destOrd="0" presId="urn:microsoft.com/office/officeart/2005/8/layout/hProcess9"/>
    <dgm:cxn modelId="{1B4153CB-AB7F-4B86-9ECD-A760EBC1D00B}" srcId="{CD7942A0-B7D2-4B14-8FEA-55FC702F5BE7}" destId="{763D5560-6AEB-4F21-9508-271A4E4D379C}" srcOrd="2" destOrd="0" parTransId="{1BC60682-5F43-439B-AC56-8825C3CFC823}" sibTransId="{40648B00-AF78-4AAC-BC09-2DF1F7D19277}"/>
    <dgm:cxn modelId="{43DC8383-AEE5-490C-A8E5-1F216F2B8FE6}" srcId="{CD7942A0-B7D2-4B14-8FEA-55FC702F5BE7}" destId="{8EC937D8-BD76-4A12-A3E5-900D5C1E2E05}" srcOrd="0" destOrd="0" parTransId="{8265EE85-9851-494E-A6D3-1CDACE947DF3}" sibTransId="{B3EFD4A5-9FA1-4ABE-B722-05162509509B}"/>
    <dgm:cxn modelId="{561F6E50-63CF-4F6B-A294-9B601B358E64}" type="presOf" srcId="{91254E5B-E51E-4173-9FF0-86E97F67A00C}" destId="{6D372093-24B9-48E7-875A-1DDEF8368B91}" srcOrd="0" destOrd="0" presId="urn:microsoft.com/office/officeart/2005/8/layout/hProcess9"/>
    <dgm:cxn modelId="{F050A2D5-7BE7-49E0-83E2-567C6B12FD18}" type="presOf" srcId="{8EC937D8-BD76-4A12-A3E5-900D5C1E2E05}" destId="{F4066523-7CCE-4AE0-98FB-6A1CDBF95308}" srcOrd="0" destOrd="0" presId="urn:microsoft.com/office/officeart/2005/8/layout/hProcess9"/>
    <dgm:cxn modelId="{2EE612CB-A4D2-497B-915D-5EC5E5B5058B}" srcId="{CD7942A0-B7D2-4B14-8FEA-55FC702F5BE7}" destId="{91254E5B-E51E-4173-9FF0-86E97F67A00C}" srcOrd="1" destOrd="0" parTransId="{9389E9FA-4A90-44B8-8374-2A9BB322CBB6}" sibTransId="{7BC8D82A-6AFD-4E41-B2F4-F7647178D319}"/>
    <dgm:cxn modelId="{19513DF9-C2AD-43D1-9A4D-0B02E2ACF226}" type="presParOf" srcId="{0600C248-E5F1-4062-98AC-CB077AE488E5}" destId="{746245DA-3F3A-489A-A6FD-4E68B7A4735B}" srcOrd="0" destOrd="0" presId="urn:microsoft.com/office/officeart/2005/8/layout/hProcess9"/>
    <dgm:cxn modelId="{5246ECA9-D330-40B6-B2BB-DDB9BD9C2D52}" type="presParOf" srcId="{0600C248-E5F1-4062-98AC-CB077AE488E5}" destId="{37B1ED64-D726-45A1-9E47-D34BD63CE037}" srcOrd="1" destOrd="0" presId="urn:microsoft.com/office/officeart/2005/8/layout/hProcess9"/>
    <dgm:cxn modelId="{154F5AC1-F4A4-45BA-BFAE-940846F5D0D6}" type="presParOf" srcId="{37B1ED64-D726-45A1-9E47-D34BD63CE037}" destId="{F4066523-7CCE-4AE0-98FB-6A1CDBF95308}" srcOrd="0" destOrd="0" presId="urn:microsoft.com/office/officeart/2005/8/layout/hProcess9"/>
    <dgm:cxn modelId="{44C498AF-3C08-4E69-BAF9-59DA52981DE3}" type="presParOf" srcId="{37B1ED64-D726-45A1-9E47-D34BD63CE037}" destId="{ED0138DB-A997-405A-9FB2-FE521372D530}" srcOrd="1" destOrd="0" presId="urn:microsoft.com/office/officeart/2005/8/layout/hProcess9"/>
    <dgm:cxn modelId="{4DA44672-ADF3-4461-A260-D6304507B387}" type="presParOf" srcId="{37B1ED64-D726-45A1-9E47-D34BD63CE037}" destId="{6D372093-24B9-48E7-875A-1DDEF8368B91}" srcOrd="2" destOrd="0" presId="urn:microsoft.com/office/officeart/2005/8/layout/hProcess9"/>
    <dgm:cxn modelId="{3B49CBA1-1756-4826-B41A-7ECBC203B4B0}" type="presParOf" srcId="{37B1ED64-D726-45A1-9E47-D34BD63CE037}" destId="{888AE0D0-D46E-49EE-A59E-186AF5B2A514}" srcOrd="3" destOrd="0" presId="urn:microsoft.com/office/officeart/2005/8/layout/hProcess9"/>
    <dgm:cxn modelId="{8EC65077-A269-488E-8D8D-72E2232E17DC}" type="presParOf" srcId="{37B1ED64-D726-45A1-9E47-D34BD63CE037}" destId="{FEE7E8D9-A035-44C1-895C-956856A1118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245DA-3F3A-489A-A6FD-4E68B7A4735B}">
      <dsp:nvSpPr>
        <dsp:cNvPr id="0" name=""/>
        <dsp:cNvSpPr/>
      </dsp:nvSpPr>
      <dsp:spPr>
        <a:xfrm>
          <a:off x="480653" y="0"/>
          <a:ext cx="5447405" cy="496855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66523-7CCE-4AE0-98FB-6A1CDBF95308}">
      <dsp:nvSpPr>
        <dsp:cNvPr id="0" name=""/>
        <dsp:cNvSpPr/>
      </dsp:nvSpPr>
      <dsp:spPr>
        <a:xfrm>
          <a:off x="6884" y="1490565"/>
          <a:ext cx="2062804" cy="19874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l" defTabSz="1216152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i="0" kern="1200" noProof="0" dirty="0" smtClean="0">
              <a:latin typeface="Calibri"/>
              <a:ea typeface="+mn-ea"/>
              <a:cs typeface="+mn-cs"/>
            </a:rPr>
            <a:t>Outros Algoritmos</a:t>
          </a:r>
          <a:endParaRPr lang="pt-BR" sz="2900" b="0" i="0" kern="1200" noProof="0" dirty="0">
            <a:latin typeface="Calibri"/>
            <a:ea typeface="+mn-ea"/>
            <a:cs typeface="+mn-cs"/>
          </a:endParaRPr>
        </a:p>
      </dsp:txBody>
      <dsp:txXfrm>
        <a:off x="103902" y="1587583"/>
        <a:ext cx="1868768" cy="1793384"/>
      </dsp:txXfrm>
    </dsp:sp>
    <dsp:sp modelId="{6D372093-24B9-48E7-875A-1DDEF8368B91}">
      <dsp:nvSpPr>
        <dsp:cNvPr id="0" name=""/>
        <dsp:cNvSpPr/>
      </dsp:nvSpPr>
      <dsp:spPr>
        <a:xfrm>
          <a:off x="2172953" y="1490565"/>
          <a:ext cx="2062804" cy="1987420"/>
        </a:xfrm>
        <a:prstGeom prst="roundRect">
          <a:avLst/>
        </a:prstGeom>
        <a:solidFill>
          <a:schemeClr val="accent3">
            <a:hueOff val="-140419"/>
            <a:satOff val="-3796"/>
            <a:lumOff val="-784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l" defTabSz="1216152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i="0" kern="1200" noProof="0" dirty="0" smtClean="0">
              <a:latin typeface="Calibri"/>
              <a:ea typeface="+mn-ea"/>
              <a:cs typeface="+mn-cs"/>
            </a:rPr>
            <a:t>Testes</a:t>
          </a:r>
          <a:endParaRPr lang="pt-BR" sz="2900" b="0" i="0" kern="1200" noProof="0" dirty="0">
            <a:latin typeface="Calibri"/>
            <a:ea typeface="+mn-ea"/>
            <a:cs typeface="+mn-cs"/>
          </a:endParaRPr>
        </a:p>
      </dsp:txBody>
      <dsp:txXfrm>
        <a:off x="2269971" y="1587583"/>
        <a:ext cx="1868768" cy="1793384"/>
      </dsp:txXfrm>
    </dsp:sp>
    <dsp:sp modelId="{FEE7E8D9-A035-44C1-895C-956856A1118C}">
      <dsp:nvSpPr>
        <dsp:cNvPr id="0" name=""/>
        <dsp:cNvSpPr/>
      </dsp:nvSpPr>
      <dsp:spPr>
        <a:xfrm>
          <a:off x="4339023" y="1490565"/>
          <a:ext cx="2062804" cy="1987420"/>
        </a:xfrm>
        <a:prstGeom prst="roundRect">
          <a:avLst/>
        </a:prstGeom>
        <a:solidFill>
          <a:schemeClr val="accent3">
            <a:hueOff val="-280837"/>
            <a:satOff val="-7592"/>
            <a:lumOff val="-1568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l" defTabSz="1216152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i="0" kern="1200" noProof="0" dirty="0" smtClean="0">
              <a:latin typeface="Calibri"/>
              <a:ea typeface="+mn-ea"/>
              <a:cs typeface="+mn-cs"/>
            </a:rPr>
            <a:t>Exemplo de aplicação</a:t>
          </a:r>
          <a:endParaRPr lang="pt-BR" sz="2900" b="0" i="0" kern="1200" noProof="0" dirty="0">
            <a:latin typeface="Calibri"/>
            <a:ea typeface="+mn-ea"/>
            <a:cs typeface="+mn-cs"/>
          </a:endParaRPr>
        </a:p>
      </dsp:txBody>
      <dsp:txXfrm>
        <a:off x="4436041" y="1587583"/>
        <a:ext cx="1868768" cy="1793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pt-BR"/>
              <a:pPr/>
              <a:t>13/06/2015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pt-BR"/>
              <a:pPr/>
              <a:t>13/06/2015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417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52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36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89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386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205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843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9367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995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8070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421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133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1712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33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6077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166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pt-BR" noProof="0" smtClean="0"/>
              <a:pPr/>
              <a:t>13/06/2015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436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764" y="1412776"/>
            <a:ext cx="9797828" cy="1908696"/>
          </a:xfrm>
        </p:spPr>
        <p:txBody>
          <a:bodyPr>
            <a:normAutofit fontScale="90000"/>
          </a:bodyPr>
          <a:lstStyle/>
          <a:p>
            <a:pPr algn="ctr" defTabSz="1216152">
              <a:spcBef>
                <a:spcPts val="0"/>
              </a:spcBef>
            </a:pPr>
            <a:r>
              <a:rPr lang="pt-BR" sz="4800" b="1" dirty="0">
                <a:solidFill>
                  <a:schemeClr val="accent2">
                    <a:lumMod val="75000"/>
                  </a:schemeClr>
                </a:solidFill>
              </a:rPr>
              <a:t>Framework para construção de compiladores com conceitos </a:t>
            </a:r>
            <a:r>
              <a:rPr lang="pt-BR" sz="4800" b="1" dirty="0" err="1" smtClean="0">
                <a:solidFill>
                  <a:schemeClr val="accent2">
                    <a:lumMod val="75000"/>
                  </a:schemeClr>
                </a:solidFill>
              </a:rPr>
              <a:t>Fuzzy</a:t>
            </a:r>
            <a:endParaRPr lang="pt-BR" sz="4800" b="1" i="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54536" y="4293096"/>
            <a:ext cx="8424936" cy="59625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800" b="0" i="0" spc="200" baseline="0" dirty="0" smtClean="0">
                <a:solidFill>
                  <a:srgbClr val="009999"/>
                </a:solidFill>
              </a:rPr>
              <a:t>RODRIGO VIEIRA DA SILVA - RA: 111693</a:t>
            </a:r>
            <a:endParaRPr lang="pt-BR" sz="2800" b="0" i="0" spc="200" baseline="0" dirty="0">
              <a:solidFill>
                <a:srgbClr val="009999"/>
              </a:solidFill>
            </a:endParaRPr>
          </a:p>
        </p:txBody>
      </p:sp>
      <p:sp>
        <p:nvSpPr>
          <p:cNvPr id="4" name="Subtítulo 4"/>
          <p:cNvSpPr txBox="1">
            <a:spLocks/>
          </p:cNvSpPr>
          <p:nvPr/>
        </p:nvSpPr>
        <p:spPr>
          <a:xfrm>
            <a:off x="-1106388" y="5258992"/>
            <a:ext cx="10085860" cy="98792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t-BR" sz="900" dirty="0" smtClean="0">
              <a:solidFill>
                <a:srgbClr val="009999"/>
              </a:solidFill>
            </a:endParaRPr>
          </a:p>
          <a:p>
            <a:pPr algn="r"/>
            <a:r>
              <a:rPr lang="pt-BR" sz="1800" dirty="0" smtClean="0">
                <a:solidFill>
                  <a:srgbClr val="009999"/>
                </a:solidFill>
              </a:rPr>
              <a:t>ORIENTADOR: prof. Marcos Maurício Lombardi </a:t>
            </a:r>
            <a:r>
              <a:rPr lang="pt-BR" sz="1800" dirty="0" err="1" smtClean="0">
                <a:solidFill>
                  <a:srgbClr val="009999"/>
                </a:solidFill>
              </a:rPr>
              <a:t>Pellini</a:t>
            </a:r>
            <a:r>
              <a:rPr lang="pt-BR" sz="1800" dirty="0" smtClean="0">
                <a:solidFill>
                  <a:srgbClr val="009999"/>
                </a:solidFill>
              </a:rPr>
              <a:t> Fernandes</a:t>
            </a:r>
            <a:endParaRPr lang="pt-BR" sz="1800" dirty="0">
              <a:solidFill>
                <a:srgbClr val="009999"/>
              </a:solidFill>
            </a:endParaRPr>
          </a:p>
        </p:txBody>
      </p:sp>
      <p:pic>
        <p:nvPicPr>
          <p:cNvPr id="1026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Agenda</a:t>
            </a:r>
            <a:endParaRPr lang="pt-BR" sz="3600" b="0" i="0" dirty="0">
              <a:solidFill>
                <a:schemeClr val="accent2">
                  <a:lumMod val="75000"/>
                </a:schemeClr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527403"/>
          </a:xfrm>
        </p:spPr>
        <p:txBody>
          <a:bodyPr>
            <a:no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</a:rPr>
              <a:t>Objetivos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</a:rPr>
              <a:t>Possíveis aplicações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Desenvolvimento atual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Conceitos </a:t>
            </a:r>
            <a:r>
              <a:rPr lang="pt-BR" sz="2800" dirty="0" err="1" smtClean="0">
                <a:solidFill>
                  <a:schemeClr val="tx1"/>
                </a:solidFill>
                <a:latin typeface="Calibri"/>
              </a:rPr>
              <a:t>Fuzzy</a:t>
            </a:r>
            <a:endParaRPr lang="pt-BR" sz="2800" dirty="0" smtClean="0">
              <a:solidFill>
                <a:schemeClr val="tx1"/>
              </a:solidFill>
              <a:latin typeface="Calibri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Protótipo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Próximos passos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</a:rPr>
              <a:t>Contribuições</a:t>
            </a:r>
            <a:endParaRPr lang="pt-BR" sz="2800" b="0" i="0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4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Objetivos</a:t>
            </a:r>
            <a:endParaRPr lang="pt-BR" sz="3600" b="0" i="0" dirty="0">
              <a:solidFill>
                <a:schemeClr val="accent2">
                  <a:lumMod val="75000"/>
                </a:schemeClr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015235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Framework</a:t>
            </a:r>
          </a:p>
          <a:p>
            <a:pPr marL="301752" indent="-301752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Framework </a:t>
            </a: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Construção Compiladores</a:t>
            </a:r>
          </a:p>
          <a:p>
            <a:pPr marL="301752" indent="-301752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>
                <a:solidFill>
                  <a:schemeClr val="tx1"/>
                </a:solidFill>
                <a:latin typeface="Calibri"/>
              </a:rPr>
              <a:t>Framework Construção Compiladores Conceitos </a:t>
            </a:r>
            <a:r>
              <a:rPr lang="pt-BR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Fuzzy</a:t>
            </a:r>
            <a:endParaRPr lang="pt-BR" sz="28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ubtítulo 4"/>
          <p:cNvSpPr txBox="1">
            <a:spLocks/>
          </p:cNvSpPr>
          <p:nvPr/>
        </p:nvSpPr>
        <p:spPr>
          <a:xfrm>
            <a:off x="365860" y="4221088"/>
            <a:ext cx="9217024" cy="86409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pt-BR" sz="4000" spc="200" dirty="0" smtClean="0">
                <a:solidFill>
                  <a:srgbClr val="009999"/>
                </a:solidFill>
              </a:rPr>
              <a:t>COMPILADOR TOLERANTE A ERROS</a:t>
            </a:r>
            <a:endParaRPr lang="pt-BR" sz="4000" spc="200" dirty="0">
              <a:solidFill>
                <a:srgbClr val="009999"/>
              </a:solidFill>
            </a:endParaRPr>
          </a:p>
        </p:txBody>
      </p:sp>
      <p:pic>
        <p:nvPicPr>
          <p:cNvPr id="6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8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Possíveis aplicações</a:t>
            </a:r>
            <a:endParaRPr lang="pt-BR" sz="3600" b="0" i="0" dirty="0">
              <a:solidFill>
                <a:schemeClr val="accent2">
                  <a:lumMod val="75000"/>
                </a:schemeClr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231259"/>
          </a:xfrm>
        </p:spPr>
        <p:txBody>
          <a:bodyPr>
            <a:no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Linguagem de programação para iniciantes</a:t>
            </a:r>
            <a:endParaRPr lang="pt-BR" sz="2800" b="0" i="0" dirty="0" smtClean="0">
              <a:solidFill>
                <a:schemeClr val="tx1"/>
              </a:solidFill>
              <a:latin typeface="Calibri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</a:rPr>
              <a:t>Acesso a informações em banco de dados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Automação doméstica</a:t>
            </a:r>
          </a:p>
        </p:txBody>
      </p:sp>
      <p:pic>
        <p:nvPicPr>
          <p:cNvPr id="4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9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Desenvolvimento atual</a:t>
            </a:r>
            <a:endParaRPr lang="pt-BR" sz="3600" b="0" i="0" dirty="0">
              <a:solidFill>
                <a:schemeClr val="accent2">
                  <a:lumMod val="75000"/>
                </a:schemeClr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6" name="Espaço Reservado para Conteúdo 13"/>
          <p:cNvSpPr>
            <a:spLocks noGrp="1"/>
          </p:cNvSpPr>
          <p:nvPr>
            <p:ph idx="1"/>
          </p:nvPr>
        </p:nvSpPr>
        <p:spPr>
          <a:xfrm>
            <a:off x="677159" y="2160591"/>
            <a:ext cx="4625166" cy="2420538"/>
          </a:xfrm>
        </p:spPr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Análise Léxica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Análise Sintática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Gerador de código</a:t>
            </a:r>
            <a:endParaRPr lang="pt-BR" sz="28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EstruturaCompilador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188640"/>
            <a:ext cx="2520280" cy="6300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96" y="1515747"/>
            <a:ext cx="5972175" cy="2514600"/>
          </a:xfrm>
          <a:prstGeom prst="rect">
            <a:avLst/>
          </a:prstGeom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Conceitos </a:t>
            </a:r>
            <a:r>
              <a:rPr lang="pt-BR" sz="3600" b="0" i="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Fuzzy</a:t>
            </a:r>
            <a:endParaRPr lang="pt-BR" sz="3600" b="0" i="0" dirty="0">
              <a:solidFill>
                <a:schemeClr val="accent2">
                  <a:lumMod val="75000"/>
                </a:schemeClr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6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Análise Léxica </a:t>
            </a:r>
            <a:r>
              <a:rPr lang="pt-BR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Fuzzy</a:t>
            </a:r>
            <a:endParaRPr lang="pt-B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Análise Sintática </a:t>
            </a:r>
            <a:r>
              <a:rPr lang="pt-BR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Fuzzy</a:t>
            </a:r>
            <a:endParaRPr lang="pt-B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218883" y="4646423"/>
                <a:ext cx="43924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𝑉𝑛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𝑉𝑡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83" y="4646423"/>
                <a:ext cx="439248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205980" y="5189802"/>
                <a:ext cx="43924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b="0" dirty="0" smtClean="0">
                    <a:ea typeface="Cambria Math" panose="02040503050406030204" pitchFamily="18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≤1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980" y="5189802"/>
                <a:ext cx="4392488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39" t="-23944" b="-50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40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Protótipo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Próximos passos</a:t>
            </a:r>
            <a:endParaRPr lang="pt-BR" sz="3600" b="0" i="0" dirty="0">
              <a:solidFill>
                <a:schemeClr val="accent2">
                  <a:lumMod val="75000"/>
                </a:schemeClr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6" y="1772816"/>
            <a:ext cx="5078677" cy="4465320"/>
          </a:xfrm>
        </p:spPr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Gramática Probabilística (CYK)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Revisão e elaboração de testes complexos</a:t>
            </a:r>
            <a:endParaRPr lang="pt-BR" sz="28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2293952"/>
              </p:ext>
            </p:extLst>
          </p:nvPr>
        </p:nvGraphicFramePr>
        <p:xfrm>
          <a:off x="3214092" y="2276872"/>
          <a:ext cx="64087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Contribuições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09836" y="1772816"/>
            <a:ext cx="9289032" cy="2880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pt-BR" dirty="0" smtClean="0">
                <a:latin typeface="Calibri"/>
              </a:rPr>
              <a:t>Framework de </a:t>
            </a:r>
            <a:r>
              <a:rPr lang="pt-BR" smtClean="0">
                <a:latin typeface="Calibri"/>
              </a:rPr>
              <a:t>utilização simplificada</a:t>
            </a:r>
            <a:endParaRPr lang="pt-BR" dirty="0" smtClean="0">
              <a:latin typeface="Calibri"/>
            </a:endParaRPr>
          </a:p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pt-BR" dirty="0" smtClean="0">
                <a:latin typeface="Calibri"/>
              </a:rPr>
              <a:t>Framework para compiladores </a:t>
            </a:r>
            <a:r>
              <a:rPr lang="pt-BR" dirty="0" err="1" smtClean="0">
                <a:latin typeface="Calibri"/>
              </a:rPr>
              <a:t>Fuzzy</a:t>
            </a:r>
            <a:r>
              <a:rPr lang="pt-BR" dirty="0" smtClean="0">
                <a:latin typeface="Calibri"/>
              </a:rPr>
              <a:t> completa</a:t>
            </a:r>
          </a:p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pt-BR" dirty="0" smtClean="0">
                <a:latin typeface="Calibri"/>
              </a:rPr>
              <a:t>Disponibilização na comunidade </a:t>
            </a:r>
            <a:r>
              <a:rPr lang="pt-BR" dirty="0" err="1" smtClean="0">
                <a:latin typeface="Calibri"/>
              </a:rPr>
              <a:t>Github</a:t>
            </a:r>
            <a:endParaRPr lang="pt-BR" dirty="0">
              <a:latin typeface="Calibri"/>
            </a:endParaRPr>
          </a:p>
        </p:txBody>
      </p:sp>
      <p:pic>
        <p:nvPicPr>
          <p:cNvPr id="5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CFFB320-FA1C-4B32-BAA3-761C5AF552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140</Words>
  <Application>Microsoft Office PowerPoint</Application>
  <PresentationFormat>Personalizar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Trebuchet MS</vt:lpstr>
      <vt:lpstr>Wingdings 3</vt:lpstr>
      <vt:lpstr>Facetado</vt:lpstr>
      <vt:lpstr>Framework para construção de compiladores com conceitos Fuzzy</vt:lpstr>
      <vt:lpstr>Agenda</vt:lpstr>
      <vt:lpstr>Objetivos</vt:lpstr>
      <vt:lpstr>Possíveis aplicações</vt:lpstr>
      <vt:lpstr>Desenvolvimento atual</vt:lpstr>
      <vt:lpstr>Conceitos Fuzzy</vt:lpstr>
      <vt:lpstr>Protótipo</vt:lpstr>
      <vt:lpstr>Próximos passos</vt:lpstr>
      <vt:lpstr>Contribuições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2015-06-09T02:35:39Z</dcterms:created>
  <dcterms:modified xsi:type="dcterms:W3CDTF">2015-06-13T16:02:46Z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