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2" r:id="rId5"/>
    <p:sldId id="267" r:id="rId6"/>
    <p:sldId id="266" r:id="rId7"/>
    <p:sldId id="268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5" r:id="rId26"/>
    <p:sldId id="286" r:id="rId27"/>
    <p:sldId id="287" r:id="rId28"/>
    <p:sldId id="289" r:id="rId29"/>
    <p:sldId id="288" r:id="rId30"/>
    <p:sldId id="305" r:id="rId31"/>
    <p:sldId id="306" r:id="rId32"/>
    <p:sldId id="304" r:id="rId33"/>
    <p:sldId id="290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17" r:id="rId42"/>
    <p:sldId id="318" r:id="rId43"/>
    <p:sldId id="319" r:id="rId44"/>
    <p:sldId id="320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00" r:id="rId60"/>
    <p:sldId id="301" r:id="rId61"/>
    <p:sldId id="302" r:id="rId62"/>
    <p:sldId id="340" r:id="rId63"/>
    <p:sldId id="341" r:id="rId64"/>
    <p:sldId id="342" r:id="rId65"/>
    <p:sldId id="343" r:id="rId66"/>
    <p:sldId id="344" r:id="rId67"/>
    <p:sldId id="345" r:id="rId68"/>
    <p:sldId id="346" r:id="rId69"/>
    <p:sldId id="347" r:id="rId70"/>
    <p:sldId id="321" r:id="rId71"/>
    <p:sldId id="322" r:id="rId72"/>
    <p:sldId id="323" r:id="rId73"/>
    <p:sldId id="324" r:id="rId74"/>
    <p:sldId id="325" r:id="rId75"/>
    <p:sldId id="261" r:id="rId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skyo@outlook.kr" initials="u" lastIdx="1" clrIdx="0">
    <p:extLst>
      <p:ext uri="{19B8F6BF-5375-455C-9EA6-DF929625EA0E}">
        <p15:presenceInfo xmlns:p15="http://schemas.microsoft.com/office/powerpoint/2012/main" userId="c96af4f8e72dce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56CE"/>
    <a:srgbClr val="F7538F"/>
    <a:srgbClr val="33B9E9"/>
    <a:srgbClr val="ADB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1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5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5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2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7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2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93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8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3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8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84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B5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596874"/>
              </p:ext>
            </p:extLst>
          </p:nvPr>
        </p:nvGraphicFramePr>
        <p:xfrm>
          <a:off x="2491530" y="1493240"/>
          <a:ext cx="7298422" cy="279243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7298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8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1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47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2020 1</a:t>
                      </a:r>
                      <a:r>
                        <a:rPr kumimoji="0" lang="ko-KR" altLang="en-US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학기</a:t>
                      </a:r>
                      <a:r>
                        <a:rPr kumimoji="0" lang="en-US" altLang="ko-KR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객체 지향 설계</a:t>
                      </a:r>
                      <a:endParaRPr kumimoji="0" lang="en-US" altLang="ko-KR" sz="1800" b="1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56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6156CE"/>
                          </a:solidFill>
                        </a:rPr>
                        <a:t>웹 메일 프로젝트 최종 발표</a:t>
                      </a:r>
                      <a:endParaRPr lang="ko-KR" altLang="en-US" sz="1200" dirty="0">
                        <a:solidFill>
                          <a:srgbClr val="6156CE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6156CE"/>
                          </a:solidFill>
                        </a:rPr>
                        <a:t>20143226   20143221   20173114   20173237</a:t>
                      </a:r>
                      <a:endParaRPr lang="ko-KR" altLang="en-US" sz="1200" dirty="0">
                        <a:solidFill>
                          <a:srgbClr val="6156CE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6156CE"/>
                          </a:solidFill>
                        </a:rPr>
                        <a:t>김광호      김민수      </a:t>
                      </a:r>
                      <a:r>
                        <a:rPr lang="ko-KR" altLang="en-US" sz="1200" dirty="0" err="1">
                          <a:solidFill>
                            <a:srgbClr val="6156CE"/>
                          </a:solidFill>
                        </a:rPr>
                        <a:t>권미소</a:t>
                      </a:r>
                      <a:r>
                        <a:rPr lang="ko-KR" altLang="en-US" sz="1200" dirty="0">
                          <a:solidFill>
                            <a:srgbClr val="6156CE"/>
                          </a:solidFill>
                        </a:rPr>
                        <a:t>       김희정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4397677" y="2122922"/>
            <a:ext cx="252000" cy="213688"/>
            <a:chOff x="6586693" y="774413"/>
            <a:chExt cx="252000" cy="21368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586693" y="774413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586693" y="839642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586693" y="90487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586693" y="97010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863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교정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1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10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B57AC-2ED3-4CF1-A068-2E48291BF94C}"/>
              </a:ext>
            </a:extLst>
          </p:cNvPr>
          <p:cNvSpPr/>
          <p:nvPr/>
        </p:nvSpPr>
        <p:spPr>
          <a:xfrm>
            <a:off x="1047750" y="731635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스크립틀릿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제거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77E6A9-EDEF-41C3-B0D5-B15A11F93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58CE16-0077-4ACE-A5EF-AF4C82C36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033" name="_x103569688">
            <a:extLst>
              <a:ext uri="{FF2B5EF4-FFF2-40B4-BE49-F238E27FC236}">
                <a16:creationId xmlns:a16="http://schemas.microsoft.com/office/drawing/2014/main" id="{FF87356E-6D15-4279-BD96-26AC366772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6" b="16486"/>
          <a:stretch/>
        </p:blipFill>
        <p:spPr bwMode="auto">
          <a:xfrm>
            <a:off x="432801" y="1667830"/>
            <a:ext cx="8240546" cy="235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AC0A58F0-9B37-4C0B-9301-6E40B811C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035" name="_x103570048">
            <a:extLst>
              <a:ext uri="{FF2B5EF4-FFF2-40B4-BE49-F238E27FC236}">
                <a16:creationId xmlns:a16="http://schemas.microsoft.com/office/drawing/2014/main" id="{31F06D1F-77A5-4F6C-A487-28A83E0DB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97" b="17264"/>
          <a:stretch/>
        </p:blipFill>
        <p:spPr bwMode="auto">
          <a:xfrm>
            <a:off x="432801" y="4294445"/>
            <a:ext cx="8939799" cy="213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6475258-23C8-4E77-8C49-6467E39163A5}"/>
              </a:ext>
            </a:extLst>
          </p:cNvPr>
          <p:cNvSpPr/>
          <p:nvPr/>
        </p:nvSpPr>
        <p:spPr>
          <a:xfrm>
            <a:off x="8673348" y="1719392"/>
            <a:ext cx="2804782" cy="8441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admin_menu.jsp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48A9A3-D8C5-43B2-A28D-8A501296512E}"/>
              </a:ext>
            </a:extLst>
          </p:cNvPr>
          <p:cNvSpPr/>
          <p:nvPr/>
        </p:nvSpPr>
        <p:spPr>
          <a:xfrm>
            <a:off x="8673348" y="4288695"/>
            <a:ext cx="2804782" cy="8441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delete_user.jsp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F279B3C-8CF8-4AC1-BC65-740AD1F75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6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교정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1" y="-15183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11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B57AC-2ED3-4CF1-A068-2E48291BF94C}"/>
              </a:ext>
            </a:extLst>
          </p:cNvPr>
          <p:cNvSpPr/>
          <p:nvPr/>
        </p:nvSpPr>
        <p:spPr>
          <a:xfrm>
            <a:off x="1047750" y="731635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스크립틀릿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제거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77E6A9-EDEF-41C3-B0D5-B15A11F93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58CE16-0077-4ACE-A5EF-AF4C82C36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C0A58F0-9B37-4C0B-9301-6E40B811C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5057" name="_x103569328">
            <a:extLst>
              <a:ext uri="{FF2B5EF4-FFF2-40B4-BE49-F238E27FC236}">
                <a16:creationId xmlns:a16="http://schemas.microsoft.com/office/drawing/2014/main" id="{243103D6-6810-4EC3-BD16-72DE10E6E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1" y="1537013"/>
            <a:ext cx="5537199" cy="489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B5310AF-E711-4E44-921F-FEFAE65230FE}"/>
              </a:ext>
            </a:extLst>
          </p:cNvPr>
          <p:cNvSpPr/>
          <p:nvPr/>
        </p:nvSpPr>
        <p:spPr>
          <a:xfrm>
            <a:off x="6524275" y="1367854"/>
            <a:ext cx="2695925" cy="7038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Bean </a:t>
            </a:r>
            <a:r>
              <a:rPr lang="ko-KR" altLang="en-US" dirty="0">
                <a:solidFill>
                  <a:schemeClr val="tx1"/>
                </a:solidFill>
              </a:rPr>
              <a:t>객체 사용</a:t>
            </a:r>
          </a:p>
        </p:txBody>
      </p:sp>
    </p:spTree>
    <p:extLst>
      <p:ext uri="{BB962C8B-B14F-4D97-AF65-F5344CB8AC3E}">
        <p14:creationId xmlns:p14="http://schemas.microsoft.com/office/powerpoint/2010/main" val="330855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교정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1" y="-15183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12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B57AC-2ED3-4CF1-A068-2E48291BF94C}"/>
              </a:ext>
            </a:extLst>
          </p:cNvPr>
          <p:cNvSpPr/>
          <p:nvPr/>
        </p:nvSpPr>
        <p:spPr>
          <a:xfrm>
            <a:off x="1047750" y="731635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스크립틀릿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제거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77E6A9-EDEF-41C3-B0D5-B15A11F93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58CE16-0077-4ACE-A5EF-AF4C82C36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A592DE-4BB1-4AAA-96A5-CDF323DE1B4B}"/>
              </a:ext>
            </a:extLst>
          </p:cNvPr>
          <p:cNvGrpSpPr/>
          <p:nvPr/>
        </p:nvGrpSpPr>
        <p:grpSpPr>
          <a:xfrm>
            <a:off x="537079" y="1272205"/>
            <a:ext cx="5502275" cy="5494707"/>
            <a:chOff x="5641975" y="969784"/>
            <a:chExt cx="5502275" cy="5494707"/>
          </a:xfrm>
        </p:grpSpPr>
        <p:pic>
          <p:nvPicPr>
            <p:cNvPr id="46081" name="_x103569760">
              <a:extLst>
                <a:ext uri="{FF2B5EF4-FFF2-40B4-BE49-F238E27FC236}">
                  <a16:creationId xmlns:a16="http://schemas.microsoft.com/office/drawing/2014/main" id="{A4B7A3CD-5A2F-4CEB-BFB2-33344FE8A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975" y="969784"/>
              <a:ext cx="5502275" cy="5494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0B10D4-73AA-4221-A1BA-60CBBA9CBFA0}"/>
                </a:ext>
              </a:extLst>
            </p:cNvPr>
            <p:cNvSpPr/>
            <p:nvPr/>
          </p:nvSpPr>
          <p:spPr>
            <a:xfrm>
              <a:off x="5648325" y="1322404"/>
              <a:ext cx="5429250" cy="218364"/>
            </a:xfrm>
            <a:prstGeom prst="rect">
              <a:avLst/>
            </a:prstGeom>
            <a:noFill/>
            <a:ln w="38100">
              <a:solidFill>
                <a:srgbClr val="6156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605E575-A2B4-42F9-AB97-865EA1C4FD88}"/>
                </a:ext>
              </a:extLst>
            </p:cNvPr>
            <p:cNvSpPr/>
            <p:nvPr/>
          </p:nvSpPr>
          <p:spPr>
            <a:xfrm>
              <a:off x="5648325" y="4084654"/>
              <a:ext cx="5429250" cy="430196"/>
            </a:xfrm>
            <a:prstGeom prst="rect">
              <a:avLst/>
            </a:prstGeom>
            <a:noFill/>
            <a:ln w="38100">
              <a:solidFill>
                <a:srgbClr val="6156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6083" name="_x663270680">
            <a:extLst>
              <a:ext uri="{FF2B5EF4-FFF2-40B4-BE49-F238E27FC236}">
                <a16:creationId xmlns:a16="http://schemas.microsoft.com/office/drawing/2014/main" id="{71D741EF-E652-42A8-920D-7403C1AB5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29" y="1365913"/>
            <a:ext cx="5970527" cy="48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970FF5-5B60-4D7F-9CAD-B18BADC58E9E}"/>
              </a:ext>
            </a:extLst>
          </p:cNvPr>
          <p:cNvSpPr/>
          <p:nvPr/>
        </p:nvSpPr>
        <p:spPr>
          <a:xfrm>
            <a:off x="6791325" y="3587310"/>
            <a:ext cx="3962400" cy="489390"/>
          </a:xfrm>
          <a:prstGeom prst="rect">
            <a:avLst/>
          </a:prstGeom>
          <a:noFill/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3CDAE8-3FAF-414F-BFE2-05E6D79CDBF7}"/>
              </a:ext>
            </a:extLst>
          </p:cNvPr>
          <p:cNvSpPr/>
          <p:nvPr/>
        </p:nvSpPr>
        <p:spPr>
          <a:xfrm>
            <a:off x="6791325" y="4572576"/>
            <a:ext cx="3962400" cy="489390"/>
          </a:xfrm>
          <a:prstGeom prst="rect">
            <a:avLst/>
          </a:prstGeom>
          <a:noFill/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2810463-4808-4CAD-BB85-6FB878B96FE6}"/>
              </a:ext>
            </a:extLst>
          </p:cNvPr>
          <p:cNvSpPr/>
          <p:nvPr/>
        </p:nvSpPr>
        <p:spPr>
          <a:xfrm>
            <a:off x="1524000" y="5492895"/>
            <a:ext cx="3962400" cy="430196"/>
          </a:xfrm>
          <a:prstGeom prst="rect">
            <a:avLst/>
          </a:prstGeom>
          <a:noFill/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3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교정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1" y="-15183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13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B57AC-2ED3-4CF1-A068-2E48291BF94C}"/>
              </a:ext>
            </a:extLst>
          </p:cNvPr>
          <p:cNvSpPr/>
          <p:nvPr/>
        </p:nvSpPr>
        <p:spPr>
          <a:xfrm>
            <a:off x="1047750" y="731635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답장 기능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C8DAA9-92A2-485F-9A4A-B921FD136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77" y="984967"/>
            <a:ext cx="6784690" cy="5429250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B822584-74AA-44BA-8896-F68E40A8C899}"/>
              </a:ext>
            </a:extLst>
          </p:cNvPr>
          <p:cNvSpPr/>
          <p:nvPr/>
        </p:nvSpPr>
        <p:spPr>
          <a:xfrm>
            <a:off x="558800" y="1557467"/>
            <a:ext cx="3803649" cy="260495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사용자가 메일을 볼 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답장 버튼을 눌러서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바로 메일에 대한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답장을 할 수 있음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14AB4D-9FF8-44FC-AC09-5000B9D9B51F}"/>
              </a:ext>
            </a:extLst>
          </p:cNvPr>
          <p:cNvSpPr/>
          <p:nvPr/>
        </p:nvSpPr>
        <p:spPr>
          <a:xfrm>
            <a:off x="1047750" y="4560685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확장 </a:t>
            </a:r>
            <a:r>
              <a:rPr lang="ko-KR" altLang="en-US" sz="2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유스케이스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21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교정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1" y="-15183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14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B57AC-2ED3-4CF1-A068-2E48291BF94C}"/>
              </a:ext>
            </a:extLst>
          </p:cNvPr>
          <p:cNvSpPr/>
          <p:nvPr/>
        </p:nvSpPr>
        <p:spPr>
          <a:xfrm>
            <a:off x="880808" y="981363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 시퀀스 다이어그램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7105" name="_x657763504">
            <a:extLst>
              <a:ext uri="{FF2B5EF4-FFF2-40B4-BE49-F238E27FC236}">
                <a16:creationId xmlns:a16="http://schemas.microsoft.com/office/drawing/2014/main" id="{40F52D01-9B82-47DF-BF12-8E03E6E3B8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1"/>
          <a:stretch/>
        </p:blipFill>
        <p:spPr bwMode="auto">
          <a:xfrm>
            <a:off x="3395660" y="1638300"/>
            <a:ext cx="8082598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353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교정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1" y="-15183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15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B57AC-2ED3-4CF1-A068-2E48291BF94C}"/>
              </a:ext>
            </a:extLst>
          </p:cNvPr>
          <p:cNvSpPr/>
          <p:nvPr/>
        </p:nvSpPr>
        <p:spPr>
          <a:xfrm>
            <a:off x="880808" y="981363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클래스 다이어그램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9153" name="_x663271760">
            <a:extLst>
              <a:ext uri="{FF2B5EF4-FFF2-40B4-BE49-F238E27FC236}">
                <a16:creationId xmlns:a16="http://schemas.microsoft.com/office/drawing/2014/main" id="{03FA9C2C-5AA5-4278-A1AE-A86E18603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10" y="1641964"/>
            <a:ext cx="9173574" cy="46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70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교정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1" y="-15183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16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B57AC-2ED3-4CF1-A068-2E48291BF94C}"/>
              </a:ext>
            </a:extLst>
          </p:cNvPr>
          <p:cNvSpPr/>
          <p:nvPr/>
        </p:nvSpPr>
        <p:spPr>
          <a:xfrm>
            <a:off x="880808" y="981363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결과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0177" name="_x597517240">
            <a:extLst>
              <a:ext uri="{FF2B5EF4-FFF2-40B4-BE49-F238E27FC236}">
                <a16:creationId xmlns:a16="http://schemas.microsoft.com/office/drawing/2014/main" id="{1DEE0FF0-3C37-480F-A005-E0C41D38E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6" y="1943111"/>
            <a:ext cx="4635112" cy="271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79" name="_x663271472">
            <a:extLst>
              <a:ext uri="{FF2B5EF4-FFF2-40B4-BE49-F238E27FC236}">
                <a16:creationId xmlns:a16="http://schemas.microsoft.com/office/drawing/2014/main" id="{2319F586-9718-4363-A7F8-D9B09BADA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34"/>
          <a:stretch>
            <a:fillRect/>
          </a:stretch>
        </p:blipFill>
        <p:spPr bwMode="auto">
          <a:xfrm>
            <a:off x="5570287" y="902655"/>
            <a:ext cx="6072437" cy="55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EABEB9C-4F2B-443A-8BF2-2433170BE8A5}"/>
              </a:ext>
            </a:extLst>
          </p:cNvPr>
          <p:cNvSpPr/>
          <p:nvPr/>
        </p:nvSpPr>
        <p:spPr>
          <a:xfrm>
            <a:off x="952500" y="4000500"/>
            <a:ext cx="1276350" cy="534698"/>
          </a:xfrm>
          <a:prstGeom prst="ellipse">
            <a:avLst/>
          </a:prstGeom>
          <a:noFill/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BD47AEA-D712-47C3-BEC7-610E5D962071}"/>
              </a:ext>
            </a:extLst>
          </p:cNvPr>
          <p:cNvSpPr/>
          <p:nvPr/>
        </p:nvSpPr>
        <p:spPr>
          <a:xfrm>
            <a:off x="4749961" y="3202339"/>
            <a:ext cx="1276350" cy="76200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7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교정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1" y="-15183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17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B57AC-2ED3-4CF1-A068-2E48291BF94C}"/>
              </a:ext>
            </a:extLst>
          </p:cNvPr>
          <p:cNvSpPr/>
          <p:nvPr/>
        </p:nvSpPr>
        <p:spPr>
          <a:xfrm>
            <a:off x="880808" y="981363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테스팅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7C56F9-61C9-4C1A-8639-7231CD6C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01" y="2514600"/>
            <a:ext cx="11080818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1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적응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18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B57AC-2ED3-4CF1-A068-2E48291BF94C}"/>
              </a:ext>
            </a:extLst>
          </p:cNvPr>
          <p:cNvSpPr/>
          <p:nvPr/>
        </p:nvSpPr>
        <p:spPr>
          <a:xfrm>
            <a:off x="1047750" y="731635"/>
            <a:ext cx="10430379" cy="921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쓰레드를 사용한 첨부 파일 전송 기능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이전 구현방식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27537264">
            <a:extLst>
              <a:ext uri="{FF2B5EF4-FFF2-40B4-BE49-F238E27FC236}">
                <a16:creationId xmlns:a16="http://schemas.microsoft.com/office/drawing/2014/main" id="{3F8EEFDE-6A30-48F9-BE8E-986A6E1AE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1" y="2151508"/>
            <a:ext cx="6346708" cy="301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57ACA52-7247-444D-BD7D-9E1898A911E6}"/>
              </a:ext>
            </a:extLst>
          </p:cNvPr>
          <p:cNvSpPr/>
          <p:nvPr/>
        </p:nvSpPr>
        <p:spPr>
          <a:xfrm>
            <a:off x="7058025" y="2361549"/>
            <a:ext cx="4743450" cy="1885950"/>
          </a:xfrm>
          <a:prstGeom prst="roundRect">
            <a:avLst/>
          </a:prstGeom>
          <a:noFill/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기존의 첨부파일 추가 기능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첨부파일이 여러 개일 경우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쓰레드가 순차적으로 동작하게 되어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첨부파일 추가 시간이 오래 걸릴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0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적응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19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F011B4-2570-440D-AB09-FA368CB9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11" y="413721"/>
            <a:ext cx="21014232" cy="64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_x669076592">
            <a:extLst>
              <a:ext uri="{FF2B5EF4-FFF2-40B4-BE49-F238E27FC236}">
                <a16:creationId xmlns:a16="http://schemas.microsoft.com/office/drawing/2014/main" id="{A4604734-D7CF-45C5-BB1F-2B284C4FE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540" y="776713"/>
            <a:ext cx="7281367" cy="566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1C61F8-441F-49E6-84B8-44B4682498A7}"/>
              </a:ext>
            </a:extLst>
          </p:cNvPr>
          <p:cNvSpPr/>
          <p:nvPr/>
        </p:nvSpPr>
        <p:spPr>
          <a:xfrm>
            <a:off x="684801" y="9012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2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유스케이스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81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연결선 46"/>
          <p:cNvCxnSpPr>
            <a:stCxn id="11" idx="6"/>
            <a:endCxn id="32" idx="2"/>
          </p:cNvCxnSpPr>
          <p:nvPr/>
        </p:nvCxnSpPr>
        <p:spPr>
          <a:xfrm flipV="1">
            <a:off x="1992085" y="1865988"/>
            <a:ext cx="7502965" cy="5474"/>
          </a:xfrm>
          <a:prstGeom prst="line">
            <a:avLst/>
          </a:prstGeom>
          <a:ln>
            <a:solidFill>
              <a:srgbClr val="ADB5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1" idx="6"/>
            <a:endCxn id="28" idx="2"/>
          </p:cNvCxnSpPr>
          <p:nvPr/>
        </p:nvCxnSpPr>
        <p:spPr>
          <a:xfrm flipV="1">
            <a:off x="1992085" y="1865988"/>
            <a:ext cx="2145388" cy="5474"/>
          </a:xfrm>
          <a:prstGeom prst="line">
            <a:avLst/>
          </a:prstGeom>
          <a:ln w="19050">
            <a:solidFill>
              <a:srgbClr val="33B9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1400" b="1" i="1" kern="0" dirty="0">
                <a:solidFill>
                  <a:prstClr val="white"/>
                </a:solidFill>
              </a:rPr>
              <a:t>목차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2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타원 10"/>
          <p:cNvSpPr/>
          <p:nvPr/>
        </p:nvSpPr>
        <p:spPr>
          <a:xfrm>
            <a:off x="1458685" y="1604762"/>
            <a:ext cx="533400" cy="533400"/>
          </a:xfrm>
          <a:prstGeom prst="ellipse">
            <a:avLst/>
          </a:prstGeom>
          <a:solidFill>
            <a:srgbClr val="3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 26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584794" y="1762190"/>
            <a:ext cx="281183" cy="172822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137473" y="1599288"/>
            <a:ext cx="533400" cy="533400"/>
          </a:xfrm>
          <a:prstGeom prst="ellipse">
            <a:avLst/>
          </a:prstGeom>
          <a:solidFill>
            <a:srgbClr val="3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4263582" y="1756716"/>
            <a:ext cx="281183" cy="172822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816262" y="1604762"/>
            <a:ext cx="533400" cy="533400"/>
          </a:xfrm>
          <a:prstGeom prst="ellipse">
            <a:avLst/>
          </a:prstGeom>
          <a:solidFill>
            <a:srgbClr val="3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495050" y="1599288"/>
            <a:ext cx="533400" cy="533400"/>
          </a:xfrm>
          <a:prstGeom prst="ellipse">
            <a:avLst/>
          </a:prstGeom>
          <a:solidFill>
            <a:srgbClr val="3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6" name="Group 28"/>
          <p:cNvGrpSpPr>
            <a:grpSpLocks noChangeAspect="1"/>
          </p:cNvGrpSpPr>
          <p:nvPr/>
        </p:nvGrpSpPr>
        <p:grpSpPr bwMode="auto">
          <a:xfrm>
            <a:off x="6948863" y="1745430"/>
            <a:ext cx="292821" cy="256276"/>
            <a:chOff x="496" y="4251"/>
            <a:chExt cx="641" cy="561"/>
          </a:xfrm>
          <a:solidFill>
            <a:schemeClr val="bg1"/>
          </a:solidFill>
        </p:grpSpPr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9" name="Freeform 11"/>
          <p:cNvSpPr>
            <a:spLocks noEditPoints="1"/>
          </p:cNvSpPr>
          <p:nvPr/>
        </p:nvSpPr>
        <p:spPr bwMode="auto">
          <a:xfrm>
            <a:off x="9646089" y="1700947"/>
            <a:ext cx="224059" cy="27508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465359" y="2478219"/>
            <a:ext cx="252005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개요</a:t>
            </a:r>
            <a:endParaRPr lang="ko-KR" altLang="en-US" sz="8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3144147" y="2481406"/>
            <a:ext cx="252005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요구사항 분석</a:t>
            </a:r>
            <a:endParaRPr lang="ko-KR" altLang="en-US" sz="8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5822935" y="2484593"/>
            <a:ext cx="252005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교정 유지보수</a:t>
            </a:r>
            <a:endParaRPr lang="ko-KR" altLang="en-US" sz="8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8501723" y="2487780"/>
            <a:ext cx="252005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적응 유지보수</a:t>
            </a:r>
            <a:endParaRPr lang="ko-KR" altLang="en-US" sz="800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18F4533-FAF6-4045-873E-81A716C724F3}"/>
              </a:ext>
            </a:extLst>
          </p:cNvPr>
          <p:cNvCxnSpPr>
            <a:stCxn id="41" idx="6"/>
            <a:endCxn id="46" idx="2"/>
          </p:cNvCxnSpPr>
          <p:nvPr/>
        </p:nvCxnSpPr>
        <p:spPr>
          <a:xfrm flipV="1">
            <a:off x="2580519" y="4155533"/>
            <a:ext cx="7502965" cy="5474"/>
          </a:xfrm>
          <a:prstGeom prst="line">
            <a:avLst/>
          </a:prstGeom>
          <a:ln>
            <a:solidFill>
              <a:srgbClr val="ADB5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C61D142-E07F-4C9B-B93B-4851C06E6917}"/>
              </a:ext>
            </a:extLst>
          </p:cNvPr>
          <p:cNvCxnSpPr>
            <a:stCxn id="41" idx="6"/>
            <a:endCxn id="43" idx="2"/>
          </p:cNvCxnSpPr>
          <p:nvPr/>
        </p:nvCxnSpPr>
        <p:spPr>
          <a:xfrm flipV="1">
            <a:off x="2580519" y="4155533"/>
            <a:ext cx="2145388" cy="5474"/>
          </a:xfrm>
          <a:prstGeom prst="line">
            <a:avLst/>
          </a:prstGeom>
          <a:ln w="19050">
            <a:solidFill>
              <a:srgbClr val="33B9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F7347A3B-DC09-47C6-ABFD-02EAA857D668}"/>
              </a:ext>
            </a:extLst>
          </p:cNvPr>
          <p:cNvSpPr/>
          <p:nvPr/>
        </p:nvSpPr>
        <p:spPr>
          <a:xfrm>
            <a:off x="2047119" y="3894307"/>
            <a:ext cx="533400" cy="533400"/>
          </a:xfrm>
          <a:prstGeom prst="ellipse">
            <a:avLst/>
          </a:prstGeom>
          <a:solidFill>
            <a:srgbClr val="3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자유형 26">
            <a:extLst>
              <a:ext uri="{FF2B5EF4-FFF2-40B4-BE49-F238E27FC236}">
                <a16:creationId xmlns:a16="http://schemas.microsoft.com/office/drawing/2014/main" id="{1A092F4A-57E1-4E6A-B932-1CC9FD7B9738}"/>
              </a:ext>
            </a:extLst>
          </p:cNvPr>
          <p:cNvSpPr/>
          <p:nvPr/>
        </p:nvSpPr>
        <p:spPr>
          <a:xfrm rot="18000000">
            <a:off x="2173228" y="4051735"/>
            <a:ext cx="281183" cy="172822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E8B1BEC-6372-4C7F-806B-DE7AB1EB2901}"/>
              </a:ext>
            </a:extLst>
          </p:cNvPr>
          <p:cNvSpPr/>
          <p:nvPr/>
        </p:nvSpPr>
        <p:spPr>
          <a:xfrm>
            <a:off x="4725907" y="3888833"/>
            <a:ext cx="533400" cy="533400"/>
          </a:xfrm>
          <a:prstGeom prst="ellipse">
            <a:avLst/>
          </a:prstGeom>
          <a:solidFill>
            <a:srgbClr val="3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자유형 28">
            <a:extLst>
              <a:ext uri="{FF2B5EF4-FFF2-40B4-BE49-F238E27FC236}">
                <a16:creationId xmlns:a16="http://schemas.microsoft.com/office/drawing/2014/main" id="{6CDE2F6A-4948-455A-8CF1-45EAB126B534}"/>
              </a:ext>
            </a:extLst>
          </p:cNvPr>
          <p:cNvSpPr/>
          <p:nvPr/>
        </p:nvSpPr>
        <p:spPr>
          <a:xfrm rot="18000000">
            <a:off x="4852016" y="4046261"/>
            <a:ext cx="281183" cy="172822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F08F714-2201-45B5-BD9A-F160DB34BEC3}"/>
              </a:ext>
            </a:extLst>
          </p:cNvPr>
          <p:cNvSpPr/>
          <p:nvPr/>
        </p:nvSpPr>
        <p:spPr>
          <a:xfrm>
            <a:off x="7404696" y="3894307"/>
            <a:ext cx="533400" cy="533400"/>
          </a:xfrm>
          <a:prstGeom prst="ellipse">
            <a:avLst/>
          </a:prstGeom>
          <a:solidFill>
            <a:srgbClr val="3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6A53F70-CDE6-49AC-AD88-7C61F61134CB}"/>
              </a:ext>
            </a:extLst>
          </p:cNvPr>
          <p:cNvSpPr/>
          <p:nvPr/>
        </p:nvSpPr>
        <p:spPr>
          <a:xfrm>
            <a:off x="10083484" y="3888833"/>
            <a:ext cx="533400" cy="533400"/>
          </a:xfrm>
          <a:prstGeom prst="ellipse">
            <a:avLst/>
          </a:prstGeom>
          <a:solidFill>
            <a:srgbClr val="3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9" name="Group 28">
            <a:extLst>
              <a:ext uri="{FF2B5EF4-FFF2-40B4-BE49-F238E27FC236}">
                <a16:creationId xmlns:a16="http://schemas.microsoft.com/office/drawing/2014/main" id="{416BE5D5-CA79-4EFF-B741-D85CE45483E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37297" y="4034975"/>
            <a:ext cx="292821" cy="256276"/>
            <a:chOff x="496" y="4251"/>
            <a:chExt cx="641" cy="561"/>
          </a:xfrm>
          <a:solidFill>
            <a:schemeClr val="bg1"/>
          </a:solidFill>
        </p:grpSpPr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3A7B44B7-C7EC-4A39-B283-08842AAE4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0DDF349C-7455-417A-A0ED-7CE9D934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2" name="Freeform 11">
            <a:extLst>
              <a:ext uri="{FF2B5EF4-FFF2-40B4-BE49-F238E27FC236}">
                <a16:creationId xmlns:a16="http://schemas.microsoft.com/office/drawing/2014/main" id="{1C51F7A2-80A5-43C7-8109-DD7C369B4B2E}"/>
              </a:ext>
            </a:extLst>
          </p:cNvPr>
          <p:cNvSpPr>
            <a:spLocks noEditPoints="1"/>
          </p:cNvSpPr>
          <p:nvPr/>
        </p:nvSpPr>
        <p:spPr bwMode="auto">
          <a:xfrm>
            <a:off x="10234523" y="3990492"/>
            <a:ext cx="224059" cy="27508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B3CF1D-3782-4415-9C58-445F7C033A57}"/>
              </a:ext>
            </a:extLst>
          </p:cNvPr>
          <p:cNvSpPr/>
          <p:nvPr/>
        </p:nvSpPr>
        <p:spPr>
          <a:xfrm>
            <a:off x="1053793" y="4767764"/>
            <a:ext cx="252005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완전화 유지보수</a:t>
            </a:r>
            <a:endParaRPr lang="ko-KR" altLang="en-US" sz="8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74ADD5F-690A-407E-8489-76DDD1E49362}"/>
              </a:ext>
            </a:extLst>
          </p:cNvPr>
          <p:cNvSpPr/>
          <p:nvPr/>
        </p:nvSpPr>
        <p:spPr>
          <a:xfrm>
            <a:off x="3732581" y="4770951"/>
            <a:ext cx="252005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예방 유지보수</a:t>
            </a:r>
            <a:endParaRPr lang="ko-KR" altLang="en-US" sz="8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0EC18D-D024-4CD0-A238-0C8377B714EC}"/>
              </a:ext>
            </a:extLst>
          </p:cNvPr>
          <p:cNvSpPr/>
          <p:nvPr/>
        </p:nvSpPr>
        <p:spPr>
          <a:xfrm>
            <a:off x="6411369" y="4774138"/>
            <a:ext cx="2520051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검토</a:t>
            </a:r>
            <a:endParaRPr lang="ko-KR" altLang="en-US" sz="8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B676C3-A21D-448D-BF3E-8931436DAE44}"/>
              </a:ext>
            </a:extLst>
          </p:cNvPr>
          <p:cNvSpPr/>
          <p:nvPr/>
        </p:nvSpPr>
        <p:spPr>
          <a:xfrm>
            <a:off x="9090157" y="4777325"/>
            <a:ext cx="252005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Q&amp;A</a:t>
            </a:r>
            <a:endParaRPr lang="ko-KR" altLang="en-US" sz="8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24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적응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20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58264A-49B8-49DA-808A-EEE09AE8A9DB}"/>
              </a:ext>
            </a:extLst>
          </p:cNvPr>
          <p:cNvSpPr/>
          <p:nvPr/>
        </p:nvSpPr>
        <p:spPr>
          <a:xfrm>
            <a:off x="684801" y="9012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클래스 다이어그램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9217" name="_x669079184">
            <a:extLst>
              <a:ext uri="{FF2B5EF4-FFF2-40B4-BE49-F238E27FC236}">
                <a16:creationId xmlns:a16="http://schemas.microsoft.com/office/drawing/2014/main" id="{53CF41B4-97B6-48A7-80F0-9A470BAC0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875" y="1374364"/>
            <a:ext cx="9826305" cy="506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108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적응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21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103506976">
            <a:extLst>
              <a:ext uri="{FF2B5EF4-FFF2-40B4-BE49-F238E27FC236}">
                <a16:creationId xmlns:a16="http://schemas.microsoft.com/office/drawing/2014/main" id="{43F90AA1-2951-474F-AF14-467C1D6AB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51" b="5241"/>
          <a:stretch/>
        </p:blipFill>
        <p:spPr bwMode="auto">
          <a:xfrm>
            <a:off x="574662" y="949854"/>
            <a:ext cx="10502486" cy="499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803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적응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22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58264A-49B8-49DA-808A-EEE09AE8A9DB}"/>
              </a:ext>
            </a:extLst>
          </p:cNvPr>
          <p:cNvSpPr/>
          <p:nvPr/>
        </p:nvSpPr>
        <p:spPr>
          <a:xfrm>
            <a:off x="566730" y="4246995"/>
            <a:ext cx="11058535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/>
              <a:t>메일 전송 시 소요시간을 체크하였으나 파일 크기의 제한과 기존 코드에서의 파일 처리 소요시간 또한 고정적이지 않아 정확한 테스팅이 불가능하였음</a:t>
            </a:r>
            <a:r>
              <a:rPr lang="en-US" altLang="ko-KR" dirty="0"/>
              <a:t>.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/>
              <a:t>유지보수를 통해 첨부 파일 전송 시 파일 전송 부분은 쓰레드를 통해서 구현</a:t>
            </a:r>
          </a:p>
        </p:txBody>
      </p:sp>
      <p:pic>
        <p:nvPicPr>
          <p:cNvPr id="12289" name="_x657868624">
            <a:extLst>
              <a:ext uri="{FF2B5EF4-FFF2-40B4-BE49-F238E27FC236}">
                <a16:creationId xmlns:a16="http://schemas.microsoft.com/office/drawing/2014/main" id="{439B28D2-B0E0-4280-89D9-54D121734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01" y="1501876"/>
            <a:ext cx="7268574" cy="274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459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23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FFD369-7AD7-4415-BB4D-A4CC37F8E21E}"/>
              </a:ext>
            </a:extLst>
          </p:cNvPr>
          <p:cNvSpPr/>
          <p:nvPr/>
        </p:nvSpPr>
        <p:spPr>
          <a:xfrm>
            <a:off x="684801" y="901287"/>
            <a:ext cx="10430379" cy="1291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회원가입 기능 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/>
              <a:t>관리자에서 추가해야만 하는 기능을 회원가입이라는 페이지를 생성하여 사용자의 입력 값을 </a:t>
            </a:r>
            <a:r>
              <a:rPr lang="en-US" altLang="ko-KR" sz="1600" dirty="0"/>
              <a:t>DB</a:t>
            </a:r>
            <a:r>
              <a:rPr lang="ko-KR" altLang="en-US" sz="1600" dirty="0"/>
              <a:t>에 추가하여 로그인 할 수 있게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3313" name="_x663272480">
            <a:extLst>
              <a:ext uri="{FF2B5EF4-FFF2-40B4-BE49-F238E27FC236}">
                <a16:creationId xmlns:a16="http://schemas.microsoft.com/office/drawing/2014/main" id="{ECD2D3C9-EE16-4E7D-AB3A-4E325D0BA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01" y="2551565"/>
            <a:ext cx="5030199" cy="255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_x663273560">
            <a:extLst>
              <a:ext uri="{FF2B5EF4-FFF2-40B4-BE49-F238E27FC236}">
                <a16:creationId xmlns:a16="http://schemas.microsoft.com/office/drawing/2014/main" id="{374A2934-7D6C-406C-BF5E-0AB6E1E1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22" y="2274785"/>
            <a:ext cx="4381500" cy="304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6E1659E-12D1-4993-ADAA-ABD2F312D0C7}"/>
              </a:ext>
            </a:extLst>
          </p:cNvPr>
          <p:cNvSpPr/>
          <p:nvPr/>
        </p:nvSpPr>
        <p:spPr>
          <a:xfrm>
            <a:off x="4583655" y="5514500"/>
            <a:ext cx="3024685" cy="57192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기존 시스템 문제점 </a:t>
            </a:r>
          </a:p>
        </p:txBody>
      </p:sp>
    </p:spTree>
    <p:extLst>
      <p:ext uri="{BB962C8B-B14F-4D97-AF65-F5344CB8AC3E}">
        <p14:creationId xmlns:p14="http://schemas.microsoft.com/office/powerpoint/2010/main" val="1446647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24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FFD369-7AD7-4415-BB4D-A4CC37F8E21E}"/>
              </a:ext>
            </a:extLst>
          </p:cNvPr>
          <p:cNvSpPr/>
          <p:nvPr/>
        </p:nvSpPr>
        <p:spPr>
          <a:xfrm>
            <a:off x="684801" y="9012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유스케이스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다이어그램</a:t>
            </a:r>
            <a:endParaRPr lang="ko-KR" altLang="en-US" sz="1600" dirty="0"/>
          </a:p>
        </p:txBody>
      </p:sp>
      <p:pic>
        <p:nvPicPr>
          <p:cNvPr id="14337" name="_x663273200">
            <a:extLst>
              <a:ext uri="{FF2B5EF4-FFF2-40B4-BE49-F238E27FC236}">
                <a16:creationId xmlns:a16="http://schemas.microsoft.com/office/drawing/2014/main" id="{7FDFDAAF-4557-40A8-8285-F2530F74A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707" y="870921"/>
            <a:ext cx="6119813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504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25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FFD369-7AD7-4415-BB4D-A4CC37F8E21E}"/>
              </a:ext>
            </a:extLst>
          </p:cNvPr>
          <p:cNvSpPr/>
          <p:nvPr/>
        </p:nvSpPr>
        <p:spPr>
          <a:xfrm>
            <a:off x="684801" y="9012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클래스 다이어그램</a:t>
            </a:r>
            <a:endParaRPr lang="ko-KR" altLang="en-US" sz="1600" dirty="0"/>
          </a:p>
        </p:txBody>
      </p:sp>
      <p:pic>
        <p:nvPicPr>
          <p:cNvPr id="19457" name="_x103507480">
            <a:extLst>
              <a:ext uri="{FF2B5EF4-FFF2-40B4-BE49-F238E27FC236}">
                <a16:creationId xmlns:a16="http://schemas.microsoft.com/office/drawing/2014/main" id="{536A3CB7-C6AC-4950-8924-29702A6D8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48" y="2163663"/>
            <a:ext cx="11317499" cy="37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28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26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FFD369-7AD7-4415-BB4D-A4CC37F8E21E}"/>
              </a:ext>
            </a:extLst>
          </p:cNvPr>
          <p:cNvSpPr/>
          <p:nvPr/>
        </p:nvSpPr>
        <p:spPr>
          <a:xfrm>
            <a:off x="684801" y="9012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>
                <a:solidFill>
                  <a:prstClr val="black">
                    <a:lumMod val="65000"/>
                    <a:lumOff val="35000"/>
                  </a:prstClr>
                </a:solidFill>
              </a:rPr>
              <a:t>실행 화면</a:t>
            </a:r>
            <a:endParaRPr lang="ko-KR" altLang="en-US" sz="16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A2A1EFB-9E30-4147-B5BE-F4F38D51B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657764368">
            <a:extLst>
              <a:ext uri="{FF2B5EF4-FFF2-40B4-BE49-F238E27FC236}">
                <a16:creationId xmlns:a16="http://schemas.microsoft.com/office/drawing/2014/main" id="{CC0AF556-A61D-459C-88B9-BFD0AF84F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1" t="29915" r="29494" b="35080"/>
          <a:stretch/>
        </p:blipFill>
        <p:spPr bwMode="auto">
          <a:xfrm>
            <a:off x="847726" y="2809875"/>
            <a:ext cx="4287476" cy="207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884E4B6E-B78D-4AA6-90BC-A9F0FA151185}"/>
              </a:ext>
            </a:extLst>
          </p:cNvPr>
          <p:cNvSpPr/>
          <p:nvPr/>
        </p:nvSpPr>
        <p:spPr>
          <a:xfrm>
            <a:off x="3390900" y="3905250"/>
            <a:ext cx="1057275" cy="666749"/>
          </a:xfrm>
          <a:prstGeom prst="ellipse">
            <a:avLst/>
          </a:prstGeom>
          <a:noFill/>
          <a:ln w="5715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520D988-140C-4CC1-B790-D5FC7E684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3" name="_x657763144">
            <a:extLst>
              <a:ext uri="{FF2B5EF4-FFF2-40B4-BE49-F238E27FC236}">
                <a16:creationId xmlns:a16="http://schemas.microsoft.com/office/drawing/2014/main" id="{0F488133-4FB5-48D1-BF39-33AF8EAA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68" y="1862208"/>
            <a:ext cx="6119813" cy="381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2C4679B-3718-4669-AFA7-9EE98372D136}"/>
              </a:ext>
            </a:extLst>
          </p:cNvPr>
          <p:cNvSpPr/>
          <p:nvPr/>
        </p:nvSpPr>
        <p:spPr>
          <a:xfrm>
            <a:off x="4829175" y="3501446"/>
            <a:ext cx="1123950" cy="534698"/>
          </a:xfrm>
          <a:prstGeom prst="rightArrow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0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F011B4-2570-440D-AB09-FA368CB9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11" y="413721"/>
            <a:ext cx="21014232" cy="64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01D6738-6AF0-46DF-BB86-15EF314AD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707" y="4137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684801" y="9012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>
                <a:solidFill>
                  <a:prstClr val="black">
                    <a:lumMod val="65000"/>
                    <a:lumOff val="35000"/>
                  </a:prstClr>
                </a:solidFill>
              </a:rPr>
              <a:t>실행 화면</a:t>
            </a:r>
            <a:endParaRPr lang="ko-KR" altLang="en-US" sz="16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657763864">
            <a:extLst>
              <a:ext uri="{FF2B5EF4-FFF2-40B4-BE49-F238E27FC236}">
                <a16:creationId xmlns:a16="http://schemas.microsoft.com/office/drawing/2014/main" id="{F59742CA-8C1E-43FB-8C0D-DFEFE8BB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01876"/>
            <a:ext cx="8010525" cy="494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333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F011B4-2570-440D-AB09-FA368CB9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11" y="413721"/>
            <a:ext cx="21014232" cy="64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01D6738-6AF0-46DF-BB86-15EF314AD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707" y="4137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684801" y="9012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테스팅</a:t>
            </a:r>
            <a:endParaRPr lang="ko-KR" altLang="en-US" sz="16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B80DFA-1965-47DB-A520-7256606F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090737"/>
            <a:ext cx="10914008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21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684801" y="901287"/>
            <a:ext cx="10430379" cy="921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내게 쓰기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내게 쓰기 메뉴를 만들어서 자신에게 바로 메일을 보낼 수 있게 한다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673B1AD-B486-47D5-9CD8-265F23538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597508600">
            <a:extLst>
              <a:ext uri="{FF2B5EF4-FFF2-40B4-BE49-F238E27FC236}">
                <a16:creationId xmlns:a16="http://schemas.microsoft.com/office/drawing/2014/main" id="{B700E6E6-046F-4E42-8E34-A0E004BC9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6" y="2440753"/>
            <a:ext cx="9411944" cy="337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271F81-A2BB-4766-B3DD-ED5F1B58CF12}"/>
              </a:ext>
            </a:extLst>
          </p:cNvPr>
          <p:cNvSpPr/>
          <p:nvPr/>
        </p:nvSpPr>
        <p:spPr>
          <a:xfrm>
            <a:off x="1964080" y="1930669"/>
            <a:ext cx="3024685" cy="57192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sidebar_menu.jsp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287258-E48E-4873-9361-76F6FFA38A87}"/>
              </a:ext>
            </a:extLst>
          </p:cNvPr>
          <p:cNvGrpSpPr/>
          <p:nvPr/>
        </p:nvGrpSpPr>
        <p:grpSpPr>
          <a:xfrm>
            <a:off x="7488892" y="2128129"/>
            <a:ext cx="4172803" cy="1302939"/>
            <a:chOff x="7488892" y="2128129"/>
            <a:chExt cx="4172803" cy="1302939"/>
          </a:xfrm>
        </p:grpSpPr>
        <p:pic>
          <p:nvPicPr>
            <p:cNvPr id="24579" name="_x597510616">
              <a:extLst>
                <a:ext uri="{FF2B5EF4-FFF2-40B4-BE49-F238E27FC236}">
                  <a16:creationId xmlns:a16="http://schemas.microsoft.com/office/drawing/2014/main" id="{793DCB90-1C39-4AA7-9832-2E5F323EB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8892" y="2716693"/>
              <a:ext cx="3768725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6161920-E03E-4647-BD4D-232287B73302}"/>
                </a:ext>
              </a:extLst>
            </p:cNvPr>
            <p:cNvSpPr/>
            <p:nvPr/>
          </p:nvSpPr>
          <p:spPr>
            <a:xfrm>
              <a:off x="8637010" y="2128129"/>
              <a:ext cx="3024685" cy="57192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write_mail.jsp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04586A6-2FCD-409F-ADE4-B300F50BE638}"/>
              </a:ext>
            </a:extLst>
          </p:cNvPr>
          <p:cNvSpPr/>
          <p:nvPr/>
        </p:nvSpPr>
        <p:spPr>
          <a:xfrm rot="18551637">
            <a:off x="6808198" y="3748019"/>
            <a:ext cx="2074622" cy="921855"/>
          </a:xfrm>
          <a:prstGeom prst="rightArrow">
            <a:avLst>
              <a:gd name="adj1" fmla="val 33468"/>
              <a:gd name="adj2" fmla="val 50000"/>
            </a:avLst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프로젝트 개요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8755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3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1070926" y="1163425"/>
            <a:ext cx="10430379" cy="921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 메일 프로젝트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기존 웹 메일을 유지보수하고 객체지향 설계 방식을 사용해서 개발한다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BC5B06-F2A9-44F7-8125-0CE28D9D481F}"/>
              </a:ext>
            </a:extLst>
          </p:cNvPr>
          <p:cNvGrpSpPr/>
          <p:nvPr/>
        </p:nvGrpSpPr>
        <p:grpSpPr>
          <a:xfrm>
            <a:off x="1647633" y="2517070"/>
            <a:ext cx="8896734" cy="2476500"/>
            <a:chOff x="1651597" y="2375705"/>
            <a:chExt cx="8896734" cy="2476500"/>
          </a:xfrm>
        </p:grpSpPr>
        <p:sp>
          <p:nvSpPr>
            <p:cNvPr id="38" name="자유형 26">
              <a:extLst>
                <a:ext uri="{FF2B5EF4-FFF2-40B4-BE49-F238E27FC236}">
                  <a16:creationId xmlns:a16="http://schemas.microsoft.com/office/drawing/2014/main" id="{8DBAED76-F389-49B8-9DFF-973B5D84B6AA}"/>
                </a:ext>
              </a:extLst>
            </p:cNvPr>
            <p:cNvSpPr/>
            <p:nvPr/>
          </p:nvSpPr>
          <p:spPr>
            <a:xfrm>
              <a:off x="1880584" y="2375705"/>
              <a:ext cx="2018526" cy="522512"/>
            </a:xfrm>
            <a:custGeom>
              <a:avLst/>
              <a:gdLst>
                <a:gd name="connsiteX0" fmla="*/ 1009263 w 2018526"/>
                <a:gd name="connsiteY0" fmla="*/ 0 h 522512"/>
                <a:gd name="connsiteX1" fmla="*/ 1964757 w 2018526"/>
                <a:gd name="connsiteY1" fmla="*/ 450608 h 522512"/>
                <a:gd name="connsiteX2" fmla="*/ 2018526 w 2018526"/>
                <a:gd name="connsiteY2" fmla="*/ 522512 h 522512"/>
                <a:gd name="connsiteX3" fmla="*/ 0 w 2018526"/>
                <a:gd name="connsiteY3" fmla="*/ 522512 h 522512"/>
                <a:gd name="connsiteX4" fmla="*/ 53769 w 2018526"/>
                <a:gd name="connsiteY4" fmla="*/ 450608 h 522512"/>
                <a:gd name="connsiteX5" fmla="*/ 1009263 w 2018526"/>
                <a:gd name="connsiteY5" fmla="*/ 0 h 52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8526" h="522512">
                  <a:moveTo>
                    <a:pt x="1009263" y="0"/>
                  </a:moveTo>
                  <a:cubicBezTo>
                    <a:pt x="1393938" y="0"/>
                    <a:pt x="1737644" y="175410"/>
                    <a:pt x="1964757" y="450608"/>
                  </a:cubicBezTo>
                  <a:lnTo>
                    <a:pt x="2018526" y="522512"/>
                  </a:lnTo>
                  <a:lnTo>
                    <a:pt x="0" y="522512"/>
                  </a:lnTo>
                  <a:lnTo>
                    <a:pt x="53769" y="450608"/>
                  </a:lnTo>
                  <a:cubicBezTo>
                    <a:pt x="280882" y="175410"/>
                    <a:pt x="624588" y="0"/>
                    <a:pt x="1009263" y="0"/>
                  </a:cubicBezTo>
                  <a:close/>
                </a:path>
              </a:pathLst>
            </a:custGeom>
            <a:solidFill>
              <a:srgbClr val="6156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 27">
              <a:extLst>
                <a:ext uri="{FF2B5EF4-FFF2-40B4-BE49-F238E27FC236}">
                  <a16:creationId xmlns:a16="http://schemas.microsoft.com/office/drawing/2014/main" id="{0E1F3DB8-3333-4AD5-801F-2A59480C4187}"/>
                </a:ext>
              </a:extLst>
            </p:cNvPr>
            <p:cNvSpPr/>
            <p:nvPr/>
          </p:nvSpPr>
          <p:spPr>
            <a:xfrm>
              <a:off x="1651597" y="2898217"/>
              <a:ext cx="2476500" cy="1953988"/>
            </a:xfrm>
            <a:custGeom>
              <a:avLst/>
              <a:gdLst>
                <a:gd name="connsiteX0" fmla="*/ 228987 w 2476500"/>
                <a:gd name="connsiteY0" fmla="*/ 0 h 1953988"/>
                <a:gd name="connsiteX1" fmla="*/ 2247513 w 2476500"/>
                <a:gd name="connsiteY1" fmla="*/ 0 h 1953988"/>
                <a:gd name="connsiteX2" fmla="*/ 2265026 w 2476500"/>
                <a:gd name="connsiteY2" fmla="*/ 23420 h 1953988"/>
                <a:gd name="connsiteX3" fmla="*/ 2476500 w 2476500"/>
                <a:gd name="connsiteY3" fmla="*/ 715738 h 1953988"/>
                <a:gd name="connsiteX4" fmla="*/ 1238250 w 2476500"/>
                <a:gd name="connsiteY4" fmla="*/ 1953988 h 1953988"/>
                <a:gd name="connsiteX5" fmla="*/ 0 w 2476500"/>
                <a:gd name="connsiteY5" fmla="*/ 715738 h 1953988"/>
                <a:gd name="connsiteX6" fmla="*/ 211474 w 2476500"/>
                <a:gd name="connsiteY6" fmla="*/ 23420 h 1953988"/>
                <a:gd name="connsiteX7" fmla="*/ 228987 w 2476500"/>
                <a:gd name="connsiteY7" fmla="*/ 0 h 195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0" h="1953988">
                  <a:moveTo>
                    <a:pt x="228987" y="0"/>
                  </a:moveTo>
                  <a:lnTo>
                    <a:pt x="2247513" y="0"/>
                  </a:lnTo>
                  <a:lnTo>
                    <a:pt x="2265026" y="23420"/>
                  </a:lnTo>
                  <a:cubicBezTo>
                    <a:pt x="2398540" y="221047"/>
                    <a:pt x="2476500" y="459288"/>
                    <a:pt x="2476500" y="715738"/>
                  </a:cubicBezTo>
                  <a:cubicBezTo>
                    <a:pt x="2476500" y="1399605"/>
                    <a:pt x="1922117" y="1953988"/>
                    <a:pt x="1238250" y="1953988"/>
                  </a:cubicBezTo>
                  <a:cubicBezTo>
                    <a:pt x="554383" y="1953988"/>
                    <a:pt x="0" y="1399605"/>
                    <a:pt x="0" y="715738"/>
                  </a:cubicBezTo>
                  <a:cubicBezTo>
                    <a:pt x="0" y="459288"/>
                    <a:pt x="77960" y="221047"/>
                    <a:pt x="211474" y="23420"/>
                  </a:cubicBezTo>
                  <a:lnTo>
                    <a:pt x="22898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8047CF4-FD2F-4510-B02F-B8B02B09E88A}"/>
                </a:ext>
              </a:extLst>
            </p:cNvPr>
            <p:cNvSpPr/>
            <p:nvPr/>
          </p:nvSpPr>
          <p:spPr>
            <a:xfrm>
              <a:off x="2308600" y="2509873"/>
              <a:ext cx="1162499" cy="333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prstClr val="white"/>
                  </a:solidFill>
                </a:rPr>
                <a:t>메일 프로토콜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65" name="자유형 31">
              <a:extLst>
                <a:ext uri="{FF2B5EF4-FFF2-40B4-BE49-F238E27FC236}">
                  <a16:creationId xmlns:a16="http://schemas.microsoft.com/office/drawing/2014/main" id="{23367EDB-D698-42C7-8388-83A1243324E2}"/>
                </a:ext>
              </a:extLst>
            </p:cNvPr>
            <p:cNvSpPr/>
            <p:nvPr/>
          </p:nvSpPr>
          <p:spPr>
            <a:xfrm>
              <a:off x="5090701" y="2375705"/>
              <a:ext cx="2018526" cy="522512"/>
            </a:xfrm>
            <a:custGeom>
              <a:avLst/>
              <a:gdLst>
                <a:gd name="connsiteX0" fmla="*/ 1009263 w 2018526"/>
                <a:gd name="connsiteY0" fmla="*/ 0 h 522512"/>
                <a:gd name="connsiteX1" fmla="*/ 1964757 w 2018526"/>
                <a:gd name="connsiteY1" fmla="*/ 450608 h 522512"/>
                <a:gd name="connsiteX2" fmla="*/ 2018526 w 2018526"/>
                <a:gd name="connsiteY2" fmla="*/ 522512 h 522512"/>
                <a:gd name="connsiteX3" fmla="*/ 0 w 2018526"/>
                <a:gd name="connsiteY3" fmla="*/ 522512 h 522512"/>
                <a:gd name="connsiteX4" fmla="*/ 53769 w 2018526"/>
                <a:gd name="connsiteY4" fmla="*/ 450608 h 522512"/>
                <a:gd name="connsiteX5" fmla="*/ 1009263 w 2018526"/>
                <a:gd name="connsiteY5" fmla="*/ 0 h 52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8526" h="522512">
                  <a:moveTo>
                    <a:pt x="1009263" y="0"/>
                  </a:moveTo>
                  <a:cubicBezTo>
                    <a:pt x="1393938" y="0"/>
                    <a:pt x="1737644" y="175410"/>
                    <a:pt x="1964757" y="450608"/>
                  </a:cubicBezTo>
                  <a:lnTo>
                    <a:pt x="2018526" y="522512"/>
                  </a:lnTo>
                  <a:lnTo>
                    <a:pt x="0" y="522512"/>
                  </a:lnTo>
                  <a:lnTo>
                    <a:pt x="53769" y="450608"/>
                  </a:lnTo>
                  <a:cubicBezTo>
                    <a:pt x="280882" y="175410"/>
                    <a:pt x="624588" y="0"/>
                    <a:pt x="1009263" y="0"/>
                  </a:cubicBezTo>
                  <a:close/>
                </a:path>
              </a:pathLst>
            </a:custGeom>
            <a:solidFill>
              <a:srgbClr val="6156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자유형 32">
              <a:extLst>
                <a:ext uri="{FF2B5EF4-FFF2-40B4-BE49-F238E27FC236}">
                  <a16:creationId xmlns:a16="http://schemas.microsoft.com/office/drawing/2014/main" id="{B3BECC86-1718-4485-B68A-07618E8CC611}"/>
                </a:ext>
              </a:extLst>
            </p:cNvPr>
            <p:cNvSpPr/>
            <p:nvPr/>
          </p:nvSpPr>
          <p:spPr>
            <a:xfrm>
              <a:off x="4861714" y="2898217"/>
              <a:ext cx="2476500" cy="1953988"/>
            </a:xfrm>
            <a:custGeom>
              <a:avLst/>
              <a:gdLst>
                <a:gd name="connsiteX0" fmla="*/ 228987 w 2476500"/>
                <a:gd name="connsiteY0" fmla="*/ 0 h 1953988"/>
                <a:gd name="connsiteX1" fmla="*/ 2247513 w 2476500"/>
                <a:gd name="connsiteY1" fmla="*/ 0 h 1953988"/>
                <a:gd name="connsiteX2" fmla="*/ 2265026 w 2476500"/>
                <a:gd name="connsiteY2" fmla="*/ 23420 h 1953988"/>
                <a:gd name="connsiteX3" fmla="*/ 2476500 w 2476500"/>
                <a:gd name="connsiteY3" fmla="*/ 715738 h 1953988"/>
                <a:gd name="connsiteX4" fmla="*/ 1238250 w 2476500"/>
                <a:gd name="connsiteY4" fmla="*/ 1953988 h 1953988"/>
                <a:gd name="connsiteX5" fmla="*/ 0 w 2476500"/>
                <a:gd name="connsiteY5" fmla="*/ 715738 h 1953988"/>
                <a:gd name="connsiteX6" fmla="*/ 211474 w 2476500"/>
                <a:gd name="connsiteY6" fmla="*/ 23420 h 1953988"/>
                <a:gd name="connsiteX7" fmla="*/ 228987 w 2476500"/>
                <a:gd name="connsiteY7" fmla="*/ 0 h 195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0" h="1953988">
                  <a:moveTo>
                    <a:pt x="228987" y="0"/>
                  </a:moveTo>
                  <a:lnTo>
                    <a:pt x="2247513" y="0"/>
                  </a:lnTo>
                  <a:lnTo>
                    <a:pt x="2265026" y="23420"/>
                  </a:lnTo>
                  <a:cubicBezTo>
                    <a:pt x="2398540" y="221047"/>
                    <a:pt x="2476500" y="459288"/>
                    <a:pt x="2476500" y="715738"/>
                  </a:cubicBezTo>
                  <a:cubicBezTo>
                    <a:pt x="2476500" y="1399605"/>
                    <a:pt x="1922117" y="1953988"/>
                    <a:pt x="1238250" y="1953988"/>
                  </a:cubicBezTo>
                  <a:cubicBezTo>
                    <a:pt x="554383" y="1953988"/>
                    <a:pt x="0" y="1399605"/>
                    <a:pt x="0" y="715738"/>
                  </a:cubicBezTo>
                  <a:cubicBezTo>
                    <a:pt x="0" y="459288"/>
                    <a:pt x="77960" y="221047"/>
                    <a:pt x="211474" y="23420"/>
                  </a:cubicBezTo>
                  <a:lnTo>
                    <a:pt x="22898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2BC7D5D-F2B1-4917-B6D0-2069D795343D}"/>
                </a:ext>
              </a:extLst>
            </p:cNvPr>
            <p:cNvSpPr/>
            <p:nvPr/>
          </p:nvSpPr>
          <p:spPr>
            <a:xfrm>
              <a:off x="5902634" y="2509873"/>
              <a:ext cx="394660" cy="333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 err="1">
                  <a:solidFill>
                    <a:prstClr val="white"/>
                  </a:solidFill>
                </a:rPr>
                <a:t>jsp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69" name="자유형 35">
              <a:extLst>
                <a:ext uri="{FF2B5EF4-FFF2-40B4-BE49-F238E27FC236}">
                  <a16:creationId xmlns:a16="http://schemas.microsoft.com/office/drawing/2014/main" id="{810D4E18-693A-4B2D-8F7A-707651FB9E91}"/>
                </a:ext>
              </a:extLst>
            </p:cNvPr>
            <p:cNvSpPr/>
            <p:nvPr/>
          </p:nvSpPr>
          <p:spPr>
            <a:xfrm>
              <a:off x="8300818" y="2375705"/>
              <a:ext cx="2018526" cy="522512"/>
            </a:xfrm>
            <a:custGeom>
              <a:avLst/>
              <a:gdLst>
                <a:gd name="connsiteX0" fmla="*/ 1009263 w 2018526"/>
                <a:gd name="connsiteY0" fmla="*/ 0 h 522512"/>
                <a:gd name="connsiteX1" fmla="*/ 1964757 w 2018526"/>
                <a:gd name="connsiteY1" fmla="*/ 450608 h 522512"/>
                <a:gd name="connsiteX2" fmla="*/ 2018526 w 2018526"/>
                <a:gd name="connsiteY2" fmla="*/ 522512 h 522512"/>
                <a:gd name="connsiteX3" fmla="*/ 0 w 2018526"/>
                <a:gd name="connsiteY3" fmla="*/ 522512 h 522512"/>
                <a:gd name="connsiteX4" fmla="*/ 53769 w 2018526"/>
                <a:gd name="connsiteY4" fmla="*/ 450608 h 522512"/>
                <a:gd name="connsiteX5" fmla="*/ 1009263 w 2018526"/>
                <a:gd name="connsiteY5" fmla="*/ 0 h 52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8526" h="522512">
                  <a:moveTo>
                    <a:pt x="1009263" y="0"/>
                  </a:moveTo>
                  <a:cubicBezTo>
                    <a:pt x="1393938" y="0"/>
                    <a:pt x="1737644" y="175410"/>
                    <a:pt x="1964757" y="450608"/>
                  </a:cubicBezTo>
                  <a:lnTo>
                    <a:pt x="2018526" y="522512"/>
                  </a:lnTo>
                  <a:lnTo>
                    <a:pt x="0" y="522512"/>
                  </a:lnTo>
                  <a:lnTo>
                    <a:pt x="53769" y="450608"/>
                  </a:lnTo>
                  <a:cubicBezTo>
                    <a:pt x="280882" y="175410"/>
                    <a:pt x="624588" y="0"/>
                    <a:pt x="1009263" y="0"/>
                  </a:cubicBezTo>
                  <a:close/>
                </a:path>
              </a:pathLst>
            </a:custGeom>
            <a:solidFill>
              <a:srgbClr val="6156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자유형 36">
              <a:extLst>
                <a:ext uri="{FF2B5EF4-FFF2-40B4-BE49-F238E27FC236}">
                  <a16:creationId xmlns:a16="http://schemas.microsoft.com/office/drawing/2014/main" id="{BEABA0E4-1419-4798-807C-39E5C1863B04}"/>
                </a:ext>
              </a:extLst>
            </p:cNvPr>
            <p:cNvSpPr/>
            <p:nvPr/>
          </p:nvSpPr>
          <p:spPr>
            <a:xfrm>
              <a:off x="8071831" y="2898217"/>
              <a:ext cx="2476500" cy="1953988"/>
            </a:xfrm>
            <a:custGeom>
              <a:avLst/>
              <a:gdLst>
                <a:gd name="connsiteX0" fmla="*/ 228987 w 2476500"/>
                <a:gd name="connsiteY0" fmla="*/ 0 h 1953988"/>
                <a:gd name="connsiteX1" fmla="*/ 2247513 w 2476500"/>
                <a:gd name="connsiteY1" fmla="*/ 0 h 1953988"/>
                <a:gd name="connsiteX2" fmla="*/ 2265026 w 2476500"/>
                <a:gd name="connsiteY2" fmla="*/ 23420 h 1953988"/>
                <a:gd name="connsiteX3" fmla="*/ 2476500 w 2476500"/>
                <a:gd name="connsiteY3" fmla="*/ 715738 h 1953988"/>
                <a:gd name="connsiteX4" fmla="*/ 1238250 w 2476500"/>
                <a:gd name="connsiteY4" fmla="*/ 1953988 h 1953988"/>
                <a:gd name="connsiteX5" fmla="*/ 0 w 2476500"/>
                <a:gd name="connsiteY5" fmla="*/ 715738 h 1953988"/>
                <a:gd name="connsiteX6" fmla="*/ 211474 w 2476500"/>
                <a:gd name="connsiteY6" fmla="*/ 23420 h 1953988"/>
                <a:gd name="connsiteX7" fmla="*/ 228987 w 2476500"/>
                <a:gd name="connsiteY7" fmla="*/ 0 h 195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0" h="1953988">
                  <a:moveTo>
                    <a:pt x="228987" y="0"/>
                  </a:moveTo>
                  <a:lnTo>
                    <a:pt x="2247513" y="0"/>
                  </a:lnTo>
                  <a:lnTo>
                    <a:pt x="2265026" y="23420"/>
                  </a:lnTo>
                  <a:cubicBezTo>
                    <a:pt x="2398540" y="221047"/>
                    <a:pt x="2476500" y="459288"/>
                    <a:pt x="2476500" y="715738"/>
                  </a:cubicBezTo>
                  <a:cubicBezTo>
                    <a:pt x="2476500" y="1399605"/>
                    <a:pt x="1922117" y="1953988"/>
                    <a:pt x="1238250" y="1953988"/>
                  </a:cubicBezTo>
                  <a:cubicBezTo>
                    <a:pt x="554383" y="1953988"/>
                    <a:pt x="0" y="1399605"/>
                    <a:pt x="0" y="715738"/>
                  </a:cubicBezTo>
                  <a:cubicBezTo>
                    <a:pt x="0" y="459288"/>
                    <a:pt x="77960" y="221047"/>
                    <a:pt x="211474" y="23420"/>
                  </a:cubicBezTo>
                  <a:lnTo>
                    <a:pt x="22898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83FAE5-F7B8-4341-BB2A-F1FE9B5C551E}"/>
                </a:ext>
              </a:extLst>
            </p:cNvPr>
            <p:cNvSpPr/>
            <p:nvPr/>
          </p:nvSpPr>
          <p:spPr>
            <a:xfrm>
              <a:off x="8742490" y="2509873"/>
              <a:ext cx="1135184" cy="333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James server</a:t>
              </a:r>
            </a:p>
          </p:txBody>
        </p:sp>
        <p:pic>
          <p:nvPicPr>
            <p:cNvPr id="10" name="그림 9" descr="표지판, 그리기이(가) 표시된 사진&#10;&#10;자동 생성된 설명">
              <a:extLst>
                <a:ext uri="{FF2B5EF4-FFF2-40B4-BE49-F238E27FC236}">
                  <a16:creationId xmlns:a16="http://schemas.microsoft.com/office/drawing/2014/main" id="{9EAE04AF-0B23-4359-B25E-79DE38022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643" y="3094401"/>
              <a:ext cx="1233506" cy="123350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625D057-81BF-4F6E-B630-8340BE3F0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883" y="2977658"/>
              <a:ext cx="1362796" cy="136279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2D80A7E-CB80-40FE-98B4-1E2AD0515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571" y="2977658"/>
              <a:ext cx="1364754" cy="1364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766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01D6738-6AF0-46DF-BB86-15EF314AD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707" y="4137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684801" y="9012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확장 </a:t>
            </a:r>
            <a:r>
              <a:rPr lang="ko-KR" altLang="en-US" sz="2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유스케이스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8653C5-A0EC-4B5F-81F1-E4F9B3DD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836" y="870921"/>
            <a:ext cx="6710363" cy="55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99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01D6738-6AF0-46DF-BB86-15EF314AD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707" y="4137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684801" y="9012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통신 다이어그램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63" name="_x919023136">
            <a:extLst>
              <a:ext uri="{FF2B5EF4-FFF2-40B4-BE49-F238E27FC236}">
                <a16:creationId xmlns:a16="http://schemas.microsoft.com/office/drawing/2014/main" id="{B1DB9ECD-655C-4EC9-9093-BA7927611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60" y="2136423"/>
            <a:ext cx="9926147" cy="320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409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F011B4-2570-440D-AB09-FA368CB9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11" y="413721"/>
            <a:ext cx="21014232" cy="64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01D6738-6AF0-46DF-BB86-15EF314AD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707" y="4137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684801" y="9012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임시 보관함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F58FBF-74F0-41B3-9C08-8B973E300E4D}"/>
              </a:ext>
            </a:extLst>
          </p:cNvPr>
          <p:cNvSpPr/>
          <p:nvPr/>
        </p:nvSpPr>
        <p:spPr>
          <a:xfrm>
            <a:off x="684799" y="2048512"/>
            <a:ext cx="4830174" cy="2838450"/>
          </a:xfrm>
          <a:prstGeom prst="roundRect">
            <a:avLst/>
          </a:prstGeom>
          <a:noFill/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기존의 웹 메일 시스템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r>
              <a:rPr lang="ko-KR" altLang="en-US" dirty="0">
                <a:solidFill>
                  <a:schemeClr val="tx1"/>
                </a:solidFill>
              </a:rPr>
              <a:t>작성 중인 내용이 의도치 않게 종료 될 경우 다시 작성하여야 하는 불편함이 있음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52EBB6A-EA33-4FE1-88DC-8664881DB90A}"/>
              </a:ext>
            </a:extLst>
          </p:cNvPr>
          <p:cNvSpPr/>
          <p:nvPr/>
        </p:nvSpPr>
        <p:spPr>
          <a:xfrm>
            <a:off x="6677029" y="2048512"/>
            <a:ext cx="4830174" cy="2838450"/>
          </a:xfrm>
          <a:prstGeom prst="roundRect">
            <a:avLst/>
          </a:prstGeom>
          <a:noFill/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임시 보관함 기능 추가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메일을 사용하다가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실수로 종료하거나 페이지가 닫히면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메일을 </a:t>
            </a:r>
            <a:r>
              <a:rPr lang="ko-KR" altLang="en-US" dirty="0" err="1">
                <a:solidFill>
                  <a:schemeClr val="tx1"/>
                </a:solidFill>
              </a:rPr>
              <a:t>임시보관함에</a:t>
            </a:r>
            <a:r>
              <a:rPr lang="ko-KR" altLang="en-US" dirty="0">
                <a:solidFill>
                  <a:schemeClr val="tx1"/>
                </a:solidFill>
              </a:rPr>
              <a:t> 저장한다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D5B2AEC-1966-4D7A-9198-8F4D4C141F16}"/>
              </a:ext>
            </a:extLst>
          </p:cNvPr>
          <p:cNvSpPr/>
          <p:nvPr/>
        </p:nvSpPr>
        <p:spPr>
          <a:xfrm>
            <a:off x="5324474" y="3009900"/>
            <a:ext cx="1943101" cy="83820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02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F011B4-2570-440D-AB09-FA368CB9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11" y="413721"/>
            <a:ext cx="21014232" cy="64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유스케이스</a:t>
            </a:r>
            <a:r>
              <a:rPr lang="en-US" altLang="ko-KR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다이어그램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2C7875F-7EFF-495C-99DA-C0232488C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44086"/>
            <a:ext cx="14499558" cy="58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29" name="_x657885616">
            <a:extLst>
              <a:ext uri="{FF2B5EF4-FFF2-40B4-BE49-F238E27FC236}">
                <a16:creationId xmlns:a16="http://schemas.microsoft.com/office/drawing/2014/main" id="{9EBE15E7-DF53-48E9-A528-3384A1953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870922"/>
            <a:ext cx="7821463" cy="55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338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F011B4-2570-440D-AB09-FA368CB9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11" y="413721"/>
            <a:ext cx="21014232" cy="64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클래스 다이어그램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2C7875F-7EFF-495C-99DA-C0232488C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44086"/>
            <a:ext cx="14499558" cy="58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49" name="_x657869272">
            <a:extLst>
              <a:ext uri="{FF2B5EF4-FFF2-40B4-BE49-F238E27FC236}">
                <a16:creationId xmlns:a16="http://schemas.microsoft.com/office/drawing/2014/main" id="{22972C8D-2ABB-4A7A-B87B-728D608F3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71" y="2190750"/>
            <a:ext cx="10932253" cy="27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573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F011B4-2570-440D-AB09-FA368CB9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11" y="413721"/>
            <a:ext cx="21014232" cy="64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결과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33E829D-891D-48F9-A7AA-BDD9A5DBA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618" y="5261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103508272">
            <a:extLst>
              <a:ext uri="{FF2B5EF4-FFF2-40B4-BE49-F238E27FC236}">
                <a16:creationId xmlns:a16="http://schemas.microsoft.com/office/drawing/2014/main" id="{35E2C27A-FE3C-49A8-B28E-3178F68EC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427" y="1014101"/>
            <a:ext cx="8479832" cy="523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6A5045A-9FFC-4325-AAD4-58A3085E599C}"/>
              </a:ext>
            </a:extLst>
          </p:cNvPr>
          <p:cNvSpPr/>
          <p:nvPr/>
        </p:nvSpPr>
        <p:spPr>
          <a:xfrm>
            <a:off x="432801" y="3777611"/>
            <a:ext cx="4315826" cy="20662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메일 작성 중에 창에서 나가게 되면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경고 </a:t>
            </a:r>
            <a:r>
              <a:rPr lang="ko-KR" altLang="en-US" dirty="0" err="1">
                <a:solidFill>
                  <a:schemeClr val="tx1"/>
                </a:solidFill>
              </a:rPr>
              <a:t>팝업창</a:t>
            </a:r>
            <a:r>
              <a:rPr lang="ko-KR" altLang="en-US" dirty="0">
                <a:solidFill>
                  <a:schemeClr val="tx1"/>
                </a:solidFill>
              </a:rPr>
              <a:t> 출력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946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F011B4-2570-440D-AB09-FA368CB9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11" y="413721"/>
            <a:ext cx="21014232" cy="64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결과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33E829D-891D-48F9-A7AA-BDD9A5DBA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618" y="5261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7" name="_x103507912">
            <a:extLst>
              <a:ext uri="{FF2B5EF4-FFF2-40B4-BE49-F238E27FC236}">
                <a16:creationId xmlns:a16="http://schemas.microsoft.com/office/drawing/2014/main" id="{E022A9B7-0C2D-479F-8E4D-C16DE78B0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267" y="1233361"/>
            <a:ext cx="8344847" cy="47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7A3186C-C2C0-49E3-9797-058768A2278D}"/>
              </a:ext>
            </a:extLst>
          </p:cNvPr>
          <p:cNvSpPr/>
          <p:nvPr/>
        </p:nvSpPr>
        <p:spPr>
          <a:xfrm>
            <a:off x="432801" y="4021511"/>
            <a:ext cx="4315826" cy="20662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임시 보관함에서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전송하지 못한 메일을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확인할 수 있음 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738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F011B4-2570-440D-AB09-FA368CB9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11" y="413721"/>
            <a:ext cx="21014232" cy="64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결과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33E829D-891D-48F9-A7AA-BDD9A5DBA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618" y="5261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7" name="_x103507912">
            <a:extLst>
              <a:ext uri="{FF2B5EF4-FFF2-40B4-BE49-F238E27FC236}">
                <a16:creationId xmlns:a16="http://schemas.microsoft.com/office/drawing/2014/main" id="{E022A9B7-0C2D-479F-8E4D-C16DE78B0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267" y="1233361"/>
            <a:ext cx="8344847" cy="47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7A3186C-C2C0-49E3-9797-058768A2278D}"/>
              </a:ext>
            </a:extLst>
          </p:cNvPr>
          <p:cNvSpPr/>
          <p:nvPr/>
        </p:nvSpPr>
        <p:spPr>
          <a:xfrm>
            <a:off x="432801" y="4021511"/>
            <a:ext cx="4315826" cy="20662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임시 보관함에서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전송하지 못한 메일을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확인할 수 있음 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23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결과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33E829D-891D-48F9-A7AA-BDD9A5DBA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618" y="5261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597507448">
            <a:extLst>
              <a:ext uri="{FF2B5EF4-FFF2-40B4-BE49-F238E27FC236}">
                <a16:creationId xmlns:a16="http://schemas.microsoft.com/office/drawing/2014/main" id="{F37EEA4E-0EC5-4003-AF7A-8F9962574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01" y="1870302"/>
            <a:ext cx="5284767" cy="311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0F67F893-B2B8-40AA-AA60-0DA5D80F4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3" name="_x597506872">
            <a:extLst>
              <a:ext uri="{FF2B5EF4-FFF2-40B4-BE49-F238E27FC236}">
                <a16:creationId xmlns:a16="http://schemas.microsoft.com/office/drawing/2014/main" id="{29D3ADAB-DDFB-4785-BD96-FB8BCAE6E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19" y="1778455"/>
            <a:ext cx="5900768" cy="332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94F090-2A48-4C06-BA80-798EC1FFD9D8}"/>
              </a:ext>
            </a:extLst>
          </p:cNvPr>
          <p:cNvSpPr/>
          <p:nvPr/>
        </p:nvSpPr>
        <p:spPr>
          <a:xfrm>
            <a:off x="1823357" y="5419875"/>
            <a:ext cx="8867976" cy="7985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임시 보관함에 있던 메일 수정 가능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5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F011B4-2570-440D-AB09-FA368CB9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11" y="413721"/>
            <a:ext cx="21014232" cy="64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결과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33E829D-891D-48F9-A7AA-BDD9A5DBA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618" y="5261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F67F893-B2B8-40AA-AA60-0DA5D80F4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94F090-2A48-4C06-BA80-798EC1FFD9D8}"/>
              </a:ext>
            </a:extLst>
          </p:cNvPr>
          <p:cNvSpPr/>
          <p:nvPr/>
        </p:nvSpPr>
        <p:spPr>
          <a:xfrm>
            <a:off x="1823357" y="5419875"/>
            <a:ext cx="8867976" cy="7985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삭제를 누르면 임시 보관함에서 메일이 삭제됨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2769" name="_x657764872">
            <a:extLst>
              <a:ext uri="{FF2B5EF4-FFF2-40B4-BE49-F238E27FC236}">
                <a16:creationId xmlns:a16="http://schemas.microsoft.com/office/drawing/2014/main" id="{1F729A8A-E59A-4993-A8D4-BD35FCDE8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48" y="1418685"/>
            <a:ext cx="6945177" cy="39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36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요구사항 분석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8755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5" name="_x672383864">
            <a:extLst>
              <a:ext uri="{FF2B5EF4-FFF2-40B4-BE49-F238E27FC236}">
                <a16:creationId xmlns:a16="http://schemas.microsoft.com/office/drawing/2014/main" id="{0ECB31CC-0C21-48FF-92A3-865F50FAE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54" y="1209875"/>
            <a:ext cx="11116691" cy="474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936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F011B4-2570-440D-AB09-FA368CB9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11" y="413721"/>
            <a:ext cx="21014232" cy="64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테스팅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33E829D-891D-48F9-A7AA-BDD9A5DBA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618" y="5261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F67F893-B2B8-40AA-AA60-0DA5D80F4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997419-5483-4F83-AA1D-FF0679D17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454" y="1306227"/>
            <a:ext cx="6880278" cy="502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53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메일 </a:t>
            </a:r>
            <a:r>
              <a:rPr lang="ko-KR" altLang="en-US" sz="2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페이징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870E45F-908F-454F-A8BB-17AC0EB86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969784"/>
            <a:ext cx="4960052" cy="533454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8AF630-A9A5-492E-8B5F-761C47C95F94}"/>
              </a:ext>
            </a:extLst>
          </p:cNvPr>
          <p:cNvSpPr/>
          <p:nvPr/>
        </p:nvSpPr>
        <p:spPr>
          <a:xfrm>
            <a:off x="1026157" y="1795216"/>
            <a:ext cx="4315826" cy="20662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사용자가 메일을 볼 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페이지를 나눠서 보여줘서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효율적으로 메일을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660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유스케이스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시퀀스 다이어그램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01" name="_x663270968">
            <a:extLst>
              <a:ext uri="{FF2B5EF4-FFF2-40B4-BE49-F238E27FC236}">
                <a16:creationId xmlns:a16="http://schemas.microsoft.com/office/drawing/2014/main" id="{37642697-8E0D-4160-8577-7E31A8E18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18685"/>
            <a:ext cx="7551701" cy="498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476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클래스 다이어그램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4273" name="_x663270464">
            <a:extLst>
              <a:ext uri="{FF2B5EF4-FFF2-40B4-BE49-F238E27FC236}">
                <a16:creationId xmlns:a16="http://schemas.microsoft.com/office/drawing/2014/main" id="{8ECCC6DD-9828-4577-B93D-19162AE43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7" b="7522"/>
          <a:stretch/>
        </p:blipFill>
        <p:spPr bwMode="auto">
          <a:xfrm>
            <a:off x="3724275" y="1151336"/>
            <a:ext cx="7467600" cy="508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621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실행결과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5297" name="_x663270896">
            <a:extLst>
              <a:ext uri="{FF2B5EF4-FFF2-40B4-BE49-F238E27FC236}">
                <a16:creationId xmlns:a16="http://schemas.microsoft.com/office/drawing/2014/main" id="{C0A670E7-CFAA-4A99-A452-9E8E7CAEE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1" y="1741320"/>
            <a:ext cx="8001242" cy="452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299" name="_x663270464">
            <a:extLst>
              <a:ext uri="{FF2B5EF4-FFF2-40B4-BE49-F238E27FC236}">
                <a16:creationId xmlns:a16="http://schemas.microsoft.com/office/drawing/2014/main" id="{AA7003BD-BBE1-42ED-9F51-3A2F7F51F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24" y="872229"/>
            <a:ext cx="5273675" cy="292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1" name="_x663269672">
            <a:extLst>
              <a:ext uri="{FF2B5EF4-FFF2-40B4-BE49-F238E27FC236}">
                <a16:creationId xmlns:a16="http://schemas.microsoft.com/office/drawing/2014/main" id="{4072A571-750E-4DAA-AF79-23646C93E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976" y="3376333"/>
            <a:ext cx="3351213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9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보낸 </a:t>
            </a:r>
            <a:r>
              <a:rPr lang="ko-KR" altLang="en-US" sz="2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메일함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3E4F059-5C30-423C-BF6C-B8451EE05288}"/>
              </a:ext>
            </a:extLst>
          </p:cNvPr>
          <p:cNvSpPr/>
          <p:nvPr/>
        </p:nvSpPr>
        <p:spPr>
          <a:xfrm>
            <a:off x="577851" y="1858842"/>
            <a:ext cx="4032249" cy="168263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자신이 보낸 메일을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보낸 </a:t>
            </a:r>
            <a:r>
              <a:rPr lang="ko-KR" altLang="en-US" dirty="0" err="1">
                <a:solidFill>
                  <a:schemeClr val="tx1"/>
                </a:solidFill>
              </a:rPr>
              <a:t>메일함에서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C12D03-310B-45A8-A8BE-1E5633129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445" y="1304041"/>
            <a:ext cx="6693704" cy="498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16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 순차 다이어그램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41" name="_x657762280">
            <a:extLst>
              <a:ext uri="{FF2B5EF4-FFF2-40B4-BE49-F238E27FC236}">
                <a16:creationId xmlns:a16="http://schemas.microsoft.com/office/drawing/2014/main" id="{D99C0216-EB3B-4767-89DE-EE42EC486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57" y="1571037"/>
            <a:ext cx="9353550" cy="443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6260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클래스 다이어그램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5537" name="_x597495520">
            <a:extLst>
              <a:ext uri="{FF2B5EF4-FFF2-40B4-BE49-F238E27FC236}">
                <a16:creationId xmlns:a16="http://schemas.microsoft.com/office/drawing/2014/main" id="{9B46088B-E62E-496D-A679-8334244EB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92"/>
          <a:stretch>
            <a:fillRect/>
          </a:stretch>
        </p:blipFill>
        <p:spPr bwMode="auto">
          <a:xfrm>
            <a:off x="3518305" y="883987"/>
            <a:ext cx="6954190" cy="53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5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명세서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0610D9-1F86-4E15-9825-6166910C1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917" y="1713604"/>
            <a:ext cx="87915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242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결과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6561" name="_x662745608">
            <a:extLst>
              <a:ext uri="{FF2B5EF4-FFF2-40B4-BE49-F238E27FC236}">
                <a16:creationId xmlns:a16="http://schemas.microsoft.com/office/drawing/2014/main" id="{B2DFE9C2-3F35-480B-8F4F-FCF259760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1" y="1770767"/>
            <a:ext cx="8925267" cy="423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3" name="_x597748080">
            <a:extLst>
              <a:ext uri="{FF2B5EF4-FFF2-40B4-BE49-F238E27FC236}">
                <a16:creationId xmlns:a16="http://schemas.microsoft.com/office/drawing/2014/main" id="{E7B35C61-679D-4C62-90A1-71402C31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472" y="1152549"/>
            <a:ext cx="5598845" cy="31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71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요구사항 분석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8755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5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7" name="_x672383648">
            <a:extLst>
              <a:ext uri="{FF2B5EF4-FFF2-40B4-BE49-F238E27FC236}">
                <a16:creationId xmlns:a16="http://schemas.microsoft.com/office/drawing/2014/main" id="{90461A19-D1FE-4789-98BF-875A8BEFF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1" y="1007709"/>
            <a:ext cx="11194362" cy="525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770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결과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8609" name="_x597746856">
            <a:extLst>
              <a:ext uri="{FF2B5EF4-FFF2-40B4-BE49-F238E27FC236}">
                <a16:creationId xmlns:a16="http://schemas.microsoft.com/office/drawing/2014/main" id="{7E68BE7C-76EB-4C01-BBA0-1426251D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00" y="1858615"/>
            <a:ext cx="6857689" cy="400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A92167A4-7C0D-4C51-8505-D068FD84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8611" name="_x657855304">
            <a:extLst>
              <a:ext uri="{FF2B5EF4-FFF2-40B4-BE49-F238E27FC236}">
                <a16:creationId xmlns:a16="http://schemas.microsoft.com/office/drawing/2014/main" id="{D99B366F-A8A9-46E4-827A-DABDAD7B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163" y="1288149"/>
            <a:ext cx="3550037" cy="257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44D4973-B910-45F6-B624-E02FA8FC2B8F}"/>
              </a:ext>
            </a:extLst>
          </p:cNvPr>
          <p:cNvSpPr/>
          <p:nvPr/>
        </p:nvSpPr>
        <p:spPr>
          <a:xfrm>
            <a:off x="6605087" y="2003222"/>
            <a:ext cx="1419225" cy="76200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190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보낸 메일 삭제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92167A4-7C0D-4C51-8505-D068FD84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049301-4AD1-450B-8464-34D084F4F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883987"/>
            <a:ext cx="6738256" cy="5484055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E307BC9-CFFA-436A-A64B-BC44CA4F7457}"/>
              </a:ext>
            </a:extLst>
          </p:cNvPr>
          <p:cNvSpPr/>
          <p:nvPr/>
        </p:nvSpPr>
        <p:spPr>
          <a:xfrm>
            <a:off x="558801" y="2165463"/>
            <a:ext cx="4098924" cy="20662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사용자가 보낸 </a:t>
            </a:r>
            <a:r>
              <a:rPr lang="ko-KR" altLang="en-US" dirty="0" err="1">
                <a:solidFill>
                  <a:schemeClr val="tx1"/>
                </a:solidFill>
              </a:rPr>
              <a:t>메일함에</a:t>
            </a:r>
            <a:r>
              <a:rPr lang="ko-KR" altLang="en-US" dirty="0">
                <a:solidFill>
                  <a:schemeClr val="tx1"/>
                </a:solidFill>
              </a:rPr>
              <a:t> 있는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메일을 삭제할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77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 </a:t>
            </a:r>
            <a:r>
              <a:rPr lang="ko-KR" altLang="en-US" sz="2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유스케이스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92167A4-7C0D-4C51-8505-D068FD84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9633" name="_x597748440">
            <a:extLst>
              <a:ext uri="{FF2B5EF4-FFF2-40B4-BE49-F238E27FC236}">
                <a16:creationId xmlns:a16="http://schemas.microsoft.com/office/drawing/2014/main" id="{EDED5CFA-5724-472E-A383-1099CFA34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375741"/>
            <a:ext cx="8877300" cy="483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469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결과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92167A4-7C0D-4C51-8505-D068FD84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81" name="_x919020904">
            <a:extLst>
              <a:ext uri="{FF2B5EF4-FFF2-40B4-BE49-F238E27FC236}">
                <a16:creationId xmlns:a16="http://schemas.microsoft.com/office/drawing/2014/main" id="{4A8ACC62-733B-420C-BD90-604C5EBAA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01" y="1899077"/>
            <a:ext cx="8138497" cy="38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3" name="_x919035448">
            <a:extLst>
              <a:ext uri="{FF2B5EF4-FFF2-40B4-BE49-F238E27FC236}">
                <a16:creationId xmlns:a16="http://schemas.microsoft.com/office/drawing/2014/main" id="{49483051-F510-44A2-A1EC-7767A415F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020" y="1212027"/>
            <a:ext cx="32797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5" name="_x597508024">
            <a:extLst>
              <a:ext uri="{FF2B5EF4-FFF2-40B4-BE49-F238E27FC236}">
                <a16:creationId xmlns:a16="http://schemas.microsoft.com/office/drawing/2014/main" id="{E7DDE336-8E2E-434E-8349-50E230DA5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3125980"/>
            <a:ext cx="6121400" cy="301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30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마이페이지 비밀번호 변경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92167A4-7C0D-4C51-8505-D068FD84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AD4ED9-3C68-41BA-B8A2-B74C90D35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450" y="942540"/>
            <a:ext cx="6209562" cy="5430119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F4A7575-BE5F-4677-BDDC-4185F720A00C}"/>
              </a:ext>
            </a:extLst>
          </p:cNvPr>
          <p:cNvSpPr/>
          <p:nvPr/>
        </p:nvSpPr>
        <p:spPr>
          <a:xfrm>
            <a:off x="684801" y="1829384"/>
            <a:ext cx="4315826" cy="20662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사용자가 마이페이지에서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자신의 비밀번호를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62837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 시퀀스 다이어그램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92167A4-7C0D-4C51-8505-D068FD84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2705" name="_x597504856">
            <a:extLst>
              <a:ext uri="{FF2B5EF4-FFF2-40B4-BE49-F238E27FC236}">
                <a16:creationId xmlns:a16="http://schemas.microsoft.com/office/drawing/2014/main" id="{40DB971D-73E9-4354-976B-4ABF5EC71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35" y="1418685"/>
            <a:ext cx="8301324" cy="491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6306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클래스 다이어그램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92167A4-7C0D-4C51-8505-D068FD84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4753" name="_x597504856">
            <a:extLst>
              <a:ext uri="{FF2B5EF4-FFF2-40B4-BE49-F238E27FC236}">
                <a16:creationId xmlns:a16="http://schemas.microsoft.com/office/drawing/2014/main" id="{86A151FC-A798-4D1F-871C-151A2E756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6"/>
          <a:stretch>
            <a:fillRect/>
          </a:stretch>
        </p:blipFill>
        <p:spPr bwMode="auto">
          <a:xfrm>
            <a:off x="1095375" y="2089048"/>
            <a:ext cx="10019169" cy="431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5167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결과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92167A4-7C0D-4C51-8505-D068FD84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5777" name="_x597505720">
            <a:extLst>
              <a:ext uri="{FF2B5EF4-FFF2-40B4-BE49-F238E27FC236}">
                <a16:creationId xmlns:a16="http://schemas.microsoft.com/office/drawing/2014/main" id="{EA8C6D29-8864-41E4-BF51-93C68EAED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01" y="2406509"/>
            <a:ext cx="4962750" cy="255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B3E8B107-00CB-42FC-B02A-6408C3185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5779" name="_x597504424">
            <a:extLst>
              <a:ext uri="{FF2B5EF4-FFF2-40B4-BE49-F238E27FC236}">
                <a16:creationId xmlns:a16="http://schemas.microsoft.com/office/drawing/2014/main" id="{7186E9FF-57B8-446A-9633-8D50906F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8" y="2378904"/>
            <a:ext cx="4295775" cy="25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3969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완전화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결과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92167A4-7C0D-4C51-8505-D068FD84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5777" name="_x597505720">
            <a:extLst>
              <a:ext uri="{FF2B5EF4-FFF2-40B4-BE49-F238E27FC236}">
                <a16:creationId xmlns:a16="http://schemas.microsoft.com/office/drawing/2014/main" id="{EA8C6D29-8864-41E4-BF51-93C68EAED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01" y="2406509"/>
            <a:ext cx="4962750" cy="255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B3E8B107-00CB-42FC-B02A-6408C3185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5779" name="_x597504424">
            <a:extLst>
              <a:ext uri="{FF2B5EF4-FFF2-40B4-BE49-F238E27FC236}">
                <a16:creationId xmlns:a16="http://schemas.microsoft.com/office/drawing/2014/main" id="{7186E9FF-57B8-446A-9633-8D50906F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8" y="2378904"/>
            <a:ext cx="4295775" cy="25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1" name="_x597504928">
            <a:extLst>
              <a:ext uri="{FF2B5EF4-FFF2-40B4-BE49-F238E27FC236}">
                <a16:creationId xmlns:a16="http://schemas.microsoft.com/office/drawing/2014/main" id="{A850A371-E55A-4A83-80B4-70A2321CA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b="7224"/>
          <a:stretch>
            <a:fillRect/>
          </a:stretch>
        </p:blipFill>
        <p:spPr bwMode="auto">
          <a:xfrm>
            <a:off x="4519632" y="1889393"/>
            <a:ext cx="3475038" cy="96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3" name="_x597505144">
            <a:extLst>
              <a:ext uri="{FF2B5EF4-FFF2-40B4-BE49-F238E27FC236}">
                <a16:creationId xmlns:a16="http://schemas.microsoft.com/office/drawing/2014/main" id="{0FE52E00-DAD6-4F24-BC3E-5DFEC484B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2" b="5751"/>
          <a:stretch>
            <a:fillRect/>
          </a:stretch>
        </p:blipFill>
        <p:spPr bwMode="auto">
          <a:xfrm>
            <a:off x="4283094" y="3243312"/>
            <a:ext cx="3948113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01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예방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XSS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공격 해결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F67F893-B2B8-40AA-AA60-0DA5D80F4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3" name="_x657793456">
            <a:extLst>
              <a:ext uri="{FF2B5EF4-FFF2-40B4-BE49-F238E27FC236}">
                <a16:creationId xmlns:a16="http://schemas.microsoft.com/office/drawing/2014/main" id="{B7C77CBB-4940-4B54-A925-CCE9D8D62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1759470"/>
            <a:ext cx="5774030" cy="421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805F2AB-86E5-412E-9A6F-579BC0B8AFA9}"/>
              </a:ext>
            </a:extLst>
          </p:cNvPr>
          <p:cNvSpPr/>
          <p:nvPr/>
        </p:nvSpPr>
        <p:spPr>
          <a:xfrm>
            <a:off x="558801" y="2165463"/>
            <a:ext cx="4315826" cy="20662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Yasca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분석을 통해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XSS </a:t>
            </a:r>
            <a:r>
              <a:rPr lang="ko-KR" altLang="en-US" dirty="0">
                <a:solidFill>
                  <a:schemeClr val="tx1"/>
                </a:solidFill>
              </a:rPr>
              <a:t>공격을 미리 예방하는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 작성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5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요구사항 분석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8755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</a:t>
              </a:r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771543"/>
              </p:ext>
            </p:extLst>
          </p:nvPr>
        </p:nvGraphicFramePr>
        <p:xfrm>
          <a:off x="1047750" y="866447"/>
          <a:ext cx="10372724" cy="5537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0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868">
                  <a:extLst>
                    <a:ext uri="{9D8B030D-6E8A-4147-A177-3AD203B41FA5}">
                      <a16:colId xmlns:a16="http://schemas.microsoft.com/office/drawing/2014/main" val="853986868"/>
                    </a:ext>
                  </a:extLst>
                </a:gridCol>
              </a:tblGrid>
              <a:tr h="215046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분류</a:t>
                      </a:r>
                      <a:endParaRPr lang="en-US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기능 요구사항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개발자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28">
                <a:tc rowSpan="4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교정 유지보수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정적 분석 도구 사용</a:t>
                      </a: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공통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28"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데이터베이스 연동</a:t>
                      </a: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공통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516525"/>
                  </a:ext>
                </a:extLst>
              </a:tr>
              <a:tr h="220328"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스크립틀릿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빈즈와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jstl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변경</a:t>
                      </a: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김희정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523744"/>
                  </a:ext>
                </a:extLst>
              </a:tr>
              <a:tr h="220328"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답장 기능 구현</a:t>
                      </a: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김희정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32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적응 유지보수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쓰레드를 사용한 전송 속도 개선</a:t>
                      </a: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김광호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86822"/>
                  </a:ext>
                </a:extLst>
              </a:tr>
              <a:tr h="220328">
                <a:tc rowSpan="8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완전화 유지보수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회원가입을 통한 사용자 추가 등록</a:t>
                      </a: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김광호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810693"/>
                  </a:ext>
                </a:extLst>
              </a:tr>
              <a:tr h="220328"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보낸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메일함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구현</a:t>
                      </a: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권미소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388184"/>
                  </a:ext>
                </a:extLst>
              </a:tr>
              <a:tr h="2203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보낸 메일 삭제</a:t>
                      </a: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권미소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455084"/>
                  </a:ext>
                </a:extLst>
              </a:tr>
              <a:tr h="220328"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임시 보관함 구현</a:t>
                      </a: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김광호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07691"/>
                  </a:ext>
                </a:extLst>
              </a:tr>
              <a:tr h="220328"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다중 파일 첨부 기능 구현</a:t>
                      </a: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김광호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739879"/>
                  </a:ext>
                </a:extLst>
              </a:tr>
              <a:tr h="2203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마이페이지 비밀번호 변경</a:t>
                      </a: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권미소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922242"/>
                  </a:ext>
                </a:extLst>
              </a:tr>
              <a:tr h="220328"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페이징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기능 구현</a:t>
                      </a: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김희정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793479"/>
                  </a:ext>
                </a:extLst>
              </a:tr>
              <a:tr h="220328"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내게 쓰기 기능 구현</a:t>
                      </a: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김민수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668323"/>
                  </a:ext>
                </a:extLst>
              </a:tr>
              <a:tr h="249312">
                <a:tc rowSpan="4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예방 유지보수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비밀번호 변경 요청 기능</a:t>
                      </a: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권미소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210473"/>
                  </a:ext>
                </a:extLst>
              </a:tr>
              <a:tr h="220328"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XSS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공격 예방</a:t>
                      </a: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김광호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328"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 가입 시 안전한 아이디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비밀번호 입력</a:t>
                      </a: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김희정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176206"/>
                  </a:ext>
                </a:extLst>
              </a:tr>
              <a:tr h="276868"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세션 만료 시 에러페이지 처리</a:t>
                      </a: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김희정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DB5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144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4161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예방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880808" y="1090198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본문 분석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F67F893-B2B8-40AA-AA60-0DA5D80F4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3AB9D7-6675-48B2-B7B2-5ED68EB01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945" y="969784"/>
            <a:ext cx="7648575" cy="1333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EC8FD3-ECDA-4558-BFE8-1E19CF627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682" y="3067027"/>
            <a:ext cx="6319838" cy="330699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0227E9-BBD8-47C9-AA62-40B0E4540558}"/>
              </a:ext>
            </a:extLst>
          </p:cNvPr>
          <p:cNvSpPr/>
          <p:nvPr/>
        </p:nvSpPr>
        <p:spPr>
          <a:xfrm>
            <a:off x="880808" y="314646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 오퍼레이션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301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예방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F67F893-B2B8-40AA-AA60-0DA5D80F4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5841" name="_x657767248">
            <a:extLst>
              <a:ext uri="{FF2B5EF4-FFF2-40B4-BE49-F238E27FC236}">
                <a16:creationId xmlns:a16="http://schemas.microsoft.com/office/drawing/2014/main" id="{6035FFAF-12E1-4B30-953F-265B02AA2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13" y="3543314"/>
            <a:ext cx="8267492" cy="253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3" name="_x657767248">
            <a:extLst>
              <a:ext uri="{FF2B5EF4-FFF2-40B4-BE49-F238E27FC236}">
                <a16:creationId xmlns:a16="http://schemas.microsoft.com/office/drawing/2014/main" id="{3E75D1B6-6F02-4165-BAD9-8D48A0A8C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452" y="969784"/>
            <a:ext cx="4413586" cy="28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0F14B24-F924-46F6-9C30-2E5CCB27E7D9}"/>
              </a:ext>
            </a:extLst>
          </p:cNvPr>
          <p:cNvSpPr/>
          <p:nvPr/>
        </p:nvSpPr>
        <p:spPr>
          <a:xfrm>
            <a:off x="6928105" y="1362712"/>
            <a:ext cx="4315826" cy="20662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Filter </a:t>
            </a:r>
            <a:r>
              <a:rPr lang="ko-KR" altLang="en-US" dirty="0">
                <a:solidFill>
                  <a:schemeClr val="tx1"/>
                </a:solidFill>
              </a:rPr>
              <a:t>메소드 호출을 통해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문자열을 파라미터로 받음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1479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예방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비밀번호 변경 요청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92167A4-7C0D-4C51-8505-D068FD84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3E8B107-00CB-42FC-B02A-6408C3185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7825" name="_x597749520">
            <a:extLst>
              <a:ext uri="{FF2B5EF4-FFF2-40B4-BE49-F238E27FC236}">
                <a16:creationId xmlns:a16="http://schemas.microsoft.com/office/drawing/2014/main" id="{1DBE5D60-AE0D-448F-A2F5-3636CF99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882" y="1017949"/>
            <a:ext cx="7959823" cy="499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A144809-3DEC-401A-B9D5-972CCA3D45F2}"/>
              </a:ext>
            </a:extLst>
          </p:cNvPr>
          <p:cNvSpPr/>
          <p:nvPr/>
        </p:nvSpPr>
        <p:spPr>
          <a:xfrm>
            <a:off x="535295" y="2196260"/>
            <a:ext cx="3161585" cy="243511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비밀번호를 변경한지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90</a:t>
            </a:r>
            <a:r>
              <a:rPr lang="ko-KR" altLang="en-US" dirty="0">
                <a:solidFill>
                  <a:schemeClr val="tx1"/>
                </a:solidFill>
              </a:rPr>
              <a:t>일이 넘으면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 요청 알림을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보낸다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1451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예방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비밀번호 변경 요청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92167A4-7C0D-4C51-8505-D068FD84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3E8B107-00CB-42FC-B02A-6408C3185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7825" name="_x597749520">
            <a:extLst>
              <a:ext uri="{FF2B5EF4-FFF2-40B4-BE49-F238E27FC236}">
                <a16:creationId xmlns:a16="http://schemas.microsoft.com/office/drawing/2014/main" id="{1DBE5D60-AE0D-448F-A2F5-3636CF99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882" y="1017949"/>
            <a:ext cx="7959823" cy="499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A144809-3DEC-401A-B9D5-972CCA3D45F2}"/>
              </a:ext>
            </a:extLst>
          </p:cNvPr>
          <p:cNvSpPr/>
          <p:nvPr/>
        </p:nvSpPr>
        <p:spPr>
          <a:xfrm>
            <a:off x="535295" y="2196260"/>
            <a:ext cx="3161585" cy="243511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비밀번호를 변경한지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90</a:t>
            </a:r>
            <a:r>
              <a:rPr lang="ko-KR" altLang="en-US" dirty="0">
                <a:solidFill>
                  <a:schemeClr val="tx1"/>
                </a:solidFill>
              </a:rPr>
              <a:t>일이 넘으면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 요청 알림을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보낸다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8020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예방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테이블 명세서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92167A4-7C0D-4C51-8505-D068FD84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3E8B107-00CB-42FC-B02A-6408C3185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0FD210-2180-427A-8130-C7F914D9C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571037"/>
            <a:ext cx="9302480" cy="40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841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예방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결과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92167A4-7C0D-4C51-8505-D068FD84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3E8B107-00CB-42FC-B02A-6408C3185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8849" name="_x657833200">
            <a:extLst>
              <a:ext uri="{FF2B5EF4-FFF2-40B4-BE49-F238E27FC236}">
                <a16:creationId xmlns:a16="http://schemas.microsoft.com/office/drawing/2014/main" id="{DF24656F-15A6-4980-8599-D4A311230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037" y="992532"/>
            <a:ext cx="7616483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1" name="_x661698488">
            <a:extLst>
              <a:ext uri="{FF2B5EF4-FFF2-40B4-BE49-F238E27FC236}">
                <a16:creationId xmlns:a16="http://schemas.microsoft.com/office/drawing/2014/main" id="{2D0F6C04-0633-42EC-9704-A66166C15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037" y="4098277"/>
            <a:ext cx="8153782" cy="200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115C3A4-C1F7-4983-A6D0-0C40BE5F5F23}"/>
              </a:ext>
            </a:extLst>
          </p:cNvPr>
          <p:cNvSpPr/>
          <p:nvPr/>
        </p:nvSpPr>
        <p:spPr>
          <a:xfrm>
            <a:off x="432801" y="2249208"/>
            <a:ext cx="4411074" cy="168820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dirty="0">
                <a:solidFill>
                  <a:sysClr val="windowText" lastClr="000000"/>
                </a:solidFill>
              </a:rPr>
              <a:t>회원가입 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 fontAlgn="base"/>
            <a:r>
              <a:rPr lang="ko-KR" altLang="en-US" dirty="0">
                <a:solidFill>
                  <a:sysClr val="windowText" lastClr="000000"/>
                </a:solidFill>
              </a:rPr>
              <a:t>백업 테이블에 저장</a:t>
            </a:r>
          </a:p>
        </p:txBody>
      </p:sp>
    </p:spTree>
    <p:extLst>
      <p:ext uri="{BB962C8B-B14F-4D97-AF65-F5344CB8AC3E}">
        <p14:creationId xmlns:p14="http://schemas.microsoft.com/office/powerpoint/2010/main" val="33465229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예방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결과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92167A4-7C0D-4C51-8505-D068FD84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3E8B107-00CB-42FC-B02A-6408C3185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21" name="_x661699424">
            <a:extLst>
              <a:ext uri="{FF2B5EF4-FFF2-40B4-BE49-F238E27FC236}">
                <a16:creationId xmlns:a16="http://schemas.microsoft.com/office/drawing/2014/main" id="{D1159845-6EC4-45CB-920D-D807870A0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882007"/>
            <a:ext cx="4943475" cy="29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B3C23B5F-CFD0-40E0-BF6E-D3E2CD84C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23" name="_x661699208">
            <a:extLst>
              <a:ext uri="{FF2B5EF4-FFF2-40B4-BE49-F238E27FC236}">
                <a16:creationId xmlns:a16="http://schemas.microsoft.com/office/drawing/2014/main" id="{9139C003-50B8-4C66-8B0A-03B2FFA9A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3188"/>
            <a:ext cx="5308600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5E5137C8-016D-4937-9C8F-112D7A74B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25" name="_x661699424">
            <a:extLst>
              <a:ext uri="{FF2B5EF4-FFF2-40B4-BE49-F238E27FC236}">
                <a16:creationId xmlns:a16="http://schemas.microsoft.com/office/drawing/2014/main" id="{1C82DC4E-B8AA-4F2A-BE35-1D7660A0C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7" y="4692525"/>
            <a:ext cx="6119813" cy="158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F2A5E9D-DF4A-429A-8D61-C74323F7BA24}"/>
              </a:ext>
            </a:extLst>
          </p:cNvPr>
          <p:cNvSpPr/>
          <p:nvPr/>
        </p:nvSpPr>
        <p:spPr>
          <a:xfrm>
            <a:off x="354306" y="4400872"/>
            <a:ext cx="4411074" cy="168820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dirty="0">
                <a:solidFill>
                  <a:sysClr val="windowText" lastClr="000000"/>
                </a:solidFill>
              </a:rPr>
              <a:t>비밀번호 변경 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 fontAlgn="base"/>
            <a:r>
              <a:rPr lang="ko-KR" altLang="en-US" dirty="0">
                <a:solidFill>
                  <a:sysClr val="windowText" lastClr="000000"/>
                </a:solidFill>
              </a:rPr>
              <a:t>백업 테이블에 저장</a:t>
            </a:r>
          </a:p>
        </p:txBody>
      </p:sp>
    </p:spTree>
    <p:extLst>
      <p:ext uri="{BB962C8B-B14F-4D97-AF65-F5344CB8AC3E}">
        <p14:creationId xmlns:p14="http://schemas.microsoft.com/office/powerpoint/2010/main" val="205358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예방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결과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92167A4-7C0D-4C51-8505-D068FD84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3E8B107-00CB-42FC-B02A-6408C3185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2945" name="_x661699208">
            <a:extLst>
              <a:ext uri="{FF2B5EF4-FFF2-40B4-BE49-F238E27FC236}">
                <a16:creationId xmlns:a16="http://schemas.microsoft.com/office/drawing/2014/main" id="{C273A819-12E1-4DC9-80FC-5222C631B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1571037"/>
            <a:ext cx="6119813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499F184E-1FF4-4009-A527-238066CC6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2947" name="_x661698488">
            <a:extLst>
              <a:ext uri="{FF2B5EF4-FFF2-40B4-BE49-F238E27FC236}">
                <a16:creationId xmlns:a16="http://schemas.microsoft.com/office/drawing/2014/main" id="{179060C6-1BE8-4691-8F98-DCD50A75E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6" b="8606"/>
          <a:stretch>
            <a:fillRect/>
          </a:stretch>
        </p:blipFill>
        <p:spPr bwMode="auto">
          <a:xfrm>
            <a:off x="5153025" y="3921024"/>
            <a:ext cx="6119813" cy="204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A2DDE3B-2416-48D5-ACAB-E15FBE102B65}"/>
              </a:ext>
            </a:extLst>
          </p:cNvPr>
          <p:cNvSpPr/>
          <p:nvPr/>
        </p:nvSpPr>
        <p:spPr>
          <a:xfrm>
            <a:off x="432801" y="2569711"/>
            <a:ext cx="4411074" cy="168820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dirty="0">
                <a:solidFill>
                  <a:sysClr val="windowText" lastClr="000000"/>
                </a:solidFill>
              </a:rPr>
              <a:t>비밀번호를 바꾸지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않은지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 fontAlgn="base"/>
            <a:r>
              <a:rPr lang="en-US" altLang="ko-KR" dirty="0">
                <a:solidFill>
                  <a:sysClr val="windowText" lastClr="000000"/>
                </a:solidFill>
              </a:rPr>
              <a:t>90</a:t>
            </a:r>
            <a:r>
              <a:rPr lang="ko-KR" altLang="en-US" dirty="0">
                <a:solidFill>
                  <a:sysClr val="windowText" lastClr="000000"/>
                </a:solidFill>
              </a:rPr>
              <a:t>일이 경과했을 때</a:t>
            </a:r>
          </a:p>
        </p:txBody>
      </p:sp>
    </p:spTree>
    <p:extLst>
      <p:ext uri="{BB962C8B-B14F-4D97-AF65-F5344CB8AC3E}">
        <p14:creationId xmlns:p14="http://schemas.microsoft.com/office/powerpoint/2010/main" val="5615431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예방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결과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92167A4-7C0D-4C51-8505-D068FD84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3E8B107-00CB-42FC-B02A-6408C3185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2945" name="_x661699208">
            <a:extLst>
              <a:ext uri="{FF2B5EF4-FFF2-40B4-BE49-F238E27FC236}">
                <a16:creationId xmlns:a16="http://schemas.microsoft.com/office/drawing/2014/main" id="{C273A819-12E1-4DC9-80FC-5222C631B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1571037"/>
            <a:ext cx="6119813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499F184E-1FF4-4009-A527-238066CC6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A2DDE3B-2416-48D5-ACAB-E15FBE102B65}"/>
              </a:ext>
            </a:extLst>
          </p:cNvPr>
          <p:cNvSpPr/>
          <p:nvPr/>
        </p:nvSpPr>
        <p:spPr>
          <a:xfrm>
            <a:off x="432801" y="2569711"/>
            <a:ext cx="4411074" cy="168820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dirty="0">
                <a:solidFill>
                  <a:sysClr val="windowText" lastClr="000000"/>
                </a:solidFill>
              </a:rPr>
              <a:t>비밀번호를 바꾸지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않은지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 fontAlgn="base"/>
            <a:r>
              <a:rPr lang="en-US" altLang="ko-KR" dirty="0">
                <a:solidFill>
                  <a:sysClr val="windowText" lastClr="000000"/>
                </a:solidFill>
              </a:rPr>
              <a:t>90</a:t>
            </a:r>
            <a:r>
              <a:rPr lang="ko-KR" altLang="en-US" dirty="0">
                <a:solidFill>
                  <a:sysClr val="windowText" lastClr="000000"/>
                </a:solidFill>
              </a:rPr>
              <a:t>일이 경과했을 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97D619-333C-44C8-9CC2-ABDA5ED47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3969" name="_x661699496">
            <a:extLst>
              <a:ext uri="{FF2B5EF4-FFF2-40B4-BE49-F238E27FC236}">
                <a16:creationId xmlns:a16="http://schemas.microsoft.com/office/drawing/2014/main" id="{77AB340E-B823-4410-8F65-62B2F864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41" y="3808118"/>
            <a:ext cx="5400675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1964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예방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F0EA4-EE4C-4593-9089-92AE2BF26F3D}"/>
              </a:ext>
            </a:extLst>
          </p:cNvPr>
          <p:cNvSpPr/>
          <p:nvPr/>
        </p:nvSpPr>
        <p:spPr>
          <a:xfrm>
            <a:off x="272141" y="883987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결과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92167A4-7C0D-4C51-8505-D068FD84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3E8B107-00CB-42FC-B02A-6408C3185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2945" name="_x661699208">
            <a:extLst>
              <a:ext uri="{FF2B5EF4-FFF2-40B4-BE49-F238E27FC236}">
                <a16:creationId xmlns:a16="http://schemas.microsoft.com/office/drawing/2014/main" id="{C273A819-12E1-4DC9-80FC-5222C631B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1571037"/>
            <a:ext cx="6119813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499F184E-1FF4-4009-A527-238066CC6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A2DDE3B-2416-48D5-ACAB-E15FBE102B65}"/>
              </a:ext>
            </a:extLst>
          </p:cNvPr>
          <p:cNvSpPr/>
          <p:nvPr/>
        </p:nvSpPr>
        <p:spPr>
          <a:xfrm>
            <a:off x="432801" y="2569711"/>
            <a:ext cx="4411074" cy="168820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dirty="0">
                <a:solidFill>
                  <a:sysClr val="windowText" lastClr="000000"/>
                </a:solidFill>
              </a:rPr>
              <a:t>비밀번호를 바꾸지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않은지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 fontAlgn="base"/>
            <a:r>
              <a:rPr lang="en-US" altLang="ko-KR" dirty="0">
                <a:solidFill>
                  <a:sysClr val="windowText" lastClr="000000"/>
                </a:solidFill>
              </a:rPr>
              <a:t>90</a:t>
            </a:r>
            <a:r>
              <a:rPr lang="ko-KR" altLang="en-US" dirty="0">
                <a:solidFill>
                  <a:sysClr val="windowText" lastClr="000000"/>
                </a:solidFill>
              </a:rPr>
              <a:t>일이 경과했을 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97D619-333C-44C8-9CC2-ABDA5ED47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3969" name="_x661699496">
            <a:extLst>
              <a:ext uri="{FF2B5EF4-FFF2-40B4-BE49-F238E27FC236}">
                <a16:creationId xmlns:a16="http://schemas.microsoft.com/office/drawing/2014/main" id="{77AB340E-B823-4410-8F65-62B2F864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41" y="3808118"/>
            <a:ext cx="5400675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65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교정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7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B57AC-2ED3-4CF1-A068-2E48291BF94C}"/>
              </a:ext>
            </a:extLst>
          </p:cNvPr>
          <p:cNvSpPr/>
          <p:nvPr/>
        </p:nvSpPr>
        <p:spPr>
          <a:xfrm>
            <a:off x="1047750" y="731635"/>
            <a:ext cx="10430379" cy="921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정적 분석 툴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Yasca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SonarQube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 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F59F96-D983-43A8-BA95-27971CE64E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5"/>
          <a:stretch/>
        </p:blipFill>
        <p:spPr>
          <a:xfrm>
            <a:off x="558801" y="1984093"/>
            <a:ext cx="5368745" cy="35110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4078B9-9AA3-4510-B67E-963696831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670" y="2039271"/>
            <a:ext cx="5446527" cy="331910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D99B16-0903-4790-909E-484E088D3839}"/>
              </a:ext>
            </a:extLst>
          </p:cNvPr>
          <p:cNvSpPr/>
          <p:nvPr/>
        </p:nvSpPr>
        <p:spPr>
          <a:xfrm>
            <a:off x="2714283" y="5495185"/>
            <a:ext cx="105777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Yasca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BA34DD-A545-42EC-AD54-39DF51054A43}"/>
              </a:ext>
            </a:extLst>
          </p:cNvPr>
          <p:cNvSpPr/>
          <p:nvPr/>
        </p:nvSpPr>
        <p:spPr>
          <a:xfrm>
            <a:off x="8241442" y="5495185"/>
            <a:ext cx="133698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SonarQube</a:t>
            </a:r>
          </a:p>
        </p:txBody>
      </p:sp>
    </p:spTree>
    <p:extLst>
      <p:ext uri="{BB962C8B-B14F-4D97-AF65-F5344CB8AC3E}">
        <p14:creationId xmlns:p14="http://schemas.microsoft.com/office/powerpoint/2010/main" val="41058513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예방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F67F893-B2B8-40AA-AA60-0DA5D80F4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95DC72-EFA1-44DC-9F1B-93F007B1C058}"/>
              </a:ext>
            </a:extLst>
          </p:cNvPr>
          <p:cNvSpPr/>
          <p:nvPr/>
        </p:nvSpPr>
        <p:spPr>
          <a:xfrm>
            <a:off x="880808" y="1090198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회원가입 </a:t>
            </a:r>
            <a:r>
              <a:rPr lang="en-US" altLang="ko-KR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ID/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비밀번호 검사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6323" name="_x663271112">
            <a:extLst>
              <a:ext uri="{FF2B5EF4-FFF2-40B4-BE49-F238E27FC236}">
                <a16:creationId xmlns:a16="http://schemas.microsoft.com/office/drawing/2014/main" id="{20FAD097-D124-4AAB-8F90-70C43F1EB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51" y="1205147"/>
            <a:ext cx="6732948" cy="48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0F14B24-F924-46F6-9C30-2E5CCB27E7D9}"/>
              </a:ext>
            </a:extLst>
          </p:cNvPr>
          <p:cNvSpPr/>
          <p:nvPr/>
        </p:nvSpPr>
        <p:spPr>
          <a:xfrm>
            <a:off x="558801" y="2231755"/>
            <a:ext cx="4411074" cy="168820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dirty="0">
                <a:solidFill>
                  <a:sysClr val="windowText" lastClr="000000"/>
                </a:solidFill>
              </a:rPr>
              <a:t>회원가입을 할 때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 fontAlgn="base"/>
            <a:r>
              <a:rPr lang="ko-KR" altLang="en-US" dirty="0">
                <a:solidFill>
                  <a:sysClr val="windowText" lastClr="000000"/>
                </a:solidFill>
              </a:rPr>
              <a:t>사용자에게 안전한 </a:t>
            </a:r>
            <a:r>
              <a:rPr lang="en-US" altLang="ko-KR" dirty="0">
                <a:solidFill>
                  <a:sysClr val="windowText" lastClr="000000"/>
                </a:solidFill>
              </a:rPr>
              <a:t>ID</a:t>
            </a:r>
            <a:r>
              <a:rPr lang="ko-KR" altLang="en-US" dirty="0">
                <a:solidFill>
                  <a:sysClr val="windowText" lastClr="000000"/>
                </a:solidFill>
              </a:rPr>
              <a:t>와 비밀번호만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 fontAlgn="base"/>
            <a:r>
              <a:rPr lang="ko-KR" altLang="en-US" dirty="0" err="1">
                <a:solidFill>
                  <a:sysClr val="windowText" lastClr="000000"/>
                </a:solidFill>
              </a:rPr>
              <a:t>입력받는다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E51C8CC-21A7-4349-A814-7A33FC8C4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97" y="4767139"/>
            <a:ext cx="98298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0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예방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F67F893-B2B8-40AA-AA60-0DA5D80F4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95DC72-EFA1-44DC-9F1B-93F007B1C058}"/>
              </a:ext>
            </a:extLst>
          </p:cNvPr>
          <p:cNvSpPr/>
          <p:nvPr/>
        </p:nvSpPr>
        <p:spPr>
          <a:xfrm>
            <a:off x="880808" y="1090198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에러 페이지 출력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8369" name="_x663269744">
            <a:extLst>
              <a:ext uri="{FF2B5EF4-FFF2-40B4-BE49-F238E27FC236}">
                <a16:creationId xmlns:a16="http://schemas.microsoft.com/office/drawing/2014/main" id="{2C4807FE-800B-439F-A933-55F84FAF1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927107"/>
            <a:ext cx="4352925" cy="546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65879BB-FE1E-41A4-806A-92F7112BE393}"/>
              </a:ext>
            </a:extLst>
          </p:cNvPr>
          <p:cNvSpPr/>
          <p:nvPr/>
        </p:nvSpPr>
        <p:spPr>
          <a:xfrm>
            <a:off x="1047750" y="2175159"/>
            <a:ext cx="4315826" cy="20662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사용자가 세션이 만료되거나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서버에 에러가 생겼을 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오류 메시지 대신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에러 페이지를 출력한다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157928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예방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F67F893-B2B8-40AA-AA60-0DA5D80F4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95DC72-EFA1-44DC-9F1B-93F007B1C058}"/>
              </a:ext>
            </a:extLst>
          </p:cNvPr>
          <p:cNvSpPr/>
          <p:nvPr/>
        </p:nvSpPr>
        <p:spPr>
          <a:xfrm>
            <a:off x="880808" y="1090198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 시퀀스 다이어그램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9393" name="_x663269816">
            <a:extLst>
              <a:ext uri="{FF2B5EF4-FFF2-40B4-BE49-F238E27FC236}">
                <a16:creationId xmlns:a16="http://schemas.microsoft.com/office/drawing/2014/main" id="{2458DC58-2A4F-46FA-8727-25ACE84C8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49" y="1761709"/>
            <a:ext cx="7629681" cy="408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5800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예방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F67F893-B2B8-40AA-AA60-0DA5D80F4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95DC72-EFA1-44DC-9F1B-93F007B1C058}"/>
              </a:ext>
            </a:extLst>
          </p:cNvPr>
          <p:cNvSpPr/>
          <p:nvPr/>
        </p:nvSpPr>
        <p:spPr>
          <a:xfrm>
            <a:off x="880808" y="1090198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실행 결과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0417" name="_x663271040">
            <a:extLst>
              <a:ext uri="{FF2B5EF4-FFF2-40B4-BE49-F238E27FC236}">
                <a16:creationId xmlns:a16="http://schemas.microsoft.com/office/drawing/2014/main" id="{A4B13A02-97F2-4F3E-A03E-3757B2609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19" y="1805339"/>
            <a:ext cx="6558268" cy="435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9136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프로젝트 검토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1BB100F-04D2-418A-A96C-536E9533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ACC869-96C6-43C6-9660-8CD42268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6A1EF5-518B-4B54-8F1A-DE78E1E8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F67F893-B2B8-40AA-AA60-0DA5D80F4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182D285-E3CF-4711-AA77-6A9ED66A68AD}"/>
              </a:ext>
            </a:extLst>
          </p:cNvPr>
          <p:cNvSpPr/>
          <p:nvPr/>
        </p:nvSpPr>
        <p:spPr>
          <a:xfrm>
            <a:off x="1007287" y="2036007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17A6BCAB-C4DB-42CB-A06D-CC45D4A82ACB}"/>
              </a:ext>
            </a:extLst>
          </p:cNvPr>
          <p:cNvSpPr/>
          <p:nvPr/>
        </p:nvSpPr>
        <p:spPr>
          <a:xfrm>
            <a:off x="1007287" y="2036007"/>
            <a:ext cx="2612572" cy="2612572"/>
          </a:xfrm>
          <a:prstGeom prst="arc">
            <a:avLst>
              <a:gd name="adj1" fmla="val 16200000"/>
              <a:gd name="adj2" fmla="val 14283464"/>
            </a:avLst>
          </a:prstGeom>
          <a:noFill/>
          <a:ln w="127000" cap="rnd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D7BF0C-7E8A-49E7-B60C-749FFA7E59A9}"/>
              </a:ext>
            </a:extLst>
          </p:cNvPr>
          <p:cNvSpPr/>
          <p:nvPr/>
        </p:nvSpPr>
        <p:spPr>
          <a:xfrm>
            <a:off x="1580708" y="2926794"/>
            <a:ext cx="1465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91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A1F609-789F-4D10-B182-FE0351E5CF94}"/>
              </a:ext>
            </a:extLst>
          </p:cNvPr>
          <p:cNvSpPr/>
          <p:nvPr/>
        </p:nvSpPr>
        <p:spPr>
          <a:xfrm>
            <a:off x="1007286" y="5044259"/>
            <a:ext cx="261257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완성도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955B7BE-8049-4D2D-97EE-1F7F472034FD}"/>
              </a:ext>
            </a:extLst>
          </p:cNvPr>
          <p:cNvSpPr/>
          <p:nvPr/>
        </p:nvSpPr>
        <p:spPr>
          <a:xfrm>
            <a:off x="4193280" y="1002862"/>
            <a:ext cx="7370070" cy="250233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미 구현 부분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</a:rPr>
              <a:t>반응형 웹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</a:rPr>
              <a:t>보고 있는 메일 삭제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</a:rPr>
              <a:t>회원 탈퇴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</a:rPr>
              <a:t>내게 쓴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메일함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</a:rPr>
              <a:t>메시지 목록 오류 시 메인 메뉴로 이동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E549940-08E6-49A3-89E9-1BE056726C03}"/>
              </a:ext>
            </a:extLst>
          </p:cNvPr>
          <p:cNvSpPr/>
          <p:nvPr/>
        </p:nvSpPr>
        <p:spPr>
          <a:xfrm>
            <a:off x="4193280" y="3894181"/>
            <a:ext cx="7370070" cy="20662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ko-KR" altLang="en-US" dirty="0">
                <a:solidFill>
                  <a:sysClr val="windowText" lastClr="000000"/>
                </a:solidFill>
              </a:rPr>
              <a:t>미 구현 이유 분석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</a:rPr>
              <a:t>우선순위가 더 높은 요구사항이 발생 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보낸메일함</a:t>
            </a:r>
            <a:r>
              <a:rPr lang="ko-KR" altLang="en-US" dirty="0">
                <a:solidFill>
                  <a:sysClr val="windowText" lastClr="000000"/>
                </a:solidFill>
              </a:rPr>
              <a:t> 등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  <a:p>
            <a:pPr marL="285750" indent="-285750" algn="ctr" fontAlgn="base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ysClr val="windowText" lastClr="000000"/>
                </a:solidFill>
              </a:rPr>
              <a:t>비대면</a:t>
            </a:r>
            <a:r>
              <a:rPr lang="ko-KR" altLang="en-US" dirty="0">
                <a:solidFill>
                  <a:sysClr val="windowText" lastClr="000000"/>
                </a:solidFill>
              </a:rPr>
              <a:t> 수업으로 인한 작업 효율 하락</a:t>
            </a:r>
          </a:p>
        </p:txBody>
      </p:sp>
    </p:spTree>
    <p:extLst>
      <p:ext uri="{BB962C8B-B14F-4D97-AF65-F5344CB8AC3E}">
        <p14:creationId xmlns:p14="http://schemas.microsoft.com/office/powerpoint/2010/main" val="1123765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kern="0" dirty="0">
                <a:solidFill>
                  <a:prstClr val="white"/>
                </a:solidFill>
              </a:rPr>
              <a:t>Q&amp;A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3075E1F-BC51-42F9-9AE2-7FE56E1336C8}"/>
              </a:ext>
            </a:extLst>
          </p:cNvPr>
          <p:cNvSpPr/>
          <p:nvPr/>
        </p:nvSpPr>
        <p:spPr>
          <a:xfrm>
            <a:off x="2410963" y="2364937"/>
            <a:ext cx="7370070" cy="250233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ysClr val="windowText" lastClr="000000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78153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교정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8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B57AC-2ED3-4CF1-A068-2E48291BF94C}"/>
              </a:ext>
            </a:extLst>
          </p:cNvPr>
          <p:cNvSpPr/>
          <p:nvPr/>
        </p:nvSpPr>
        <p:spPr>
          <a:xfrm>
            <a:off x="1047750" y="731635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데이터베이스 연동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BA34DD-A545-42EC-AD54-39DF51054A43}"/>
              </a:ext>
            </a:extLst>
          </p:cNvPr>
          <p:cNvSpPr/>
          <p:nvPr/>
        </p:nvSpPr>
        <p:spPr>
          <a:xfrm>
            <a:off x="6584092" y="3844978"/>
            <a:ext cx="30837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베이스 생성 모습 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7BDF19-EF7A-4510-BED3-3DCBA08A717F}"/>
              </a:ext>
            </a:extLst>
          </p:cNvPr>
          <p:cNvGrpSpPr/>
          <p:nvPr/>
        </p:nvGrpSpPr>
        <p:grpSpPr>
          <a:xfrm>
            <a:off x="432801" y="1711134"/>
            <a:ext cx="11140074" cy="1498419"/>
            <a:chOff x="432801" y="1418420"/>
            <a:chExt cx="11140074" cy="149841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36D8BAE-EFB9-4CB8-82A2-964FC5E6A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801" y="1418420"/>
              <a:ext cx="11140074" cy="149841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1C92B79-A0BA-4CD9-AF6E-410226B2AFA7}"/>
                </a:ext>
              </a:extLst>
            </p:cNvPr>
            <p:cNvSpPr/>
            <p:nvPr/>
          </p:nvSpPr>
          <p:spPr>
            <a:xfrm>
              <a:off x="5486400" y="2095500"/>
              <a:ext cx="609600" cy="2095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6156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D99B16-0903-4790-909E-484E088D3839}"/>
              </a:ext>
            </a:extLst>
          </p:cNvPr>
          <p:cNvSpPr/>
          <p:nvPr/>
        </p:nvSpPr>
        <p:spPr>
          <a:xfrm>
            <a:off x="3752508" y="2806005"/>
            <a:ext cx="5915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altLang="ko-KR" dirty="0">
                <a:latin typeface="+mj-lt"/>
              </a:rPr>
              <a:t>james-2.3.2/apps/james/SAR-INF/config.xml </a:t>
            </a:r>
            <a:r>
              <a:rPr lang="ko-KR" altLang="en-US" dirty="0">
                <a:latin typeface="+mj-lt"/>
              </a:rPr>
              <a:t>수정 </a:t>
            </a:r>
            <a:endParaRPr lang="fr-FR" altLang="ko-KR" dirty="0">
              <a:latin typeface="+mj-lt"/>
            </a:endParaRPr>
          </a:p>
        </p:txBody>
      </p:sp>
      <p:pic>
        <p:nvPicPr>
          <p:cNvPr id="41987" name="_x657792736">
            <a:extLst>
              <a:ext uri="{FF2B5EF4-FFF2-40B4-BE49-F238E27FC236}">
                <a16:creationId xmlns:a16="http://schemas.microsoft.com/office/drawing/2014/main" id="{00B8BC21-4E7E-40FE-88A2-FB706A14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095" y="3417794"/>
            <a:ext cx="4070098" cy="284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0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</a:rPr>
              <a:t>교정 유지보수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9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B57AC-2ED3-4CF1-A068-2E48291BF94C}"/>
              </a:ext>
            </a:extLst>
          </p:cNvPr>
          <p:cNvSpPr/>
          <p:nvPr/>
        </p:nvSpPr>
        <p:spPr>
          <a:xfrm>
            <a:off x="1047750" y="731635"/>
            <a:ext cx="10430379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SLF4J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라이브러리 </a:t>
            </a:r>
            <a:r>
              <a:rPr lang="en-US" altLang="ko-KR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log4j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3009" name="_x103569616">
            <a:extLst>
              <a:ext uri="{FF2B5EF4-FFF2-40B4-BE49-F238E27FC236}">
                <a16:creationId xmlns:a16="http://schemas.microsoft.com/office/drawing/2014/main" id="{75CE4A0A-932A-456D-9107-12C205272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1" y="1382655"/>
            <a:ext cx="5377449" cy="180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6475258-23C8-4E77-8C49-6467E39163A5}"/>
              </a:ext>
            </a:extLst>
          </p:cNvPr>
          <p:cNvSpPr/>
          <p:nvPr/>
        </p:nvSpPr>
        <p:spPr>
          <a:xfrm>
            <a:off x="1343026" y="5651928"/>
            <a:ext cx="5705474" cy="74512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15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chemeClr val="tx1"/>
                </a:solidFill>
              </a:rPr>
              <a:t>() </a:t>
            </a:r>
            <a:r>
              <a:rPr lang="ko-KR" altLang="en-US" dirty="0">
                <a:solidFill>
                  <a:schemeClr val="tx1"/>
                </a:solidFill>
              </a:rPr>
              <a:t>대신 </a:t>
            </a:r>
            <a:r>
              <a:rPr lang="en-US" altLang="ko-KR" dirty="0">
                <a:solidFill>
                  <a:schemeClr val="tx1"/>
                </a:solidFill>
              </a:rPr>
              <a:t>Logger </a:t>
            </a:r>
            <a:r>
              <a:rPr lang="ko-KR" altLang="en-US" dirty="0">
                <a:solidFill>
                  <a:schemeClr val="tx1"/>
                </a:solidFill>
              </a:rPr>
              <a:t>객체 사용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77E6A9-EDEF-41C3-B0D5-B15A11F93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3011" name="_x103570336">
            <a:extLst>
              <a:ext uri="{FF2B5EF4-FFF2-40B4-BE49-F238E27FC236}">
                <a16:creationId xmlns:a16="http://schemas.microsoft.com/office/drawing/2014/main" id="{87FCDD66-5692-444C-9CE7-EF89EB81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1" y="3453849"/>
            <a:ext cx="4837680" cy="206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3" name="_x103569328">
            <a:extLst>
              <a:ext uri="{FF2B5EF4-FFF2-40B4-BE49-F238E27FC236}">
                <a16:creationId xmlns:a16="http://schemas.microsoft.com/office/drawing/2014/main" id="{4F006744-ED59-4001-88ED-AB96EE656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13"/>
          <a:stretch/>
        </p:blipFill>
        <p:spPr bwMode="auto">
          <a:xfrm>
            <a:off x="6004015" y="2004502"/>
            <a:ext cx="5606960" cy="257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9631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1081</Words>
  <Application>Microsoft Office PowerPoint</Application>
  <PresentationFormat>와이드스크린</PresentationFormat>
  <Paragraphs>375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78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unskyo@outlook.kr</cp:lastModifiedBy>
  <cp:revision>33</cp:revision>
  <dcterms:created xsi:type="dcterms:W3CDTF">2019-07-29T15:53:07Z</dcterms:created>
  <dcterms:modified xsi:type="dcterms:W3CDTF">2020-06-15T14:47:42Z</dcterms:modified>
</cp:coreProperties>
</file>