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A75DC-4E7D-4912-8CD8-2AB7FFD579C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3B56004-4F40-4700-8502-F064F069D0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Key Challenges:</a:t>
          </a:r>
        </a:p>
      </dgm:t>
    </dgm:pt>
    <dgm:pt modelId="{74991B78-9763-43B1-A8EA-45F852FC8F96}" type="parTrans" cxnId="{82F4D842-B733-43F9-98B4-848AB37C9390}">
      <dgm:prSet/>
      <dgm:spPr/>
      <dgm:t>
        <a:bodyPr/>
        <a:lstStyle/>
        <a:p>
          <a:endParaRPr lang="en-US"/>
        </a:p>
      </dgm:t>
    </dgm:pt>
    <dgm:pt modelId="{1352F8D7-4D7C-4D7A-A5E6-718523F37B25}" type="sibTrans" cxnId="{82F4D842-B733-43F9-98B4-848AB37C9390}">
      <dgm:prSet/>
      <dgm:spPr/>
      <dgm:t>
        <a:bodyPr/>
        <a:lstStyle/>
        <a:p>
          <a:endParaRPr lang="en-US"/>
        </a:p>
      </dgm:t>
    </dgm:pt>
    <dgm:pt modelId="{675743AC-F6C6-4BE4-BC8A-C139686540BB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dirty="0"/>
            <a:t>- Similar symptom profiles between COVID-19, flu, and other respiratory conditions</a:t>
          </a:r>
        </a:p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dirty="0"/>
            <a:t>- Limited testing availability and delays in test results</a:t>
          </a:r>
        </a:p>
      </dgm:t>
    </dgm:pt>
    <dgm:pt modelId="{E0DDAD40-13D3-4ACF-9BC8-4DADF04AA29B}" type="parTrans" cxnId="{D37FFE30-18C9-418C-B964-8504F83E7016}">
      <dgm:prSet/>
      <dgm:spPr/>
      <dgm:t>
        <a:bodyPr/>
        <a:lstStyle/>
        <a:p>
          <a:endParaRPr lang="en-US"/>
        </a:p>
      </dgm:t>
    </dgm:pt>
    <dgm:pt modelId="{4ECC9D32-E247-4B79-8842-EB289970B09E}" type="sibTrans" cxnId="{D37FFE30-18C9-418C-B964-8504F83E7016}">
      <dgm:prSet/>
      <dgm:spPr/>
      <dgm:t>
        <a:bodyPr/>
        <a:lstStyle/>
        <a:p>
          <a:endParaRPr lang="en-US"/>
        </a:p>
      </dgm:t>
    </dgm:pt>
    <dgm:pt modelId="{D56080A8-937D-4595-8EF6-D4EDBE3BDBD9}">
      <dgm:prSet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dirty="0"/>
            <a:t>- Vast amounts of unstructured medical text contain valuable diagnostic information</a:t>
          </a:r>
        </a:p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dirty="0"/>
            <a:t>- Evolving symptom profiles with new variants</a:t>
          </a:r>
        </a:p>
      </dgm:t>
    </dgm:pt>
    <dgm:pt modelId="{6529EDE9-DF19-4DEA-B344-B2E69E3234D2}" type="parTrans" cxnId="{97FFE252-9BAE-4DF8-8CB2-39738BA4EB32}">
      <dgm:prSet/>
      <dgm:spPr/>
      <dgm:t>
        <a:bodyPr/>
        <a:lstStyle/>
        <a:p>
          <a:endParaRPr lang="en-US"/>
        </a:p>
      </dgm:t>
    </dgm:pt>
    <dgm:pt modelId="{48E8D3AE-31D1-4F79-B215-E16A16AD9387}" type="sibTrans" cxnId="{97FFE252-9BAE-4DF8-8CB2-39738BA4EB32}">
      <dgm:prSet/>
      <dgm:spPr/>
      <dgm:t>
        <a:bodyPr/>
        <a:lstStyle/>
        <a:p>
          <a:endParaRPr lang="en-US"/>
        </a:p>
      </dgm:t>
    </dgm:pt>
    <dgm:pt modelId="{AC31AB6B-7EDB-4E99-BAB3-FE90D16B23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Project Goals:</a:t>
          </a:r>
        </a:p>
      </dgm:t>
    </dgm:pt>
    <dgm:pt modelId="{7EE73E9D-C959-4619-B4AF-542E3704045F}" type="parTrans" cxnId="{A7D67A50-B952-442A-93A9-816CA5E28468}">
      <dgm:prSet/>
      <dgm:spPr/>
      <dgm:t>
        <a:bodyPr/>
        <a:lstStyle/>
        <a:p>
          <a:endParaRPr lang="en-US"/>
        </a:p>
      </dgm:t>
    </dgm:pt>
    <dgm:pt modelId="{5C008B23-EC72-4D10-BE06-CAC87254B3BE}" type="sibTrans" cxnId="{A7D67A50-B952-442A-93A9-816CA5E28468}">
      <dgm:prSet/>
      <dgm:spPr/>
      <dgm:t>
        <a:bodyPr/>
        <a:lstStyle/>
        <a:p>
          <a:endParaRPr lang="en-US"/>
        </a:p>
      </dgm:t>
    </dgm:pt>
    <dgm:pt modelId="{410CFAC0-C04B-4A77-A1BD-8A33E112DFC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600" dirty="0"/>
            <a:t>- Develop an NLP pipeline to detect potential COVID-19 cases from clinical text</a:t>
          </a:r>
        </a:p>
      </dgm:t>
    </dgm:pt>
    <dgm:pt modelId="{84B9E665-B725-4A93-A596-4E91563BC09E}" type="parTrans" cxnId="{F1111F08-D6C1-44CA-A7C5-073A39EDEFC1}">
      <dgm:prSet/>
      <dgm:spPr/>
      <dgm:t>
        <a:bodyPr/>
        <a:lstStyle/>
        <a:p>
          <a:endParaRPr lang="en-US"/>
        </a:p>
      </dgm:t>
    </dgm:pt>
    <dgm:pt modelId="{D839D176-36DF-4CC3-9EF6-A93592CD7BA3}" type="sibTrans" cxnId="{F1111F08-D6C1-44CA-A7C5-073A39EDEFC1}">
      <dgm:prSet/>
      <dgm:spPr/>
      <dgm:t>
        <a:bodyPr/>
        <a:lstStyle/>
        <a:p>
          <a:endParaRPr lang="en-US"/>
        </a:p>
      </dgm:t>
    </dgm:pt>
    <dgm:pt modelId="{FB4DF35C-4F3E-47DA-83DD-FA3B274EC5D9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600" dirty="0"/>
            <a:t>- Extract key symptoms, severity indicators, and timeline information</a:t>
          </a:r>
        </a:p>
      </dgm:t>
    </dgm:pt>
    <dgm:pt modelId="{15E3DC86-0850-43FD-90C3-C474E52EC904}" type="parTrans" cxnId="{B556F71D-6FCE-4036-9A36-24BB5D271C3D}">
      <dgm:prSet/>
      <dgm:spPr/>
      <dgm:t>
        <a:bodyPr/>
        <a:lstStyle/>
        <a:p>
          <a:endParaRPr lang="en-US"/>
        </a:p>
      </dgm:t>
    </dgm:pt>
    <dgm:pt modelId="{37FCDBD6-01DF-481A-AB8A-ABDA92B99C0E}" type="sibTrans" cxnId="{B556F71D-6FCE-4036-9A36-24BB5D271C3D}">
      <dgm:prSet/>
      <dgm:spPr/>
      <dgm:t>
        <a:bodyPr/>
        <a:lstStyle/>
        <a:p>
          <a:endParaRPr lang="en-US"/>
        </a:p>
      </dgm:t>
    </dgm:pt>
    <dgm:pt modelId="{CB90F166-3BC6-48B5-8B92-554229A13A24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600" dirty="0"/>
            <a:t>- Create a classification model to assess COVID-19 likelihood</a:t>
          </a:r>
        </a:p>
      </dgm:t>
    </dgm:pt>
    <dgm:pt modelId="{CB098C56-C0F4-480C-891C-1FF949488FA4}" type="parTrans" cxnId="{84A42D99-A21F-43A0-838E-89B1A01DB1C3}">
      <dgm:prSet/>
      <dgm:spPr/>
      <dgm:t>
        <a:bodyPr/>
        <a:lstStyle/>
        <a:p>
          <a:endParaRPr lang="en-US"/>
        </a:p>
      </dgm:t>
    </dgm:pt>
    <dgm:pt modelId="{4CF7CB73-AEB9-48CA-AFA3-8370A3F0CCDF}" type="sibTrans" cxnId="{84A42D99-A21F-43A0-838E-89B1A01DB1C3}">
      <dgm:prSet/>
      <dgm:spPr/>
      <dgm:t>
        <a:bodyPr/>
        <a:lstStyle/>
        <a:p>
          <a:endParaRPr lang="en-US"/>
        </a:p>
      </dgm:t>
    </dgm:pt>
    <dgm:pt modelId="{F404A6BB-57DF-49BF-9F04-9E51D8A5EC2E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600" dirty="0"/>
            <a:t>- Provide interpretable results to support clinical decision-making</a:t>
          </a:r>
        </a:p>
      </dgm:t>
    </dgm:pt>
    <dgm:pt modelId="{65C9F124-C970-426A-8A2F-CE3AD9EDF9DC}" type="parTrans" cxnId="{F9FC13BA-15DF-455C-A00B-06AD6E38FE21}">
      <dgm:prSet/>
      <dgm:spPr/>
      <dgm:t>
        <a:bodyPr/>
        <a:lstStyle/>
        <a:p>
          <a:endParaRPr lang="en-US"/>
        </a:p>
      </dgm:t>
    </dgm:pt>
    <dgm:pt modelId="{E3785BFB-9011-43E1-A462-A06DC4C1B9E0}" type="sibTrans" cxnId="{F9FC13BA-15DF-455C-A00B-06AD6E38FE21}">
      <dgm:prSet/>
      <dgm:spPr/>
      <dgm:t>
        <a:bodyPr/>
        <a:lstStyle/>
        <a:p>
          <a:endParaRPr lang="en-US"/>
        </a:p>
      </dgm:t>
    </dgm:pt>
    <dgm:pt modelId="{0C68A849-E6B0-4574-B907-EF890B23D756}" type="pres">
      <dgm:prSet presAssocID="{53AA75DC-4E7D-4912-8CD8-2AB7FFD579C5}" presName="root" presStyleCnt="0">
        <dgm:presLayoutVars>
          <dgm:dir/>
          <dgm:resizeHandles val="exact"/>
        </dgm:presLayoutVars>
      </dgm:prSet>
      <dgm:spPr/>
    </dgm:pt>
    <dgm:pt modelId="{BB0C50D7-16C8-45E4-9A27-DC0AFDA4F5F6}" type="pres">
      <dgm:prSet presAssocID="{B3B56004-4F40-4700-8502-F064F069D0B2}" presName="compNode" presStyleCnt="0"/>
      <dgm:spPr/>
    </dgm:pt>
    <dgm:pt modelId="{66A1C245-6437-460A-8F1D-040D7F987436}" type="pres">
      <dgm:prSet presAssocID="{B3B56004-4F40-4700-8502-F064F069D0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5DDBCF3-F0E7-4FD2-AB2F-542693A370F4}" type="pres">
      <dgm:prSet presAssocID="{B3B56004-4F40-4700-8502-F064F069D0B2}" presName="iconSpace" presStyleCnt="0"/>
      <dgm:spPr/>
    </dgm:pt>
    <dgm:pt modelId="{E327565E-D486-47B6-B20B-3D82FD2C92AE}" type="pres">
      <dgm:prSet presAssocID="{B3B56004-4F40-4700-8502-F064F069D0B2}" presName="parTx" presStyleLbl="revTx" presStyleIdx="0" presStyleCnt="4">
        <dgm:presLayoutVars>
          <dgm:chMax val="0"/>
          <dgm:chPref val="0"/>
        </dgm:presLayoutVars>
      </dgm:prSet>
      <dgm:spPr/>
    </dgm:pt>
    <dgm:pt modelId="{DF440FF8-1EA2-426C-8F26-3B880557EDB2}" type="pres">
      <dgm:prSet presAssocID="{B3B56004-4F40-4700-8502-F064F069D0B2}" presName="txSpace" presStyleCnt="0"/>
      <dgm:spPr/>
    </dgm:pt>
    <dgm:pt modelId="{EEB2A6F6-B3DB-47B6-9A2E-9FD1E6753CBB}" type="pres">
      <dgm:prSet presAssocID="{B3B56004-4F40-4700-8502-F064F069D0B2}" presName="desTx" presStyleLbl="revTx" presStyleIdx="1" presStyleCnt="4" custScaleX="99651" custLinFactNeighborX="411" custLinFactNeighborY="5525">
        <dgm:presLayoutVars/>
      </dgm:prSet>
      <dgm:spPr/>
    </dgm:pt>
    <dgm:pt modelId="{62ED8AE2-8036-4A10-8741-20C2C9724529}" type="pres">
      <dgm:prSet presAssocID="{1352F8D7-4D7C-4D7A-A5E6-718523F37B25}" presName="sibTrans" presStyleCnt="0"/>
      <dgm:spPr/>
    </dgm:pt>
    <dgm:pt modelId="{6E1C35BE-E53A-4995-B7A9-16E18BA03547}" type="pres">
      <dgm:prSet presAssocID="{AC31AB6B-7EDB-4E99-BAB3-FE90D16B23D5}" presName="compNode" presStyleCnt="0"/>
      <dgm:spPr/>
    </dgm:pt>
    <dgm:pt modelId="{A00A4FED-A532-43F6-8699-7A187F690BBB}" type="pres">
      <dgm:prSet presAssocID="{AC31AB6B-7EDB-4E99-BAB3-FE90D16B23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C8A6FB-6B1D-476A-A854-F6B09A3CA0D6}" type="pres">
      <dgm:prSet presAssocID="{AC31AB6B-7EDB-4E99-BAB3-FE90D16B23D5}" presName="iconSpace" presStyleCnt="0"/>
      <dgm:spPr/>
    </dgm:pt>
    <dgm:pt modelId="{A12B03C5-EF85-4D49-9980-937BAFCD5F8B}" type="pres">
      <dgm:prSet presAssocID="{AC31AB6B-7EDB-4E99-BAB3-FE90D16B23D5}" presName="parTx" presStyleLbl="revTx" presStyleIdx="2" presStyleCnt="4">
        <dgm:presLayoutVars>
          <dgm:chMax val="0"/>
          <dgm:chPref val="0"/>
        </dgm:presLayoutVars>
      </dgm:prSet>
      <dgm:spPr/>
    </dgm:pt>
    <dgm:pt modelId="{6F716CD3-C5B2-453A-9045-DA75EA069196}" type="pres">
      <dgm:prSet presAssocID="{AC31AB6B-7EDB-4E99-BAB3-FE90D16B23D5}" presName="txSpace" presStyleCnt="0"/>
      <dgm:spPr/>
    </dgm:pt>
    <dgm:pt modelId="{3D37E57D-1FB2-4456-B7BB-6A9AE8B758FA}" type="pres">
      <dgm:prSet presAssocID="{AC31AB6B-7EDB-4E99-BAB3-FE90D16B23D5}" presName="desTx" presStyleLbl="revTx" presStyleIdx="3" presStyleCnt="4">
        <dgm:presLayoutVars/>
      </dgm:prSet>
      <dgm:spPr/>
    </dgm:pt>
  </dgm:ptLst>
  <dgm:cxnLst>
    <dgm:cxn modelId="{F1111F08-D6C1-44CA-A7C5-073A39EDEFC1}" srcId="{AC31AB6B-7EDB-4E99-BAB3-FE90D16B23D5}" destId="{410CFAC0-C04B-4A77-A1BD-8A33E112DFCB}" srcOrd="0" destOrd="0" parTransId="{84B9E665-B725-4A93-A596-4E91563BC09E}" sibTransId="{D839D176-36DF-4CC3-9EF6-A93592CD7BA3}"/>
    <dgm:cxn modelId="{B556F71D-6FCE-4036-9A36-24BB5D271C3D}" srcId="{AC31AB6B-7EDB-4E99-BAB3-FE90D16B23D5}" destId="{FB4DF35C-4F3E-47DA-83DD-FA3B274EC5D9}" srcOrd="1" destOrd="0" parTransId="{15E3DC86-0850-43FD-90C3-C474E52EC904}" sibTransId="{37FCDBD6-01DF-481A-AB8A-ABDA92B99C0E}"/>
    <dgm:cxn modelId="{95B08926-E213-4FEF-8956-6EA6C0C6BCA6}" type="presOf" srcId="{FB4DF35C-4F3E-47DA-83DD-FA3B274EC5D9}" destId="{3D37E57D-1FB2-4456-B7BB-6A9AE8B758FA}" srcOrd="0" destOrd="1" presId="urn:microsoft.com/office/officeart/2018/5/layout/CenteredIconLabelDescriptionList"/>
    <dgm:cxn modelId="{EC53B52E-544B-413E-9CD7-2898254CCEFB}" type="presOf" srcId="{410CFAC0-C04B-4A77-A1BD-8A33E112DFCB}" destId="{3D37E57D-1FB2-4456-B7BB-6A9AE8B758FA}" srcOrd="0" destOrd="0" presId="urn:microsoft.com/office/officeart/2018/5/layout/CenteredIconLabelDescriptionList"/>
    <dgm:cxn modelId="{D37FFE30-18C9-418C-B964-8504F83E7016}" srcId="{B3B56004-4F40-4700-8502-F064F069D0B2}" destId="{675743AC-F6C6-4BE4-BC8A-C139686540BB}" srcOrd="0" destOrd="0" parTransId="{E0DDAD40-13D3-4ACF-9BC8-4DADF04AA29B}" sibTransId="{4ECC9D32-E247-4B79-8842-EB289970B09E}"/>
    <dgm:cxn modelId="{82F4D842-B733-43F9-98B4-848AB37C9390}" srcId="{53AA75DC-4E7D-4912-8CD8-2AB7FFD579C5}" destId="{B3B56004-4F40-4700-8502-F064F069D0B2}" srcOrd="0" destOrd="0" parTransId="{74991B78-9763-43B1-A8EA-45F852FC8F96}" sibTransId="{1352F8D7-4D7C-4D7A-A5E6-718523F37B25}"/>
    <dgm:cxn modelId="{A7D67A50-B952-442A-93A9-816CA5E28468}" srcId="{53AA75DC-4E7D-4912-8CD8-2AB7FFD579C5}" destId="{AC31AB6B-7EDB-4E99-BAB3-FE90D16B23D5}" srcOrd="1" destOrd="0" parTransId="{7EE73E9D-C959-4619-B4AF-542E3704045F}" sibTransId="{5C008B23-EC72-4D10-BE06-CAC87254B3BE}"/>
    <dgm:cxn modelId="{97FFE252-9BAE-4DF8-8CB2-39738BA4EB32}" srcId="{B3B56004-4F40-4700-8502-F064F069D0B2}" destId="{D56080A8-937D-4595-8EF6-D4EDBE3BDBD9}" srcOrd="1" destOrd="0" parTransId="{6529EDE9-DF19-4DEA-B344-B2E69E3234D2}" sibTransId="{48E8D3AE-31D1-4F79-B215-E16A16AD9387}"/>
    <dgm:cxn modelId="{1F313658-ABA2-4B07-BE69-BF18E21A7139}" type="presOf" srcId="{D56080A8-937D-4595-8EF6-D4EDBE3BDBD9}" destId="{EEB2A6F6-B3DB-47B6-9A2E-9FD1E6753CBB}" srcOrd="0" destOrd="1" presId="urn:microsoft.com/office/officeart/2018/5/layout/CenteredIconLabelDescriptionList"/>
    <dgm:cxn modelId="{19DB615A-90B4-4CE8-A320-AEBABCC36571}" type="presOf" srcId="{53AA75DC-4E7D-4912-8CD8-2AB7FFD579C5}" destId="{0C68A849-E6B0-4574-B907-EF890B23D756}" srcOrd="0" destOrd="0" presId="urn:microsoft.com/office/officeart/2018/5/layout/CenteredIconLabelDescriptionList"/>
    <dgm:cxn modelId="{2954135D-EB03-4A7D-BADF-EAF45570EF26}" type="presOf" srcId="{CB90F166-3BC6-48B5-8B92-554229A13A24}" destId="{3D37E57D-1FB2-4456-B7BB-6A9AE8B758FA}" srcOrd="0" destOrd="2" presId="urn:microsoft.com/office/officeart/2018/5/layout/CenteredIconLabelDescriptionList"/>
    <dgm:cxn modelId="{28B66282-12D5-4532-80CD-53307734E90B}" type="presOf" srcId="{675743AC-F6C6-4BE4-BC8A-C139686540BB}" destId="{EEB2A6F6-B3DB-47B6-9A2E-9FD1E6753CBB}" srcOrd="0" destOrd="0" presId="urn:microsoft.com/office/officeart/2018/5/layout/CenteredIconLabelDescriptionList"/>
    <dgm:cxn modelId="{84A42D99-A21F-43A0-838E-89B1A01DB1C3}" srcId="{AC31AB6B-7EDB-4E99-BAB3-FE90D16B23D5}" destId="{CB90F166-3BC6-48B5-8B92-554229A13A24}" srcOrd="2" destOrd="0" parTransId="{CB098C56-C0F4-480C-891C-1FF949488FA4}" sibTransId="{4CF7CB73-AEB9-48CA-AFA3-8370A3F0CCDF}"/>
    <dgm:cxn modelId="{D8451CAB-E94C-4087-841F-A89EAC047EB9}" type="presOf" srcId="{B3B56004-4F40-4700-8502-F064F069D0B2}" destId="{E327565E-D486-47B6-B20B-3D82FD2C92AE}" srcOrd="0" destOrd="0" presId="urn:microsoft.com/office/officeart/2018/5/layout/CenteredIconLabelDescriptionList"/>
    <dgm:cxn modelId="{F9FC13BA-15DF-455C-A00B-06AD6E38FE21}" srcId="{AC31AB6B-7EDB-4E99-BAB3-FE90D16B23D5}" destId="{F404A6BB-57DF-49BF-9F04-9E51D8A5EC2E}" srcOrd="3" destOrd="0" parTransId="{65C9F124-C970-426A-8A2F-CE3AD9EDF9DC}" sibTransId="{E3785BFB-9011-43E1-A462-A06DC4C1B9E0}"/>
    <dgm:cxn modelId="{7BA854C0-8DAB-4846-8BB3-69D8455D887A}" type="presOf" srcId="{AC31AB6B-7EDB-4E99-BAB3-FE90D16B23D5}" destId="{A12B03C5-EF85-4D49-9980-937BAFCD5F8B}" srcOrd="0" destOrd="0" presId="urn:microsoft.com/office/officeart/2018/5/layout/CenteredIconLabelDescriptionList"/>
    <dgm:cxn modelId="{03FF56EB-736F-40B5-A959-DF5BB99747B6}" type="presOf" srcId="{F404A6BB-57DF-49BF-9F04-9E51D8A5EC2E}" destId="{3D37E57D-1FB2-4456-B7BB-6A9AE8B758FA}" srcOrd="0" destOrd="3" presId="urn:microsoft.com/office/officeart/2018/5/layout/CenteredIconLabelDescriptionList"/>
    <dgm:cxn modelId="{5D2C005F-DBB1-46AF-AC8C-D3612500D1C8}" type="presParOf" srcId="{0C68A849-E6B0-4574-B907-EF890B23D756}" destId="{BB0C50D7-16C8-45E4-9A27-DC0AFDA4F5F6}" srcOrd="0" destOrd="0" presId="urn:microsoft.com/office/officeart/2018/5/layout/CenteredIconLabelDescriptionList"/>
    <dgm:cxn modelId="{40939159-9253-4410-9504-D6786364BAFA}" type="presParOf" srcId="{BB0C50D7-16C8-45E4-9A27-DC0AFDA4F5F6}" destId="{66A1C245-6437-460A-8F1D-040D7F987436}" srcOrd="0" destOrd="0" presId="urn:microsoft.com/office/officeart/2018/5/layout/CenteredIconLabelDescriptionList"/>
    <dgm:cxn modelId="{72842DBA-E9DF-4CC3-8815-F9AC0451FF40}" type="presParOf" srcId="{BB0C50D7-16C8-45E4-9A27-DC0AFDA4F5F6}" destId="{35DDBCF3-F0E7-4FD2-AB2F-542693A370F4}" srcOrd="1" destOrd="0" presId="urn:microsoft.com/office/officeart/2018/5/layout/CenteredIconLabelDescriptionList"/>
    <dgm:cxn modelId="{B934DA2B-0759-45C5-A8E4-82ADC968FA6D}" type="presParOf" srcId="{BB0C50D7-16C8-45E4-9A27-DC0AFDA4F5F6}" destId="{E327565E-D486-47B6-B20B-3D82FD2C92AE}" srcOrd="2" destOrd="0" presId="urn:microsoft.com/office/officeart/2018/5/layout/CenteredIconLabelDescriptionList"/>
    <dgm:cxn modelId="{DB933780-F7CA-452A-B560-29C59C0BE8E7}" type="presParOf" srcId="{BB0C50D7-16C8-45E4-9A27-DC0AFDA4F5F6}" destId="{DF440FF8-1EA2-426C-8F26-3B880557EDB2}" srcOrd="3" destOrd="0" presId="urn:microsoft.com/office/officeart/2018/5/layout/CenteredIconLabelDescriptionList"/>
    <dgm:cxn modelId="{FA1597B3-9531-4634-BCF3-3CBB785121C5}" type="presParOf" srcId="{BB0C50D7-16C8-45E4-9A27-DC0AFDA4F5F6}" destId="{EEB2A6F6-B3DB-47B6-9A2E-9FD1E6753CBB}" srcOrd="4" destOrd="0" presId="urn:microsoft.com/office/officeart/2018/5/layout/CenteredIconLabelDescriptionList"/>
    <dgm:cxn modelId="{CA1F43DF-3B49-47BC-80E2-00C9357A0E9E}" type="presParOf" srcId="{0C68A849-E6B0-4574-B907-EF890B23D756}" destId="{62ED8AE2-8036-4A10-8741-20C2C9724529}" srcOrd="1" destOrd="0" presId="urn:microsoft.com/office/officeart/2018/5/layout/CenteredIconLabelDescriptionList"/>
    <dgm:cxn modelId="{89660944-CF62-452D-A6DE-6D584F495AA0}" type="presParOf" srcId="{0C68A849-E6B0-4574-B907-EF890B23D756}" destId="{6E1C35BE-E53A-4995-B7A9-16E18BA03547}" srcOrd="2" destOrd="0" presId="urn:microsoft.com/office/officeart/2018/5/layout/CenteredIconLabelDescriptionList"/>
    <dgm:cxn modelId="{216AF281-F0B1-40CB-8DE9-3BD2920A0DE4}" type="presParOf" srcId="{6E1C35BE-E53A-4995-B7A9-16E18BA03547}" destId="{A00A4FED-A532-43F6-8699-7A187F690BBB}" srcOrd="0" destOrd="0" presId="urn:microsoft.com/office/officeart/2018/5/layout/CenteredIconLabelDescriptionList"/>
    <dgm:cxn modelId="{ABB85BDF-231C-4E76-B23F-31B182CE717D}" type="presParOf" srcId="{6E1C35BE-E53A-4995-B7A9-16E18BA03547}" destId="{56C8A6FB-6B1D-476A-A854-F6B09A3CA0D6}" srcOrd="1" destOrd="0" presId="urn:microsoft.com/office/officeart/2018/5/layout/CenteredIconLabelDescriptionList"/>
    <dgm:cxn modelId="{98AD90E8-BCE8-47B4-A2F2-213B71FA0D1D}" type="presParOf" srcId="{6E1C35BE-E53A-4995-B7A9-16E18BA03547}" destId="{A12B03C5-EF85-4D49-9980-937BAFCD5F8B}" srcOrd="2" destOrd="0" presId="urn:microsoft.com/office/officeart/2018/5/layout/CenteredIconLabelDescriptionList"/>
    <dgm:cxn modelId="{C7855C77-1CF1-4BB1-84CE-12B27C9438D4}" type="presParOf" srcId="{6E1C35BE-E53A-4995-B7A9-16E18BA03547}" destId="{6F716CD3-C5B2-453A-9045-DA75EA069196}" srcOrd="3" destOrd="0" presId="urn:microsoft.com/office/officeart/2018/5/layout/CenteredIconLabelDescriptionList"/>
    <dgm:cxn modelId="{13442747-9293-429F-AC1C-6D1885709AD6}" type="presParOf" srcId="{6E1C35BE-E53A-4995-B7A9-16E18BA03547}" destId="{3D37E57D-1FB2-4456-B7BB-6A9AE8B758F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CCDDC-2D34-4A79-B4A9-7710A402AC1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D3172E-10E3-4825-A7FF-11D5E374D01F}">
      <dgm:prSet/>
      <dgm:spPr/>
      <dgm:t>
        <a:bodyPr/>
        <a:lstStyle/>
        <a:p>
          <a:r>
            <a:rPr lang="en-US"/>
            <a:t>NER Performance:</a:t>
          </a:r>
        </a:p>
      </dgm:t>
    </dgm:pt>
    <dgm:pt modelId="{DA39AEA1-7127-4783-86BD-56164FF91359}" type="parTrans" cxnId="{0E2787BB-2A49-40D6-BB60-53620C76FE45}">
      <dgm:prSet/>
      <dgm:spPr/>
      <dgm:t>
        <a:bodyPr/>
        <a:lstStyle/>
        <a:p>
          <a:endParaRPr lang="en-US"/>
        </a:p>
      </dgm:t>
    </dgm:pt>
    <dgm:pt modelId="{96ED11B4-1266-4684-8C10-CCD1447DBE7C}" type="sibTrans" cxnId="{0E2787BB-2A49-40D6-BB60-53620C76FE45}">
      <dgm:prSet/>
      <dgm:spPr/>
      <dgm:t>
        <a:bodyPr/>
        <a:lstStyle/>
        <a:p>
          <a:endParaRPr lang="en-US"/>
        </a:p>
      </dgm:t>
    </dgm:pt>
    <dgm:pt modelId="{80B8D120-FA75-40AA-8E28-ECA0092B3B15}">
      <dgm:prSet/>
      <dgm:spPr/>
      <dgm:t>
        <a:bodyPr/>
        <a:lstStyle/>
        <a:p>
          <a:r>
            <a:rPr lang="en-US" dirty="0"/>
            <a:t> Rule-based NER: 78% F1-score on symptom extraction</a:t>
          </a:r>
        </a:p>
      </dgm:t>
    </dgm:pt>
    <dgm:pt modelId="{01BBE9BD-6382-4CDC-B1DC-4773F351D8C2}" type="parTrans" cxnId="{AD435CC5-AB23-4102-A8C7-BAF570BFDEA0}">
      <dgm:prSet/>
      <dgm:spPr/>
      <dgm:t>
        <a:bodyPr/>
        <a:lstStyle/>
        <a:p>
          <a:endParaRPr lang="en-US"/>
        </a:p>
      </dgm:t>
    </dgm:pt>
    <dgm:pt modelId="{F743E433-9506-4470-A659-6F79F476070D}" type="sibTrans" cxnId="{AD435CC5-AB23-4102-A8C7-BAF570BFDEA0}">
      <dgm:prSet/>
      <dgm:spPr/>
      <dgm:t>
        <a:bodyPr/>
        <a:lstStyle/>
        <a:p>
          <a:endParaRPr lang="en-US"/>
        </a:p>
      </dgm:t>
    </dgm:pt>
    <dgm:pt modelId="{409DEB43-7313-4B29-AFBD-8F929D63EF96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spaCy</a:t>
          </a:r>
          <a:r>
            <a:rPr lang="en-US" dirty="0"/>
            <a:t>-based NER: 85% F1-score on symptom extraction</a:t>
          </a:r>
        </a:p>
      </dgm:t>
    </dgm:pt>
    <dgm:pt modelId="{CA699BE0-47FE-4082-AFC3-749164F1EB8F}" type="parTrans" cxnId="{AFD96050-4A34-4F7D-AF51-81B2FCF07BDE}">
      <dgm:prSet/>
      <dgm:spPr/>
      <dgm:t>
        <a:bodyPr/>
        <a:lstStyle/>
        <a:p>
          <a:endParaRPr lang="en-US"/>
        </a:p>
      </dgm:t>
    </dgm:pt>
    <dgm:pt modelId="{024C9700-2921-45CA-BA9E-6C29270BA6B9}" type="sibTrans" cxnId="{AFD96050-4A34-4F7D-AF51-81B2FCF07BDE}">
      <dgm:prSet/>
      <dgm:spPr/>
      <dgm:t>
        <a:bodyPr/>
        <a:lstStyle/>
        <a:p>
          <a:endParaRPr lang="en-US"/>
        </a:p>
      </dgm:t>
    </dgm:pt>
    <dgm:pt modelId="{4031D960-A68A-40CD-98DE-7642A1EA1E6D}">
      <dgm:prSet/>
      <dgm:spPr/>
      <dgm:t>
        <a:bodyPr/>
        <a:lstStyle/>
        <a:p>
          <a:r>
            <a:rPr lang="en-US" dirty="0"/>
            <a:t> Transformer-based NER: 92% F1-score on symptom extraction</a:t>
          </a:r>
        </a:p>
      </dgm:t>
    </dgm:pt>
    <dgm:pt modelId="{C6950E77-BAA7-47B0-9013-79EA6968BBC3}" type="parTrans" cxnId="{05C92273-77A9-4815-AE63-96D130ECE06D}">
      <dgm:prSet/>
      <dgm:spPr/>
      <dgm:t>
        <a:bodyPr/>
        <a:lstStyle/>
        <a:p>
          <a:endParaRPr lang="en-US"/>
        </a:p>
      </dgm:t>
    </dgm:pt>
    <dgm:pt modelId="{D9F9D3D9-2583-4A8E-B2E1-2F729369D0FA}" type="sibTrans" cxnId="{05C92273-77A9-4815-AE63-96D130ECE06D}">
      <dgm:prSet/>
      <dgm:spPr/>
      <dgm:t>
        <a:bodyPr/>
        <a:lstStyle/>
        <a:p>
          <a:endParaRPr lang="en-US"/>
        </a:p>
      </dgm:t>
    </dgm:pt>
    <dgm:pt modelId="{D3427D46-3DA4-4F6C-915D-875C08442DC6}">
      <dgm:prSet/>
      <dgm:spPr/>
      <dgm:t>
        <a:bodyPr/>
        <a:lstStyle/>
        <a:p>
          <a:r>
            <a:rPr lang="en-US"/>
            <a:t>Key Findings:</a:t>
          </a:r>
        </a:p>
      </dgm:t>
    </dgm:pt>
    <dgm:pt modelId="{B5DE57D5-A93B-416B-8039-7E5545C63BBB}" type="parTrans" cxnId="{7F10CA8A-8499-49CB-8A74-C4B6A1F75EAE}">
      <dgm:prSet/>
      <dgm:spPr/>
      <dgm:t>
        <a:bodyPr/>
        <a:lstStyle/>
        <a:p>
          <a:endParaRPr lang="en-US"/>
        </a:p>
      </dgm:t>
    </dgm:pt>
    <dgm:pt modelId="{6387CCF5-8BDB-4AED-909A-5B23B3F04761}" type="sibTrans" cxnId="{7F10CA8A-8499-49CB-8A74-C4B6A1F75EAE}">
      <dgm:prSet/>
      <dgm:spPr/>
      <dgm:t>
        <a:bodyPr/>
        <a:lstStyle/>
        <a:p>
          <a:endParaRPr lang="en-US"/>
        </a:p>
      </dgm:t>
    </dgm:pt>
    <dgm:pt modelId="{8B964109-B648-4980-A065-F8F2C175D446}">
      <dgm:prSet/>
      <dgm:spPr/>
      <dgm:t>
        <a:bodyPr/>
        <a:lstStyle/>
        <a:p>
          <a:r>
            <a:rPr lang="en-US" dirty="0"/>
            <a:t> Loss of taste/smell is highly predictive of COVID-19</a:t>
          </a:r>
        </a:p>
      </dgm:t>
    </dgm:pt>
    <dgm:pt modelId="{0BF9E0CF-8631-4478-9ABD-C8C7CB190575}" type="parTrans" cxnId="{28D989D2-E3FA-4A20-9ACB-40519ED88D48}">
      <dgm:prSet/>
      <dgm:spPr/>
      <dgm:t>
        <a:bodyPr/>
        <a:lstStyle/>
        <a:p>
          <a:endParaRPr lang="en-US"/>
        </a:p>
      </dgm:t>
    </dgm:pt>
    <dgm:pt modelId="{5799952C-8971-4D04-84D4-9FF50AC5E6CF}" type="sibTrans" cxnId="{28D989D2-E3FA-4A20-9ACB-40519ED88D48}">
      <dgm:prSet/>
      <dgm:spPr/>
      <dgm:t>
        <a:bodyPr/>
        <a:lstStyle/>
        <a:p>
          <a:endParaRPr lang="en-US"/>
        </a:p>
      </dgm:t>
    </dgm:pt>
    <dgm:pt modelId="{604EE247-B401-4F06-8330-498FA035527B}">
      <dgm:prSet/>
      <dgm:spPr/>
      <dgm:t>
        <a:bodyPr/>
        <a:lstStyle/>
        <a:p>
          <a:r>
            <a:rPr lang="en-US" dirty="0"/>
            <a:t> Symptom combinations are more predictive than individual symptoms</a:t>
          </a:r>
        </a:p>
      </dgm:t>
    </dgm:pt>
    <dgm:pt modelId="{B0B4E0B4-D936-4308-9C3F-176473938C9E}" type="parTrans" cxnId="{ECA1E6FD-C251-482D-B63B-AA6B2D7C463E}">
      <dgm:prSet/>
      <dgm:spPr/>
      <dgm:t>
        <a:bodyPr/>
        <a:lstStyle/>
        <a:p>
          <a:endParaRPr lang="en-US"/>
        </a:p>
      </dgm:t>
    </dgm:pt>
    <dgm:pt modelId="{AF4BA1D9-CF43-427F-B9D6-6EA19F19A1CA}" type="sibTrans" cxnId="{ECA1E6FD-C251-482D-B63B-AA6B2D7C463E}">
      <dgm:prSet/>
      <dgm:spPr/>
      <dgm:t>
        <a:bodyPr/>
        <a:lstStyle/>
        <a:p>
          <a:endParaRPr lang="en-US"/>
        </a:p>
      </dgm:t>
    </dgm:pt>
    <dgm:pt modelId="{A5524CA8-F763-45E6-A4E7-5DABC36816A7}">
      <dgm:prSet/>
      <dgm:spPr/>
      <dgm:t>
        <a:bodyPr/>
        <a:lstStyle/>
        <a:p>
          <a:r>
            <a:rPr lang="en-US" dirty="0"/>
            <a:t>Temporal expressions help distinguish COVID from other conditions</a:t>
          </a:r>
        </a:p>
      </dgm:t>
    </dgm:pt>
    <dgm:pt modelId="{289B3189-EDBB-40E7-B54B-D89BC7996BAC}" type="parTrans" cxnId="{BA277ED3-A9ED-4B16-B51E-73B18A94E515}">
      <dgm:prSet/>
      <dgm:spPr/>
      <dgm:t>
        <a:bodyPr/>
        <a:lstStyle/>
        <a:p>
          <a:endParaRPr lang="en-US"/>
        </a:p>
      </dgm:t>
    </dgm:pt>
    <dgm:pt modelId="{97C496D1-78C4-4358-9759-7D4FF31C4F17}" type="sibTrans" cxnId="{BA277ED3-A9ED-4B16-B51E-73B18A94E515}">
      <dgm:prSet/>
      <dgm:spPr/>
      <dgm:t>
        <a:bodyPr/>
        <a:lstStyle/>
        <a:p>
          <a:endParaRPr lang="en-US"/>
        </a:p>
      </dgm:t>
    </dgm:pt>
    <dgm:pt modelId="{6E4BD062-9F9C-46A2-A5CD-85778B2BAF63}">
      <dgm:prSet/>
      <dgm:spPr/>
      <dgm:t>
        <a:bodyPr/>
        <a:lstStyle/>
        <a:p>
          <a:r>
            <a:rPr lang="en-US" dirty="0"/>
            <a:t>Severity indicators correlate with disease progression</a:t>
          </a:r>
        </a:p>
      </dgm:t>
    </dgm:pt>
    <dgm:pt modelId="{F62DA03B-47AB-4C8F-9BA3-9AE3CE98FE5E}" type="parTrans" cxnId="{651406B4-2750-48D6-B24B-DDC32ED32193}">
      <dgm:prSet/>
      <dgm:spPr/>
      <dgm:t>
        <a:bodyPr/>
        <a:lstStyle/>
        <a:p>
          <a:endParaRPr lang="en-US"/>
        </a:p>
      </dgm:t>
    </dgm:pt>
    <dgm:pt modelId="{35ED7DD4-D897-48E4-A8AA-E6CD3DF154D3}" type="sibTrans" cxnId="{651406B4-2750-48D6-B24B-DDC32ED32193}">
      <dgm:prSet/>
      <dgm:spPr/>
      <dgm:t>
        <a:bodyPr/>
        <a:lstStyle/>
        <a:p>
          <a:endParaRPr lang="en-US"/>
        </a:p>
      </dgm:t>
    </dgm:pt>
    <dgm:pt modelId="{0F466959-2033-D04D-9344-BDB27FD1B85C}" type="pres">
      <dgm:prSet presAssocID="{E16CCDDC-2D34-4A79-B4A9-7710A402AC1C}" presName="linear" presStyleCnt="0">
        <dgm:presLayoutVars>
          <dgm:animLvl val="lvl"/>
          <dgm:resizeHandles val="exact"/>
        </dgm:presLayoutVars>
      </dgm:prSet>
      <dgm:spPr/>
    </dgm:pt>
    <dgm:pt modelId="{5EEF6AE9-3614-DA41-9550-8578369B32AC}" type="pres">
      <dgm:prSet presAssocID="{2ED3172E-10E3-4825-A7FF-11D5E374D0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769F12-4CAC-EA42-B935-864690A126A1}" type="pres">
      <dgm:prSet presAssocID="{2ED3172E-10E3-4825-A7FF-11D5E374D01F}" presName="childText" presStyleLbl="revTx" presStyleIdx="0" presStyleCnt="2">
        <dgm:presLayoutVars>
          <dgm:bulletEnabled val="1"/>
        </dgm:presLayoutVars>
      </dgm:prSet>
      <dgm:spPr/>
    </dgm:pt>
    <dgm:pt modelId="{B65986C0-0C47-9C4D-BD22-F3ECBC142E1A}" type="pres">
      <dgm:prSet presAssocID="{D3427D46-3DA4-4F6C-915D-875C08442DC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E99BB1-6D71-9C43-A034-F329FE07C3D3}" type="pres">
      <dgm:prSet presAssocID="{D3427D46-3DA4-4F6C-915D-875C08442DC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5303916-7643-254E-B250-9EC237BFF876}" type="presOf" srcId="{2ED3172E-10E3-4825-A7FF-11D5E374D01F}" destId="{5EEF6AE9-3614-DA41-9550-8578369B32AC}" srcOrd="0" destOrd="0" presId="urn:microsoft.com/office/officeart/2005/8/layout/vList2"/>
    <dgm:cxn modelId="{83217B18-485C-2947-981C-6379CE5B8592}" type="presOf" srcId="{8B964109-B648-4980-A065-F8F2C175D446}" destId="{0EE99BB1-6D71-9C43-A034-F329FE07C3D3}" srcOrd="0" destOrd="0" presId="urn:microsoft.com/office/officeart/2005/8/layout/vList2"/>
    <dgm:cxn modelId="{C3F32E30-0D27-FA44-91D8-7226D7F2E7AC}" type="presOf" srcId="{D3427D46-3DA4-4F6C-915D-875C08442DC6}" destId="{B65986C0-0C47-9C4D-BD22-F3ECBC142E1A}" srcOrd="0" destOrd="0" presId="urn:microsoft.com/office/officeart/2005/8/layout/vList2"/>
    <dgm:cxn modelId="{32345435-CB56-3549-8AE0-8A083D5BE946}" type="presOf" srcId="{6E4BD062-9F9C-46A2-A5CD-85778B2BAF63}" destId="{0EE99BB1-6D71-9C43-A034-F329FE07C3D3}" srcOrd="0" destOrd="3" presId="urn:microsoft.com/office/officeart/2005/8/layout/vList2"/>
    <dgm:cxn modelId="{CCB81B4F-C6E1-6B40-A523-153911D9BA2A}" type="presOf" srcId="{409DEB43-7313-4B29-AFBD-8F929D63EF96}" destId="{04769F12-4CAC-EA42-B935-864690A126A1}" srcOrd="0" destOrd="1" presId="urn:microsoft.com/office/officeart/2005/8/layout/vList2"/>
    <dgm:cxn modelId="{AFD96050-4A34-4F7D-AF51-81B2FCF07BDE}" srcId="{2ED3172E-10E3-4825-A7FF-11D5E374D01F}" destId="{409DEB43-7313-4B29-AFBD-8F929D63EF96}" srcOrd="1" destOrd="0" parTransId="{CA699BE0-47FE-4082-AFC3-749164F1EB8F}" sibTransId="{024C9700-2921-45CA-BA9E-6C29270BA6B9}"/>
    <dgm:cxn modelId="{05C92273-77A9-4815-AE63-96D130ECE06D}" srcId="{2ED3172E-10E3-4825-A7FF-11D5E374D01F}" destId="{4031D960-A68A-40CD-98DE-7642A1EA1E6D}" srcOrd="2" destOrd="0" parTransId="{C6950E77-BAA7-47B0-9013-79EA6968BBC3}" sibTransId="{D9F9D3D9-2583-4A8E-B2E1-2F729369D0FA}"/>
    <dgm:cxn modelId="{7F10CA8A-8499-49CB-8A74-C4B6A1F75EAE}" srcId="{E16CCDDC-2D34-4A79-B4A9-7710A402AC1C}" destId="{D3427D46-3DA4-4F6C-915D-875C08442DC6}" srcOrd="1" destOrd="0" parTransId="{B5DE57D5-A93B-416B-8039-7E5545C63BBB}" sibTransId="{6387CCF5-8BDB-4AED-909A-5B23B3F04761}"/>
    <dgm:cxn modelId="{20B46D8B-AEC6-F64F-B76A-084D50EDCDC1}" type="presOf" srcId="{604EE247-B401-4F06-8330-498FA035527B}" destId="{0EE99BB1-6D71-9C43-A034-F329FE07C3D3}" srcOrd="0" destOrd="1" presId="urn:microsoft.com/office/officeart/2005/8/layout/vList2"/>
    <dgm:cxn modelId="{5E9C8190-B19E-634D-BBB9-C708860CF39A}" type="presOf" srcId="{80B8D120-FA75-40AA-8E28-ECA0092B3B15}" destId="{04769F12-4CAC-EA42-B935-864690A126A1}" srcOrd="0" destOrd="0" presId="urn:microsoft.com/office/officeart/2005/8/layout/vList2"/>
    <dgm:cxn modelId="{651406B4-2750-48D6-B24B-DDC32ED32193}" srcId="{D3427D46-3DA4-4F6C-915D-875C08442DC6}" destId="{6E4BD062-9F9C-46A2-A5CD-85778B2BAF63}" srcOrd="3" destOrd="0" parTransId="{F62DA03B-47AB-4C8F-9BA3-9AE3CE98FE5E}" sibTransId="{35ED7DD4-D897-48E4-A8AA-E6CD3DF154D3}"/>
    <dgm:cxn modelId="{EBD232B5-BD7F-264D-8F36-A93A465E1558}" type="presOf" srcId="{E16CCDDC-2D34-4A79-B4A9-7710A402AC1C}" destId="{0F466959-2033-D04D-9344-BDB27FD1B85C}" srcOrd="0" destOrd="0" presId="urn:microsoft.com/office/officeart/2005/8/layout/vList2"/>
    <dgm:cxn modelId="{0E2787BB-2A49-40D6-BB60-53620C76FE45}" srcId="{E16CCDDC-2D34-4A79-B4A9-7710A402AC1C}" destId="{2ED3172E-10E3-4825-A7FF-11D5E374D01F}" srcOrd="0" destOrd="0" parTransId="{DA39AEA1-7127-4783-86BD-56164FF91359}" sibTransId="{96ED11B4-1266-4684-8C10-CCD1447DBE7C}"/>
    <dgm:cxn modelId="{AD435CC5-AB23-4102-A8C7-BAF570BFDEA0}" srcId="{2ED3172E-10E3-4825-A7FF-11D5E374D01F}" destId="{80B8D120-FA75-40AA-8E28-ECA0092B3B15}" srcOrd="0" destOrd="0" parTransId="{01BBE9BD-6382-4CDC-B1DC-4773F351D8C2}" sibTransId="{F743E433-9506-4470-A659-6F79F476070D}"/>
    <dgm:cxn modelId="{4DB275CF-565E-2140-8A4B-8A4D8AD8608A}" type="presOf" srcId="{A5524CA8-F763-45E6-A4E7-5DABC36816A7}" destId="{0EE99BB1-6D71-9C43-A034-F329FE07C3D3}" srcOrd="0" destOrd="2" presId="urn:microsoft.com/office/officeart/2005/8/layout/vList2"/>
    <dgm:cxn modelId="{28D989D2-E3FA-4A20-9ACB-40519ED88D48}" srcId="{D3427D46-3DA4-4F6C-915D-875C08442DC6}" destId="{8B964109-B648-4980-A065-F8F2C175D446}" srcOrd="0" destOrd="0" parTransId="{0BF9E0CF-8631-4478-9ABD-C8C7CB190575}" sibTransId="{5799952C-8971-4D04-84D4-9FF50AC5E6CF}"/>
    <dgm:cxn modelId="{BA277ED3-A9ED-4B16-B51E-73B18A94E515}" srcId="{D3427D46-3DA4-4F6C-915D-875C08442DC6}" destId="{A5524CA8-F763-45E6-A4E7-5DABC36816A7}" srcOrd="2" destOrd="0" parTransId="{289B3189-EDBB-40E7-B54B-D89BC7996BAC}" sibTransId="{97C496D1-78C4-4358-9759-7D4FF31C4F17}"/>
    <dgm:cxn modelId="{96AD63E3-B7A7-5A4B-BB0F-157CA5DD97C4}" type="presOf" srcId="{4031D960-A68A-40CD-98DE-7642A1EA1E6D}" destId="{04769F12-4CAC-EA42-B935-864690A126A1}" srcOrd="0" destOrd="2" presId="urn:microsoft.com/office/officeart/2005/8/layout/vList2"/>
    <dgm:cxn modelId="{ECA1E6FD-C251-482D-B63B-AA6B2D7C463E}" srcId="{D3427D46-3DA4-4F6C-915D-875C08442DC6}" destId="{604EE247-B401-4F06-8330-498FA035527B}" srcOrd="1" destOrd="0" parTransId="{B0B4E0B4-D936-4308-9C3F-176473938C9E}" sibTransId="{AF4BA1D9-CF43-427F-B9D6-6EA19F19A1CA}"/>
    <dgm:cxn modelId="{EFE35ABC-8BC9-DF45-B88B-07707F776C36}" type="presParOf" srcId="{0F466959-2033-D04D-9344-BDB27FD1B85C}" destId="{5EEF6AE9-3614-DA41-9550-8578369B32AC}" srcOrd="0" destOrd="0" presId="urn:microsoft.com/office/officeart/2005/8/layout/vList2"/>
    <dgm:cxn modelId="{F0F3B832-733B-EE4F-973F-1BC880EC0DA0}" type="presParOf" srcId="{0F466959-2033-D04D-9344-BDB27FD1B85C}" destId="{04769F12-4CAC-EA42-B935-864690A126A1}" srcOrd="1" destOrd="0" presId="urn:microsoft.com/office/officeart/2005/8/layout/vList2"/>
    <dgm:cxn modelId="{73C4C290-97EC-534B-BF50-4340393FE130}" type="presParOf" srcId="{0F466959-2033-D04D-9344-BDB27FD1B85C}" destId="{B65986C0-0C47-9C4D-BD22-F3ECBC142E1A}" srcOrd="2" destOrd="0" presId="urn:microsoft.com/office/officeart/2005/8/layout/vList2"/>
    <dgm:cxn modelId="{850E2DBB-9E87-6047-89A1-1DBC64533FF5}" type="presParOf" srcId="{0F466959-2033-D04D-9344-BDB27FD1B85C}" destId="{0EE99BB1-6D71-9C43-A034-F329FE07C3D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1C245-6437-460A-8F1D-040D7F987436}">
      <dsp:nvSpPr>
        <dsp:cNvPr id="0" name=""/>
        <dsp:cNvSpPr/>
      </dsp:nvSpPr>
      <dsp:spPr>
        <a:xfrm>
          <a:off x="1267816" y="142559"/>
          <a:ext cx="1354311" cy="1262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7565E-D486-47B6-B20B-3D82FD2C92AE}">
      <dsp:nvSpPr>
        <dsp:cNvPr id="0" name=""/>
        <dsp:cNvSpPr/>
      </dsp:nvSpPr>
      <dsp:spPr>
        <a:xfrm>
          <a:off x="10240" y="1571749"/>
          <a:ext cx="3869462" cy="541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Key Challenges:</a:t>
          </a:r>
        </a:p>
      </dsp:txBody>
      <dsp:txXfrm>
        <a:off x="10240" y="1571749"/>
        <a:ext cx="3869462" cy="541144"/>
      </dsp:txXfrm>
    </dsp:sp>
    <dsp:sp modelId="{EEB2A6F6-B3DB-47B6-9A2E-9FD1E6753CBB}">
      <dsp:nvSpPr>
        <dsp:cNvPr id="0" name=""/>
        <dsp:cNvSpPr/>
      </dsp:nvSpPr>
      <dsp:spPr>
        <a:xfrm>
          <a:off x="32839" y="2291163"/>
          <a:ext cx="3846257" cy="1824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- Similar symptom profiles between COVID-19, flu, and other respiratory conditions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- Limited testing availability and delays in test results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- Vast amounts of unstructured medical text contain valuable diagnostic information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- Evolving symptom profiles with new variants</a:t>
          </a:r>
        </a:p>
      </dsp:txBody>
      <dsp:txXfrm>
        <a:off x="32839" y="2291163"/>
        <a:ext cx="3846257" cy="1824759"/>
      </dsp:txXfrm>
    </dsp:sp>
    <dsp:sp modelId="{A00A4FED-A532-43F6-8699-7A187F690BBB}">
      <dsp:nvSpPr>
        <dsp:cNvPr id="0" name=""/>
        <dsp:cNvSpPr/>
      </dsp:nvSpPr>
      <dsp:spPr>
        <a:xfrm>
          <a:off x="5814434" y="142559"/>
          <a:ext cx="1354311" cy="12626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B03C5-EF85-4D49-9980-937BAFCD5F8B}">
      <dsp:nvSpPr>
        <dsp:cNvPr id="0" name=""/>
        <dsp:cNvSpPr/>
      </dsp:nvSpPr>
      <dsp:spPr>
        <a:xfrm>
          <a:off x="4556859" y="1571749"/>
          <a:ext cx="3869462" cy="541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Project Goals:</a:t>
          </a:r>
        </a:p>
      </dsp:txBody>
      <dsp:txXfrm>
        <a:off x="4556859" y="1571749"/>
        <a:ext cx="3869462" cy="541144"/>
      </dsp:txXfrm>
    </dsp:sp>
    <dsp:sp modelId="{3D37E57D-1FB2-4456-B7BB-6A9AE8B758FA}">
      <dsp:nvSpPr>
        <dsp:cNvPr id="0" name=""/>
        <dsp:cNvSpPr/>
      </dsp:nvSpPr>
      <dsp:spPr>
        <a:xfrm>
          <a:off x="4556859" y="2190345"/>
          <a:ext cx="3869462" cy="1824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Develop an NLP pipeline to detect potential COVID-19 cases from clinical text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Extract key symptoms, severity indicators, and timeline information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Create a classification model to assess COVID-19 likelihood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Provide interpretable results to support clinical decision-making</a:t>
          </a:r>
        </a:p>
      </dsp:txBody>
      <dsp:txXfrm>
        <a:off x="4556859" y="2190345"/>
        <a:ext cx="3869462" cy="18247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F6AE9-3614-DA41-9550-8578369B32AC}">
      <dsp:nvSpPr>
        <dsp:cNvPr id="0" name=""/>
        <dsp:cNvSpPr/>
      </dsp:nvSpPr>
      <dsp:spPr>
        <a:xfrm>
          <a:off x="0" y="58458"/>
          <a:ext cx="5098904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NER Performance:</a:t>
          </a:r>
        </a:p>
      </dsp:txBody>
      <dsp:txXfrm>
        <a:off x="23417" y="81875"/>
        <a:ext cx="5052070" cy="432866"/>
      </dsp:txXfrm>
    </dsp:sp>
    <dsp:sp modelId="{04769F12-4CAC-EA42-B935-864690A126A1}">
      <dsp:nvSpPr>
        <dsp:cNvPr id="0" name=""/>
        <dsp:cNvSpPr/>
      </dsp:nvSpPr>
      <dsp:spPr>
        <a:xfrm>
          <a:off x="0" y="538158"/>
          <a:ext cx="5098904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9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 Rule-based NER: 78% F1-score on symptom extraction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 </a:t>
          </a:r>
          <a:r>
            <a:rPr lang="en-US" sz="1600" kern="1200" dirty="0" err="1"/>
            <a:t>spaCy</a:t>
          </a:r>
          <a:r>
            <a:rPr lang="en-US" sz="1600" kern="1200" dirty="0"/>
            <a:t>-based NER: 85% F1-score on symptom extraction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 Transformer-based NER: 92% F1-score on symptom extraction</a:t>
          </a:r>
        </a:p>
      </dsp:txBody>
      <dsp:txXfrm>
        <a:off x="0" y="538158"/>
        <a:ext cx="5098904" cy="1055700"/>
      </dsp:txXfrm>
    </dsp:sp>
    <dsp:sp modelId="{B65986C0-0C47-9C4D-BD22-F3ECBC142E1A}">
      <dsp:nvSpPr>
        <dsp:cNvPr id="0" name=""/>
        <dsp:cNvSpPr/>
      </dsp:nvSpPr>
      <dsp:spPr>
        <a:xfrm>
          <a:off x="0" y="1593858"/>
          <a:ext cx="5098904" cy="4797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Findings:</a:t>
          </a:r>
        </a:p>
      </dsp:txBody>
      <dsp:txXfrm>
        <a:off x="23417" y="1617275"/>
        <a:ext cx="5052070" cy="432866"/>
      </dsp:txXfrm>
    </dsp:sp>
    <dsp:sp modelId="{0EE99BB1-6D71-9C43-A034-F329FE07C3D3}">
      <dsp:nvSpPr>
        <dsp:cNvPr id="0" name=""/>
        <dsp:cNvSpPr/>
      </dsp:nvSpPr>
      <dsp:spPr>
        <a:xfrm>
          <a:off x="0" y="2073558"/>
          <a:ext cx="5098904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9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 Loss of taste/smell is highly predictive of COVID-19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 Symptom combinations are more predictive than individual symptoms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Temporal expressions help distinguish COVID from other conditions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Severity indicators correlate with disease progression</a:t>
          </a:r>
        </a:p>
      </dsp:txBody>
      <dsp:txXfrm>
        <a:off x="0" y="2073558"/>
        <a:ext cx="5098904" cy="1573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>
                <a:solidFill>
                  <a:schemeClr val="tx2"/>
                </a:solidFill>
              </a:rPr>
              <a:t>COVID-19 Detection from Unstructured Medical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28999"/>
            <a:ext cx="3604268" cy="83883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600">
                <a:solidFill>
                  <a:schemeClr val="tx2"/>
                </a:solidFill>
              </a:rPr>
              <a:t>Preliminary Results and NER Pipeline Implementation</a:t>
            </a:r>
          </a:p>
          <a:p>
            <a:pPr algn="l">
              <a:lnSpc>
                <a:spcPct val="90000"/>
              </a:lnSpc>
            </a:pPr>
            <a:r>
              <a:rPr lang="en-US" sz="1600">
                <a:solidFill>
                  <a:schemeClr val="tx2"/>
                </a:solidFill>
              </a:rPr>
              <a:t>April 2025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Graphic 24" descr="Subtitles">
            <a:extLst>
              <a:ext uri="{FF2B5EF4-FFF2-40B4-BE49-F238E27FC236}">
                <a16:creationId xmlns:a16="http://schemas.microsoft.com/office/drawing/2014/main" id="{C8449E33-F05C-2035-222A-D70482D4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Immediate Next Steps:</a:t>
            </a:r>
          </a:p>
          <a:p>
            <a:pPr lvl="1"/>
            <a:r>
              <a:rPr lang="en-US" sz="1700" dirty="0"/>
              <a:t>Complete access to Electronic Health Records (EHR)</a:t>
            </a:r>
          </a:p>
          <a:p>
            <a:pPr lvl="1"/>
            <a:r>
              <a:rPr lang="en-US" sz="1700" dirty="0"/>
              <a:t>Finalize NER model training on larger dataset</a:t>
            </a:r>
          </a:p>
          <a:p>
            <a:pPr lvl="1"/>
            <a:r>
              <a:rPr lang="en-US" sz="1700" dirty="0"/>
              <a:t>Implement transformer classification model</a:t>
            </a:r>
          </a:p>
        </p:txBody>
      </p:sp>
      <p:pic>
        <p:nvPicPr>
          <p:cNvPr id="5" name="Picture 4" descr="Volume sliders">
            <a:extLst>
              <a:ext uri="{FF2B5EF4-FFF2-40B4-BE49-F238E27FC236}">
                <a16:creationId xmlns:a16="http://schemas.microsoft.com/office/drawing/2014/main" id="{201CD840-F88C-87A8-7AB5-F1BC0C5F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01" r="32304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43" y="1321056"/>
            <a:ext cx="8013114" cy="1991979"/>
          </a:xfrm>
        </p:spPr>
        <p:txBody>
          <a:bodyPr anchor="b">
            <a:normAutofit/>
          </a:bodyPr>
          <a:lstStyle/>
          <a:p>
            <a:r>
              <a:rPr lang="en-US" sz="45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046" y="3525490"/>
            <a:ext cx="7101908" cy="86563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Questions and Discussion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799165" y="4001437"/>
            <a:ext cx="3655725" cy="2057400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E6C4-F3DB-AABB-321F-3FE9D09F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802955"/>
            <a:ext cx="3733482" cy="1454051"/>
          </a:xfrm>
        </p:spPr>
        <p:txBody>
          <a:bodyPr>
            <a:normAutofit/>
          </a:bodyPr>
          <a:lstStyle/>
          <a:p>
            <a:r>
              <a:rPr lang="en-US" sz="2900" b="1">
                <a:solidFill>
                  <a:schemeClr val="tx2"/>
                </a:solidFill>
              </a:rPr>
              <a:t>🦠 Case Study: COVID-19 Outbreak &amp; Unstructured Data 🦠</a:t>
            </a:r>
            <a:endParaRPr lang="en-US" sz="29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CD5E-2780-4C77-8486-4B6CD05FA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2421682"/>
            <a:ext cx="3733183" cy="36392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1" dirty="0">
                <a:solidFill>
                  <a:schemeClr val="tx2"/>
                </a:solidFill>
              </a:rPr>
              <a:t>How Social Media Became a Signal for Disease Spread</a:t>
            </a:r>
            <a:br>
              <a:rPr lang="en-US" sz="1100" dirty="0">
                <a:solidFill>
                  <a:schemeClr val="tx2"/>
                </a:solidFill>
              </a:rPr>
            </a:b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1" dirty="0">
                <a:solidFill>
                  <a:schemeClr val="tx2"/>
                </a:solidFill>
              </a:rPr>
              <a:t>Background:</a:t>
            </a: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>
                <a:solidFill>
                  <a:schemeClr val="tx2"/>
                </a:solidFill>
              </a:rPr>
              <a:t>When COVID-19 first emerged, people flooded </a:t>
            </a:r>
            <a:r>
              <a:rPr lang="en-US" sz="1100" b="1" dirty="0">
                <a:solidFill>
                  <a:schemeClr val="tx2"/>
                </a:solidFill>
              </a:rPr>
              <a:t>unstructured platforms</a:t>
            </a:r>
            <a:r>
              <a:rPr lang="en-US" sz="1100" dirty="0">
                <a:solidFill>
                  <a:schemeClr val="tx2"/>
                </a:solidFill>
              </a:rPr>
              <a:t> — Twitter, Reddit, Facebook, forums — posting symptoms, fears, and experiences.</a:t>
            </a:r>
            <a:br>
              <a:rPr lang="en-US" sz="1100" dirty="0">
                <a:solidFill>
                  <a:schemeClr val="tx2"/>
                </a:solidFill>
              </a:rPr>
            </a:b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1" dirty="0">
                <a:solidFill>
                  <a:schemeClr val="tx2"/>
                </a:solidFill>
              </a:rPr>
              <a:t>Key Point:</a:t>
            </a: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>
                <a:solidFill>
                  <a:schemeClr val="tx2"/>
                </a:solidFill>
              </a:rPr>
              <a:t>Many described symptoms without knowing if it was a regular cold, the flu, or COVID — creating </a:t>
            </a:r>
            <a:r>
              <a:rPr lang="en-US" sz="1100" i="1" dirty="0">
                <a:solidFill>
                  <a:schemeClr val="tx2"/>
                </a:solidFill>
              </a:rPr>
              <a:t>early signals</a:t>
            </a:r>
            <a:r>
              <a:rPr lang="en-US" sz="1100" dirty="0">
                <a:solidFill>
                  <a:schemeClr val="tx2"/>
                </a:solidFill>
              </a:rPr>
              <a:t> online </a:t>
            </a:r>
            <a:r>
              <a:rPr lang="en-US" sz="1100" b="1" dirty="0">
                <a:solidFill>
                  <a:schemeClr val="tx2"/>
                </a:solidFill>
              </a:rPr>
              <a:t>before</a:t>
            </a:r>
            <a:r>
              <a:rPr lang="en-US" sz="1100" dirty="0">
                <a:solidFill>
                  <a:schemeClr val="tx2"/>
                </a:solidFill>
              </a:rPr>
              <a:t> official data caught up.</a:t>
            </a:r>
          </a:p>
          <a:p>
            <a:pPr>
              <a:lnSpc>
                <a:spcPct val="90000"/>
              </a:lnSpc>
              <a:buNone/>
            </a:pPr>
            <a:br>
              <a:rPr lang="en-US" sz="1100" dirty="0">
                <a:solidFill>
                  <a:schemeClr val="tx2"/>
                </a:solidFill>
              </a:rPr>
            </a:b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1" dirty="0">
                <a:solidFill>
                  <a:schemeClr val="tx2"/>
                </a:solidFill>
              </a:rPr>
              <a:t>Why It Matters:</a:t>
            </a: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dirty="0">
                <a:solidFill>
                  <a:schemeClr val="tx2"/>
                </a:solidFill>
              </a:rPr>
              <a:t>• These posts became </a:t>
            </a:r>
            <a:r>
              <a:rPr lang="en-US" sz="1100" b="1" dirty="0">
                <a:solidFill>
                  <a:schemeClr val="tx2"/>
                </a:solidFill>
              </a:rPr>
              <a:t>real-time data</a:t>
            </a:r>
            <a:r>
              <a:rPr lang="en-US" sz="1100" dirty="0">
                <a:solidFill>
                  <a:schemeClr val="tx2"/>
                </a:solidFill>
              </a:rPr>
              <a:t> streams.</a:t>
            </a:r>
          </a:p>
          <a:p>
            <a:pPr>
              <a:lnSpc>
                <a:spcPct val="90000"/>
              </a:lnSpc>
              <a:buNone/>
            </a:pPr>
            <a:r>
              <a:rPr lang="en-US" sz="1100" dirty="0">
                <a:solidFill>
                  <a:schemeClr val="tx2"/>
                </a:solidFill>
              </a:rPr>
              <a:t>• NLP models scanned text for keywords like </a:t>
            </a:r>
            <a:r>
              <a:rPr lang="en-US" sz="1100" i="1" dirty="0">
                <a:solidFill>
                  <a:schemeClr val="tx2"/>
                </a:solidFill>
              </a:rPr>
              <a:t>“loss of smell”</a:t>
            </a:r>
            <a:r>
              <a:rPr lang="en-US" sz="1100" dirty="0">
                <a:solidFill>
                  <a:schemeClr val="tx2"/>
                </a:solidFill>
              </a:rPr>
              <a:t> or </a:t>
            </a:r>
            <a:r>
              <a:rPr lang="en-US" sz="1100" i="1" dirty="0">
                <a:solidFill>
                  <a:schemeClr val="tx2"/>
                </a:solidFill>
              </a:rPr>
              <a:t>“cough + fever”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>
                <a:solidFill>
                  <a:schemeClr val="tx2"/>
                </a:solidFill>
              </a:rPr>
              <a:t>• This helped predict </a:t>
            </a:r>
            <a:r>
              <a:rPr lang="en-US" sz="1100" b="1" dirty="0">
                <a:solidFill>
                  <a:schemeClr val="tx2"/>
                </a:solidFill>
              </a:rPr>
              <a:t>outbreak hotspots</a:t>
            </a:r>
            <a:r>
              <a:rPr lang="en-US" sz="1100" dirty="0">
                <a:solidFill>
                  <a:schemeClr val="tx2"/>
                </a:solidFill>
              </a:rPr>
              <a:t> faster than official reports.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A248F93C-EFA0-E66A-54E0-3DA6038C4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615" y="2065912"/>
            <a:ext cx="2746374" cy="274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Agenda</a:t>
            </a:r>
          </a:p>
          <a:p>
            <a:r>
              <a:rPr lang="en-US" sz="1600" dirty="0">
                <a:solidFill>
                  <a:schemeClr val="tx2"/>
                </a:solidFill>
              </a:rPr>
              <a:t>1. Project Motivation and Goals</a:t>
            </a:r>
          </a:p>
          <a:p>
            <a:r>
              <a:rPr lang="en-US" sz="1600" dirty="0">
                <a:solidFill>
                  <a:schemeClr val="tx2"/>
                </a:solidFill>
              </a:rPr>
              <a:t>2. Technical Approach</a:t>
            </a:r>
          </a:p>
          <a:p>
            <a:r>
              <a:rPr lang="en-US" sz="1600" dirty="0">
                <a:solidFill>
                  <a:schemeClr val="tx2"/>
                </a:solidFill>
              </a:rPr>
              <a:t>3. Data Sources and Integration</a:t>
            </a:r>
          </a:p>
          <a:p>
            <a:r>
              <a:rPr lang="en-US" sz="1600" dirty="0">
                <a:solidFill>
                  <a:schemeClr val="tx2"/>
                </a:solidFill>
              </a:rPr>
              <a:t>4. Named Entity Recognition (NER) Pipeline</a:t>
            </a:r>
          </a:p>
          <a:p>
            <a:r>
              <a:rPr lang="en-US" sz="1600" dirty="0">
                <a:solidFill>
                  <a:schemeClr val="tx2"/>
                </a:solidFill>
              </a:rPr>
              <a:t>5. Preliminary Results</a:t>
            </a:r>
          </a:p>
          <a:p>
            <a:r>
              <a:rPr lang="en-US" sz="1600" dirty="0">
                <a:solidFill>
                  <a:schemeClr val="tx2"/>
                </a:solidFill>
              </a:rPr>
              <a:t>6. Next Steps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Project Motivation and Goals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1134360-86B6-16A8-62C4-7BA775BDB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71563"/>
              </p:ext>
            </p:extLst>
          </p:nvPr>
        </p:nvGraphicFramePr>
        <p:xfrm>
          <a:off x="581313" y="1689538"/>
          <a:ext cx="8436563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Two-Stage Pipeline Architecture: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Stage 1: Named Entity Recognition (NER)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Extract medical entities from unstructured text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Identify symptoms, time expressions, severity indicators, etc.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Convert to structured features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Stage 2: Classification with Transformer Models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Combine extracted entities with structured patient data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Train transformer models to predict COVID-19 likelihood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Generate interpretable explanations of predictions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92" y="1444741"/>
            <a:ext cx="7018398" cy="1041901"/>
          </a:xfrm>
        </p:spPr>
        <p:txBody>
          <a:bodyPr>
            <a:normAutofit/>
          </a:bodyPr>
          <a:lstStyle/>
          <a:p>
            <a:r>
              <a:rPr lang="en-US" sz="3500"/>
              <a:t>Data Sources and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492" y="2701427"/>
            <a:ext cx="3362493" cy="26999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Unstructured Text Data (NER)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CORD-19 Research Dataset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Scientific papers on COVID-19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~400k research papers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Clinical Trials Data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Trial descriptions and eligibility criteria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 ~10k trials related to COVID-19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Medical Forum Posts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 Patient-reported symptoms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015" y="2701427"/>
            <a:ext cx="3415875" cy="26999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Structured Data (Classification)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CDC COVID-19 Case Surveillance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De-identified patient records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Demographics, outcomes, symptoms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Electronic Health Records (EHR)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Currently in the process of gaining access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Will provide real clinical data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Extracted NER Features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Structured features from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4098798" cy="5626947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200" dirty="0">
                <a:solidFill>
                  <a:schemeClr val="bg1"/>
                </a:solidFill>
              </a:rPr>
              <a:t>Named Entity Recognition (NER)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614" y="630936"/>
            <a:ext cx="3733944" cy="5626957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Implemented NER Approaches:</a:t>
            </a:r>
          </a:p>
          <a:p>
            <a:pPr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Rule-based NER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Pattern matching for symptoms, time expressions, severity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Fast implementation with regular expressions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2. </a:t>
            </a:r>
            <a:r>
              <a:rPr lang="en-US" sz="1600" dirty="0" err="1">
                <a:solidFill>
                  <a:schemeClr val="bg1"/>
                </a:solidFill>
              </a:rPr>
              <a:t>spaCy</a:t>
            </a:r>
            <a:r>
              <a:rPr lang="en-US" sz="1600" dirty="0">
                <a:solidFill>
                  <a:schemeClr val="bg1"/>
                </a:solidFill>
              </a:rPr>
              <a:t>-based NER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Fine-tuned medical entity </a:t>
            </a:r>
            <a:r>
              <a:rPr lang="en-US" sz="1600" dirty="0" err="1">
                <a:solidFill>
                  <a:schemeClr val="bg1"/>
                </a:solidFill>
              </a:rPr>
              <a:t>recognitionCustom</a:t>
            </a:r>
            <a:r>
              <a:rPr lang="en-US" sz="1600" dirty="0">
                <a:solidFill>
                  <a:schemeClr val="bg1"/>
                </a:solidFill>
              </a:rPr>
              <a:t> training on medical text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3. Transformer-based NER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Using </a:t>
            </a:r>
            <a:r>
              <a:rPr lang="en-US" sz="1600" dirty="0" err="1">
                <a:solidFill>
                  <a:schemeClr val="bg1"/>
                </a:solidFill>
              </a:rPr>
              <a:t>BioBERT</a:t>
            </a:r>
            <a:r>
              <a:rPr lang="en-US" sz="1600" dirty="0">
                <a:solidFill>
                  <a:schemeClr val="bg1"/>
                </a:solidFill>
              </a:rPr>
              <a:t> and other biomedical models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State-of-the-art performance on medical entities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NER Example: Clinical Note Analysis</a:t>
            </a:r>
          </a:p>
        </p:txBody>
      </p:sp>
      <p:pic>
        <p:nvPicPr>
          <p:cNvPr id="7" name="Graphic 6" descr="Hospital">
            <a:extLst>
              <a:ext uri="{FF2B5EF4-FFF2-40B4-BE49-F238E27FC236}">
                <a16:creationId xmlns:a16="http://schemas.microsoft.com/office/drawing/2014/main" id="{CE380AED-8397-0BA5-6EED-F86F9F8AE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931" y="2415756"/>
            <a:ext cx="4664535" cy="3639289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Clinical Note: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"Patient is a 45-year-old male who presents with fever, dry cough, and fatigue for the past 3 days. Patient also reports loss of taste and smell since yesterday."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Extracted Entities: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SYMPTOM: fever, dry cough, fatigue, loss of taste, loss of smell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TIME: for the past 3 days, since yesterday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SEVERITY: mild (in full note)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Structured Features for Classification:</a:t>
            </a:r>
          </a:p>
          <a:p>
            <a:pPr lvl="1">
              <a:lnSpc>
                <a:spcPct val="90000"/>
              </a:lnSpc>
            </a:pPr>
            <a:r>
              <a:rPr lang="en-US" sz="1600" dirty="0" err="1">
                <a:solidFill>
                  <a:schemeClr val="tx2"/>
                </a:solidFill>
              </a:rPr>
              <a:t>symptom_count</a:t>
            </a:r>
            <a:r>
              <a:rPr lang="en-US" sz="1600" dirty="0">
                <a:solidFill>
                  <a:schemeClr val="tx2"/>
                </a:solidFill>
              </a:rPr>
              <a:t>: 5, </a:t>
            </a:r>
            <a:r>
              <a:rPr lang="en-US" sz="1600" dirty="0" err="1">
                <a:solidFill>
                  <a:schemeClr val="tx2"/>
                </a:solidFill>
              </a:rPr>
              <a:t>has_fever</a:t>
            </a:r>
            <a:r>
              <a:rPr lang="en-US" sz="1600" dirty="0">
                <a:solidFill>
                  <a:schemeClr val="tx2"/>
                </a:solidFill>
              </a:rPr>
              <a:t>: yes, </a:t>
            </a:r>
            <a:r>
              <a:rPr lang="en-US" sz="1600" dirty="0" err="1">
                <a:solidFill>
                  <a:schemeClr val="tx2"/>
                </a:solidFill>
              </a:rPr>
              <a:t>has_cough</a:t>
            </a:r>
            <a:r>
              <a:rPr lang="en-US" sz="1600" dirty="0">
                <a:solidFill>
                  <a:schemeClr val="tx2"/>
                </a:solidFill>
              </a:rPr>
              <a:t>: yes, fatigue: yes</a:t>
            </a:r>
          </a:p>
          <a:p>
            <a:pPr lvl="1">
              <a:lnSpc>
                <a:spcPct val="90000"/>
              </a:lnSpc>
            </a:pPr>
            <a:r>
              <a:rPr lang="en-US" sz="1600" dirty="0" err="1">
                <a:solidFill>
                  <a:schemeClr val="tx2"/>
                </a:solidFill>
              </a:rPr>
              <a:t>has_taste_loss</a:t>
            </a:r>
            <a:r>
              <a:rPr lang="en-US" sz="1600" dirty="0">
                <a:solidFill>
                  <a:schemeClr val="tx2"/>
                </a:solidFill>
              </a:rPr>
              <a:t>: yes, </a:t>
            </a:r>
            <a:r>
              <a:rPr lang="en-US" sz="1600" dirty="0" err="1">
                <a:solidFill>
                  <a:schemeClr val="tx2"/>
                </a:solidFill>
              </a:rPr>
              <a:t>has_smell_loss</a:t>
            </a:r>
            <a:r>
              <a:rPr lang="en-US" sz="1600" dirty="0">
                <a:solidFill>
                  <a:schemeClr val="tx2"/>
                </a:solidFill>
              </a:rPr>
              <a:t>: yes, </a:t>
            </a:r>
            <a:r>
              <a:rPr lang="en-US" sz="1600" dirty="0" err="1">
                <a:solidFill>
                  <a:schemeClr val="tx2"/>
                </a:solidFill>
              </a:rPr>
              <a:t>symptom_duration_days</a:t>
            </a:r>
            <a:r>
              <a:rPr lang="en-US" sz="1600" dirty="0">
                <a:solidFill>
                  <a:schemeClr val="tx2"/>
                </a:solidFill>
              </a:rPr>
              <a:t>: 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Preliminary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D8372-C2C1-7F9A-F356-9B0069EF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59" r="47607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7F4186-7377-6C4C-1FA4-31D0F430C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172202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697</Words>
  <Application>Microsoft Macintosh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COVID-19 Detection from Unstructured Medical Text</vt:lpstr>
      <vt:lpstr>🦠 Case Study: COVID-19 Outbreak &amp; Unstructured Data 🦠</vt:lpstr>
      <vt:lpstr>Project Overview</vt:lpstr>
      <vt:lpstr>Project Motivation and Goals</vt:lpstr>
      <vt:lpstr>Technical Approach</vt:lpstr>
      <vt:lpstr>Data Sources and Integration</vt:lpstr>
      <vt:lpstr>Named Entity Recognition (NER) Pipeline</vt:lpstr>
      <vt:lpstr>NER Example: Clinical Note Analysis</vt:lpstr>
      <vt:lpstr>Preliminary Results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Semi Babafemi</cp:lastModifiedBy>
  <cp:revision>2</cp:revision>
  <dcterms:created xsi:type="dcterms:W3CDTF">2013-01-27T09:14:16Z</dcterms:created>
  <dcterms:modified xsi:type="dcterms:W3CDTF">2025-04-09T00:25:01Z</dcterms:modified>
  <cp:category/>
</cp:coreProperties>
</file>