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91" d="100"/>
          <a:sy n="91" d="100"/>
        </p:scale>
        <p:origin x="-70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41EE-6882-4C04-9F91-449A879C9443}" type="datetimeFigureOut">
              <a:rPr lang="es-AR" smtClean="0"/>
              <a:t>12/09/2016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D2ED0-6443-42D5-8CE4-3084BF8B988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4505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E68D9-1594-4BAF-A204-E16C8F00C5D5}" type="datetimeFigureOut">
              <a:rPr lang="es-AR" smtClean="0"/>
              <a:t>12/09/2016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AAAE-523E-440A-B193-23BD552981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68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2BC8-A08F-4548-97EA-C2174FE9CF1B}" type="datetime1">
              <a:rPr lang="es-ES" smtClean="0"/>
              <a:t>12/09/2016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DA49-1285-4C03-A972-5B4AC9C41319}" type="datetime1">
              <a:rPr lang="es-ES" smtClean="0"/>
              <a:t>12/09/2016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2678-2550-428A-807F-B8A7153F1A07}" type="datetime1">
              <a:rPr lang="es-ES" smtClean="0"/>
              <a:t>12/09/2016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0E18-20DB-49BB-A24A-05B18BA7E93D}" type="datetime1">
              <a:rPr lang="es-ES" smtClean="0"/>
              <a:t>12/09/2016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1AD6-A5A3-492A-9AF4-3EE37D578916}" type="datetime1">
              <a:rPr lang="es-ES" smtClean="0"/>
              <a:t>12/09/2016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F168-7A78-4517-B2E1-6578B7BF12F3}" type="datetime1">
              <a:rPr lang="es-ES" smtClean="0"/>
              <a:t>12/09/2016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CDAE-24AE-49CE-8777-730CDDBF7287}" type="datetime1">
              <a:rPr lang="es-ES" smtClean="0"/>
              <a:t>12/09/2016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2327-427F-43EA-9CE5-F6E53E9A97E4}" type="datetime1">
              <a:rPr lang="es-ES" smtClean="0"/>
              <a:t>12/09/2016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A22A-CC48-40C8-B9C2-92BB3A4EEF25}" type="datetime1">
              <a:rPr lang="es-ES" smtClean="0"/>
              <a:t>12/09/2016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638-77D9-41CF-B7D1-C2094BD85BED}" type="datetime1">
              <a:rPr lang="es-ES" smtClean="0"/>
              <a:t>12/09/2016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FB3A-8A2F-446D-AC50-C8C2329247BD}" type="datetime1">
              <a:rPr lang="es-ES" smtClean="0"/>
              <a:t>12/09/2016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D926-9BBB-4758-A203-1AB9C2FE412F}" type="datetime1">
              <a:rPr lang="es-ES" smtClean="0"/>
              <a:t>12/09/2016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Rodolfo Valguarnera, NAC - Pigüé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dy7val/nac-arduino/" TargetMode="External"/><Relationship Id="rId4" Type="http://schemas.openxmlformats.org/officeDocument/2006/relationships/hyperlink" Target="https://nac-arduino.herokuapp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es.wikipedia.org/wiki/Georg_Simon_Oh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dy7val/nac-arduino/" TargetMode="External"/><Relationship Id="rId5" Type="http://schemas.openxmlformats.org/officeDocument/2006/relationships/hyperlink" Target="https://nac-arduino.herokuapp.com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4.0/" TargetMode="External"/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4.0/" TargetMode="External"/><Relationship Id="rId3" Type="http://schemas.openxmlformats.org/officeDocument/2006/relationships/hyperlink" Target="https://es.wikipedia.org/wiki/Electrizaci%C3%B3n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s.wikipedia.org/wiki/Carga_el%C3%A9ctric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.xml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es.wikipedia.org/wiki/Electricid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hyperlink" Target="http://creativecommons.org/licenses/by/4.0/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1851670"/>
            <a:ext cx="4896544" cy="792088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AR" sz="2700" dirty="0" smtClean="0">
                <a:solidFill>
                  <a:schemeClr val="accent6"/>
                </a:solidFill>
              </a:rPr>
              <a:t>Modulo_</a:t>
            </a:r>
            <a:r>
              <a:rPr lang="es-AR" sz="4000" dirty="0" smtClean="0">
                <a:solidFill>
                  <a:schemeClr val="accent6"/>
                </a:solidFill>
              </a:rPr>
              <a:t>1</a:t>
            </a:r>
            <a:r>
              <a:rPr lang="es-AR" sz="2700" dirty="0" smtClean="0">
                <a:solidFill>
                  <a:schemeClr val="accent6"/>
                </a:solidFill>
              </a:rPr>
              <a:t>:</a:t>
            </a:r>
            <a:r>
              <a:rPr lang="es-AR" sz="1800" dirty="0" smtClean="0">
                <a:solidFill>
                  <a:schemeClr val="accent6"/>
                </a:solidFill>
              </a:rPr>
              <a:t/>
            </a:r>
            <a:br>
              <a:rPr lang="es-AR" sz="1800" dirty="0" smtClean="0">
                <a:solidFill>
                  <a:schemeClr val="accent6"/>
                </a:solidFill>
              </a:rPr>
            </a:br>
            <a:r>
              <a:rPr lang="es-AR" sz="1800" dirty="0" smtClean="0">
                <a:solidFill>
                  <a:schemeClr val="bg1"/>
                </a:solidFill>
              </a:rPr>
              <a:t> </a:t>
            </a:r>
            <a:r>
              <a:rPr lang="es-AR" sz="2000" dirty="0" smtClean="0">
                <a:solidFill>
                  <a:schemeClr val="bg1">
                    <a:lumMod val="85000"/>
                  </a:schemeClr>
                </a:solidFill>
              </a:rPr>
              <a:t>Introducción a la electrónica</a:t>
            </a:r>
            <a:endParaRPr lang="es-A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pic>
        <p:nvPicPr>
          <p:cNvPr id="5" name="Picture 3" descr="C:\Users\Rody\Documents\_Arduino-Nac\img\creativecommons-compact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348135" y="4056923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FORO: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https://nac-arduino.herokuapp.com</a:t>
            </a:r>
            <a:r>
              <a:rPr lang="es-AR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/</a:t>
            </a:r>
            <a:endParaRPr lang="es-A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dirty="0" smtClean="0">
                <a:solidFill>
                  <a:schemeClr val="accent6"/>
                </a:solidFill>
              </a:rPr>
              <a:t>REPOSITORIO: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https://github.com/rody7val/nac-arduino/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481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95486"/>
            <a:ext cx="5040560" cy="507703"/>
          </a:xfrm>
        </p:spPr>
        <p:txBody>
          <a:bodyPr/>
          <a:lstStyle/>
          <a:p>
            <a:pPr algn="l"/>
            <a:r>
              <a:rPr lang="es-AR" sz="2400" dirty="0">
                <a:solidFill>
                  <a:srgbClr val="F79646"/>
                </a:solidFill>
              </a:rPr>
              <a:t>Tensión, intensidad y resistencia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771550"/>
            <a:ext cx="8363272" cy="3823073"/>
          </a:xfrm>
        </p:spPr>
        <p:txBody>
          <a:bodyPr>
            <a:normAutofit/>
          </a:bodyPr>
          <a:lstStyle/>
          <a:p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>Resistencia:</a:t>
            </a:r>
            <a:r>
              <a:rPr lang="es-AR" sz="1600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6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 la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tendencia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es-AR" sz="1400" dirty="0" smtClean="0">
                <a:solidFill>
                  <a:schemeClr val="accent6"/>
                </a:solidFill>
              </a:rPr>
              <a:t>resistir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flujo de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carga eléctrica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material.</a:t>
            </a:r>
          </a:p>
          <a:p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600" b="1" dirty="0">
                <a:solidFill>
                  <a:schemeClr val="bg1">
                    <a:lumMod val="85000"/>
                  </a:schemeClr>
                </a:solidFill>
              </a:rPr>
              <a:t>Resistencia </a:t>
            </a:r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s-AR" sz="1600" b="1" dirty="0">
                <a:solidFill>
                  <a:schemeClr val="bg1">
                    <a:lumMod val="85000"/>
                  </a:schemeClr>
                </a:solidFill>
              </a:rPr>
              <a:t>Analogía de agua en tuberías:</a:t>
            </a:r>
            <a:br>
              <a:rPr lang="es-AR" sz="16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En una tubería, una manguera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más angosta </a:t>
            </a:r>
            <a:r>
              <a:rPr lang="es-AR" sz="1400" dirty="0" smtClean="0">
                <a:solidFill>
                  <a:schemeClr val="accent6"/>
                </a:solidFill>
              </a:rPr>
              <a:t>resiste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flujo de agua a través de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ella.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En un circuito, una resistencia </a:t>
            </a:r>
            <a:r>
              <a:rPr lang="es-AR" sz="1400" dirty="0" smtClean="0">
                <a:solidFill>
                  <a:schemeClr val="accent6"/>
                </a:solidFill>
              </a:rPr>
              <a:t>disminuye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el flujo de carga eléctrica.</a:t>
            </a:r>
          </a:p>
          <a:p>
            <a:pPr marL="0" indent="0">
              <a:buNone/>
            </a:pPr>
            <a:endParaRPr lang="es-A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Los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electrones, al moverse a través de un conductor, deben vencer una resistencia; en los conductores metálicos, esta resistencia proviene de las colisiones entre los electrones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 unidad de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medida es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 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ohmio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(Ohm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ó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Ω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instrumento para medir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la resistencia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ó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los Ohm es el</a:t>
            </a:r>
            <a:r>
              <a:rPr lang="es-AR" sz="1400" b="1" dirty="0" smtClean="0"/>
              <a:t>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ohmímetro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Este se conecta en </a:t>
            </a:r>
            <a:r>
              <a:rPr lang="es-AR" sz="1400" u="sng" dirty="0" smtClean="0">
                <a:solidFill>
                  <a:schemeClr val="bg1">
                    <a:lumMod val="85000"/>
                  </a:schemeClr>
                </a:solidFill>
              </a:rPr>
              <a:t>paralelo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en las resistencias 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medir.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pic>
        <p:nvPicPr>
          <p:cNvPr id="4098" name="Picture 2" descr="C:\Users\Rody\Documents\_Arduino-Nac\img\resisten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31" y="123478"/>
            <a:ext cx="2844316" cy="1800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227934"/>
            <a:ext cx="708956" cy="708956"/>
          </a:xfrm>
          <a:prstGeom prst="rect">
            <a:avLst/>
          </a:prstGeom>
        </p:spPr>
      </p:pic>
      <p:pic>
        <p:nvPicPr>
          <p:cNvPr id="7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8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95486"/>
            <a:ext cx="2880320" cy="576064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Ley de OHM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62718"/>
            <a:ext cx="8363272" cy="3419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Al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combinar los elementos de voltaje, corriente, y resistencia, </a:t>
            </a:r>
            <a:r>
              <a:rPr lang="es-AR" sz="1400" i="1" dirty="0">
                <a:solidFill>
                  <a:schemeClr val="bg1">
                    <a:lumMod val="85000"/>
                  </a:schemeClr>
                </a:solidFill>
                <a:hlinkClick r:id="rId2"/>
              </a:rPr>
              <a:t>Georg </a:t>
            </a:r>
            <a:r>
              <a:rPr lang="es-AR" sz="1400" i="1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Ohm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desarrollo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 fórmula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marL="0" indent="0" algn="ctr">
              <a:buNone/>
            </a:pPr>
            <a:r>
              <a:rPr lang="es-AR" sz="1800" b="1" dirty="0" smtClean="0">
                <a:solidFill>
                  <a:schemeClr val="accent6"/>
                </a:solidFill>
              </a:rPr>
              <a:t>V </a:t>
            </a:r>
            <a:r>
              <a:rPr lang="es-AR" sz="1800" dirty="0" smtClean="0">
                <a:solidFill>
                  <a:schemeClr val="accent6"/>
                </a:solidFill>
              </a:rPr>
              <a:t>=</a:t>
            </a:r>
            <a:r>
              <a:rPr lang="es-AR" sz="1800" b="1" dirty="0" smtClean="0">
                <a:solidFill>
                  <a:schemeClr val="accent6"/>
                </a:solidFill>
              </a:rPr>
              <a:t> A . </a:t>
            </a:r>
            <a:r>
              <a:rPr lang="el-GR" sz="1800" b="1" dirty="0">
                <a:solidFill>
                  <a:schemeClr val="accent6"/>
                </a:solidFill>
              </a:rPr>
              <a:t>Ω</a:t>
            </a:r>
            <a:endParaRPr lang="es-AR" sz="1800" b="1" dirty="0" smtClean="0">
              <a:solidFill>
                <a:schemeClr val="accent6"/>
              </a:solidFill>
            </a:endParaRPr>
          </a:p>
          <a:p>
            <a:pPr marL="0" indent="0" fontAlgn="base">
              <a:buNone/>
            </a:pPr>
            <a:r>
              <a:rPr lang="es-AR" sz="1400" u="sng" dirty="0" smtClean="0">
                <a:solidFill>
                  <a:schemeClr val="bg1">
                    <a:lumMod val="85000"/>
                  </a:schemeClr>
                </a:solidFill>
              </a:rPr>
              <a:t>Donde:</a:t>
            </a:r>
          </a:p>
          <a:p>
            <a:pPr marL="0" indent="0" fontAlgn="base">
              <a:buNone/>
            </a:pPr>
            <a:r>
              <a:rPr lang="es-AR" sz="1400" dirty="0" smtClean="0">
                <a:solidFill>
                  <a:schemeClr val="accent6"/>
                </a:solidFill>
              </a:rPr>
              <a:t>V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= Voltaje en volts</a:t>
            </a:r>
          </a:p>
          <a:p>
            <a:pPr marL="0" indent="0" fontAlgn="base">
              <a:buNone/>
            </a:pPr>
            <a:r>
              <a:rPr lang="es-AR" sz="1400" dirty="0">
                <a:solidFill>
                  <a:schemeClr val="accent6"/>
                </a:solidFill>
              </a:rPr>
              <a:t>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= Corriente en amperes</a:t>
            </a:r>
          </a:p>
          <a:p>
            <a:pPr marL="0" indent="0" fontAlgn="base">
              <a:buNone/>
            </a:pPr>
            <a:r>
              <a:rPr lang="el-GR" sz="1400" dirty="0">
                <a:solidFill>
                  <a:schemeClr val="accent6"/>
                </a:solidFill>
              </a:rPr>
              <a:t>Ω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= Resistencia en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Ohm</a:t>
            </a:r>
          </a:p>
          <a:p>
            <a:pPr marL="0" indent="0" fontAlgn="base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u="sng" dirty="0" smtClean="0">
                <a:solidFill>
                  <a:schemeClr val="bg1">
                    <a:lumMod val="85000"/>
                  </a:schemeClr>
                </a:solidFill>
              </a:rPr>
              <a:t>Equivalencias: </a:t>
            </a:r>
          </a:p>
          <a:p>
            <a:pPr marL="0" indent="0" algn="ctr">
              <a:buNone/>
            </a:pPr>
            <a:r>
              <a:rPr lang="el-GR" sz="1800" b="1" dirty="0">
                <a:solidFill>
                  <a:schemeClr val="accent6"/>
                </a:solidFill>
              </a:rPr>
              <a:t>Ω</a:t>
            </a:r>
            <a:r>
              <a:rPr lang="es-AR" sz="1800" b="1" dirty="0" smtClean="0">
                <a:solidFill>
                  <a:schemeClr val="accent6"/>
                </a:solidFill>
              </a:rPr>
              <a:t> </a:t>
            </a:r>
            <a:r>
              <a:rPr lang="es-AR" sz="1800" dirty="0" smtClean="0">
                <a:solidFill>
                  <a:schemeClr val="accent6"/>
                </a:solidFill>
              </a:rPr>
              <a:t>=</a:t>
            </a:r>
            <a:r>
              <a:rPr lang="es-AR" sz="1800" b="1" dirty="0" smtClean="0">
                <a:solidFill>
                  <a:schemeClr val="accent6"/>
                </a:solidFill>
              </a:rPr>
              <a:t> V / A</a:t>
            </a:r>
          </a:p>
          <a:p>
            <a:pPr marL="0" indent="0" algn="ctr">
              <a:buNone/>
            </a:pPr>
            <a:r>
              <a:rPr lang="es-AR" sz="1800" b="1" dirty="0">
                <a:solidFill>
                  <a:schemeClr val="accent6"/>
                </a:solidFill>
              </a:rPr>
              <a:t>A</a:t>
            </a:r>
            <a:r>
              <a:rPr lang="es-AR" sz="1800" b="1" dirty="0" smtClean="0">
                <a:solidFill>
                  <a:schemeClr val="accent6"/>
                </a:solidFill>
              </a:rPr>
              <a:t> </a:t>
            </a:r>
            <a:r>
              <a:rPr lang="es-AR" sz="1800" dirty="0" smtClean="0">
                <a:solidFill>
                  <a:schemeClr val="accent6"/>
                </a:solidFill>
              </a:rPr>
              <a:t>= </a:t>
            </a:r>
            <a:r>
              <a:rPr lang="es-AR" sz="1800" b="1" dirty="0" smtClean="0">
                <a:solidFill>
                  <a:schemeClr val="accent6"/>
                </a:solidFill>
              </a:rPr>
              <a:t>V / </a:t>
            </a:r>
            <a:r>
              <a:rPr lang="el-GR" sz="1800" b="1" dirty="0">
                <a:solidFill>
                  <a:schemeClr val="accent6"/>
                </a:solidFill>
              </a:rPr>
              <a:t>Ω</a:t>
            </a:r>
            <a:endParaRPr lang="es-AR" sz="18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s-AR" sz="1400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pic>
        <p:nvPicPr>
          <p:cNvPr id="5" name="4 Imagen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24" y="4227934"/>
            <a:ext cx="708956" cy="708956"/>
          </a:xfrm>
          <a:prstGeom prst="rect">
            <a:avLst/>
          </a:prstGeom>
        </p:spPr>
      </p:pic>
      <p:pic>
        <p:nvPicPr>
          <p:cNvPr id="6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0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95487"/>
            <a:ext cx="8219256" cy="504056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Ley de OHM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6738" y="978209"/>
            <a:ext cx="8291264" cy="3607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Digamos, por ejemplo, que tenemos un circuito con el potencial de </a:t>
            </a:r>
            <a:r>
              <a:rPr lang="es-AR" sz="1400" dirty="0">
                <a:solidFill>
                  <a:schemeClr val="accent6"/>
                </a:solidFill>
              </a:rPr>
              <a:t>1 volt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, una corriente de </a:t>
            </a:r>
            <a:r>
              <a:rPr lang="es-AR" sz="1400" dirty="0">
                <a:solidFill>
                  <a:schemeClr val="accent6"/>
                </a:solidFill>
              </a:rPr>
              <a:t>1 ampere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, y una Resistencia de </a:t>
            </a:r>
            <a:r>
              <a:rPr lang="es-AR" sz="1400" dirty="0">
                <a:solidFill>
                  <a:schemeClr val="accent6"/>
                </a:solidFill>
              </a:rPr>
              <a:t>1 ohm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. Usando la ley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ohm podemos decir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s-AR" sz="1800" dirty="0" smtClean="0">
                <a:solidFill>
                  <a:schemeClr val="accent6"/>
                </a:solidFill>
              </a:rPr>
              <a:t>1V = 1A . 1</a:t>
            </a:r>
            <a:r>
              <a:rPr lang="el-GR" sz="1800" dirty="0" smtClean="0">
                <a:solidFill>
                  <a:schemeClr val="accent6"/>
                </a:solidFill>
              </a:rPr>
              <a:t>Ω</a:t>
            </a:r>
            <a:endParaRPr lang="es-AR" sz="1800" dirty="0" smtClean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endParaRPr lang="es-AR" sz="18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Con la ley de Ohm podemos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ver que si sabemos dos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valores,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podemos resolver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tercero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s-AR" sz="1800" dirty="0" smtClean="0">
                <a:solidFill>
                  <a:schemeClr val="accent6"/>
                </a:solidFill>
              </a:rPr>
              <a:t>1V = ?A . 2</a:t>
            </a:r>
            <a:r>
              <a:rPr lang="el-GR" sz="1800" dirty="0" smtClean="0">
                <a:solidFill>
                  <a:schemeClr val="accent6"/>
                </a:solidFill>
              </a:rPr>
              <a:t>Ω</a:t>
            </a:r>
            <a:r>
              <a:rPr lang="es-AR" sz="1800" dirty="0">
                <a:solidFill>
                  <a:schemeClr val="accent6"/>
                </a:solidFill>
              </a:rPr>
              <a:t> </a:t>
            </a:r>
            <a:endParaRPr lang="es-AR" sz="1800" dirty="0" smtClean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s-AR" sz="1800" dirty="0" smtClean="0">
                <a:solidFill>
                  <a:schemeClr val="bg1">
                    <a:lumMod val="85000"/>
                  </a:schemeClr>
                </a:solidFill>
              </a:rPr>
              <a:t>A = V/</a:t>
            </a:r>
            <a:r>
              <a:rPr lang="el-GR" sz="1800" dirty="0" smtClean="0">
                <a:solidFill>
                  <a:schemeClr val="bg1">
                    <a:lumMod val="85000"/>
                  </a:schemeClr>
                </a:solidFill>
              </a:rPr>
              <a:t>Ω</a:t>
            </a:r>
            <a:endParaRPr lang="es-AR" sz="1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s-AR" sz="1800" dirty="0" smtClean="0">
                <a:solidFill>
                  <a:schemeClr val="bg1">
                    <a:lumMod val="85000"/>
                  </a:schemeClr>
                </a:solidFill>
              </a:rPr>
              <a:t>A = ½</a:t>
            </a:r>
          </a:p>
          <a:p>
            <a:pPr marL="0" indent="0" algn="ctr">
              <a:buNone/>
            </a:pPr>
            <a:r>
              <a:rPr lang="es-AR" sz="1800" dirty="0" smtClean="0">
                <a:solidFill>
                  <a:schemeClr val="accent6"/>
                </a:solidFill>
              </a:rPr>
              <a:t>A = 0.5</a:t>
            </a:r>
          </a:p>
          <a:p>
            <a:pPr marL="0" indent="0" algn="ctr">
              <a:buNone/>
            </a:pPr>
            <a:endParaRPr lang="es-AR" sz="18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96344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pic>
        <p:nvPicPr>
          <p:cNvPr id="5" name="4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24" y="4230780"/>
            <a:ext cx="708956" cy="708956"/>
          </a:xfrm>
          <a:prstGeom prst="rect">
            <a:avLst/>
          </a:prstGeom>
        </p:spPr>
      </p:pic>
      <p:pic>
        <p:nvPicPr>
          <p:cNvPr id="6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3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6738" y="195486"/>
            <a:ext cx="8291264" cy="507703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Circuito</a:t>
            </a:r>
            <a:endParaRPr lang="es-AR" sz="2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pic>
        <p:nvPicPr>
          <p:cNvPr id="6" name="5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24" y="4230780"/>
            <a:ext cx="708956" cy="708956"/>
          </a:xfrm>
          <a:prstGeom prst="rect">
            <a:avLst/>
          </a:prstGeom>
        </p:spPr>
      </p:pic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467544" y="91556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>Que es un circuito?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 el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camino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que recorre una corriente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eléctrica. 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inicia en una de las terminales de una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pila (</a:t>
            </a:r>
            <a:r>
              <a:rPr lang="es-AR" sz="1400" dirty="0" smtClean="0">
                <a:solidFill>
                  <a:schemeClr val="accent6"/>
                </a:solidFill>
              </a:rPr>
              <a:t>V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asa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 través de un conducto eléctrico (cable de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cobre, </a:t>
            </a:r>
            <a:r>
              <a:rPr lang="es-AR" sz="1400" dirty="0" smtClean="0">
                <a:solidFill>
                  <a:schemeClr val="accent6"/>
                </a:solidFill>
              </a:rPr>
              <a:t>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Llega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 una resistencia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(foco, </a:t>
            </a:r>
            <a:r>
              <a:rPr lang="el-GR" sz="1400" dirty="0">
                <a:solidFill>
                  <a:schemeClr val="accent6"/>
                </a:solidFill>
              </a:rPr>
              <a:t>Ω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),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que consume parte de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la energía eléctrica;</a:t>
            </a: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ontinúa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después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por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conducto, llega a un interruptor y regresa a la otra terminal de la pila.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45933"/>
            <a:ext cx="4769364" cy="1865319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9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8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95486"/>
            <a:ext cx="8219256" cy="507703"/>
          </a:xfrm>
        </p:spPr>
        <p:txBody>
          <a:bodyPr/>
          <a:lstStyle/>
          <a:p>
            <a:pPr algn="l"/>
            <a:r>
              <a:rPr lang="es-AR" sz="2400" dirty="0">
                <a:solidFill>
                  <a:srgbClr val="F79646"/>
                </a:solidFill>
              </a:rPr>
              <a:t>Circuito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059582"/>
            <a:ext cx="8496944" cy="374441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>Ejercicio: 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Dado el siguiente circuito</a:t>
            </a:r>
          </a:p>
          <a:p>
            <a:pPr marL="0" indent="0">
              <a:buNone/>
            </a:pPr>
            <a:endParaRPr lang="es-AR" sz="1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endParaRPr lang="es-AR" sz="1400" b="1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s-AR" sz="1400" b="1" dirty="0" smtClean="0">
                <a:solidFill>
                  <a:schemeClr val="accent6"/>
                </a:solidFill>
              </a:rPr>
              <a:t>V </a:t>
            </a:r>
            <a:r>
              <a:rPr lang="es-AR" sz="1400" dirty="0">
                <a:solidFill>
                  <a:schemeClr val="accent6"/>
                </a:solidFill>
              </a:rPr>
              <a:t>=</a:t>
            </a:r>
            <a:r>
              <a:rPr lang="es-AR" sz="1400" b="1" dirty="0">
                <a:solidFill>
                  <a:schemeClr val="accent6"/>
                </a:solidFill>
              </a:rPr>
              <a:t> A . </a:t>
            </a:r>
            <a:r>
              <a:rPr lang="es-AR" sz="1400" b="1" dirty="0" smtClean="0">
                <a:solidFill>
                  <a:schemeClr val="accent6"/>
                </a:solidFill>
              </a:rPr>
              <a:t>R</a:t>
            </a:r>
            <a:br>
              <a:rPr lang="es-AR" sz="1400" b="1" dirty="0" smtClean="0">
                <a:solidFill>
                  <a:schemeClr val="accent6"/>
                </a:solidFill>
              </a:rPr>
            </a:br>
            <a:r>
              <a:rPr lang="es-AR" sz="1400" b="1" dirty="0" smtClean="0">
                <a:solidFill>
                  <a:schemeClr val="accent6"/>
                </a:solidFill>
              </a:rPr>
              <a:t>R </a:t>
            </a:r>
            <a:r>
              <a:rPr lang="es-AR" sz="1400" dirty="0">
                <a:solidFill>
                  <a:schemeClr val="accent6"/>
                </a:solidFill>
              </a:rPr>
              <a:t>=</a:t>
            </a:r>
            <a:r>
              <a:rPr lang="es-AR" sz="1400" b="1" dirty="0">
                <a:solidFill>
                  <a:schemeClr val="accent6"/>
                </a:solidFill>
              </a:rPr>
              <a:t> V / A</a:t>
            </a:r>
          </a:p>
          <a:p>
            <a:pPr marL="0" indent="0" algn="ctr">
              <a:buNone/>
            </a:pPr>
            <a:r>
              <a:rPr lang="es-AR" sz="1400" b="1" dirty="0">
                <a:solidFill>
                  <a:schemeClr val="accent6"/>
                </a:solidFill>
              </a:rPr>
              <a:t>A </a:t>
            </a:r>
            <a:r>
              <a:rPr lang="es-AR" sz="1400" dirty="0">
                <a:solidFill>
                  <a:schemeClr val="accent6"/>
                </a:solidFill>
              </a:rPr>
              <a:t>= </a:t>
            </a:r>
            <a:r>
              <a:rPr lang="es-AR" sz="1400" b="1" dirty="0">
                <a:solidFill>
                  <a:schemeClr val="accent6"/>
                </a:solidFill>
              </a:rPr>
              <a:t>V / </a:t>
            </a:r>
            <a:r>
              <a:rPr lang="es-AR" sz="1400" b="1" dirty="0" smtClean="0">
                <a:solidFill>
                  <a:schemeClr val="accent6"/>
                </a:solidFill>
              </a:rPr>
              <a:t>R</a:t>
            </a:r>
            <a:endParaRPr lang="es-AR" sz="14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s-AR" sz="14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AutoNum type="alphaLcParenR"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Calcula la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resistencia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equivalente del circuito.</a:t>
            </a:r>
          </a:p>
          <a:p>
            <a:pPr>
              <a:buAutoNum type="alphaLcParenR"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Calcula la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intensidad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de la corriente que atraviesa el circuito</a:t>
            </a:r>
          </a:p>
          <a:p>
            <a:pPr>
              <a:buAutoNum type="alphaLcParenR"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Calcula la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diferencia de potencial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en los extremos del generador</a:t>
            </a:r>
          </a:p>
          <a:p>
            <a:pPr>
              <a:buAutoNum type="alphaLcParenR"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Calcula la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diferencia de potencial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en los extremos de cada una de las resistencias y el valor de la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intensidad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que las atraviesa.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pic>
        <p:nvPicPr>
          <p:cNvPr id="1026" name="Picture 2" descr="C:\Users\Rody\Documents\_Arduino-Nac\img\ejercicio-circui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718"/>
            <a:ext cx="3834282" cy="1872208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24" y="4230780"/>
            <a:ext cx="708956" cy="708956"/>
          </a:xfrm>
          <a:prstGeom prst="rect">
            <a:avLst/>
          </a:prstGeom>
        </p:spPr>
      </p:pic>
      <p:pic>
        <p:nvPicPr>
          <p:cNvPr id="8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1779662"/>
            <a:ext cx="3153544" cy="857250"/>
          </a:xfrm>
        </p:spPr>
        <p:txBody>
          <a:bodyPr>
            <a:normAutofit fontScale="90000"/>
          </a:bodyPr>
          <a:lstStyle/>
          <a:p>
            <a:pPr algn="l"/>
            <a:r>
              <a:rPr lang="es-AR" sz="3600" dirty="0" smtClean="0">
                <a:solidFill>
                  <a:schemeClr val="bg1"/>
                </a:solidFill>
              </a:rPr>
              <a:t>Fin del tema. </a:t>
            </a:r>
            <a:r>
              <a:rPr lang="es-AR" sz="3600" dirty="0" smtClean="0"/>
              <a:t/>
            </a:r>
            <a:br>
              <a:rPr lang="es-AR" sz="3600" dirty="0" smtClean="0"/>
            </a:br>
            <a:r>
              <a:rPr lang="es-AR" sz="2000" dirty="0" smtClean="0">
                <a:solidFill>
                  <a:schemeClr val="accent6"/>
                </a:solidFill>
              </a:rPr>
              <a:t>Muchas gracias!</a:t>
            </a:r>
            <a:endParaRPr lang="es-AR" sz="2000" dirty="0">
              <a:solidFill>
                <a:schemeClr val="accent6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4"/>
            <a:ext cx="3024336" cy="273844"/>
          </a:xfrm>
        </p:spPr>
        <p:txBody>
          <a:bodyPr/>
          <a:lstStyle/>
          <a:p>
            <a:r>
              <a:rPr lang="es-AR" smtClean="0"/>
              <a:t>Rodolfo Valguarnera, NAC - Pigüé</a:t>
            </a:r>
            <a:endParaRPr lang="es-AR" dirty="0"/>
          </a:p>
        </p:txBody>
      </p:sp>
      <p:pic>
        <p:nvPicPr>
          <p:cNvPr id="1026" name="Picture 2" descr="C:\Users\Rody\Documents\_Arduino-Nac\img\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9334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Rody\Documents\_Arduino-Nac\img\creativecommons-compact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348135" y="4056923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FORO: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https://nac-arduino.herokuapp.com</a:t>
            </a:r>
            <a:r>
              <a:rPr lang="es-AR" dirty="0" smtClean="0">
                <a:solidFill>
                  <a:schemeClr val="bg1">
                    <a:lumMod val="85000"/>
                  </a:schemeClr>
                </a:solidFill>
                <a:hlinkClick r:id="rId5"/>
              </a:rPr>
              <a:t>/</a:t>
            </a:r>
            <a:endParaRPr lang="es-A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dirty="0" smtClean="0">
                <a:solidFill>
                  <a:schemeClr val="accent6"/>
                </a:solidFill>
              </a:rPr>
              <a:t>REPOSITORIO: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6"/>
              </a:rPr>
              <a:t>https://github.com/rody7val/nac-arduino/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8670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1164821"/>
            <a:ext cx="777686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dirty="0" smtClean="0">
              <a:solidFill>
                <a:schemeClr val="bg1"/>
              </a:solidFill>
              <a:latin typeface="+mj-lt"/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2" action="ppaction://hlinksldjump"/>
              </a:rPr>
              <a:t>Carga eléctrica.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3" action="ppaction://hlinksldjump"/>
              </a:rPr>
              <a:t>Electricidad.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4" action="ppaction://hlinksldjump"/>
              </a:rPr>
              <a:t>Corriente eléctrica. 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5" action="ppaction://hlinksldjump"/>
              </a:rPr>
              <a:t>Tensión, intensidad y resistencia.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6" action="ppaction://hlinksldjump"/>
              </a:rPr>
              <a:t>Ley de OHM.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7" action="ppaction://hlinksldjump"/>
              </a:rPr>
              <a:t>Circuito.</a:t>
            </a:r>
            <a:endParaRPr lang="es-AR" sz="1600" dirty="0">
              <a:solidFill>
                <a:schemeClr val="accent6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51520" y="699542"/>
            <a:ext cx="3515749" cy="648071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Contenidos</a:t>
            </a:r>
            <a:r>
              <a:rPr lang="es-AR" sz="2400" dirty="0" smtClean="0">
                <a:solidFill>
                  <a:schemeClr val="accent6"/>
                </a:solidFill>
              </a:rPr>
              <a:t>:</a:t>
            </a:r>
            <a:endParaRPr lang="es-AR" sz="2400" dirty="0"/>
          </a:p>
        </p:txBody>
      </p:sp>
      <p:pic>
        <p:nvPicPr>
          <p:cNvPr id="7" name="Picture 3" descr="C:\Users\Rody\Documents\_Arduino-Nac\img\creativecommons-compacto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95486"/>
            <a:ext cx="6192688" cy="576064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Carga eléctrica</a:t>
            </a:r>
            <a:endParaRPr lang="es-AR" sz="2400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9286" y="987574"/>
            <a:ext cx="5930906" cy="3826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La </a:t>
            </a:r>
            <a:r>
              <a:rPr lang="es-AR" sz="1400" dirty="0">
                <a:solidFill>
                  <a:schemeClr val="accent6"/>
                </a:solidFill>
              </a:rPr>
              <a:t>carga eléctrica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es una propiedad de los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cuerpos.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Cualquier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cuerpo o trozo de materia puede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adquirir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cargas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eléctricas.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Todo cuerpo </a:t>
            </a:r>
            <a:r>
              <a:rPr lang="es-AR" sz="1400" dirty="0">
                <a:solidFill>
                  <a:schemeClr val="accent6"/>
                </a:solidFill>
              </a:rPr>
              <a:t>se compone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 átomos, y cada átomo posee igual número de electrones y protones.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Los electrones poseen una carga negativa (</a:t>
            </a:r>
            <a:r>
              <a:rPr lang="es-AR" sz="1400" dirty="0">
                <a:solidFill>
                  <a:schemeClr val="accent6"/>
                </a:solidFill>
              </a:rPr>
              <a:t>-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) y los protones una carga positiva (</a:t>
            </a:r>
            <a:r>
              <a:rPr lang="es-AR" sz="1400" dirty="0">
                <a:solidFill>
                  <a:schemeClr val="accent6"/>
                </a:solidFill>
              </a:rPr>
              <a:t>+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). Estas cargas se contrarrestan unas a otras, para que el objeto resulte neutro (no cargado).</a:t>
            </a:r>
          </a:p>
          <a:p>
            <a:pPr marL="0" indent="0">
              <a:buNone/>
            </a:pP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accent6"/>
                </a:solidFill>
              </a:rPr>
              <a:t>«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Un cuerpo tiene carga eléctrica </a:t>
            </a:r>
            <a:r>
              <a:rPr lang="es-AR" sz="1400" dirty="0" smtClean="0">
                <a:solidFill>
                  <a:schemeClr val="accent6"/>
                </a:solidFill>
              </a:rPr>
              <a:t>negativa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al tener un exceso de electrones</a:t>
            </a:r>
            <a:r>
              <a:rPr lang="es-AR" sz="1400" dirty="0" smtClean="0">
                <a:solidFill>
                  <a:schemeClr val="accent6"/>
                </a:solidFill>
              </a:rPr>
              <a:t>»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accent6"/>
                </a:solidFill>
              </a:rPr>
              <a:t>«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Un cuerpo tiene carga eléctrica </a:t>
            </a:r>
            <a:r>
              <a:rPr lang="es-AR" sz="1400" dirty="0" smtClean="0">
                <a:solidFill>
                  <a:schemeClr val="accent6"/>
                </a:solidFill>
              </a:rPr>
              <a:t>positiva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al tener un exceso de protones</a:t>
            </a:r>
            <a:r>
              <a:rPr lang="es-AR" sz="1400" dirty="0" smtClean="0">
                <a:solidFill>
                  <a:schemeClr val="accent6"/>
                </a:solidFill>
              </a:rPr>
              <a:t>»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pic>
        <p:nvPicPr>
          <p:cNvPr id="6" name="5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32" y="4211723"/>
            <a:ext cx="708956" cy="708956"/>
          </a:xfrm>
          <a:prstGeom prst="rect">
            <a:avLst/>
          </a:prstGeom>
        </p:spPr>
      </p:pic>
      <p:pic>
        <p:nvPicPr>
          <p:cNvPr id="1026" name="Picture 2" descr="C:\Users\Rody\Documents\_Arduino-Nac\img\atom-mod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777" y="1036484"/>
            <a:ext cx="2547841" cy="1823298"/>
          </a:xfrm>
          <a:prstGeom prst="rect">
            <a:avLst/>
          </a:prstGeom>
          <a:solidFill>
            <a:schemeClr val="accent5">
              <a:alpha val="92000"/>
            </a:schemeClr>
          </a:solidFill>
          <a:ln w="25400" cap="rnd">
            <a:solidFill>
              <a:schemeClr val="accent6"/>
            </a:solidFill>
          </a:ln>
        </p:spPr>
      </p:pic>
      <p:pic>
        <p:nvPicPr>
          <p:cNvPr id="7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5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7" y="843558"/>
            <a:ext cx="8424937" cy="4093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Las cargas eléctricas no se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crean,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se trasladan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Las cargas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igual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signo </a:t>
            </a:r>
            <a:r>
              <a:rPr lang="es-AR" sz="1400" dirty="0">
                <a:solidFill>
                  <a:schemeClr val="accent6"/>
                </a:solidFill>
              </a:rPr>
              <a:t>se repelen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y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las de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distinto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signo </a:t>
            </a:r>
            <a:r>
              <a:rPr lang="es-AR" sz="1400" dirty="0" smtClean="0">
                <a:solidFill>
                  <a:schemeClr val="accent6"/>
                </a:solidFill>
              </a:rPr>
              <a:t>se </a:t>
            </a:r>
            <a:r>
              <a:rPr lang="es-AR" sz="1400" dirty="0">
                <a:solidFill>
                  <a:schemeClr val="accent6"/>
                </a:solidFill>
              </a:rPr>
              <a:t>atraen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¿Cómo puede un cuerpo cargarse eléctricamente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Se requiere que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haya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un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exceso de uno de los dos tipos de carga (+ o – ). 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Esto se puede lograr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haciendo uso de diferentes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procesos como: </a:t>
            </a:r>
          </a:p>
          <a:p>
            <a:pPr lvl="1"/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El frotamiento: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Por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ejemplo, al deslizarnos por el asiento de un auto. Los electrones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saltan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del asiento hacia nosotros cargándonos de </a:t>
            </a:r>
            <a:r>
              <a:rPr lang="es-AR" sz="1400" dirty="0">
                <a:solidFill>
                  <a:schemeClr val="accent6"/>
                </a:solidFill>
              </a:rPr>
              <a:t>electricidad estática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accent6"/>
                </a:solidFill>
              </a:rPr>
              <a:t>	«</a:t>
            </a:r>
            <a:r>
              <a:rPr lang="es-AR" sz="1400" i="1" dirty="0" smtClean="0">
                <a:solidFill>
                  <a:schemeClr val="bg1">
                    <a:lumMod val="85000"/>
                  </a:schemeClr>
                </a:solidFill>
              </a:rPr>
              <a:t>La energía persiste en materiales aislantes</a:t>
            </a:r>
            <a:r>
              <a:rPr lang="es-AR" sz="1400" i="1" dirty="0" smtClean="0">
                <a:solidFill>
                  <a:schemeClr val="accent6"/>
                </a:solidFill>
              </a:rPr>
              <a:t>»</a:t>
            </a:r>
            <a:r>
              <a:rPr lang="es-AR" sz="1400" i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lvl="1"/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El contacto: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Por ejemplo, al conectar un cargador de batería a nuestra notebook. Los electrones viajan por un cable hacia la batería cargándose de </a:t>
            </a:r>
            <a:r>
              <a:rPr lang="es-AR" sz="1400" dirty="0" smtClean="0">
                <a:solidFill>
                  <a:schemeClr val="accent6"/>
                </a:solidFill>
              </a:rPr>
              <a:t>electricidad dinámica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(ó corriente eléctrica).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>
                <a:solidFill>
                  <a:schemeClr val="accent6"/>
                </a:solidFill>
              </a:rPr>
              <a:t>	«</a:t>
            </a:r>
            <a:r>
              <a:rPr lang="es-AR" sz="1400" i="1" dirty="0">
                <a:solidFill>
                  <a:schemeClr val="bg1">
                    <a:lumMod val="85000"/>
                  </a:schemeClr>
                </a:solidFill>
              </a:rPr>
              <a:t>La energía </a:t>
            </a:r>
            <a:r>
              <a:rPr lang="es-AR" sz="1400" i="1" dirty="0" smtClean="0">
                <a:solidFill>
                  <a:schemeClr val="bg1">
                    <a:lumMod val="85000"/>
                  </a:schemeClr>
                </a:solidFill>
              </a:rPr>
              <a:t>fluye </a:t>
            </a:r>
            <a:r>
              <a:rPr lang="es-AR" sz="1400" i="1" dirty="0">
                <a:solidFill>
                  <a:schemeClr val="bg1">
                    <a:lumMod val="85000"/>
                  </a:schemeClr>
                </a:solidFill>
              </a:rPr>
              <a:t>en </a:t>
            </a:r>
            <a:r>
              <a:rPr lang="es-AR" sz="1400" i="1" dirty="0" smtClean="0">
                <a:solidFill>
                  <a:schemeClr val="bg1">
                    <a:lumMod val="85000"/>
                  </a:schemeClr>
                </a:solidFill>
              </a:rPr>
              <a:t>materiales conductores</a:t>
            </a:r>
            <a:r>
              <a:rPr lang="es-AR" sz="1400" i="1" dirty="0" smtClean="0">
                <a:solidFill>
                  <a:schemeClr val="accent6"/>
                </a:solidFill>
              </a:rPr>
              <a:t>»</a:t>
            </a:r>
            <a:r>
              <a:rPr lang="es-AR" sz="1400" i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br>
              <a:rPr lang="es-AR" sz="1400" i="1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https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://es.wikipedia.org/wiki/Carga_eléctrica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https://es.wikipedia.org/wiki/Electrización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79512" y="195486"/>
            <a:ext cx="2736304" cy="569218"/>
          </a:xfrm>
          <a:noFill/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Carga eléctrica</a:t>
            </a:r>
            <a:endParaRPr lang="es-AR" sz="2400" dirty="0">
              <a:solidFill>
                <a:schemeClr val="accent6"/>
              </a:solidFill>
            </a:endParaRPr>
          </a:p>
        </p:txBody>
      </p:sp>
      <p:pic>
        <p:nvPicPr>
          <p:cNvPr id="1027" name="Picture 3" descr="C:\Users\Rody\Documents\_Arduino-Nac\img\carga-electric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1510"/>
            <a:ext cx="4093332" cy="1398410"/>
          </a:xfrm>
          <a:prstGeom prst="rect">
            <a:avLst/>
          </a:prstGeom>
          <a:noFill/>
          <a:ln w="25400" cap="rnd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24" y="4227934"/>
            <a:ext cx="708956" cy="708956"/>
          </a:xfrm>
          <a:prstGeom prst="rect">
            <a:avLst/>
          </a:prstGeom>
        </p:spPr>
      </p:pic>
      <p:pic>
        <p:nvPicPr>
          <p:cNvPr id="1026" name="Picture 2" descr="C:\Users\Rody\Documents\_Arduino-Nac\img\lineas-de-camp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49" y="411510"/>
            <a:ext cx="4093332" cy="139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Rody\Documents\_Arduino-Nac\img\creativecommons-compacto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67021"/>
            <a:ext cx="6923112" cy="532521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Electricidad</a:t>
            </a:r>
            <a:endParaRPr lang="es-AR" sz="2400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54759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 </a:t>
            </a:r>
            <a:r>
              <a:rPr lang="es-AR" sz="1400" b="1" dirty="0">
                <a:solidFill>
                  <a:schemeClr val="accent6"/>
                </a:solidFill>
              </a:rPr>
              <a:t>electricidad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 es una forma de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energía.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Está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relacionada con la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presencia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y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movimiento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de las cargas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eléctricas.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La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electricidad estática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es la </a:t>
            </a:r>
            <a:r>
              <a:rPr lang="es-AR" sz="1400" dirty="0">
                <a:solidFill>
                  <a:schemeClr val="accent6"/>
                </a:solidFill>
              </a:rPr>
              <a:t>acumulación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de cargas eléctricas en cuerpos aislantes.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carga eléctrica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persiste.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electricidad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dinámica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ó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corriente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eléctrica)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es el </a:t>
            </a:r>
            <a:r>
              <a:rPr lang="es-AR" sz="1400" dirty="0">
                <a:solidFill>
                  <a:schemeClr val="accent6"/>
                </a:solidFill>
              </a:rPr>
              <a:t>flujo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de carga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eléctrica, </a:t>
            </a:r>
            <a:r>
              <a:rPr lang="es-AR" sz="1400" u="sng" dirty="0">
                <a:solidFill>
                  <a:schemeClr val="bg1">
                    <a:lumMod val="85000"/>
                  </a:schemeClr>
                </a:solidFill>
              </a:rPr>
              <a:t>por unidad de </a:t>
            </a:r>
            <a:r>
              <a:rPr lang="es-AR" sz="1400" u="sng" dirty="0" smtClean="0">
                <a:solidFill>
                  <a:schemeClr val="bg1">
                    <a:lumMod val="85000"/>
                  </a:schemeClr>
                </a:solidFill>
              </a:rPr>
              <a:t>tiempo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en cuerpos conductivos.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carga eléctrica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fluye.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hlinkClick r:id="rId2"/>
              </a:rPr>
              <a:t>https://es.wikipedia.org/wiki/Electricidad</a:t>
            </a:r>
            <a:endParaRPr lang="es-AR" sz="1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pic>
        <p:nvPicPr>
          <p:cNvPr id="5" name="4 Imagen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227934"/>
            <a:ext cx="708956" cy="708956"/>
          </a:xfrm>
          <a:prstGeom prst="rect">
            <a:avLst/>
          </a:prstGeom>
        </p:spPr>
      </p:pic>
      <p:pic>
        <p:nvPicPr>
          <p:cNvPr id="6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3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23478"/>
            <a:ext cx="3096344" cy="576065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Corriente eléctrica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987687"/>
            <a:ext cx="8363272" cy="367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Las cargas eléctricas en </a:t>
            </a:r>
            <a:r>
              <a:rPr lang="es-AR" sz="1400" dirty="0">
                <a:solidFill>
                  <a:schemeClr val="accent6"/>
                </a:solidFill>
              </a:rPr>
              <a:t>movimiento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en un conductor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constituyen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una corriente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eléctrica.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Cuando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 conductor C une dos cuerpos A y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B, el cuerpo A con exceso de electrones y el cuerpo B con déficit de electrones,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los electrones se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distribuyen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uniformemente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entre ambos cuerpos. </a:t>
            </a: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 </a:t>
            </a:r>
            <a:r>
              <a:rPr lang="es-AR" sz="1400" dirty="0">
                <a:solidFill>
                  <a:schemeClr val="accent6"/>
                </a:solidFill>
              </a:rPr>
              <a:t>movimiento de los electrones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a través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 C se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conoce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como corriente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eléctrica.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94" y="3075806"/>
            <a:ext cx="3769814" cy="1440386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6" name="5 Imagen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24" y="4227934"/>
            <a:ext cx="708956" cy="708956"/>
          </a:xfrm>
          <a:prstGeom prst="rect">
            <a:avLst/>
          </a:prstGeom>
        </p:spPr>
      </p:pic>
      <p:pic>
        <p:nvPicPr>
          <p:cNvPr id="7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3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771550"/>
            <a:ext cx="8373616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Existen dos tipos de corriente: </a:t>
            </a:r>
            <a:r>
              <a:rPr lang="es-AR" sz="1400" dirty="0" smtClean="0">
                <a:solidFill>
                  <a:schemeClr val="accent6"/>
                </a:solidFill>
              </a:rPr>
              <a:t>alterna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y </a:t>
            </a:r>
            <a:r>
              <a:rPr lang="es-AR" sz="1400" dirty="0" smtClean="0">
                <a:solidFill>
                  <a:schemeClr val="accent6"/>
                </a:solidFill>
              </a:rPr>
              <a:t>continua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Corriente continua (DC):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aquella en la cual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las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cargas se mueven en una sola dirección. Las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pilas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y baterías producen este tipo de corriente.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Corriente alterna (AC):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aquella en la cual las cargas fluyen en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una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dirección y luego en dirección opuesta. Su polaridad cambia de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forma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cíclica en el circuito. Las veces (ciclos) o "frecuencia" en que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cambia </a:t>
            </a:r>
            <a:r>
              <a:rPr lang="es-AR" sz="1400" u="sng" dirty="0">
                <a:solidFill>
                  <a:schemeClr val="bg1">
                    <a:lumMod val="85000"/>
                  </a:schemeClr>
                </a:solidFill>
              </a:rPr>
              <a:t>por segundo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se mide en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Hertz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(Hz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).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En un circuito los electrones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circulan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desde el polo negativo al polo positivo, este es el sentido de la corriente, la que recibe el nombre de </a:t>
            </a:r>
            <a:r>
              <a:rPr lang="es-AR" sz="1400" dirty="0">
                <a:solidFill>
                  <a:schemeClr val="accent6"/>
                </a:solidFill>
              </a:rPr>
              <a:t>corriente real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. Pero los técnicos usan una </a:t>
            </a:r>
            <a:r>
              <a:rPr lang="es-AR" sz="1400" dirty="0">
                <a:solidFill>
                  <a:schemeClr val="accent6"/>
                </a:solidFill>
              </a:rPr>
              <a:t>corriente convencional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, donde el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sentido del movimiento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es el contrario de la corriente real, es decir, el sentido es del polo positivo al polo negativo.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pic>
        <p:nvPicPr>
          <p:cNvPr id="5" name="4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24" y="4227934"/>
            <a:ext cx="708956" cy="708956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07504" y="123478"/>
            <a:ext cx="2880320" cy="579710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</a:rPr>
              <a:t>Corriente eléctrica</a:t>
            </a:r>
            <a:endParaRPr lang="es-AR" sz="2400" dirty="0"/>
          </a:p>
        </p:txBody>
      </p:sp>
      <p:pic>
        <p:nvPicPr>
          <p:cNvPr id="1026" name="Picture 2" descr="C:\Users\Rody\Documents\_Arduino-Nac\img\ac-d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80" y="276976"/>
            <a:ext cx="3877308" cy="1410395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dy\Documents\_Arduino-Nac\img\a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834" y="1797460"/>
            <a:ext cx="2077654" cy="1568401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ody\Documents\_Arduino-Nac\img\cicl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8117"/>
            <a:ext cx="164506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Rody\Documents\_Arduino-Nac\img\creativecommons-compacto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8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23478"/>
            <a:ext cx="4752528" cy="648072"/>
          </a:xfrm>
        </p:spPr>
        <p:txBody>
          <a:bodyPr>
            <a:no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Tensión, intensidad y resistencia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43558"/>
            <a:ext cx="8568952" cy="3816424"/>
          </a:xfrm>
        </p:spPr>
        <p:txBody>
          <a:bodyPr>
            <a:normAutofit lnSpcReduction="10000"/>
          </a:bodyPr>
          <a:lstStyle/>
          <a:p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>Tensión: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La </a:t>
            </a:r>
            <a:r>
              <a:rPr lang="es-AR" sz="1400" dirty="0">
                <a:solidFill>
                  <a:schemeClr val="accent6"/>
                </a:solidFill>
              </a:rPr>
              <a:t>fuerza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que impulsa a los electrones a moverse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un punto a otro se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debe a la </a:t>
            </a:r>
            <a:r>
              <a:rPr lang="es-AR" sz="1400" dirty="0">
                <a:solidFill>
                  <a:schemeClr val="accent6"/>
                </a:solidFill>
              </a:rPr>
              <a:t>diferencia de potencial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o tensión (V)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que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existe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entre los dos puntos. </a:t>
            </a:r>
          </a:p>
          <a:p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>Tensión - Analogía de agua en tuberías: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Del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mismo modo que se necesita una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presión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para que circule agua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por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una tubería, se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necesita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tensión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(fuerza) para que circule la corriente eléctrica por un conductor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Si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 tensión es muy alta, los electrones pueden pasar de un cuerpo al otro a través del aire, por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ejemplo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rayo. En cambio, si la tensión es baja, los electrones necesitan ciertos 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materiales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conductores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, por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ejemplo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un cable de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cobre,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para pasar de un cuerpo a otro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La unidad de medida es el </a:t>
            </a:r>
            <a:r>
              <a:rPr lang="es-AR" sz="1400" b="1" dirty="0">
                <a:solidFill>
                  <a:schemeClr val="bg1">
                    <a:lumMod val="85000"/>
                  </a:schemeClr>
                </a:solidFill>
              </a:rPr>
              <a:t>voltio (V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). </a:t>
            </a: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instrumento para medir la diferencia de potencial, tensión o voltaje es el 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voltímetro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Este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se conecta en </a:t>
            </a:r>
            <a:r>
              <a:rPr lang="es-AR" sz="1400" u="sng" dirty="0">
                <a:solidFill>
                  <a:schemeClr val="bg1">
                    <a:lumMod val="85000"/>
                  </a:schemeClr>
                </a:solidFill>
              </a:rPr>
              <a:t>paralelo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 en el circuito a medir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pic>
        <p:nvPicPr>
          <p:cNvPr id="6" name="5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24" y="4227934"/>
            <a:ext cx="708956" cy="70895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47" y="123478"/>
            <a:ext cx="2160644" cy="2020746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7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21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95486"/>
            <a:ext cx="4752528" cy="504056"/>
          </a:xfrm>
        </p:spPr>
        <p:txBody>
          <a:bodyPr>
            <a:normAutofit/>
          </a:bodyPr>
          <a:lstStyle/>
          <a:p>
            <a:pPr algn="l"/>
            <a:r>
              <a:rPr lang="es-AR" sz="2400" dirty="0">
                <a:solidFill>
                  <a:schemeClr val="accent6"/>
                </a:solidFill>
              </a:rPr>
              <a:t>Tensión, intensidad y resistencia</a:t>
            </a:r>
            <a:endParaRPr lang="es-AR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71550"/>
            <a:ext cx="8507288" cy="4032448"/>
          </a:xfrm>
        </p:spPr>
        <p:txBody>
          <a:bodyPr>
            <a:normAutofit/>
          </a:bodyPr>
          <a:lstStyle/>
          <a:p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>Intensidad</a:t>
            </a:r>
            <a:r>
              <a:rPr lang="es-AR" sz="1600" b="1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Es el </a:t>
            </a:r>
            <a:r>
              <a:rPr lang="es-AR" sz="1400" dirty="0" smtClean="0">
                <a:solidFill>
                  <a:schemeClr val="accent6"/>
                </a:solidFill>
              </a:rPr>
              <a:t>flujo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carga eléctrica que circula por un conductor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por </a:t>
            </a:r>
            <a:b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u="sng" dirty="0" smtClean="0">
                <a:solidFill>
                  <a:schemeClr val="bg1">
                    <a:lumMod val="85000"/>
                  </a:schemeClr>
                </a:solidFill>
              </a:rPr>
              <a:t>unidad </a:t>
            </a:r>
            <a:r>
              <a:rPr lang="es-AR" sz="1400" u="sng" dirty="0">
                <a:solidFill>
                  <a:schemeClr val="bg1">
                    <a:lumMod val="85000"/>
                  </a:schemeClr>
                </a:solidFill>
              </a:rPr>
              <a:t>de </a:t>
            </a:r>
            <a:r>
              <a:rPr lang="es-AR" sz="1400" u="sng" dirty="0" smtClean="0">
                <a:solidFill>
                  <a:schemeClr val="bg1">
                    <a:lumMod val="85000"/>
                  </a:schemeClr>
                </a:solidFill>
              </a:rPr>
              <a:t>tiempo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sz="1600" b="1" dirty="0">
                <a:solidFill>
                  <a:schemeClr val="bg1">
                    <a:lumMod val="85000"/>
                  </a:schemeClr>
                </a:solidFill>
              </a:rPr>
              <a:t>Intensidad </a:t>
            </a:r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es-AR" sz="1600" b="1" dirty="0">
                <a:solidFill>
                  <a:schemeClr val="bg1">
                    <a:lumMod val="85000"/>
                  </a:schemeClr>
                </a:solidFill>
              </a:rPr>
              <a:t>Analogía de agua en </a:t>
            </a:r>
            <a: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  <a:t>tuberías:</a:t>
            </a:r>
            <a:br>
              <a:rPr lang="es-AR" sz="1600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 caudal de agua que pasa por una tubería es similar al flujo de carga eléctrica que pasa por un conductor.</a:t>
            </a:r>
          </a:p>
          <a:p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En otras palabras, la intensidad es la cantidad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de electrones que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pasan, en un segundo, por un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punto del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conductor. </a:t>
            </a: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La unidad de medida es el 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amperio (A)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instrumento para medir 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el flujo de electrones, la intensidad o los amperios es el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s-AR" sz="1400" b="1" dirty="0" smtClean="0">
                <a:solidFill>
                  <a:schemeClr val="bg1">
                    <a:lumMod val="85000"/>
                  </a:schemeClr>
                </a:solidFill>
              </a:rPr>
              <a:t>amperímetro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Este se conecta en </a:t>
            </a:r>
            <a:r>
              <a:rPr lang="es-AR" sz="1400" u="sng" dirty="0" smtClean="0">
                <a:solidFill>
                  <a:schemeClr val="bg1">
                    <a:lumMod val="85000"/>
                  </a:schemeClr>
                </a:solidFill>
              </a:rPr>
              <a:t>serie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 en </a:t>
            </a:r>
            <a:r>
              <a:rPr lang="es-AR" sz="1400" dirty="0">
                <a:solidFill>
                  <a:schemeClr val="bg1">
                    <a:lumMod val="85000"/>
                  </a:schemeClr>
                </a:solidFill>
              </a:rPr>
              <a:t>el circuito a medir</a:t>
            </a:r>
            <a:r>
              <a:rPr lang="es-AR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AR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s-A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59832" y="4767263"/>
            <a:ext cx="3024336" cy="273844"/>
          </a:xfrm>
        </p:spPr>
        <p:txBody>
          <a:bodyPr/>
          <a:lstStyle/>
          <a:p>
            <a:r>
              <a:rPr lang="es-ES" smtClean="0"/>
              <a:t>Rodolfo Valguarnera, NAC - Pigüé</a:t>
            </a:r>
            <a:endParaRPr lang="es-ES" dirty="0"/>
          </a:p>
        </p:txBody>
      </p:sp>
      <p:pic>
        <p:nvPicPr>
          <p:cNvPr id="6" name="5 Imagen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24" y="4227934"/>
            <a:ext cx="708956" cy="708956"/>
          </a:xfrm>
          <a:prstGeom prst="rect">
            <a:avLst/>
          </a:prstGeom>
        </p:spPr>
      </p:pic>
      <p:pic>
        <p:nvPicPr>
          <p:cNvPr id="3075" name="Picture 3" descr="C:\Users\Rody\Documents\_Arduino-Nac\img\amperi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369" y="195486"/>
            <a:ext cx="2752994" cy="1656184"/>
          </a:xfrm>
          <a:prstGeom prst="rect">
            <a:avLst/>
          </a:prstGeom>
          <a:noFill/>
          <a:ln w="254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rody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BACC6"/>
      </a:folHlink>
    </a:clrScheme>
    <a:fontScheme name="Rody">
      <a:majorFont>
        <a:latin typeface="Aharoni"/>
        <a:ea typeface=""/>
        <a:cs typeface=""/>
      </a:majorFont>
      <a:minorFont>
        <a:latin typeface="Verdana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603</Words>
  <Application>Microsoft Office PowerPoint</Application>
  <PresentationFormat>Presentación en pantalla (16:9)</PresentationFormat>
  <Paragraphs>154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Modulo_1:  Introducción a la electrónica</vt:lpstr>
      <vt:lpstr>Contenidos:</vt:lpstr>
      <vt:lpstr>Carga eléctrica</vt:lpstr>
      <vt:lpstr>Carga eléctrica</vt:lpstr>
      <vt:lpstr>Electricidad</vt:lpstr>
      <vt:lpstr>Corriente eléctrica</vt:lpstr>
      <vt:lpstr>Corriente eléctrica</vt:lpstr>
      <vt:lpstr>Tensión, intensidad y resistencia</vt:lpstr>
      <vt:lpstr>Tensión, intensidad y resistencia</vt:lpstr>
      <vt:lpstr>Tensión, intensidad y resistencia</vt:lpstr>
      <vt:lpstr>Ley de OHM</vt:lpstr>
      <vt:lpstr>Ley de OHM</vt:lpstr>
      <vt:lpstr>Circuito</vt:lpstr>
      <vt:lpstr>Circuito</vt:lpstr>
      <vt:lpstr>Fin del tema.  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Rody</dc:creator>
  <cp:lastModifiedBy>Rody</cp:lastModifiedBy>
  <cp:revision>122</cp:revision>
  <cp:lastPrinted>2016-09-12T14:02:46Z</cp:lastPrinted>
  <dcterms:created xsi:type="dcterms:W3CDTF">2016-08-17T13:51:58Z</dcterms:created>
  <dcterms:modified xsi:type="dcterms:W3CDTF">2016-09-12T14:09:31Z</dcterms:modified>
</cp:coreProperties>
</file>