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6" r:id="rId4"/>
    <p:sldId id="261" r:id="rId5"/>
    <p:sldId id="262" r:id="rId6"/>
    <p:sldId id="263" r:id="rId7"/>
    <p:sldId id="260" r:id="rId8"/>
    <p:sldId id="259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234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E68D9-1594-4BAF-A204-E16C8F00C5D5}" type="datetimeFigureOut">
              <a:rPr lang="es-AR" smtClean="0"/>
              <a:t>26/09/2016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5AAAE-523E-440A-B193-23BD5529813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687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AAAE-523E-440A-B193-23BD55298139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120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F2C1-3AC4-41BE-81D2-9EBABBAB1040}" type="datetime1">
              <a:rPr lang="es-ES" smtClean="0"/>
              <a:t>26/09/2016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© Rodolfo Valguarnera, NAC - Pigüé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CEAF-0879-4326-98C4-8678EFCDBE95}" type="datetime1">
              <a:rPr lang="es-ES" smtClean="0"/>
              <a:t>26/09/2016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© Rodolfo Valguarnera, NAC - Pigüé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1CFD-16A4-48C4-92AC-A918B8C53113}" type="datetime1">
              <a:rPr lang="es-ES" smtClean="0"/>
              <a:t>26/09/2016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© Rodolfo Valguarnera, NAC - Pigüé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94891-B961-430C-B8F1-099E350FC441}" type="datetime1">
              <a:rPr lang="es-ES" smtClean="0"/>
              <a:t>26/09/2016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© Rodolfo Valguarnera, NAC - Pigüé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2C60-25E4-4B3A-B815-8BA26CE1128C}" type="datetime1">
              <a:rPr lang="es-ES" smtClean="0"/>
              <a:t>26/09/2016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© Rodolfo Valguarnera, NAC - Pigüé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3742-B910-405C-A91A-6AEA9F08BFAE}" type="datetime1">
              <a:rPr lang="es-ES" smtClean="0"/>
              <a:t>26/09/2016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© Rodolfo Valguarnera, NAC - Pigüé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7FDB-AFE7-48D8-A842-D39A1A28A26B}" type="datetime1">
              <a:rPr lang="es-ES" smtClean="0"/>
              <a:t>26/09/2016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© Rodolfo Valguarnera, NAC - Pigüé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56E3-5D31-4275-A666-DE6F42DFE549}" type="datetime1">
              <a:rPr lang="es-ES" smtClean="0"/>
              <a:t>26/09/2016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© Rodolfo Valguarnera, NAC - Pigüé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D7FD-407F-43F7-BEDA-62C07A39BC7C}" type="datetime1">
              <a:rPr lang="es-ES" smtClean="0"/>
              <a:t>26/09/2016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© Rodolfo Valguarnera, NAC - Pigüé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74AF-E878-4FA6-B331-BE6D16E514F5}" type="datetime1">
              <a:rPr lang="es-ES" smtClean="0"/>
              <a:t>26/09/2016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© Rodolfo Valguarnera, NAC - Pigüé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61D3-4067-404D-AC53-6EB9696DBDAD}" type="datetime1">
              <a:rPr lang="es-ES" smtClean="0"/>
              <a:t>26/09/2016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© Rodolfo Valguarnera, NAC - Pigüé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1ACCA-99B7-470C-9078-4AC5C44AEFC5}" type="datetime1">
              <a:rPr lang="es-ES" smtClean="0"/>
              <a:t>26/09/2016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© Rodolfo Valguarnera, NAC - Pigüé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rody7val/nac-arduino/" TargetMode="External"/><Relationship Id="rId4" Type="http://schemas.openxmlformats.org/officeDocument/2006/relationships/hyperlink" Target="https://nac-arduino.herokuapp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github.com/rody7val/nac-arduin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ac-arduino.herokuapp.com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creativecommons.org/licenses/by/4.0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5.xml"/><Relationship Id="rId7" Type="http://schemas.openxmlformats.org/officeDocument/2006/relationships/hyperlink" Target="http://creativecommons.org/licenses/by/4.0/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ssing.org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://wiring.org.co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2.png"/><Relationship Id="rId4" Type="http://schemas.openxmlformats.org/officeDocument/2006/relationships/hyperlink" Target="http://creativecommons.org/licenses/by/4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ac-arduino.herokuapp.com/topic/6/instalaci%C3%B3n-del-software-de-arduino-ide-en-windows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arduino.cc/en/main/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2.png"/><Relationship Id="rId4" Type="http://schemas.openxmlformats.org/officeDocument/2006/relationships/hyperlink" Target="http://creativecommons.org/licenses/by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851670"/>
            <a:ext cx="5400600" cy="936104"/>
          </a:xfrm>
        </p:spPr>
        <p:txBody>
          <a:bodyPr>
            <a:normAutofit/>
          </a:bodyPr>
          <a:lstStyle/>
          <a:p>
            <a:pPr algn="l"/>
            <a:r>
              <a:rPr lang="es-AR" sz="2400" dirty="0" smtClean="0">
                <a:solidFill>
                  <a:srgbClr val="F79646"/>
                </a:solidFill>
              </a:rPr>
              <a:t>Modulo_</a:t>
            </a:r>
            <a:r>
              <a:rPr lang="es-AR" sz="3600" dirty="0">
                <a:solidFill>
                  <a:srgbClr val="F79646"/>
                </a:solidFill>
              </a:rPr>
              <a:t>3</a:t>
            </a:r>
            <a:r>
              <a:rPr lang="es-AR" sz="2400" dirty="0" smtClean="0">
                <a:solidFill>
                  <a:srgbClr val="F79646"/>
                </a:solidFill>
              </a:rPr>
              <a:t>:</a:t>
            </a:r>
            <a:r>
              <a:rPr lang="es-AR" sz="1600" dirty="0" smtClean="0">
                <a:solidFill>
                  <a:srgbClr val="F79646"/>
                </a:solidFill>
              </a:rPr>
              <a:t/>
            </a:r>
            <a:br>
              <a:rPr lang="es-AR" sz="1600" dirty="0" smtClean="0">
                <a:solidFill>
                  <a:srgbClr val="F79646"/>
                </a:solidFill>
              </a:rPr>
            </a:br>
            <a:r>
              <a:rPr lang="es-AR" sz="1800" dirty="0" smtClean="0">
                <a:solidFill>
                  <a:prstClr val="white"/>
                </a:solidFill>
              </a:rPr>
              <a:t>Arduino, que es y </a:t>
            </a:r>
            <a:r>
              <a:rPr lang="es-AR" sz="1800" smtClean="0">
                <a:solidFill>
                  <a:prstClr val="white"/>
                </a:solidFill>
              </a:rPr>
              <a:t>como funciona</a:t>
            </a:r>
            <a:endParaRPr lang="es-AR" sz="18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59832" y="4869656"/>
            <a:ext cx="3024336" cy="273844"/>
          </a:xfrm>
        </p:spPr>
        <p:txBody>
          <a:bodyPr/>
          <a:lstStyle/>
          <a:p>
            <a:r>
              <a:rPr lang="es-ES" dirty="0" smtClean="0"/>
              <a:t>Rodolfo Valguarnera, NAC - Pigüé</a:t>
            </a:r>
            <a:endParaRPr lang="es-ES" dirty="0"/>
          </a:p>
        </p:txBody>
      </p:sp>
      <p:pic>
        <p:nvPicPr>
          <p:cNvPr id="5" name="Picture 3" descr="C:\Users\Rody\Documents\_Arduino-Nac\img\creativecommons-compacto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348135" y="4056923"/>
            <a:ext cx="6906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FORO: </a:t>
            </a:r>
            <a:r>
              <a:rPr lang="es-AR" dirty="0">
                <a:solidFill>
                  <a:schemeClr val="bg1">
                    <a:lumMod val="85000"/>
                  </a:schemeClr>
                </a:solidFill>
                <a:hlinkClick r:id="rId4"/>
              </a:rPr>
              <a:t>https://nac-arduino.herokuapp.com</a:t>
            </a:r>
            <a:r>
              <a:rPr lang="es-AR" dirty="0" smtClean="0">
                <a:solidFill>
                  <a:schemeClr val="bg1">
                    <a:lumMod val="85000"/>
                  </a:schemeClr>
                </a:solidFill>
                <a:hlinkClick r:id="rId4"/>
              </a:rPr>
              <a:t>/</a:t>
            </a:r>
            <a:endParaRPr lang="es-AR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AR" dirty="0" smtClean="0">
                <a:solidFill>
                  <a:schemeClr val="accent6"/>
                </a:solidFill>
              </a:rPr>
              <a:t>REPOSITORIO: </a:t>
            </a:r>
            <a:r>
              <a:rPr lang="es-AR" dirty="0">
                <a:solidFill>
                  <a:schemeClr val="bg1">
                    <a:lumMod val="85000"/>
                  </a:schemeClr>
                </a:solidFill>
                <a:hlinkClick r:id="rId5"/>
              </a:rPr>
              <a:t>https://github.com/rody7val/nac-arduino/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9270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95486"/>
            <a:ext cx="5616624" cy="720080"/>
          </a:xfrm>
        </p:spPr>
        <p:txBody>
          <a:bodyPr>
            <a:normAutofit/>
          </a:bodyPr>
          <a:lstStyle/>
          <a:p>
            <a:pPr algn="l"/>
            <a:r>
              <a:rPr lang="es-AR" sz="2400" dirty="0">
                <a:solidFill>
                  <a:schemeClr val="accent6"/>
                </a:solidFill>
              </a:rPr>
              <a:t>Software:</a:t>
            </a:r>
            <a:endParaRPr lang="es-AR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771550"/>
            <a:ext cx="8640960" cy="3960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El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IDE de Arduino:</a:t>
            </a:r>
          </a:p>
          <a:p>
            <a:pPr marL="0" indent="0">
              <a:buNone/>
            </a:pP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(1) Sección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para escribir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nuestros programas (Sketch).</a:t>
            </a:r>
          </a:p>
          <a:p>
            <a:pPr marL="0" indent="0">
              <a:buNone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(2) Una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barra de estado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donde se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muestra la placa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que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se está utilizando, el tipo de Microcontrolador y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el </a:t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puerto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COM al cuál está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conectada.</a:t>
            </a:r>
          </a:p>
          <a:p>
            <a:pPr marL="0" indent="0">
              <a:buNone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(3) Botón para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compilar el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código.</a:t>
            </a:r>
          </a:p>
          <a:p>
            <a:pPr marL="0" indent="0">
              <a:buNone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(4) Bot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ó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n para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trasferir el Sketch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a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la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placa.</a:t>
            </a:r>
          </a:p>
          <a:p>
            <a:pPr marL="0" indent="0">
              <a:buNone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(5)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 Botón para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crear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nuevo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Sketch.</a:t>
            </a:r>
          </a:p>
          <a:p>
            <a:pPr marL="0" indent="0">
              <a:buNone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(6)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 Botón para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abrir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un Sketch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guardado.</a:t>
            </a:r>
          </a:p>
          <a:p>
            <a:pPr marL="0" indent="0">
              <a:buNone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(7)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 Botón para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guardar un Sketch.</a:t>
            </a:r>
          </a:p>
          <a:p>
            <a:pPr marL="0" indent="0">
              <a:buNone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(8) También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cuenta con un acceso al Monitor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Serial y ver registros de eventos.</a:t>
            </a:r>
          </a:p>
          <a:p>
            <a:pPr marL="0" indent="0">
              <a:buNone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(9) Consola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de registro de las acciones que lleva a cabo el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compilador.</a:t>
            </a:r>
          </a:p>
          <a:p>
            <a:pPr marL="0" indent="0">
              <a:buNone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(10) Y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una barra destinada a informar el estado de la compilación y la transferencia hacia la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placa.</a:t>
            </a: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59832" y="4877479"/>
            <a:ext cx="3024336" cy="271133"/>
          </a:xfrm>
        </p:spPr>
        <p:txBody>
          <a:bodyPr/>
          <a:lstStyle/>
          <a:p>
            <a:r>
              <a:rPr lang="es-ES" dirty="0" smtClean="0"/>
              <a:t>Rodolfo Valguarnera, NAC - Pigüé</a:t>
            </a:r>
            <a:endParaRPr lang="es-ES" dirty="0"/>
          </a:p>
        </p:txBody>
      </p:sp>
      <p:pic>
        <p:nvPicPr>
          <p:cNvPr id="6" name="Picture 3" descr="C:\Users\Rody\Documents\_Arduino-Nac\img\creativecommons-compacto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50908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6 Imagen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532" y="4211723"/>
            <a:ext cx="708956" cy="708956"/>
          </a:xfrm>
          <a:prstGeom prst="rect">
            <a:avLst/>
          </a:prstGeom>
        </p:spPr>
      </p:pic>
      <p:pic>
        <p:nvPicPr>
          <p:cNvPr id="1026" name="Picture 2" descr="C:\Users\Rody\Documents\_Arduino-Nac\img\id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709" y="267494"/>
            <a:ext cx="3864507" cy="3084656"/>
          </a:xfrm>
          <a:prstGeom prst="rect">
            <a:avLst/>
          </a:prstGeom>
          <a:noFill/>
          <a:ln w="254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53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1779662"/>
            <a:ext cx="3153544" cy="857250"/>
          </a:xfrm>
        </p:spPr>
        <p:txBody>
          <a:bodyPr>
            <a:normAutofit fontScale="90000"/>
          </a:bodyPr>
          <a:lstStyle/>
          <a:p>
            <a:pPr algn="l"/>
            <a:r>
              <a:rPr lang="es-AR" sz="3600" dirty="0" smtClean="0">
                <a:solidFill>
                  <a:schemeClr val="bg1"/>
                </a:solidFill>
              </a:rPr>
              <a:t>Fin del tema. </a:t>
            </a:r>
            <a:r>
              <a:rPr lang="es-AR" sz="3600" dirty="0" smtClean="0"/>
              <a:t/>
            </a:r>
            <a:br>
              <a:rPr lang="es-AR" sz="3600" dirty="0" smtClean="0"/>
            </a:br>
            <a:r>
              <a:rPr lang="es-AR" sz="2000" dirty="0" smtClean="0">
                <a:solidFill>
                  <a:schemeClr val="accent6"/>
                </a:solidFill>
              </a:rPr>
              <a:t>Muchas gracias!</a:t>
            </a:r>
            <a:endParaRPr lang="es-AR" sz="2000" dirty="0">
              <a:solidFill>
                <a:schemeClr val="accent6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59832" y="4876006"/>
            <a:ext cx="3024336" cy="273844"/>
          </a:xfrm>
        </p:spPr>
        <p:txBody>
          <a:bodyPr/>
          <a:lstStyle/>
          <a:p>
            <a:r>
              <a:rPr lang="es-AR" dirty="0" smtClean="0"/>
              <a:t>Rodolfo Valguarnera, NAC - Pigüé</a:t>
            </a:r>
            <a:endParaRPr lang="es-AR" dirty="0"/>
          </a:p>
        </p:txBody>
      </p:sp>
      <p:pic>
        <p:nvPicPr>
          <p:cNvPr id="1026" name="Picture 2" descr="C:\Users\Rody\Documents\_Arduino-Nac\img\arduino-un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0" y="93345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Rody\Documents\_Arduino-Nac\img\creativecommons-compacto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1348135" y="4056923"/>
            <a:ext cx="6906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FORO: </a:t>
            </a:r>
            <a:r>
              <a:rPr lang="es-AR" dirty="0">
                <a:solidFill>
                  <a:schemeClr val="bg1">
                    <a:lumMod val="85000"/>
                  </a:schemeClr>
                </a:solidFill>
                <a:hlinkClick r:id="rId6"/>
              </a:rPr>
              <a:t>https://nac-arduino.herokuapp.com</a:t>
            </a:r>
            <a:r>
              <a:rPr lang="es-AR" dirty="0" smtClean="0">
                <a:solidFill>
                  <a:schemeClr val="bg1">
                    <a:lumMod val="85000"/>
                  </a:schemeClr>
                </a:solidFill>
                <a:hlinkClick r:id="rId6"/>
              </a:rPr>
              <a:t>/</a:t>
            </a:r>
            <a:endParaRPr lang="es-AR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AR" dirty="0" smtClean="0">
                <a:solidFill>
                  <a:schemeClr val="accent6"/>
                </a:solidFill>
              </a:rPr>
              <a:t>REPOSITORIO: </a:t>
            </a:r>
            <a:r>
              <a:rPr lang="es-AR" dirty="0">
                <a:solidFill>
                  <a:schemeClr val="bg1">
                    <a:lumMod val="85000"/>
                  </a:schemeClr>
                </a:solidFill>
                <a:hlinkClick r:id="rId7"/>
              </a:rPr>
              <a:t>https://github.com/rody7val/nac-arduino/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3137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99592" y="1203598"/>
            <a:ext cx="7128792" cy="3319017"/>
          </a:xfrm>
        </p:spPr>
        <p:txBody>
          <a:bodyPr/>
          <a:lstStyle/>
          <a:p>
            <a:pPr>
              <a:spcAft>
                <a:spcPts val="1800"/>
              </a:spcAft>
              <a:buFont typeface="+mj-lt"/>
              <a:buAutoNum type="arabicPeriod"/>
            </a:pPr>
            <a:r>
              <a:rPr lang="es-AR" sz="1600" dirty="0" smtClean="0">
                <a:solidFill>
                  <a:schemeClr val="accent6"/>
                </a:solidFill>
                <a:hlinkClick r:id="rId2" action="ppaction://hlinksldjump"/>
              </a:rPr>
              <a:t>Que es Arduino?.</a:t>
            </a:r>
            <a:endParaRPr lang="es-AR" sz="1600" dirty="0" smtClean="0">
              <a:solidFill>
                <a:schemeClr val="accent6"/>
              </a:solidFill>
            </a:endParaRPr>
          </a:p>
          <a:p>
            <a:pPr>
              <a:spcAft>
                <a:spcPts val="1800"/>
              </a:spcAft>
              <a:buFont typeface="+mj-lt"/>
              <a:buAutoNum type="arabicPeriod"/>
            </a:pPr>
            <a:r>
              <a:rPr lang="es-AR" sz="1600" dirty="0">
                <a:solidFill>
                  <a:srgbClr val="F79646"/>
                </a:solidFill>
                <a:hlinkClick r:id="rId3" action="ppaction://hlinksldjump"/>
              </a:rPr>
              <a:t>Por que Arduino</a:t>
            </a:r>
            <a:r>
              <a:rPr lang="es-AR" sz="1600" dirty="0" smtClean="0">
                <a:solidFill>
                  <a:srgbClr val="F79646"/>
                </a:solidFill>
                <a:hlinkClick r:id="rId3" action="ppaction://hlinksldjump"/>
              </a:rPr>
              <a:t>?.</a:t>
            </a:r>
            <a:endParaRPr lang="es-AR" sz="1600" dirty="0" smtClean="0">
              <a:solidFill>
                <a:srgbClr val="F79646"/>
              </a:solidFill>
            </a:endParaRPr>
          </a:p>
          <a:p>
            <a:pPr>
              <a:spcAft>
                <a:spcPts val="1800"/>
              </a:spcAft>
              <a:buFont typeface="+mj-lt"/>
              <a:buAutoNum type="arabicPeriod"/>
            </a:pPr>
            <a:r>
              <a:rPr lang="es-AR" sz="1600" dirty="0" smtClean="0">
                <a:solidFill>
                  <a:srgbClr val="F79646"/>
                </a:solidFill>
                <a:hlinkClick r:id="rId4" action="ppaction://hlinksldjump"/>
              </a:rPr>
              <a:t>Para que sirve?.</a:t>
            </a:r>
            <a:endParaRPr lang="es-AR" sz="1600" dirty="0" smtClean="0">
              <a:solidFill>
                <a:schemeClr val="accent6"/>
              </a:solidFill>
            </a:endParaRPr>
          </a:p>
          <a:p>
            <a:pPr>
              <a:spcAft>
                <a:spcPts val="1800"/>
              </a:spcAft>
              <a:buFont typeface="+mj-lt"/>
              <a:buAutoNum type="arabicPeriod"/>
            </a:pPr>
            <a:r>
              <a:rPr lang="es-AR" sz="1600" dirty="0" smtClean="0">
                <a:solidFill>
                  <a:schemeClr val="accent6"/>
                </a:solidFill>
                <a:hlinkClick r:id="rId5" action="ppaction://hlinksldjump"/>
              </a:rPr>
              <a:t>Hardware.</a:t>
            </a:r>
            <a:endParaRPr lang="es-AR" sz="1600" dirty="0" smtClean="0">
              <a:solidFill>
                <a:schemeClr val="accent6"/>
              </a:solidFill>
            </a:endParaRPr>
          </a:p>
          <a:p>
            <a:pPr>
              <a:spcAft>
                <a:spcPts val="1800"/>
              </a:spcAft>
              <a:buFont typeface="+mj-lt"/>
              <a:buAutoNum type="arabicPeriod"/>
            </a:pPr>
            <a:r>
              <a:rPr lang="es-AR" sz="1600" dirty="0" smtClean="0">
                <a:solidFill>
                  <a:schemeClr val="accent6"/>
                </a:solidFill>
                <a:hlinkClick r:id="rId6" action="ppaction://hlinksldjump"/>
              </a:rPr>
              <a:t>Software.</a:t>
            </a:r>
            <a:endParaRPr lang="es-AR" sz="1600" dirty="0">
              <a:solidFill>
                <a:schemeClr val="accent6"/>
              </a:solidFill>
            </a:endParaRP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323528" y="411510"/>
            <a:ext cx="3528392" cy="576064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AR" sz="2700" dirty="0" smtClean="0">
                <a:solidFill>
                  <a:schemeClr val="accent6"/>
                </a:solidFill>
              </a:rPr>
              <a:t>Contenidos</a:t>
            </a:r>
            <a:r>
              <a:rPr lang="es-AR" sz="3600" dirty="0" smtClean="0">
                <a:solidFill>
                  <a:schemeClr val="accent6"/>
                </a:solidFill>
              </a:rPr>
              <a:t>:   </a:t>
            </a:r>
            <a:endParaRPr lang="es-AR" sz="3600" dirty="0">
              <a:solidFill>
                <a:schemeClr val="accent6"/>
              </a:solidFill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64026" y="4896533"/>
            <a:ext cx="3031976" cy="226354"/>
          </a:xfrm>
        </p:spPr>
        <p:txBody>
          <a:bodyPr/>
          <a:lstStyle/>
          <a:p>
            <a:r>
              <a:rPr lang="es-AR" dirty="0" smtClean="0"/>
              <a:t>Rodolfo Valguarnera, NAC - Pigüé</a:t>
            </a:r>
            <a:endParaRPr lang="es-AR" dirty="0"/>
          </a:p>
        </p:txBody>
      </p:sp>
      <p:pic>
        <p:nvPicPr>
          <p:cNvPr id="7" name="Picture 3" descr="C:\Users\Rody\Documents\_Arduino-Nac\img\creativecommons-compacto.pn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64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9512" y="123478"/>
            <a:ext cx="4536504" cy="648072"/>
          </a:xfrm>
        </p:spPr>
        <p:txBody>
          <a:bodyPr>
            <a:normAutofit/>
          </a:bodyPr>
          <a:lstStyle/>
          <a:p>
            <a:pPr algn="l"/>
            <a:r>
              <a:rPr lang="es-AR" sz="2400" dirty="0" smtClean="0">
                <a:solidFill>
                  <a:schemeClr val="accent6"/>
                </a:solidFill>
              </a:rPr>
              <a:t>Que es Arduino</a:t>
            </a:r>
            <a:r>
              <a:rPr lang="es-AR" sz="3200" dirty="0" smtClean="0">
                <a:solidFill>
                  <a:schemeClr val="accent6"/>
                </a:solidFill>
              </a:rPr>
              <a:t>?</a:t>
            </a:r>
            <a:r>
              <a:rPr lang="es-AR" sz="2400" dirty="0" smtClean="0">
                <a:solidFill>
                  <a:schemeClr val="accent6"/>
                </a:solidFill>
              </a:rPr>
              <a:t>: </a:t>
            </a:r>
            <a:endParaRPr lang="es-AR" sz="2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627535"/>
            <a:ext cx="8496944" cy="4248472"/>
          </a:xfrm>
        </p:spPr>
        <p:txBody>
          <a:bodyPr>
            <a:normAutofit/>
          </a:bodyPr>
          <a:lstStyle/>
          <a:p>
            <a:pPr algn="l"/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Arduino es una </a:t>
            </a:r>
            <a:r>
              <a:rPr lang="es-AR" sz="1600" dirty="0" smtClean="0">
                <a:solidFill>
                  <a:schemeClr val="accent6"/>
                </a:solidFill>
              </a:rPr>
              <a:t>plataforma 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de prototipos electrónicos. </a:t>
            </a:r>
          </a:p>
          <a:p>
            <a:pPr algn="l"/>
            <a:endParaRPr lang="es-AR" sz="16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Está basada en hardware 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y 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software </a:t>
            </a:r>
            <a:r>
              <a:rPr lang="es-AR" sz="1600" dirty="0" smtClean="0">
                <a:solidFill>
                  <a:schemeClr val="accent6"/>
                </a:solidFill>
              </a:rPr>
              <a:t>flexible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 y </a:t>
            </a:r>
            <a:r>
              <a:rPr lang="es-AR" sz="1600" dirty="0">
                <a:solidFill>
                  <a:schemeClr val="accent6"/>
                </a:solidFill>
              </a:rPr>
              <a:t>fácil de usar 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para cualquier 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persona 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y en cualquier proyecto 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electrónico.</a:t>
            </a:r>
          </a:p>
          <a:p>
            <a:pPr algn="l"/>
            <a:endParaRPr lang="es-AR" sz="1600" dirty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Está pensado para artistas, diseñadores, como hobby y para cualquiera interesado en crear objetos o entornos interactivos.</a:t>
            </a:r>
          </a:p>
          <a:p>
            <a:pPr algn="l"/>
            <a:endParaRPr lang="es-AR" sz="16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Arduino 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puede </a:t>
            </a:r>
            <a:r>
              <a:rPr lang="es-AR" sz="1600" dirty="0" smtClean="0">
                <a:solidFill>
                  <a:schemeClr val="accent6"/>
                </a:solidFill>
              </a:rPr>
              <a:t>sentir </a:t>
            </a:r>
            <a:r>
              <a:rPr lang="es-AR" sz="1600" dirty="0">
                <a:solidFill>
                  <a:schemeClr val="accent6"/>
                </a:solidFill>
              </a:rPr>
              <a:t>el entorno 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mediante la recepción de entradas desde una variedad de sensores y puede </a:t>
            </a:r>
            <a:r>
              <a:rPr lang="es-AR" sz="1600" dirty="0">
                <a:solidFill>
                  <a:schemeClr val="accent6"/>
                </a:solidFill>
              </a:rPr>
              <a:t>afectar a su alrededor 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mediante el control de luces, motores y otros 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artefactos.</a:t>
            </a:r>
          </a:p>
          <a:p>
            <a:pPr algn="l"/>
            <a:endParaRPr lang="es-AR" sz="16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El microcontrolador de la placa se programa usando 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el </a:t>
            </a:r>
            <a:r>
              <a:rPr lang="es-AR" sz="1600" dirty="0" smtClean="0">
                <a:solidFill>
                  <a:schemeClr val="accent6"/>
                </a:solidFill>
              </a:rPr>
              <a:t>Lenguaje de programación de Arduino 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(basado 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en </a:t>
            </a:r>
            <a:r>
              <a:rPr lang="es-AR" sz="1600" dirty="0" err="1">
                <a:solidFill>
                  <a:schemeClr val="bg1">
                    <a:lumMod val="85000"/>
                  </a:schemeClr>
                </a:solidFill>
                <a:hlinkClick r:id="rId2"/>
              </a:rPr>
              <a:t>Wiring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) y el </a:t>
            </a:r>
            <a:r>
              <a:rPr lang="es-AR" sz="1600" dirty="0">
                <a:solidFill>
                  <a:schemeClr val="accent6"/>
                </a:solidFill>
              </a:rPr>
              <a:t>Entorno de desarrollo Arduino 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(basado en </a:t>
            </a:r>
            <a:r>
              <a:rPr lang="es-AR" sz="1600" dirty="0" err="1">
                <a:solidFill>
                  <a:schemeClr val="bg1">
                    <a:lumMod val="85000"/>
                  </a:schemeClr>
                </a:solidFill>
                <a:hlinkClick r:id="rId3"/>
              </a:rPr>
              <a:t>Processing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).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59832" y="4877479"/>
            <a:ext cx="3024336" cy="271133"/>
          </a:xfrm>
        </p:spPr>
        <p:txBody>
          <a:bodyPr/>
          <a:lstStyle/>
          <a:p>
            <a:r>
              <a:rPr lang="es-ES" dirty="0" smtClean="0"/>
              <a:t>Rodolfo Valguarnera, NAC - Pigüé</a:t>
            </a:r>
            <a:endParaRPr lang="es-ES" dirty="0"/>
          </a:p>
        </p:txBody>
      </p:sp>
      <p:pic>
        <p:nvPicPr>
          <p:cNvPr id="5" name="Picture 3" descr="C:\Users\Rody\Documents\_Arduino-Nac\img\creativecommons-compacto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5 Imagen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532" y="4211723"/>
            <a:ext cx="708956" cy="70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1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95487"/>
            <a:ext cx="4104456" cy="504056"/>
          </a:xfrm>
        </p:spPr>
        <p:txBody>
          <a:bodyPr>
            <a:normAutofit fontScale="90000"/>
          </a:bodyPr>
          <a:lstStyle/>
          <a:p>
            <a:pPr algn="l"/>
            <a:r>
              <a:rPr lang="es-AR" sz="2400" dirty="0">
                <a:solidFill>
                  <a:srgbClr val="F79646"/>
                </a:solidFill>
              </a:rPr>
              <a:t>Que es Arduino</a:t>
            </a:r>
            <a:r>
              <a:rPr lang="es-AR" sz="3200" dirty="0">
                <a:solidFill>
                  <a:srgbClr val="F79646"/>
                </a:solidFill>
              </a:rPr>
              <a:t>?</a:t>
            </a:r>
            <a:r>
              <a:rPr lang="es-AR" sz="2400" dirty="0">
                <a:solidFill>
                  <a:srgbClr val="F79646"/>
                </a:solidFill>
              </a:rPr>
              <a:t>: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059582"/>
            <a:ext cx="8568952" cy="374441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AR" sz="1600" dirty="0" smtClean="0">
                <a:solidFill>
                  <a:prstClr val="white">
                    <a:lumMod val="85000"/>
                  </a:prstClr>
                </a:solidFill>
              </a:rPr>
              <a:t>Los </a:t>
            </a:r>
            <a:r>
              <a:rPr lang="es-AR" sz="1600" dirty="0">
                <a:solidFill>
                  <a:prstClr val="white">
                    <a:lumMod val="85000"/>
                  </a:prstClr>
                </a:solidFill>
              </a:rPr>
              <a:t>proyectos de Arduino pueden ser </a:t>
            </a:r>
            <a:r>
              <a:rPr lang="es-AR" sz="1600" dirty="0" smtClean="0">
                <a:solidFill>
                  <a:schemeClr val="accent6"/>
                </a:solidFill>
              </a:rPr>
              <a:t>autónomos</a:t>
            </a:r>
            <a:r>
              <a:rPr lang="es-AR" sz="1600" dirty="0" smtClean="0">
                <a:solidFill>
                  <a:prstClr val="white">
                    <a:lumMod val="85000"/>
                  </a:prstClr>
                </a:solidFill>
              </a:rPr>
              <a:t> </a:t>
            </a:r>
            <a:r>
              <a:rPr lang="es-AR" sz="1600" dirty="0">
                <a:solidFill>
                  <a:prstClr val="white">
                    <a:lumMod val="85000"/>
                  </a:prstClr>
                </a:solidFill>
              </a:rPr>
              <a:t>o se pueden </a:t>
            </a:r>
            <a:r>
              <a:rPr lang="es-AR" sz="1600" dirty="0">
                <a:solidFill>
                  <a:schemeClr val="accent6"/>
                </a:solidFill>
              </a:rPr>
              <a:t>comunicar</a:t>
            </a:r>
            <a:r>
              <a:rPr lang="es-AR" sz="1600" dirty="0">
                <a:solidFill>
                  <a:prstClr val="white">
                    <a:lumMod val="85000"/>
                  </a:prstClr>
                </a:solidFill>
              </a:rPr>
              <a:t> con software en ejecución en un </a:t>
            </a:r>
            <a:r>
              <a:rPr lang="es-AR" sz="1600" dirty="0" smtClean="0">
                <a:solidFill>
                  <a:prstClr val="white">
                    <a:lumMod val="85000"/>
                  </a:prstClr>
                </a:solidFill>
              </a:rPr>
              <a:t>ordenador.</a:t>
            </a:r>
          </a:p>
          <a:p>
            <a:pPr marL="0" lvl="0" indent="0">
              <a:buNone/>
            </a:pPr>
            <a:endParaRPr lang="es-AR" sz="1600" dirty="0" smtClean="0">
              <a:solidFill>
                <a:prstClr val="white">
                  <a:lumMod val="85000"/>
                </a:prstClr>
              </a:solidFill>
            </a:endParaRPr>
          </a:p>
          <a:p>
            <a:pPr marL="0" lvl="0" indent="0">
              <a:buNone/>
            </a:pPr>
            <a:r>
              <a:rPr lang="es-AR" sz="1600" dirty="0" smtClean="0">
                <a:solidFill>
                  <a:prstClr val="white">
                    <a:lumMod val="85000"/>
                  </a:prstClr>
                </a:solidFill>
              </a:rPr>
              <a:t>Arduino </a:t>
            </a:r>
            <a:r>
              <a:rPr lang="es-AR" sz="1600" dirty="0">
                <a:solidFill>
                  <a:prstClr val="white">
                    <a:lumMod val="85000"/>
                  </a:prstClr>
                </a:solidFill>
              </a:rPr>
              <a:t>no necesita una pieza separada de hardware para cargar nuevo código (o para decirle que hacer) al microcontrolador, simplemente se usa un cable USB.</a:t>
            </a:r>
          </a:p>
          <a:p>
            <a:pPr marL="0" lvl="0" indent="0">
              <a:buNone/>
            </a:pPr>
            <a:endParaRPr lang="es-AR" sz="1600" dirty="0">
              <a:solidFill>
                <a:prstClr val="white">
                  <a:lumMod val="85000"/>
                </a:prstClr>
              </a:solidFill>
            </a:endParaRPr>
          </a:p>
          <a:p>
            <a:pPr marL="0" lvl="0" indent="0">
              <a:buNone/>
            </a:pPr>
            <a:r>
              <a:rPr lang="es-AR" sz="1600" dirty="0">
                <a:solidFill>
                  <a:prstClr val="white">
                    <a:lumMod val="85000"/>
                  </a:prstClr>
                </a:solidFill>
              </a:rPr>
              <a:t>El </a:t>
            </a:r>
            <a:r>
              <a:rPr lang="es-AR" sz="1600" dirty="0" smtClean="0">
                <a:solidFill>
                  <a:prstClr val="white">
                    <a:lumMod val="85000"/>
                  </a:prstClr>
                </a:solidFill>
              </a:rPr>
              <a:t>Entorno </a:t>
            </a:r>
            <a:r>
              <a:rPr lang="es-AR" sz="1600" dirty="0">
                <a:solidFill>
                  <a:prstClr val="white">
                    <a:lumMod val="85000"/>
                  </a:prstClr>
                </a:solidFill>
              </a:rPr>
              <a:t>de </a:t>
            </a:r>
            <a:r>
              <a:rPr lang="es-AR" sz="1600" dirty="0" smtClean="0">
                <a:solidFill>
                  <a:prstClr val="white">
                    <a:lumMod val="85000"/>
                  </a:prstClr>
                </a:solidFill>
              </a:rPr>
              <a:t>Desarrollo Integrado</a:t>
            </a:r>
            <a:r>
              <a:rPr lang="es-AR" sz="1600" dirty="0">
                <a:solidFill>
                  <a:prstClr val="white">
                    <a:lumMod val="85000"/>
                  </a:prstClr>
                </a:solidFill>
              </a:rPr>
              <a:t>, el </a:t>
            </a:r>
            <a:r>
              <a:rPr lang="es-AR" sz="1600" dirty="0" smtClean="0">
                <a:solidFill>
                  <a:prstClr val="white">
                    <a:lumMod val="85000"/>
                  </a:prstClr>
                </a:solidFill>
              </a:rPr>
              <a:t>Lenguaje </a:t>
            </a:r>
            <a:r>
              <a:rPr lang="es-AR" sz="1600" dirty="0">
                <a:solidFill>
                  <a:prstClr val="white">
                    <a:lumMod val="85000"/>
                  </a:prstClr>
                </a:solidFill>
              </a:rPr>
              <a:t>de </a:t>
            </a:r>
            <a:r>
              <a:rPr lang="es-AR" sz="1600" dirty="0" smtClean="0">
                <a:solidFill>
                  <a:prstClr val="white">
                    <a:lumMod val="85000"/>
                  </a:prstClr>
                </a:solidFill>
              </a:rPr>
              <a:t>Programación </a:t>
            </a:r>
            <a:r>
              <a:rPr lang="es-AR" sz="1600" dirty="0">
                <a:solidFill>
                  <a:prstClr val="white">
                    <a:lumMod val="85000"/>
                  </a:prstClr>
                </a:solidFill>
              </a:rPr>
              <a:t>de Arduino y las placas en las que se ejecutan han sido desarrollados de la mano, lo cual facilita el </a:t>
            </a:r>
            <a:r>
              <a:rPr lang="es-AR" sz="1600" dirty="0">
                <a:solidFill>
                  <a:schemeClr val="accent6"/>
                </a:solidFill>
              </a:rPr>
              <a:t>desarrollo y la compatibilidad</a:t>
            </a:r>
            <a:r>
              <a:rPr lang="es-AR" sz="1600" dirty="0">
                <a:solidFill>
                  <a:prstClr val="white">
                    <a:lumMod val="85000"/>
                  </a:prstClr>
                </a:solidFill>
              </a:rPr>
              <a:t>.</a:t>
            </a:r>
          </a:p>
          <a:p>
            <a:pPr marL="0" lvl="0" indent="0">
              <a:buNone/>
            </a:pPr>
            <a:endParaRPr lang="es-AR" sz="1600" dirty="0">
              <a:solidFill>
                <a:prstClr val="white">
                  <a:lumMod val="85000"/>
                </a:prstClr>
              </a:solidFill>
            </a:endParaRPr>
          </a:p>
          <a:p>
            <a:pPr marL="0" lvl="0" indent="0">
              <a:buNone/>
            </a:pPr>
            <a:r>
              <a:rPr lang="es-AR" sz="1600" dirty="0">
                <a:solidFill>
                  <a:prstClr val="white">
                    <a:lumMod val="85000"/>
                  </a:prstClr>
                </a:solidFill>
              </a:rPr>
              <a:t>El IDE de Arduino utiliza una versión simplificada de C++, por lo que es más fácil aprender a programar</a:t>
            </a:r>
            <a:r>
              <a:rPr lang="es-AR" sz="1600" dirty="0" smtClean="0">
                <a:solidFill>
                  <a:prstClr val="white">
                    <a:lumMod val="85000"/>
                  </a:prstClr>
                </a:solidFill>
              </a:rPr>
              <a:t>.</a:t>
            </a:r>
            <a:endParaRPr lang="es-AR" sz="16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59832" y="4877479"/>
            <a:ext cx="3024336" cy="271133"/>
          </a:xfrm>
        </p:spPr>
        <p:txBody>
          <a:bodyPr/>
          <a:lstStyle/>
          <a:p>
            <a:r>
              <a:rPr lang="es-ES" dirty="0" smtClean="0"/>
              <a:t>Rodolfo Valguarnera, NAC - Pigüé</a:t>
            </a:r>
            <a:endParaRPr lang="es-ES" dirty="0"/>
          </a:p>
        </p:txBody>
      </p:sp>
      <p:pic>
        <p:nvPicPr>
          <p:cNvPr id="6" name="Picture 3" descr="C:\Users\Rody\Documents\_Arduino-Nac\img\creativecommons-compacto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6 Imagen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532" y="4211723"/>
            <a:ext cx="708956" cy="70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4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61257" y="195943"/>
            <a:ext cx="5030823" cy="575607"/>
          </a:xfrm>
        </p:spPr>
        <p:txBody>
          <a:bodyPr>
            <a:normAutofit/>
          </a:bodyPr>
          <a:lstStyle/>
          <a:p>
            <a:pPr algn="l"/>
            <a:r>
              <a:rPr lang="es-AR" sz="2400" dirty="0" smtClean="0">
                <a:solidFill>
                  <a:srgbClr val="F79646"/>
                </a:solidFill>
              </a:rPr>
              <a:t>Por qué Arduino</a:t>
            </a:r>
            <a:r>
              <a:rPr lang="es-AR" sz="2400" dirty="0">
                <a:solidFill>
                  <a:srgbClr val="F79646"/>
                </a:solidFill>
              </a:rPr>
              <a:t>?: </a:t>
            </a:r>
            <a:endParaRPr lang="es-AR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771550"/>
            <a:ext cx="8784976" cy="41491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Ofrece 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algunas ventajas para profesores, estudiantes y 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a aficionados interesados:</a:t>
            </a:r>
          </a:p>
          <a:p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Barato: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Las placas Arduino son relativamente baratas comparadas con otras plataformas. La versión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menos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cara del modulo Arduino puede ser ensamblada a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mano.</a:t>
            </a:r>
          </a:p>
          <a:p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Multiplataforma: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El software de Arduino se ejecuta en sistemas operativos Windows, Macintosh OSX y GNU/Linux. La mayoría de los sistemas </a:t>
            </a:r>
            <a:r>
              <a:rPr lang="es-AR" sz="1400" dirty="0" err="1">
                <a:solidFill>
                  <a:schemeClr val="bg1">
                    <a:lumMod val="85000"/>
                  </a:schemeClr>
                </a:solidFill>
              </a:rPr>
              <a:t>microcontroladores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 están limitados a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Windows.</a:t>
            </a:r>
          </a:p>
          <a:p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Entorno 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de programación simple y claro: 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El entorno de programación de Arduino es fácil de usar para principiantes, pero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suficientemente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flexible para que usuarios avanzados puedan aprovecharlo también. </a:t>
            </a:r>
          </a:p>
          <a:p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Código 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abierto y software extensible: 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El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software Arduino está publicado como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herramienta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de código abierto, disponible para extensión por programadores experimentados. El lenguaje puede ser expandido mediante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librerías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++.</a:t>
            </a:r>
          </a:p>
          <a:p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Código abierto y hardware extensible: 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El Arduino está basado en </a:t>
            </a:r>
            <a:r>
              <a:rPr lang="es-AR" sz="1400" dirty="0" err="1">
                <a:solidFill>
                  <a:schemeClr val="bg1">
                    <a:lumMod val="85000"/>
                  </a:schemeClr>
                </a:solidFill>
              </a:rPr>
              <a:t>microcontroladores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 ATMEGA8 y ATMEGA168 de </a:t>
            </a:r>
            <a:r>
              <a:rPr lang="es-AR" sz="1400" dirty="0" err="1">
                <a:solidFill>
                  <a:schemeClr val="bg1">
                    <a:lumMod val="85000"/>
                  </a:schemeClr>
                </a:solidFill>
              </a:rPr>
              <a:t>Atmel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. Los planos para los módulos están publicados bajo licencia </a:t>
            </a:r>
            <a:r>
              <a:rPr lang="es-AR" sz="1400" dirty="0" err="1">
                <a:solidFill>
                  <a:schemeClr val="bg1">
                    <a:lumMod val="85000"/>
                  </a:schemeClr>
                </a:solidFill>
              </a:rPr>
              <a:t>Creative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AR" sz="1400" dirty="0" err="1">
                <a:solidFill>
                  <a:schemeClr val="bg1">
                    <a:lumMod val="85000"/>
                  </a:schemeClr>
                </a:solidFill>
              </a:rPr>
              <a:t>Commons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, por lo que diseñadores experimentados de circuitos pueden hacer su propia versión del módulo, extendiéndolo y mejorándolo. Incluso usuarios relativamente inexpertos pueden construir la versión de la placa del módulo para entender como funciona y ahorrar dinero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59832" y="4877479"/>
            <a:ext cx="3024336" cy="271133"/>
          </a:xfrm>
        </p:spPr>
        <p:txBody>
          <a:bodyPr/>
          <a:lstStyle/>
          <a:p>
            <a:r>
              <a:rPr lang="es-ES" dirty="0" smtClean="0"/>
              <a:t>Rodolfo Valguarnera, NAC - Pigüé</a:t>
            </a:r>
            <a:endParaRPr lang="es-ES" dirty="0"/>
          </a:p>
        </p:txBody>
      </p:sp>
      <p:pic>
        <p:nvPicPr>
          <p:cNvPr id="6" name="Picture 3" descr="C:\Users\Rody\Documents\_Arduino-Nac\img\creativecommons-compacto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6 Imagen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532" y="4211723"/>
            <a:ext cx="708956" cy="70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6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95487"/>
            <a:ext cx="3672408" cy="576064"/>
          </a:xfrm>
        </p:spPr>
        <p:txBody>
          <a:bodyPr>
            <a:normAutofit/>
          </a:bodyPr>
          <a:lstStyle/>
          <a:p>
            <a:pPr algn="l"/>
            <a:r>
              <a:rPr lang="es-AR" sz="2400" dirty="0" smtClean="0">
                <a:solidFill>
                  <a:srgbClr val="F79646"/>
                </a:solidFill>
              </a:rPr>
              <a:t>Para qué sirve?: </a:t>
            </a:r>
            <a:endParaRPr lang="es-AR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771550"/>
            <a:ext cx="8712968" cy="4176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Podemos catalogar los usos que podemos darle a Arduino en dos grandes grupos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es-AR" sz="16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Aquellos en los que </a:t>
            </a:r>
            <a:r>
              <a:rPr lang="es-AR" sz="1600" b="1" dirty="0">
                <a:solidFill>
                  <a:schemeClr val="bg1">
                    <a:lumMod val="85000"/>
                  </a:schemeClr>
                </a:solidFill>
              </a:rPr>
              <a:t>el Arduino es utilizado como </a:t>
            </a:r>
            <a:r>
              <a:rPr lang="es-AR" sz="1600" b="1" dirty="0" smtClean="0">
                <a:solidFill>
                  <a:schemeClr val="accent6"/>
                </a:solidFill>
              </a:rPr>
              <a:t>microcontrolador autónomo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,</a:t>
            </a:r>
            <a:r>
              <a:rPr lang="es-AR" sz="1600" dirty="0" smtClean="0">
                <a:solidFill>
                  <a:schemeClr val="accent6"/>
                </a:solidFill>
              </a:rPr>
              <a:t> 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tiene un programa descargado desde un ordenador y funciona de forma 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independiente. Controla 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y alimenta determinados 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dispositivos, toma 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decisiones de acuerdo al programa descargado e interactúa con el mundo físico gracias a sensores y actuadores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endParaRPr lang="es-AR" sz="16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Y aquellos 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en los que </a:t>
            </a:r>
            <a:r>
              <a:rPr lang="es-AR" sz="1600" b="1" dirty="0">
                <a:solidFill>
                  <a:schemeClr val="bg1">
                    <a:lumMod val="85000"/>
                  </a:schemeClr>
                </a:solidFill>
              </a:rPr>
              <a:t>l</a:t>
            </a:r>
            <a:r>
              <a:rPr lang="es-AR" sz="1600" b="1" dirty="0" smtClean="0">
                <a:solidFill>
                  <a:schemeClr val="bg1">
                    <a:lumMod val="85000"/>
                  </a:schemeClr>
                </a:solidFill>
              </a:rPr>
              <a:t>a </a:t>
            </a:r>
            <a:r>
              <a:rPr lang="es-AR" sz="1600" b="1" dirty="0">
                <a:solidFill>
                  <a:schemeClr val="bg1">
                    <a:lumMod val="85000"/>
                  </a:schemeClr>
                </a:solidFill>
              </a:rPr>
              <a:t>placa Arduino </a:t>
            </a:r>
            <a:r>
              <a:rPr lang="es-AR" sz="1600" b="1" dirty="0">
                <a:solidFill>
                  <a:schemeClr val="accent6"/>
                </a:solidFill>
              </a:rPr>
              <a:t>hace de interfaz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 entre un 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ordenador y el mundo físico. Ejecuta 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una determinada 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tarea solo cuando ocurre un evento en el ordenador, como hacer </a:t>
            </a:r>
            <a:r>
              <a:rPr lang="es-AR" sz="1600" dirty="0" err="1" smtClean="0">
                <a:solidFill>
                  <a:schemeClr val="bg1">
                    <a:lumMod val="85000"/>
                  </a:schemeClr>
                </a:solidFill>
              </a:rPr>
              <a:t>click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 en un botón, 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para traducir dicha tarea 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en una 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acción (actuadores). Y viceversa, gracias a sensores que están conectados a la placa Arduino podemos hacer que el ordenador ejecute 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determinadas acciones. 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Por 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ejemplo mostrar un grafico lineal de muestras de temperatura diarias en un celular.</a:t>
            </a:r>
            <a:endParaRPr lang="es-AR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59832" y="4877479"/>
            <a:ext cx="3024336" cy="271133"/>
          </a:xfrm>
        </p:spPr>
        <p:txBody>
          <a:bodyPr/>
          <a:lstStyle/>
          <a:p>
            <a:r>
              <a:rPr lang="es-ES" dirty="0" smtClean="0"/>
              <a:t>Rodolfo Valguarnera, NAC - Pigüé</a:t>
            </a:r>
            <a:endParaRPr lang="es-ES" dirty="0"/>
          </a:p>
        </p:txBody>
      </p:sp>
      <p:pic>
        <p:nvPicPr>
          <p:cNvPr id="6" name="Picture 3" descr="C:\Users\Rody\Documents\_Arduino-Nac\img\creativecommons-compacto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6 Imagen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532" y="4211723"/>
            <a:ext cx="708956" cy="70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5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95487"/>
            <a:ext cx="4618856" cy="576064"/>
          </a:xfrm>
        </p:spPr>
        <p:txBody>
          <a:bodyPr>
            <a:normAutofit/>
          </a:bodyPr>
          <a:lstStyle/>
          <a:p>
            <a:pPr algn="l"/>
            <a:r>
              <a:rPr lang="es-AR" sz="2400" dirty="0">
                <a:solidFill>
                  <a:schemeClr val="accent6"/>
                </a:solidFill>
              </a:rPr>
              <a:t>Hardware: </a:t>
            </a:r>
            <a:endParaRPr lang="es-AR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771550"/>
            <a:ext cx="8568952" cy="4104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El hardware Arduino más sencillo consiste en una </a:t>
            </a:r>
            <a:r>
              <a:rPr lang="es-AR" sz="1400" b="1" dirty="0">
                <a:solidFill>
                  <a:schemeClr val="bg1">
                    <a:lumMod val="85000"/>
                  </a:schemeClr>
                </a:solidFill>
              </a:rPr>
              <a:t>placa con un microcontrolador y una serie de puertos de entrada y salida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. </a:t>
            </a: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Los </a:t>
            </a:r>
            <a:r>
              <a:rPr lang="es-AR" sz="1400" dirty="0" err="1" smtClean="0">
                <a:solidFill>
                  <a:schemeClr val="bg1">
                    <a:lumMod val="85000"/>
                  </a:schemeClr>
                </a:solidFill>
              </a:rPr>
              <a:t>microcontroladores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 que utilizan las placas Arduino están basados en un tipo de arquitectura llamados </a:t>
            </a:r>
            <a:r>
              <a:rPr lang="es-AR" sz="1400" dirty="0" smtClean="0">
                <a:solidFill>
                  <a:schemeClr val="accent6"/>
                </a:solidFill>
              </a:rPr>
              <a:t>RISC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s-AR" sz="1400" i="1" dirty="0" smtClean="0">
                <a:solidFill>
                  <a:schemeClr val="bg1">
                    <a:lumMod val="85000"/>
                  </a:schemeClr>
                </a:solidFill>
              </a:rPr>
              <a:t>Computador </a:t>
            </a:r>
            <a:r>
              <a:rPr lang="es-AR" sz="1400" i="1" dirty="0">
                <a:solidFill>
                  <a:schemeClr val="bg1">
                    <a:lumMod val="85000"/>
                  </a:schemeClr>
                </a:solidFill>
              </a:rPr>
              <a:t>con Conjunto de Instrucciones </a:t>
            </a:r>
            <a:r>
              <a:rPr lang="es-AR" sz="1400" i="1" dirty="0" smtClean="0">
                <a:solidFill>
                  <a:schemeClr val="bg1">
                    <a:lumMod val="85000"/>
                  </a:schemeClr>
                </a:solidFill>
              </a:rPr>
              <a:t>Reducidas por sus siglas en ingles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. </a:t>
            </a:r>
          </a:p>
          <a:p>
            <a:pPr marL="0" indent="0">
              <a:buNone/>
            </a:pP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Por nombrar algunos ejemplos de </a:t>
            </a:r>
            <a:r>
              <a:rPr lang="es-AR" sz="1400" dirty="0" err="1">
                <a:solidFill>
                  <a:schemeClr val="bg1">
                    <a:lumMod val="85000"/>
                  </a:schemeClr>
                </a:solidFill>
              </a:rPr>
              <a:t>microcontroladores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los más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usados son el Atmega168, Atmega328, Atmega1280, y Atmega8 por su sencillez y bajo coste que permiten el desarrollo de múltiples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diseños.</a:t>
            </a:r>
          </a:p>
          <a:p>
            <a:pPr marL="0" indent="0">
              <a:buNone/>
            </a:pP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La diferencia entre los distintos Arduino la encontraremos por un lado en la tensión utilizada en las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placas.</a:t>
            </a:r>
            <a:r>
              <a:rPr lang="es-AR" sz="1400" dirty="0"/>
              <a:t>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Algunas tienen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un voltaje de 3,3 voltios, mientras que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otras utilizan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una tensión de 5 voltios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. También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hay placas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que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pueden conmutar el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voltaje.</a:t>
            </a:r>
          </a:p>
          <a:p>
            <a:pPr marL="0" indent="0">
              <a:buNone/>
            </a:pP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Hay placas que incluso no necesitan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drivers,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siendo detectado por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los ordenadores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como un periférico más.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59832" y="4877479"/>
            <a:ext cx="3024336" cy="271133"/>
          </a:xfrm>
        </p:spPr>
        <p:txBody>
          <a:bodyPr/>
          <a:lstStyle/>
          <a:p>
            <a:r>
              <a:rPr lang="es-ES" dirty="0" smtClean="0"/>
              <a:t>Rodolfo Valguarnera, NAC - Pigüé</a:t>
            </a:r>
            <a:endParaRPr lang="es-ES" dirty="0"/>
          </a:p>
        </p:txBody>
      </p:sp>
      <p:pic>
        <p:nvPicPr>
          <p:cNvPr id="6" name="Picture 3" descr="C:\Users\Rody\Documents\_Arduino-Nac\img\creativecommons-compacto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6 Imagen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532" y="4211723"/>
            <a:ext cx="708956" cy="70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9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-24731"/>
            <a:ext cx="3168352" cy="576065"/>
          </a:xfrm>
        </p:spPr>
        <p:txBody>
          <a:bodyPr>
            <a:normAutofit/>
          </a:bodyPr>
          <a:lstStyle/>
          <a:p>
            <a:pPr algn="l"/>
            <a:r>
              <a:rPr lang="es-AR" sz="2400" dirty="0" smtClean="0">
                <a:solidFill>
                  <a:schemeClr val="accent6"/>
                </a:solidFill>
              </a:rPr>
              <a:t>Hardware: </a:t>
            </a:r>
            <a:endParaRPr lang="es-AR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-1" y="483517"/>
            <a:ext cx="9081461" cy="4569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300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s-AR" sz="1300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es-AR" sz="1300" dirty="0" smtClean="0">
                <a:solidFill>
                  <a:schemeClr val="bg1">
                    <a:lumMod val="85000"/>
                  </a:schemeClr>
                </a:solidFill>
              </a:rPr>
              <a:t>) </a:t>
            </a:r>
            <a:r>
              <a:rPr lang="es-AR" sz="1300" b="1" dirty="0" smtClean="0">
                <a:solidFill>
                  <a:schemeClr val="bg1">
                    <a:lumMod val="85000"/>
                  </a:schemeClr>
                </a:solidFill>
              </a:rPr>
              <a:t>USB</a:t>
            </a:r>
            <a:r>
              <a:rPr lang="es-AR" sz="1300" b="1" dirty="0">
                <a:solidFill>
                  <a:schemeClr val="bg1">
                    <a:lumMod val="85000"/>
                  </a:schemeClr>
                </a:solidFill>
              </a:rPr>
              <a:t>:</a:t>
            </a:r>
            <a:r>
              <a:rPr lang="es-AR" sz="13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AR" sz="1300" dirty="0" smtClean="0">
                <a:solidFill>
                  <a:schemeClr val="bg1">
                    <a:lumMod val="85000"/>
                  </a:schemeClr>
                </a:solidFill>
              </a:rPr>
              <a:t>Es la conexión por donde vamos a cargar código </a:t>
            </a:r>
            <a:br>
              <a:rPr lang="es-AR" sz="13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300" dirty="0" smtClean="0">
                <a:solidFill>
                  <a:schemeClr val="bg1">
                    <a:lumMod val="85000"/>
                  </a:schemeClr>
                </a:solidFill>
              </a:rPr>
              <a:t>de programación. También sirve como alimentación eléctrica.</a:t>
            </a:r>
          </a:p>
          <a:p>
            <a:pPr marL="0" indent="0">
              <a:buNone/>
            </a:pPr>
            <a:r>
              <a:rPr lang="es-AR" sz="1300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s-AR" sz="1300" dirty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es-AR" sz="1300" dirty="0" smtClean="0">
                <a:solidFill>
                  <a:schemeClr val="bg1">
                    <a:lumMod val="85000"/>
                  </a:schemeClr>
                </a:solidFill>
              </a:rPr>
              <a:t>) </a:t>
            </a:r>
            <a:r>
              <a:rPr lang="es-AR" sz="1300" b="1" dirty="0" smtClean="0">
                <a:solidFill>
                  <a:schemeClr val="bg1">
                    <a:lumMod val="85000"/>
                  </a:schemeClr>
                </a:solidFill>
              </a:rPr>
              <a:t>Adaptador de corriente:</a:t>
            </a:r>
            <a:r>
              <a:rPr lang="es-AR" sz="1300" dirty="0" smtClean="0">
                <a:solidFill>
                  <a:schemeClr val="bg1">
                    <a:lumMod val="85000"/>
                  </a:schemeClr>
                </a:solidFill>
              </a:rPr>
              <a:t> Otra forma de alimentar nuestro </a:t>
            </a:r>
            <a:br>
              <a:rPr lang="es-AR" sz="13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300" dirty="0" smtClean="0">
                <a:solidFill>
                  <a:schemeClr val="bg1">
                    <a:lumMod val="85000"/>
                  </a:schemeClr>
                </a:solidFill>
              </a:rPr>
              <a:t>Arduino en caso de no estar conectado a una PC.</a:t>
            </a:r>
          </a:p>
          <a:p>
            <a:pPr marL="0" indent="0">
              <a:buNone/>
            </a:pPr>
            <a:r>
              <a:rPr lang="es-AR" sz="1300" dirty="0" smtClean="0">
                <a:solidFill>
                  <a:schemeClr val="bg1">
                    <a:lumMod val="85000"/>
                  </a:schemeClr>
                </a:solidFill>
              </a:rPr>
              <a:t>(3) </a:t>
            </a:r>
            <a:r>
              <a:rPr lang="es-AR" sz="1300" b="1" dirty="0" smtClean="0">
                <a:solidFill>
                  <a:schemeClr val="bg1">
                    <a:lumMod val="85000"/>
                  </a:schemeClr>
                </a:solidFill>
              </a:rPr>
              <a:t>GND:</a:t>
            </a:r>
            <a:r>
              <a:rPr lang="es-AR" sz="1300" dirty="0" smtClean="0">
                <a:solidFill>
                  <a:schemeClr val="bg1">
                    <a:lumMod val="85000"/>
                  </a:schemeClr>
                </a:solidFill>
              </a:rPr>
              <a:t> Pines para conectar a tierra el circuito.</a:t>
            </a:r>
          </a:p>
          <a:p>
            <a:pPr marL="0" indent="0">
              <a:buNone/>
            </a:pPr>
            <a:r>
              <a:rPr lang="es-AR" sz="1300" dirty="0" smtClean="0">
                <a:solidFill>
                  <a:schemeClr val="bg1">
                    <a:lumMod val="85000"/>
                  </a:schemeClr>
                </a:solidFill>
              </a:rPr>
              <a:t>(4, 5) </a:t>
            </a:r>
            <a:r>
              <a:rPr lang="es-AR" sz="1300" b="1" dirty="0" smtClean="0">
                <a:solidFill>
                  <a:schemeClr val="bg1">
                    <a:lumMod val="85000"/>
                  </a:schemeClr>
                </a:solidFill>
              </a:rPr>
              <a:t>5V</a:t>
            </a:r>
            <a:r>
              <a:rPr lang="es-AR" sz="1300" dirty="0" smtClean="0">
                <a:solidFill>
                  <a:schemeClr val="bg1">
                    <a:lumMod val="85000"/>
                  </a:schemeClr>
                </a:solidFill>
              </a:rPr>
              <a:t> y </a:t>
            </a:r>
            <a:r>
              <a:rPr lang="es-AR" sz="1300" b="1" dirty="0" smtClean="0">
                <a:solidFill>
                  <a:schemeClr val="bg1">
                    <a:lumMod val="85000"/>
                  </a:schemeClr>
                </a:solidFill>
              </a:rPr>
              <a:t>3.3V:</a:t>
            </a:r>
            <a:r>
              <a:rPr lang="es-AR" sz="1300" dirty="0" smtClean="0">
                <a:solidFill>
                  <a:schemeClr val="bg1">
                    <a:lumMod val="85000"/>
                  </a:schemeClr>
                </a:solidFill>
              </a:rPr>
              <a:t> Son los suministros de 5 voltios y 3.3 voltios</a:t>
            </a:r>
            <a:br>
              <a:rPr lang="es-AR" sz="13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300" dirty="0" smtClean="0">
                <a:solidFill>
                  <a:schemeClr val="bg1">
                    <a:lumMod val="85000"/>
                  </a:schemeClr>
                </a:solidFill>
              </a:rPr>
              <a:t> de energía. </a:t>
            </a:r>
          </a:p>
          <a:p>
            <a:pPr marL="0" indent="0">
              <a:buNone/>
            </a:pPr>
            <a:r>
              <a:rPr lang="es-AR" sz="1300" dirty="0" smtClean="0">
                <a:solidFill>
                  <a:schemeClr val="bg1">
                    <a:lumMod val="85000"/>
                  </a:schemeClr>
                </a:solidFill>
              </a:rPr>
              <a:t>(6) </a:t>
            </a:r>
            <a:r>
              <a:rPr lang="es-AR" sz="1300" b="1" dirty="0" smtClean="0">
                <a:solidFill>
                  <a:schemeClr val="bg1">
                    <a:lumMod val="85000"/>
                  </a:schemeClr>
                </a:solidFill>
              </a:rPr>
              <a:t>Analógico:</a:t>
            </a:r>
            <a:r>
              <a:rPr lang="es-AR" sz="1300" dirty="0" smtClean="0">
                <a:solidFill>
                  <a:schemeClr val="bg1">
                    <a:lumMod val="85000"/>
                  </a:schemeClr>
                </a:solidFill>
              </a:rPr>
              <a:t> Pines que pueden leer la señal de un sensor </a:t>
            </a:r>
            <a:br>
              <a:rPr lang="es-AR" sz="13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300" dirty="0" smtClean="0">
                <a:solidFill>
                  <a:schemeClr val="bg1">
                    <a:lumMod val="85000"/>
                  </a:schemeClr>
                </a:solidFill>
              </a:rPr>
              <a:t>analógico, como un sensor de temperatura, y convertirla en</a:t>
            </a:r>
            <a:br>
              <a:rPr lang="es-AR" sz="13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300" dirty="0" smtClean="0">
                <a:solidFill>
                  <a:schemeClr val="bg1">
                    <a:lumMod val="85000"/>
                  </a:schemeClr>
                </a:solidFill>
              </a:rPr>
              <a:t>un valor digital que podemos leer. Pines etiquetados del A0 a A5.</a:t>
            </a:r>
          </a:p>
          <a:p>
            <a:pPr marL="0" indent="0">
              <a:buNone/>
            </a:pPr>
            <a:r>
              <a:rPr lang="es-AR" sz="1300" dirty="0" smtClean="0">
                <a:solidFill>
                  <a:schemeClr val="bg1">
                    <a:lumMod val="85000"/>
                  </a:schemeClr>
                </a:solidFill>
              </a:rPr>
              <a:t>(7) </a:t>
            </a:r>
            <a:r>
              <a:rPr lang="es-AR" sz="1300" b="1" dirty="0" smtClean="0">
                <a:solidFill>
                  <a:schemeClr val="bg1">
                    <a:lumMod val="85000"/>
                  </a:schemeClr>
                </a:solidFill>
              </a:rPr>
              <a:t>Digital:</a:t>
            </a:r>
            <a:r>
              <a:rPr lang="es-AR" sz="1300" dirty="0" smtClean="0">
                <a:solidFill>
                  <a:schemeClr val="bg1">
                    <a:lumMod val="85000"/>
                  </a:schemeClr>
                </a:solidFill>
              </a:rPr>
              <a:t> Pines que se </a:t>
            </a:r>
            <a:r>
              <a:rPr lang="es-AR" sz="1300" dirty="0">
                <a:solidFill>
                  <a:schemeClr val="bg1">
                    <a:lumMod val="85000"/>
                  </a:schemeClr>
                </a:solidFill>
              </a:rPr>
              <a:t>pueden utilizar tanto para la entrada </a:t>
            </a:r>
            <a:r>
              <a:rPr lang="es-AR" sz="13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s-AR" sz="13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300" dirty="0" smtClean="0">
                <a:solidFill>
                  <a:schemeClr val="bg1">
                    <a:lumMod val="85000"/>
                  </a:schemeClr>
                </a:solidFill>
              </a:rPr>
              <a:t>digital </a:t>
            </a:r>
            <a:r>
              <a:rPr lang="es-AR" sz="1300" dirty="0">
                <a:solidFill>
                  <a:schemeClr val="bg1">
                    <a:lumMod val="85000"/>
                  </a:schemeClr>
                </a:solidFill>
              </a:rPr>
              <a:t>(como </a:t>
            </a:r>
            <a:r>
              <a:rPr lang="es-AR" sz="1300" dirty="0" smtClean="0">
                <a:solidFill>
                  <a:schemeClr val="bg1">
                    <a:lumMod val="85000"/>
                  </a:schemeClr>
                </a:solidFill>
              </a:rPr>
              <a:t>oprimir un </a:t>
            </a:r>
            <a:r>
              <a:rPr lang="es-AR" sz="1300" dirty="0">
                <a:solidFill>
                  <a:schemeClr val="bg1">
                    <a:lumMod val="85000"/>
                  </a:schemeClr>
                </a:solidFill>
              </a:rPr>
              <a:t>botón) y salida digital (como encender </a:t>
            </a:r>
            <a:r>
              <a:rPr lang="es-AR" sz="13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s-AR" sz="13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300" dirty="0" smtClean="0">
                <a:solidFill>
                  <a:schemeClr val="bg1">
                    <a:lumMod val="85000"/>
                  </a:schemeClr>
                </a:solidFill>
              </a:rPr>
              <a:t>un </a:t>
            </a:r>
            <a:r>
              <a:rPr lang="es-AR" sz="1300" dirty="0">
                <a:solidFill>
                  <a:schemeClr val="bg1">
                    <a:lumMod val="85000"/>
                  </a:schemeClr>
                </a:solidFill>
              </a:rPr>
              <a:t>LED</a:t>
            </a:r>
            <a:r>
              <a:rPr lang="es-AR" sz="1300" dirty="0" smtClean="0">
                <a:solidFill>
                  <a:schemeClr val="bg1">
                    <a:lumMod val="85000"/>
                  </a:schemeClr>
                </a:solidFill>
              </a:rPr>
              <a:t>).</a:t>
            </a:r>
          </a:p>
          <a:p>
            <a:pPr marL="0" indent="0">
              <a:buNone/>
            </a:pPr>
            <a:r>
              <a:rPr lang="es-AR" sz="1300" dirty="0" smtClean="0">
                <a:solidFill>
                  <a:schemeClr val="bg1">
                    <a:lumMod val="85000"/>
                  </a:schemeClr>
                </a:solidFill>
              </a:rPr>
              <a:t>(8) </a:t>
            </a:r>
            <a:r>
              <a:rPr lang="es-AR" sz="1300" b="1" dirty="0" smtClean="0">
                <a:solidFill>
                  <a:schemeClr val="bg1">
                    <a:lumMod val="85000"/>
                  </a:schemeClr>
                </a:solidFill>
              </a:rPr>
              <a:t>Botón de Reinicio:</a:t>
            </a:r>
            <a:r>
              <a:rPr lang="es-AR" sz="13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AR" sz="1300" dirty="0" smtClean="0">
                <a:solidFill>
                  <a:schemeClr val="bg1">
                    <a:lumMod val="85000"/>
                  </a:schemeClr>
                </a:solidFill>
              </a:rPr>
              <a:t>Este botón reinicia cualquier código que se cargue en el Arduino.</a:t>
            </a:r>
          </a:p>
          <a:p>
            <a:pPr marL="0" indent="0">
              <a:buNone/>
            </a:pPr>
            <a:r>
              <a:rPr lang="es-AR" sz="1300" dirty="0" smtClean="0">
                <a:solidFill>
                  <a:schemeClr val="bg1">
                    <a:lumMod val="85000"/>
                  </a:schemeClr>
                </a:solidFill>
              </a:rPr>
              <a:t>(9) </a:t>
            </a:r>
            <a:r>
              <a:rPr lang="es-AR" sz="1300" b="1" dirty="0" smtClean="0">
                <a:solidFill>
                  <a:schemeClr val="bg1">
                    <a:lumMod val="85000"/>
                  </a:schemeClr>
                </a:solidFill>
              </a:rPr>
              <a:t>LED de Alimentación:</a:t>
            </a:r>
            <a:r>
              <a:rPr lang="es-AR" sz="1300" dirty="0">
                <a:solidFill>
                  <a:schemeClr val="bg1">
                    <a:lumMod val="85000"/>
                  </a:schemeClr>
                </a:solidFill>
              </a:rPr>
              <a:t> Este LED debe encenderse cada vez que conecte la placa Arduino a una toma </a:t>
            </a:r>
            <a:r>
              <a:rPr lang="es-AR" sz="1300" dirty="0" smtClean="0">
                <a:solidFill>
                  <a:schemeClr val="bg1">
                    <a:lumMod val="85000"/>
                  </a:schemeClr>
                </a:solidFill>
              </a:rPr>
              <a:t>eléctrica.</a:t>
            </a:r>
          </a:p>
          <a:p>
            <a:pPr marL="0" indent="0">
              <a:buNone/>
            </a:pPr>
            <a:r>
              <a:rPr lang="es-AR" sz="1300" dirty="0" smtClean="0">
                <a:solidFill>
                  <a:schemeClr val="bg1">
                    <a:lumMod val="85000"/>
                  </a:schemeClr>
                </a:solidFill>
              </a:rPr>
              <a:t>(10) </a:t>
            </a:r>
            <a:r>
              <a:rPr lang="es-AR" sz="1300" b="1" dirty="0" smtClean="0">
                <a:solidFill>
                  <a:schemeClr val="bg1">
                    <a:lumMod val="85000"/>
                  </a:schemeClr>
                </a:solidFill>
              </a:rPr>
              <a:t>LED TX</a:t>
            </a:r>
            <a:r>
              <a:rPr lang="es-AR" sz="1300" dirty="0" smtClean="0">
                <a:solidFill>
                  <a:schemeClr val="bg1">
                    <a:lumMod val="85000"/>
                  </a:schemeClr>
                </a:solidFill>
              </a:rPr>
              <a:t> y </a:t>
            </a:r>
            <a:r>
              <a:rPr lang="es-AR" sz="1300" b="1" dirty="0" smtClean="0">
                <a:solidFill>
                  <a:schemeClr val="bg1">
                    <a:lumMod val="85000"/>
                  </a:schemeClr>
                </a:solidFill>
              </a:rPr>
              <a:t>RX:</a:t>
            </a:r>
            <a:r>
              <a:rPr lang="es-AR" sz="1300" dirty="0" smtClean="0">
                <a:solidFill>
                  <a:schemeClr val="bg1">
                    <a:lumMod val="85000"/>
                  </a:schemeClr>
                </a:solidFill>
              </a:rPr>
              <a:t> Estos </a:t>
            </a:r>
            <a:r>
              <a:rPr lang="es-AR" sz="1300" dirty="0" err="1">
                <a:solidFill>
                  <a:schemeClr val="bg1">
                    <a:lumMod val="85000"/>
                  </a:schemeClr>
                </a:solidFill>
              </a:rPr>
              <a:t>LEDs</a:t>
            </a:r>
            <a:r>
              <a:rPr lang="es-AR" sz="13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AR" sz="1300" dirty="0" smtClean="0">
                <a:solidFill>
                  <a:schemeClr val="bg1">
                    <a:lumMod val="85000"/>
                  </a:schemeClr>
                </a:solidFill>
              </a:rPr>
              <a:t>nos indican visualmente siempre que nuestro </a:t>
            </a:r>
            <a:r>
              <a:rPr lang="es-AR" sz="1300" dirty="0">
                <a:solidFill>
                  <a:schemeClr val="bg1">
                    <a:lumMod val="85000"/>
                  </a:schemeClr>
                </a:solidFill>
              </a:rPr>
              <a:t>Arduino está </a:t>
            </a:r>
            <a:r>
              <a:rPr lang="es-AR" sz="1300" dirty="0" smtClean="0">
                <a:solidFill>
                  <a:schemeClr val="bg1">
                    <a:lumMod val="85000"/>
                  </a:schemeClr>
                </a:solidFill>
              </a:rPr>
              <a:t>transmitiendo (TX) </a:t>
            </a:r>
            <a:r>
              <a:rPr lang="es-AR" sz="1300" dirty="0">
                <a:solidFill>
                  <a:schemeClr val="bg1">
                    <a:lumMod val="85000"/>
                  </a:schemeClr>
                </a:solidFill>
              </a:rPr>
              <a:t>o</a:t>
            </a:r>
            <a:r>
              <a:rPr lang="es-AR" sz="1300" dirty="0" smtClean="0">
                <a:solidFill>
                  <a:schemeClr val="bg1">
                    <a:lumMod val="85000"/>
                  </a:schemeClr>
                </a:solidFill>
              </a:rPr>
              <a:t> recibiendo (RX) </a:t>
            </a:r>
            <a:r>
              <a:rPr lang="es-AR" sz="1300" dirty="0">
                <a:solidFill>
                  <a:schemeClr val="bg1">
                    <a:lumMod val="85000"/>
                  </a:schemeClr>
                </a:solidFill>
              </a:rPr>
              <a:t>datos (como cuando </a:t>
            </a:r>
            <a:r>
              <a:rPr lang="es-AR" sz="1300" dirty="0" smtClean="0">
                <a:solidFill>
                  <a:schemeClr val="bg1">
                    <a:lumMod val="85000"/>
                  </a:schemeClr>
                </a:solidFill>
              </a:rPr>
              <a:t>subimos un </a:t>
            </a:r>
            <a:r>
              <a:rPr lang="es-AR" sz="1300" dirty="0">
                <a:solidFill>
                  <a:schemeClr val="bg1">
                    <a:lumMod val="85000"/>
                  </a:schemeClr>
                </a:solidFill>
              </a:rPr>
              <a:t>nuevo programa </a:t>
            </a:r>
            <a:r>
              <a:rPr lang="es-AR" sz="1300" dirty="0" smtClean="0">
                <a:solidFill>
                  <a:schemeClr val="bg1">
                    <a:lumMod val="85000"/>
                  </a:schemeClr>
                </a:solidFill>
              </a:rPr>
              <a:t>desde el IDE).</a:t>
            </a:r>
          </a:p>
          <a:p>
            <a:pPr marL="0" indent="0">
              <a:buNone/>
            </a:pPr>
            <a:r>
              <a:rPr lang="es-AR" sz="1300" dirty="0" smtClean="0">
                <a:solidFill>
                  <a:schemeClr val="bg1">
                    <a:lumMod val="85000"/>
                  </a:schemeClr>
                </a:solidFill>
              </a:rPr>
              <a:t>(11) </a:t>
            </a:r>
            <a:r>
              <a:rPr lang="es-AR" sz="1300" b="1" dirty="0" smtClean="0">
                <a:solidFill>
                  <a:schemeClr val="bg1">
                    <a:lumMod val="85000"/>
                  </a:schemeClr>
                </a:solidFill>
              </a:rPr>
              <a:t>Microcontrolador:</a:t>
            </a:r>
            <a:r>
              <a:rPr lang="es-AR" sz="1300" dirty="0">
                <a:solidFill>
                  <a:schemeClr val="bg1">
                    <a:lumMod val="85000"/>
                  </a:schemeClr>
                </a:solidFill>
              </a:rPr>
              <a:t> Lo negro con todas las patas de metal es un circuito </a:t>
            </a:r>
            <a:r>
              <a:rPr lang="es-AR" sz="1300" dirty="0" smtClean="0">
                <a:solidFill>
                  <a:schemeClr val="bg1">
                    <a:lumMod val="85000"/>
                  </a:schemeClr>
                </a:solidFill>
              </a:rPr>
              <a:t>integrado. El cerebro de nuestro Arduino. Por </a:t>
            </a:r>
            <a:r>
              <a:rPr lang="es-AR" sz="1300" dirty="0">
                <a:solidFill>
                  <a:schemeClr val="bg1">
                    <a:lumMod val="85000"/>
                  </a:schemeClr>
                </a:solidFill>
              </a:rPr>
              <a:t>lo general </a:t>
            </a:r>
            <a:r>
              <a:rPr lang="es-AR" sz="1300" dirty="0" smtClean="0">
                <a:solidFill>
                  <a:schemeClr val="bg1">
                    <a:lumMod val="85000"/>
                  </a:schemeClr>
                </a:solidFill>
              </a:rPr>
              <a:t>son de </a:t>
            </a:r>
            <a:r>
              <a:rPr lang="es-AR" sz="1300" dirty="0">
                <a:solidFill>
                  <a:schemeClr val="bg1">
                    <a:lumMod val="85000"/>
                  </a:schemeClr>
                </a:solidFill>
              </a:rPr>
              <a:t>la línea </a:t>
            </a:r>
            <a:r>
              <a:rPr lang="es-AR" sz="1300" dirty="0" err="1" smtClean="0">
                <a:solidFill>
                  <a:schemeClr val="bg1">
                    <a:lumMod val="85000"/>
                  </a:schemeClr>
                </a:solidFill>
              </a:rPr>
              <a:t>ATmega</a:t>
            </a:r>
            <a:r>
              <a:rPr lang="es-AR" sz="1300" dirty="0" smtClean="0">
                <a:solidFill>
                  <a:schemeClr val="bg1">
                    <a:lumMod val="85000"/>
                  </a:schemeClr>
                </a:solidFill>
              </a:rPr>
              <a:t>, de </a:t>
            </a:r>
            <a:r>
              <a:rPr lang="es-AR" sz="1300" dirty="0">
                <a:solidFill>
                  <a:schemeClr val="bg1">
                    <a:lumMod val="85000"/>
                  </a:schemeClr>
                </a:solidFill>
              </a:rPr>
              <a:t>la empresa </a:t>
            </a:r>
            <a:r>
              <a:rPr lang="es-AR" sz="1300" dirty="0" smtClean="0">
                <a:solidFill>
                  <a:schemeClr val="bg1">
                    <a:lumMod val="85000"/>
                  </a:schemeClr>
                </a:solidFill>
              </a:rPr>
              <a:t>ATMEL.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59832" y="4877479"/>
            <a:ext cx="3024336" cy="271133"/>
          </a:xfrm>
        </p:spPr>
        <p:txBody>
          <a:bodyPr/>
          <a:lstStyle/>
          <a:p>
            <a:r>
              <a:rPr lang="es-ES" dirty="0" smtClean="0"/>
              <a:t>Rodolfo Valguarnera, NAC - Pigüé</a:t>
            </a:r>
            <a:endParaRPr lang="es-ES" dirty="0"/>
          </a:p>
        </p:txBody>
      </p:sp>
      <p:pic>
        <p:nvPicPr>
          <p:cNvPr id="7" name="Picture 3" descr="C:\Users\Rody\Documents\_Arduino-Nac\img\creativecommons-compacto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50908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Rody\Documents\_Arduino-Nac\img\arduino-part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1469"/>
            <a:ext cx="3501349" cy="3138597"/>
          </a:xfrm>
          <a:prstGeom prst="rect">
            <a:avLst/>
          </a:prstGeom>
          <a:noFill/>
          <a:ln w="254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7 Imagen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532" y="4211723"/>
            <a:ext cx="708956" cy="70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7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23479"/>
            <a:ext cx="4536504" cy="648072"/>
          </a:xfrm>
        </p:spPr>
        <p:txBody>
          <a:bodyPr>
            <a:normAutofit/>
          </a:bodyPr>
          <a:lstStyle/>
          <a:p>
            <a:pPr algn="l"/>
            <a:r>
              <a:rPr lang="es-AR" sz="2800" dirty="0" smtClean="0">
                <a:solidFill>
                  <a:schemeClr val="accent6"/>
                </a:solidFill>
              </a:rPr>
              <a:t>Software: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699542"/>
            <a:ext cx="8712968" cy="42211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Si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nos centramos en el software,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contamos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con un IDE para casi todas las plataformas (Windows, Linux, Mac). </a:t>
            </a: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6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¿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Y qué es un </a:t>
            </a:r>
            <a:r>
              <a:rPr lang="es-AR" sz="1600" dirty="0">
                <a:solidFill>
                  <a:schemeClr val="accent6"/>
                </a:solidFill>
              </a:rPr>
              <a:t>IDE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?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Son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las siglas de </a:t>
            </a:r>
            <a:r>
              <a:rPr lang="es-AR" sz="1400" dirty="0" err="1">
                <a:solidFill>
                  <a:schemeClr val="bg1">
                    <a:lumMod val="85000"/>
                  </a:schemeClr>
                </a:solidFill>
              </a:rPr>
              <a:t>Integrated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 Desktop </a:t>
            </a:r>
            <a:r>
              <a:rPr lang="es-AR" sz="1400" dirty="0" err="1">
                <a:solidFill>
                  <a:schemeClr val="bg1">
                    <a:lumMod val="85000"/>
                  </a:schemeClr>
                </a:solidFill>
              </a:rPr>
              <a:t>Development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AR" sz="1400" dirty="0" err="1">
                <a:solidFill>
                  <a:schemeClr val="bg1">
                    <a:lumMod val="85000"/>
                  </a:schemeClr>
                </a:solidFill>
              </a:rPr>
              <a:t>Environment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, o </a:t>
            </a:r>
            <a:r>
              <a:rPr lang="es-AR" sz="1400" dirty="0" smtClean="0">
                <a:solidFill>
                  <a:schemeClr val="accent6"/>
                </a:solidFill>
              </a:rPr>
              <a:t>Entorno </a:t>
            </a:r>
            <a:r>
              <a:rPr lang="es-AR" sz="1400" dirty="0">
                <a:solidFill>
                  <a:schemeClr val="accent6"/>
                </a:solidFill>
              </a:rPr>
              <a:t>de </a:t>
            </a:r>
            <a:r>
              <a:rPr lang="es-AR" sz="1400" dirty="0" smtClean="0">
                <a:solidFill>
                  <a:schemeClr val="accent6"/>
                </a:solidFill>
              </a:rPr>
              <a:t>Desarrollo </a:t>
            </a:r>
            <a:r>
              <a:rPr lang="es-AR" sz="1400" dirty="0">
                <a:solidFill>
                  <a:schemeClr val="accent6"/>
                </a:solidFill>
              </a:rPr>
              <a:t>I</a:t>
            </a:r>
            <a:r>
              <a:rPr lang="es-AR" sz="1400" dirty="0" smtClean="0">
                <a:solidFill>
                  <a:schemeClr val="accent6"/>
                </a:solidFill>
              </a:rPr>
              <a:t>ntegrado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El IDE es un programa informático donde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podemos escribir nuestras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aplicaciones (sketch),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descargarlas al Arduino y ejecutarlas o depurarlas desde allí. El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IDE es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gratuito y descargable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desde el sitio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oficial: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  <a:hlinkClick r:id="rId2"/>
              </a:rPr>
              <a:t>https://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  <a:hlinkClick r:id="rId2"/>
              </a:rPr>
              <a:t>www.arduino.cc/en/main/software</a:t>
            </a: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El proceso para descargar e instalar el IDE lo podemos encontrar en el tutorial </a:t>
            </a:r>
            <a:r>
              <a:rPr lang="es-AR" sz="1400" b="1" dirty="0">
                <a:solidFill>
                  <a:schemeClr val="bg1">
                    <a:lumMod val="85000"/>
                  </a:schemeClr>
                </a:solidFill>
              </a:rPr>
              <a:t>Instalación del software de Arduino (IDE) en </a:t>
            </a:r>
            <a:r>
              <a:rPr lang="es-AR" sz="1400" b="1" dirty="0" smtClean="0">
                <a:solidFill>
                  <a:schemeClr val="bg1">
                    <a:lumMod val="85000"/>
                  </a:schemeClr>
                </a:solidFill>
              </a:rPr>
              <a:t>Windows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de nuestro foro.  </a:t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Link: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  <a:hlinkClick r:id="rId3"/>
              </a:rPr>
              <a:t>https://nac-arduino.herokuapp.com/topic/6/instalación-del-software-de-arduino-ide-en-windows</a:t>
            </a: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Aprender el lenguaje de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programación Arduino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es sencillo, sobre todo si ya tienes experiencia en otros lenguajes de programación como C o Java ya que </a:t>
            </a:r>
            <a:r>
              <a:rPr lang="es-AR" sz="1400" dirty="0" err="1">
                <a:solidFill>
                  <a:schemeClr val="bg1">
                    <a:lumMod val="85000"/>
                  </a:schemeClr>
                </a:solidFill>
              </a:rPr>
              <a:t>Wiring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 / </a:t>
            </a:r>
            <a:r>
              <a:rPr lang="es-AR" sz="1400" dirty="0" err="1">
                <a:solidFill>
                  <a:schemeClr val="bg1">
                    <a:lumMod val="85000"/>
                  </a:schemeClr>
                </a:solidFill>
              </a:rPr>
              <a:t>Processing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 para su programación se basa en ellos.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59832" y="4877479"/>
            <a:ext cx="3024336" cy="271133"/>
          </a:xfrm>
        </p:spPr>
        <p:txBody>
          <a:bodyPr/>
          <a:lstStyle/>
          <a:p>
            <a:r>
              <a:rPr lang="es-ES" dirty="0" smtClean="0"/>
              <a:t>Rodolfo Valguarnera, NAC - Pigüé</a:t>
            </a:r>
            <a:endParaRPr lang="es-ES" dirty="0"/>
          </a:p>
        </p:txBody>
      </p:sp>
      <p:pic>
        <p:nvPicPr>
          <p:cNvPr id="6" name="Picture 3" descr="C:\Users\Rody\Documents\_Arduino-Nac\img\creativecommons-compacto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50908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6 Imagen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532" y="4211723"/>
            <a:ext cx="708956" cy="70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2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rody">
      <a:dk1>
        <a:sysClr val="windowText" lastClr="000000"/>
      </a:dk1>
      <a:lt1>
        <a:sysClr val="window" lastClr="FFFFFF"/>
      </a:lt1>
      <a:dk2>
        <a:srgbClr val="262626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BACC6"/>
      </a:folHlink>
    </a:clrScheme>
    <a:fontScheme name="Rody">
      <a:majorFont>
        <a:latin typeface="Aharoni"/>
        <a:ea typeface=""/>
        <a:cs typeface=""/>
      </a:majorFont>
      <a:minorFont>
        <a:latin typeface="Verdana"/>
        <a:ea typeface=""/>
        <a:cs typeface="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4654</TotalTime>
  <Words>511</Words>
  <Application>Microsoft Office PowerPoint</Application>
  <PresentationFormat>Presentación en pantalla (16:9)</PresentationFormat>
  <Paragraphs>100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Modulo_3: Arduino, que es y como funciona</vt:lpstr>
      <vt:lpstr>Contenidos:   </vt:lpstr>
      <vt:lpstr>Que es Arduino?: </vt:lpstr>
      <vt:lpstr>Que es Arduino?: </vt:lpstr>
      <vt:lpstr>Por qué Arduino?: </vt:lpstr>
      <vt:lpstr>Para qué sirve?: </vt:lpstr>
      <vt:lpstr>Hardware: </vt:lpstr>
      <vt:lpstr>Hardware: </vt:lpstr>
      <vt:lpstr>Software:</vt:lpstr>
      <vt:lpstr>Software:</vt:lpstr>
      <vt:lpstr>Fin del tema.  Muchas gracias!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Rody</dc:creator>
  <cp:lastModifiedBy>Rody</cp:lastModifiedBy>
  <cp:revision>72</cp:revision>
  <dcterms:created xsi:type="dcterms:W3CDTF">2016-08-17T13:51:58Z</dcterms:created>
  <dcterms:modified xsi:type="dcterms:W3CDTF">2016-09-26T20:58:52Z</dcterms:modified>
</cp:coreProperties>
</file>