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0" r:id="rId1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4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E68D9-1594-4BAF-A204-E16C8F00C5D5}" type="datetimeFigureOut">
              <a:rPr lang="es-AR" smtClean="0"/>
              <a:t>31/10/2016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5AAAE-523E-440A-B193-23BD552981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687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F2C1-3AC4-41BE-81D2-9EBABBAB1040}" type="datetime1">
              <a:rPr lang="es-ES" smtClean="0"/>
              <a:t>31/10/2016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CEAF-0879-4326-98C4-8678EFCDBE95}" type="datetime1">
              <a:rPr lang="es-ES" smtClean="0"/>
              <a:t>31/10/2016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1CFD-16A4-48C4-92AC-A918B8C53113}" type="datetime1">
              <a:rPr lang="es-ES" smtClean="0"/>
              <a:t>31/10/2016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4891-B961-430C-B8F1-099E350FC441}" type="datetime1">
              <a:rPr lang="es-ES" smtClean="0"/>
              <a:t>31/10/2016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2C60-25E4-4B3A-B815-8BA26CE1128C}" type="datetime1">
              <a:rPr lang="es-ES" smtClean="0"/>
              <a:t>31/10/2016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3742-B910-405C-A91A-6AEA9F08BFAE}" type="datetime1">
              <a:rPr lang="es-ES" smtClean="0"/>
              <a:t>31/10/2016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7FDB-AFE7-48D8-A842-D39A1A28A26B}" type="datetime1">
              <a:rPr lang="es-ES" smtClean="0"/>
              <a:t>31/10/2016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56E3-5D31-4275-A666-DE6F42DFE549}" type="datetime1">
              <a:rPr lang="es-ES" smtClean="0"/>
              <a:t>31/10/2016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D7FD-407F-43F7-BEDA-62C07A39BC7C}" type="datetime1">
              <a:rPr lang="es-ES" smtClean="0"/>
              <a:t>31/10/2016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74AF-E878-4FA6-B331-BE6D16E514F5}" type="datetime1">
              <a:rPr lang="es-ES" smtClean="0"/>
              <a:t>31/10/2016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61D3-4067-404D-AC53-6EB9696DBDAD}" type="datetime1">
              <a:rPr lang="es-ES" smtClean="0"/>
              <a:t>31/10/2016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ACCA-99B7-470C-9078-4AC5C44AEFC5}" type="datetime1">
              <a:rPr lang="es-ES" smtClean="0"/>
              <a:t>31/10/2016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ody7val/nac-arduino/" TargetMode="External"/><Relationship Id="rId4" Type="http://schemas.openxmlformats.org/officeDocument/2006/relationships/hyperlink" Target="https://nac-arduino.herokuapp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dy7val/nac-arduino/" TargetMode="External"/><Relationship Id="rId5" Type="http://schemas.openxmlformats.org/officeDocument/2006/relationships/hyperlink" Target="https://nac-arduino.herokuapp.com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hyperlink" Target="https://es.wikipedia.org/wiki/Estructuras_de_control" TargetMode="Externa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creativecommons.org/licenses/by/4.0/" TargetMode="External"/><Relationship Id="rId11" Type="http://schemas.openxmlformats.org/officeDocument/2006/relationships/image" Target="../media/image4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2.bin"/><Relationship Id="rId4" Type="http://schemas.openxmlformats.org/officeDocument/2006/relationships/slide" Target="slide1.xml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" Target="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hyperlink" Target="https://circuits.io/" TargetMode="Externa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" Target="slide1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11" Type="http://schemas.openxmlformats.org/officeDocument/2006/relationships/image" Target="../media/image11.wmf"/><Relationship Id="rId5" Type="http://schemas.openxmlformats.org/officeDocument/2006/relationships/hyperlink" Target="http://creativecommons.org/licenses/by/4.0/" TargetMode="External"/><Relationship Id="rId10" Type="http://schemas.openxmlformats.org/officeDocument/2006/relationships/oleObject" Target="../embeddings/oleObject6.bin"/><Relationship Id="rId4" Type="http://schemas.openxmlformats.org/officeDocument/2006/relationships/image" Target="../media/image5.png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hyperlink" Target="https://circuits.io/" TargetMode="Externa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Marcador de pie de página"/>
          <p:cNvSpPr txBox="1">
            <a:spLocks/>
          </p:cNvSpPr>
          <p:nvPr/>
        </p:nvSpPr>
        <p:spPr>
          <a:xfrm>
            <a:off x="2987824" y="4907419"/>
            <a:ext cx="3031976" cy="226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Rody\Documents\_Arduino-Nac\img\creativecommons-compacto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899592" y="1851670"/>
            <a:ext cx="4896544" cy="79208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700" dirty="0" smtClean="0">
                <a:solidFill>
                  <a:schemeClr val="accent6"/>
                </a:solidFill>
              </a:rPr>
              <a:t>Modulo_</a:t>
            </a:r>
            <a:r>
              <a:rPr lang="es-AR" sz="4000" dirty="0" smtClean="0">
                <a:solidFill>
                  <a:schemeClr val="accent6"/>
                </a:solidFill>
              </a:rPr>
              <a:t>1</a:t>
            </a:r>
            <a:r>
              <a:rPr lang="es-AR" sz="2700" dirty="0" smtClean="0">
                <a:solidFill>
                  <a:schemeClr val="accent6"/>
                </a:solidFill>
              </a:rPr>
              <a:t>:</a:t>
            </a:r>
            <a:r>
              <a:rPr lang="es-AR" sz="1800" dirty="0" smtClean="0">
                <a:solidFill>
                  <a:schemeClr val="accent6"/>
                </a:solidFill>
              </a:rPr>
              <a:t/>
            </a:r>
            <a:br>
              <a:rPr lang="es-AR" sz="1800" dirty="0" smtClean="0">
                <a:solidFill>
                  <a:schemeClr val="accent6"/>
                </a:solidFill>
              </a:rPr>
            </a:br>
            <a:r>
              <a:rPr lang="es-AR" sz="1800" dirty="0" smtClean="0">
                <a:solidFill>
                  <a:schemeClr val="bg1">
                    <a:lumMod val="85000"/>
                  </a:schemeClr>
                </a:solidFill>
              </a:rPr>
              <a:t>Condicional IF</a:t>
            </a:r>
            <a:r>
              <a:rPr lang="es-AR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800" dirty="0" smtClean="0">
                <a:solidFill>
                  <a:schemeClr val="bg1">
                    <a:lumMod val="85000"/>
                  </a:schemeClr>
                </a:solidFill>
              </a:rPr>
              <a:t>y </a:t>
            </a:r>
            <a:r>
              <a:rPr lang="es-AR" sz="2000" dirty="0" smtClean="0">
                <a:solidFill>
                  <a:schemeClr val="bg1">
                    <a:lumMod val="85000"/>
                  </a:schemeClr>
                </a:solidFill>
              </a:rPr>
              <a:t>uso 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</a:rPr>
              <a:t>de Librerías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348135" y="4056923"/>
            <a:ext cx="6906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FORO: 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https://nac-arduino.herokuapp.com</a:t>
            </a:r>
            <a:r>
              <a:rPr lang="es-AR" dirty="0" smtClean="0">
                <a:solidFill>
                  <a:schemeClr val="bg1">
                    <a:lumMod val="85000"/>
                  </a:schemeClr>
                </a:solidFill>
                <a:hlinkClick r:id="rId4"/>
              </a:rPr>
              <a:t>/</a:t>
            </a:r>
            <a:endParaRPr lang="es-A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dirty="0" smtClean="0">
                <a:solidFill>
                  <a:schemeClr val="accent6"/>
                </a:solidFill>
              </a:rPr>
              <a:t>REPOSITORIO: 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  <a:hlinkClick r:id="rId5"/>
              </a:rPr>
              <a:t>https://github.com/rody7val/nac-arduino/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2562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1491630"/>
            <a:ext cx="3131840" cy="1548368"/>
          </a:xfrm>
        </p:spPr>
        <p:txBody>
          <a:bodyPr>
            <a:normAutofit/>
          </a:bodyPr>
          <a:lstStyle/>
          <a:p>
            <a:pPr algn="l"/>
            <a:r>
              <a:rPr lang="es-AR" sz="3600" dirty="0" smtClean="0">
                <a:solidFill>
                  <a:schemeClr val="bg1"/>
                </a:solidFill>
              </a:rPr>
              <a:t>Fin del tema. </a:t>
            </a:r>
            <a:r>
              <a:rPr lang="es-AR" sz="3600" dirty="0" smtClean="0"/>
              <a:t/>
            </a:r>
            <a:br>
              <a:rPr lang="es-AR" sz="3600" dirty="0" smtClean="0"/>
            </a:br>
            <a:r>
              <a:rPr lang="es-AR" sz="2000" dirty="0" smtClean="0">
                <a:solidFill>
                  <a:schemeClr val="accent6"/>
                </a:solidFill>
              </a:rPr>
              <a:t>Muchas gracias!</a:t>
            </a:r>
            <a:endParaRPr lang="es-A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4886054"/>
            <a:ext cx="3024336" cy="273844"/>
          </a:xfrm>
        </p:spPr>
        <p:txBody>
          <a:bodyPr/>
          <a:lstStyle/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Rody\Documents\_Arduino-Nac\img\arduino-u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9334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Rody\Documents\_Arduino-Nac\img\creativecommons-compacto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348135" y="4056923"/>
            <a:ext cx="6906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79646"/>
                </a:solidFill>
              </a:rPr>
              <a:t>FORO: </a:t>
            </a:r>
            <a:r>
              <a:rPr lang="es-AR" dirty="0">
                <a:solidFill>
                  <a:prstClr val="white">
                    <a:lumMod val="85000"/>
                  </a:prstClr>
                </a:solidFill>
                <a:hlinkClick r:id="rId5"/>
              </a:rPr>
              <a:t>https://nac-arduino.herokuapp.com</a:t>
            </a:r>
            <a:r>
              <a:rPr lang="es-AR" dirty="0" smtClean="0">
                <a:solidFill>
                  <a:prstClr val="white">
                    <a:lumMod val="85000"/>
                  </a:prstClr>
                </a:solidFill>
                <a:hlinkClick r:id="rId5"/>
              </a:rPr>
              <a:t>/</a:t>
            </a:r>
            <a:endParaRPr lang="es-AR" dirty="0" smtClean="0">
              <a:solidFill>
                <a:prstClr val="white">
                  <a:lumMod val="85000"/>
                </a:prstClr>
              </a:solidFill>
            </a:endParaRPr>
          </a:p>
          <a:p>
            <a:r>
              <a:rPr lang="es-AR" dirty="0" smtClean="0">
                <a:solidFill>
                  <a:srgbClr val="F79646"/>
                </a:solidFill>
              </a:rPr>
              <a:t>REPOSITORIO: </a:t>
            </a:r>
            <a:r>
              <a:rPr lang="es-AR" dirty="0">
                <a:solidFill>
                  <a:prstClr val="white">
                    <a:lumMod val="85000"/>
                  </a:prstClr>
                </a:solidFill>
                <a:hlinkClick r:id="rId6"/>
              </a:rPr>
              <a:t>https://github.com/rody7val/nac-arduino/</a:t>
            </a:r>
            <a:endParaRPr lang="es-A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9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Rody\Documents\_Arduino-Nac\img\creativecommons-compacto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 Marcador de pie de página"/>
          <p:cNvSpPr txBox="1">
            <a:spLocks/>
          </p:cNvSpPr>
          <p:nvPr/>
        </p:nvSpPr>
        <p:spPr>
          <a:xfrm>
            <a:off x="2987824" y="4907419"/>
            <a:ext cx="3031976" cy="226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84785" y="1197001"/>
            <a:ext cx="7776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400" dirty="0" smtClean="0">
              <a:solidFill>
                <a:schemeClr val="bg1"/>
              </a:solidFill>
              <a:latin typeface="+mj-lt"/>
            </a:endParaRP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  <a:hlinkClick r:id="rId4" action="ppaction://hlinksldjump"/>
              </a:rPr>
              <a:t>Condicional IF.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  <a:hlinkClick r:id="rId5" action="ppaction://hlinksldjump"/>
              </a:rPr>
              <a:t>Desafío IF.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  <a:hlinkClick r:id="rId6" action="ppaction://hlinksldjump"/>
              </a:rPr>
              <a:t>Uso de Librerías.</a:t>
            </a:r>
            <a:endParaRPr lang="es-AR" sz="1600" dirty="0" smtClean="0">
              <a:solidFill>
                <a:schemeClr val="accent6"/>
              </a:solidFill>
            </a:endParaRPr>
          </a:p>
        </p:txBody>
      </p:sp>
      <p:sp>
        <p:nvSpPr>
          <p:cNvPr id="9" name="5 Título"/>
          <p:cNvSpPr>
            <a:spLocks noGrp="1"/>
          </p:cNvSpPr>
          <p:nvPr>
            <p:ph type="title"/>
          </p:nvPr>
        </p:nvSpPr>
        <p:spPr>
          <a:xfrm>
            <a:off x="251520" y="699542"/>
            <a:ext cx="3515749" cy="648071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Contenidos</a:t>
            </a:r>
            <a:r>
              <a:rPr lang="es-AR" sz="2400" dirty="0" smtClean="0">
                <a:solidFill>
                  <a:schemeClr val="accent6"/>
                </a:solidFill>
              </a:rPr>
              <a:t>: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39249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699542"/>
            <a:ext cx="8712968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El condicional </a:t>
            </a:r>
            <a:r>
              <a:rPr lang="es-AR" sz="1600" dirty="0" smtClean="0">
                <a:solidFill>
                  <a:schemeClr val="accent6"/>
                </a:solidFill>
              </a:rPr>
              <a:t>IF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 es una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estructura de control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 que </a:t>
            </a:r>
            <a:r>
              <a:rPr lang="es-AR" sz="1600" dirty="0" smtClean="0">
                <a:solidFill>
                  <a:schemeClr val="accent6"/>
                </a:solidFill>
              </a:rPr>
              <a:t>redirige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 el curso de una acción según una evaluación simple.</a:t>
            </a:r>
          </a:p>
          <a:p>
            <a:pPr marL="0" indent="0">
              <a:buNone/>
            </a:pPr>
            <a:endParaRPr lang="es-AR" sz="16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Este operador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IF verifica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simplemente si un </a:t>
            </a:r>
            <a:r>
              <a:rPr lang="es-AR" sz="1600" dirty="0">
                <a:solidFill>
                  <a:schemeClr val="accent6"/>
                </a:solidFill>
              </a:rPr>
              <a:t>test lógico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es cierto o falso (es decir, si devuelve el valor </a:t>
            </a:r>
            <a:r>
              <a:rPr lang="es-AR" sz="1600" dirty="0">
                <a:solidFill>
                  <a:schemeClr val="accent5"/>
                </a:solidFill>
              </a:rPr>
              <a:t>true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 o </a:t>
            </a:r>
            <a:r>
              <a:rPr lang="es-AR" sz="1600" dirty="0">
                <a:solidFill>
                  <a:schemeClr val="accent5"/>
                </a:solidFill>
              </a:rPr>
              <a:t>false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) y en función de esto realiza (o no) una serie de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acciones.</a:t>
            </a:r>
          </a:p>
          <a:p>
            <a:pPr marL="0" indent="0">
              <a:buNone/>
            </a:pPr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6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Ejemplo :</a:t>
            </a:r>
            <a:endParaRPr lang="es-AR" sz="16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79512" y="123478"/>
            <a:ext cx="4392488" cy="648072"/>
          </a:xfrm>
        </p:spPr>
        <p:txBody>
          <a:bodyPr>
            <a:normAutofit/>
          </a:bodyPr>
          <a:lstStyle/>
          <a:p>
            <a:pPr algn="l"/>
            <a:r>
              <a:rPr lang="es-AR" sz="2400" dirty="0" smtClean="0">
                <a:solidFill>
                  <a:schemeClr val="accent6"/>
                </a:solidFill>
              </a:rPr>
              <a:t>Condicional IF</a:t>
            </a:r>
            <a:endParaRPr lang="es-AR" sz="2400" dirty="0">
              <a:solidFill>
                <a:schemeClr val="accent6"/>
              </a:solidFill>
            </a:endParaRPr>
          </a:p>
        </p:txBody>
      </p:sp>
      <p:pic>
        <p:nvPicPr>
          <p:cNvPr id="6" name="Picture 2" descr="C:\Users\Rody\Documents\_Arduino-Nac\img\volver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 Marcador de pie de página"/>
          <p:cNvSpPr txBox="1">
            <a:spLocks/>
          </p:cNvSpPr>
          <p:nvPr/>
        </p:nvSpPr>
        <p:spPr>
          <a:xfrm>
            <a:off x="2987824" y="4907419"/>
            <a:ext cx="3031976" cy="226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3" descr="C:\Users\Rody\Documents\_Arduino-Nac\img\creativecommons-compacto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453924"/>
              </p:ext>
            </p:extLst>
          </p:nvPr>
        </p:nvGraphicFramePr>
        <p:xfrm>
          <a:off x="1395487" y="2715766"/>
          <a:ext cx="62166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Documento" r:id="rId8" imgW="6863760" imgH="1073160" progId="Word.OpenDocumentText.12">
                  <p:embed/>
                </p:oleObj>
              </mc:Choice>
              <mc:Fallback>
                <p:oleObj name="Documento" r:id="rId8" imgW="6863760" imgH="1073160" progId="Word.OpenDocumentText.12">
                  <p:embed/>
                  <p:pic>
                    <p:nvPicPr>
                      <p:cNvPr id="0" name="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87" y="2715766"/>
                        <a:ext cx="621665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327701"/>
              </p:ext>
            </p:extLst>
          </p:nvPr>
        </p:nvGraphicFramePr>
        <p:xfrm>
          <a:off x="1403648" y="3920306"/>
          <a:ext cx="571817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Documento" r:id="rId10" imgW="6387480" imgH="1019160" progId="Word.OpenDocumentText.12">
                  <p:embed/>
                </p:oleObj>
              </mc:Choice>
              <mc:Fallback>
                <p:oleObj name="Documento" r:id="rId10" imgW="6387480" imgH="1019160" progId="Word.OpenDocumentText.12">
                  <p:embed/>
                  <p:pic>
                    <p:nvPicPr>
                      <p:cNvPr id="0" name="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920306"/>
                        <a:ext cx="571817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97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23479"/>
            <a:ext cx="3024336" cy="648072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Condicional IF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771550"/>
            <a:ext cx="8435280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El operador </a:t>
            </a:r>
            <a:r>
              <a:rPr lang="es-AR" sz="1600" dirty="0" smtClean="0">
                <a:solidFill>
                  <a:schemeClr val="accent6"/>
                </a:solidFill>
              </a:rPr>
              <a:t>IF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 puede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ser complementado con el operador </a:t>
            </a:r>
            <a:r>
              <a:rPr lang="es-AR" sz="1600" dirty="0" smtClean="0">
                <a:solidFill>
                  <a:schemeClr val="accent6"/>
                </a:solidFill>
              </a:rPr>
              <a:t>ELSE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(sino…). El bloque de acciones asociadas al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"</a:t>
            </a:r>
            <a:r>
              <a:rPr lang="es-AR" sz="1600" dirty="0" err="1" smtClean="0">
                <a:solidFill>
                  <a:schemeClr val="bg1">
                    <a:lumMod val="85000"/>
                  </a:schemeClr>
                </a:solidFill>
              </a:rPr>
              <a:t>else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"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son ejecutadas si el test lógico del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"</a:t>
            </a:r>
            <a:r>
              <a:rPr lang="es-AR" sz="1600" dirty="0" err="1" smtClean="0">
                <a:solidFill>
                  <a:schemeClr val="bg1">
                    <a:lumMod val="85000"/>
                  </a:schemeClr>
                </a:solidFill>
              </a:rPr>
              <a:t>if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" dio </a:t>
            </a:r>
            <a:r>
              <a:rPr lang="es-AR" sz="1600" dirty="0" smtClean="0">
                <a:solidFill>
                  <a:schemeClr val="accent5">
                    <a:lumMod val="75000"/>
                  </a:schemeClr>
                </a:solidFill>
              </a:rPr>
              <a:t>false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como resultado. </a:t>
            </a:r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Esto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funcionaría de la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siguiente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manera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s-AR" sz="16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6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6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Es </a:t>
            </a:r>
            <a:r>
              <a:rPr lang="es-AR" sz="1600" dirty="0">
                <a:solidFill>
                  <a:schemeClr val="accent6"/>
                </a:solidFill>
              </a:rPr>
              <a:t>importante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notar que solamente un bloque de acciones es ejecutado dentro de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un </a:t>
            </a:r>
            <a:r>
              <a:rPr lang="es-AR" sz="1600" dirty="0" smtClean="0">
                <a:solidFill>
                  <a:schemeClr val="accent6"/>
                </a:solidFill>
              </a:rPr>
              <a:t>IF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!</a:t>
            </a:r>
          </a:p>
        </p:txBody>
      </p:sp>
      <p:pic>
        <p:nvPicPr>
          <p:cNvPr id="5" name="Picture 2" descr="C:\Users\Rody\Documents\_Arduino-Nac\img\volver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 txBox="1">
            <a:spLocks/>
          </p:cNvSpPr>
          <p:nvPr/>
        </p:nvSpPr>
        <p:spPr>
          <a:xfrm>
            <a:off x="2987824" y="4907419"/>
            <a:ext cx="3031976" cy="226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Rody\Documents\_Arduino-Nac\img\creativecommons-compacto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359751"/>
              </p:ext>
            </p:extLst>
          </p:nvPr>
        </p:nvGraphicFramePr>
        <p:xfrm>
          <a:off x="1475656" y="2499742"/>
          <a:ext cx="58880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ocumento" r:id="rId7" imgW="7675200" imgH="1400400" progId="Word.OpenDocumentText.12">
                  <p:embed/>
                </p:oleObj>
              </mc:Choice>
              <mc:Fallback>
                <p:oleObj name="Documento" r:id="rId7" imgW="7675200" imgH="1400400" progId="Word.OpenDocumentText.12">
                  <p:embed/>
                  <p:pic>
                    <p:nvPicPr>
                      <p:cNvPr id="0" name="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499742"/>
                        <a:ext cx="588803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160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0"/>
            <a:ext cx="2736304" cy="504057"/>
          </a:xfrm>
        </p:spPr>
        <p:txBody>
          <a:bodyPr>
            <a:normAutofit/>
          </a:bodyPr>
          <a:lstStyle/>
          <a:p>
            <a:pPr algn="l"/>
            <a:r>
              <a:rPr lang="es-AR" sz="2400" dirty="0" smtClean="0">
                <a:solidFill>
                  <a:schemeClr val="accent6"/>
                </a:solidFill>
              </a:rPr>
              <a:t>Desafío </a:t>
            </a:r>
            <a:r>
              <a:rPr lang="es-AR" sz="2400" dirty="0" smtClean="0">
                <a:solidFill>
                  <a:schemeClr val="accent6"/>
                </a:solidFill>
              </a:rPr>
              <a:t>IF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461745"/>
            <a:ext cx="8640960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Crear un nuevo prototipo Arduino en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circuits.io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para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comprender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 uso del </a:t>
            </a:r>
            <a:r>
              <a:rPr lang="es-AR" sz="1400" dirty="0" smtClean="0">
                <a:solidFill>
                  <a:schemeClr val="accent6"/>
                </a:solidFill>
              </a:rPr>
              <a:t>condicional IF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 prototipo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debe controlar un LED según el valor obtenido de un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sensor de </a:t>
            </a:r>
            <a:r>
              <a:rPr lang="es-AR" sz="1400" dirty="0" err="1" smtClean="0">
                <a:solidFill>
                  <a:schemeClr val="bg1">
                    <a:lumMod val="85000"/>
                  </a:schemeClr>
                </a:solidFill>
              </a:rPr>
              <a:t>fotocelula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Respetar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los siguientes requisitos mínimos:</a:t>
            </a:r>
          </a:p>
          <a:p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Nombre: </a:t>
            </a:r>
            <a:r>
              <a:rPr lang="es-AR" sz="1400" dirty="0" err="1" smtClean="0">
                <a:solidFill>
                  <a:schemeClr val="bg1">
                    <a:lumMod val="85000"/>
                  </a:schemeClr>
                </a:solidFill>
              </a:rPr>
              <a:t>Fotocelula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-Led-Control.</a:t>
            </a: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Componentes: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Arduino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Uno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R3, </a:t>
            </a:r>
            <a:r>
              <a:rPr lang="es-AR" sz="1400" dirty="0" err="1" smtClean="0">
                <a:solidFill>
                  <a:schemeClr val="bg1">
                    <a:lumMod val="85000"/>
                  </a:schemeClr>
                </a:solidFill>
              </a:rPr>
              <a:t>Photoresistor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(LDR),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LED, Resistor, </a:t>
            </a:r>
            <a:r>
              <a:rPr lang="es-AR" sz="1400" dirty="0" err="1" smtClean="0">
                <a:solidFill>
                  <a:schemeClr val="bg1">
                    <a:lumMod val="85000"/>
                  </a:schemeClr>
                </a:solidFill>
              </a:rPr>
              <a:t>Breadboard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Sketch: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--------------------------------------------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</a:t>
            </a: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 txBox="1">
            <a:spLocks/>
          </p:cNvSpPr>
          <p:nvPr/>
        </p:nvSpPr>
        <p:spPr>
          <a:xfrm>
            <a:off x="2987824" y="4907419"/>
            <a:ext cx="3031976" cy="226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538588"/>
              </p:ext>
            </p:extLst>
          </p:nvPr>
        </p:nvGraphicFramePr>
        <p:xfrm>
          <a:off x="5372304" y="483518"/>
          <a:ext cx="6475412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o" r:id="rId6" imgW="7460640" imgH="6788160" progId="Word.OpenDocumentText.12">
                  <p:embed/>
                </p:oleObj>
              </mc:Choice>
              <mc:Fallback>
                <p:oleObj name="Documento" r:id="rId6" imgW="7460640" imgH="6788160" progId="Word.OpenDocumentTex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304" y="483518"/>
                        <a:ext cx="6475412" cy="587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6 Imagen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32" y="4211723"/>
            <a:ext cx="708956" cy="7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6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95487"/>
            <a:ext cx="5328592" cy="648072"/>
          </a:xfrm>
        </p:spPr>
        <p:txBody>
          <a:bodyPr>
            <a:normAutofit/>
          </a:bodyPr>
          <a:lstStyle/>
          <a:p>
            <a:pPr algn="l"/>
            <a:r>
              <a:rPr lang="es-AR" sz="2400" dirty="0" smtClean="0">
                <a:solidFill>
                  <a:schemeClr val="accent6"/>
                </a:solidFill>
              </a:rPr>
              <a:t>Uso de librerías</a:t>
            </a:r>
            <a:endParaRPr lang="es-AR" sz="2400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843558"/>
            <a:ext cx="8674496" cy="4063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as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librerías son trozos de código hechas por terceros que usamos en nuestro sketch. Esto nos facilita mucho la programación y hace que nuestro programa sea más sencillo de hacer y luego de entender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Una librería a diferencia de las funciones debe estar al menos en un fichero diferente con extensión </a:t>
            </a:r>
            <a:r>
              <a:rPr lang="es-AR" sz="1400" dirty="0">
                <a:solidFill>
                  <a:schemeClr val="accent6"/>
                </a:solidFill>
              </a:rPr>
              <a:t>.h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y opcionalmente en otro </a:t>
            </a:r>
            <a:r>
              <a:rPr lang="es-AR" sz="1400" dirty="0">
                <a:solidFill>
                  <a:schemeClr val="accent6"/>
                </a:solidFill>
              </a:rPr>
              <a:t>.</a:t>
            </a:r>
            <a:r>
              <a:rPr lang="es-AR" sz="1400" dirty="0" err="1">
                <a:solidFill>
                  <a:schemeClr val="accent6"/>
                </a:solidFill>
              </a:rPr>
              <a:t>cpp</a:t>
            </a:r>
            <a:r>
              <a:rPr lang="es-AR" sz="1400" dirty="0">
                <a:solidFill>
                  <a:schemeClr val="accent6"/>
                </a:solidFill>
              </a:rPr>
              <a:t>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y además debe ser llamada con </a:t>
            </a:r>
            <a:r>
              <a:rPr lang="es-AR" sz="1400" dirty="0">
                <a:solidFill>
                  <a:schemeClr val="accent6"/>
                </a:solidFill>
              </a:rPr>
              <a:t>#</a:t>
            </a:r>
            <a:r>
              <a:rPr lang="es-AR" sz="1400" dirty="0" err="1">
                <a:solidFill>
                  <a:schemeClr val="accent6"/>
                </a:solidFill>
              </a:rPr>
              <a:t>include</a:t>
            </a:r>
            <a:r>
              <a:rPr lang="es-AR" sz="1400" dirty="0">
                <a:solidFill>
                  <a:schemeClr val="accent6"/>
                </a:solidFill>
              </a:rPr>
              <a:t>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desde el sketch de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Arduino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y estar en una ruta accesible desde el IDE de Arduino, ya sea el mismo directorio del sketch o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en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algunas de las rutas configuradas para librerías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La ventaja de usar librerías frente a las funciones es que </a:t>
            </a:r>
            <a:r>
              <a:rPr lang="es-AR" sz="1400" dirty="0">
                <a:solidFill>
                  <a:schemeClr val="accent6"/>
                </a:solidFill>
              </a:rPr>
              <a:t>no es necesario incluir el código cada vez que se va a reutilizar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sino que con tener la librería instalada en el IDE y llamarla mediante </a:t>
            </a:r>
            <a:r>
              <a:rPr lang="es-AR" sz="1400" dirty="0">
                <a:solidFill>
                  <a:schemeClr val="accent6"/>
                </a:solidFill>
              </a:rPr>
              <a:t>#</a:t>
            </a:r>
            <a:r>
              <a:rPr lang="es-AR" sz="1400" dirty="0" err="1">
                <a:solidFill>
                  <a:schemeClr val="accent6"/>
                </a:solidFill>
              </a:rPr>
              <a:t>include</a:t>
            </a:r>
            <a:r>
              <a:rPr lang="es-AR" sz="1400" dirty="0">
                <a:solidFill>
                  <a:schemeClr val="accent6"/>
                </a:solidFill>
              </a:rPr>
              <a:t>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ya la puedo usar en mi código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Al llamar a una librería desde un sketch, la librería completa es cargada a la placa de Arduino incrementando el tamaño del espacio usado en el microcontrolador, tanto en la memoria flash como en la RAM.</a:t>
            </a:r>
          </a:p>
        </p:txBody>
      </p:sp>
      <p:pic>
        <p:nvPicPr>
          <p:cNvPr id="5" name="Picture 2" descr="C:\Users\Rody\Documents\_Arduino-Nac\img\volve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 txBox="1">
            <a:spLocks/>
          </p:cNvSpPr>
          <p:nvPr/>
        </p:nvSpPr>
        <p:spPr>
          <a:xfrm>
            <a:off x="2987824" y="4907419"/>
            <a:ext cx="3031976" cy="226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3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51471"/>
            <a:ext cx="2952328" cy="576064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Uso de librerías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411510"/>
            <a:ext cx="8746504" cy="4570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sz="1600" u="sng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600" u="sng" dirty="0" smtClean="0">
                <a:solidFill>
                  <a:schemeClr val="bg1">
                    <a:lumMod val="85000"/>
                  </a:schemeClr>
                </a:solidFill>
              </a:rPr>
              <a:t>Instalar una librería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Lo primero que tenemos que hacer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descargar la librería en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cuestión. Luego elegimos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en el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menú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del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IDE Arduino: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Arduino </a:t>
            </a:r>
            <a:r>
              <a:rPr lang="es-AR" sz="1400" dirty="0" smtClean="0">
                <a:solidFill>
                  <a:schemeClr val="accent6"/>
                </a:solidFill>
                <a:sym typeface="Wingdings" pitchFamily="2" charset="2"/>
              </a:rPr>
              <a:t>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Programa </a:t>
            </a:r>
            <a:r>
              <a:rPr lang="es-AR" sz="1400" dirty="0" smtClean="0">
                <a:solidFill>
                  <a:schemeClr val="accent6"/>
                </a:solidFill>
                <a:sym typeface="Wingdings" pitchFamily="2" charset="2"/>
              </a:rPr>
              <a:t>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Importar Librería </a:t>
            </a:r>
            <a:r>
              <a:rPr lang="es-AR" sz="1400" dirty="0" smtClean="0">
                <a:solidFill>
                  <a:schemeClr val="accent6"/>
                </a:solidFill>
                <a:sym typeface="Wingdings" pitchFamily="2" charset="2"/>
              </a:rPr>
              <a:t>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Añadir Librería.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Ahora nos pedirá la dirección del fichero descargado en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formato </a:t>
            </a:r>
            <a:r>
              <a:rPr lang="es-AR" sz="1400" dirty="0">
                <a:solidFill>
                  <a:schemeClr val="accent6"/>
                </a:solidFill>
              </a:rPr>
              <a:t>xxx.zip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u="sng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u="sng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u="sng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u="sng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Busca y selecciona la librería en cuestión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 Cuando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la pinchemos se debería instalar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 Listo, si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no hay ningún problema podemos comprobar que aparece en la lista de librerías instaladas y que podemos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seleccionarla para incluirla en nuestros sketch.</a:t>
            </a:r>
            <a:endParaRPr lang="es-AR" sz="1400" u="sng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2" descr="C:\Users\Rody\Documents\_Arduino-Nac\img\volve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 txBox="1">
            <a:spLocks/>
          </p:cNvSpPr>
          <p:nvPr/>
        </p:nvSpPr>
        <p:spPr>
          <a:xfrm>
            <a:off x="2987824" y="4907419"/>
            <a:ext cx="3031976" cy="226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ody\Desktop\File-Selec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30" y="1995686"/>
            <a:ext cx="3024633" cy="1709777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185" y="267494"/>
            <a:ext cx="3197799" cy="1402448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9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95487"/>
            <a:ext cx="4176464" cy="504056"/>
          </a:xfrm>
        </p:spPr>
        <p:txBody>
          <a:bodyPr>
            <a:no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Uso de librerías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627534"/>
            <a:ext cx="8818512" cy="4279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u="sng" dirty="0" smtClean="0">
                <a:solidFill>
                  <a:schemeClr val="bg1">
                    <a:lumMod val="85000"/>
                  </a:schemeClr>
                </a:solidFill>
              </a:rPr>
              <a:t>Incluir una librería en nuestro sketch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Ya sea que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hayamos instalado una librería o queramos usar una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ya instalada (la librería servo por ejemplo) debemos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accent6"/>
                </a:solidFill>
              </a:rPr>
              <a:t>seleccionar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una: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err="1" smtClean="0">
                <a:solidFill>
                  <a:schemeClr val="bg1">
                    <a:lumMod val="85000"/>
                  </a:schemeClr>
                </a:solidFill>
              </a:rPr>
              <a:t>Arduino</a:t>
            </a:r>
            <a:r>
              <a:rPr lang="es-AR" sz="1400" dirty="0" err="1" smtClean="0">
                <a:solidFill>
                  <a:schemeClr val="accent6"/>
                </a:solidFill>
                <a:sym typeface="Wingdings" pitchFamily="2" charset="2"/>
              </a:rPr>
              <a:t></a:t>
            </a:r>
            <a:r>
              <a:rPr lang="es-AR" sz="1400" dirty="0" err="1" smtClean="0">
                <a:solidFill>
                  <a:schemeClr val="bg1">
                    <a:lumMod val="85000"/>
                  </a:schemeClr>
                </a:solidFill>
              </a:rPr>
              <a:t>Programa</a:t>
            </a:r>
            <a:r>
              <a:rPr lang="es-AR" sz="1400" dirty="0" err="1" smtClean="0">
                <a:solidFill>
                  <a:schemeClr val="accent6"/>
                </a:solidFill>
                <a:sym typeface="Wingdings" pitchFamily="2" charset="2"/>
              </a:rPr>
              <a:t></a:t>
            </a:r>
            <a:r>
              <a:rPr lang="es-AR" sz="1400" dirty="0" err="1" smtClean="0">
                <a:solidFill>
                  <a:schemeClr val="bg1">
                    <a:lumMod val="85000"/>
                  </a:schemeClr>
                </a:solidFill>
              </a:rPr>
              <a:t>Incluir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Librería</a:t>
            </a:r>
            <a:r>
              <a:rPr lang="es-AR" sz="1400" dirty="0" smtClean="0">
                <a:solidFill>
                  <a:schemeClr val="accent6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[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Seleccionar].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Esta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acción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devolvera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 un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codigo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como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 el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siguiente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 en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nuestro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 sketch:</a:t>
            </a: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Con esto incorporamos la 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libreria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, aunque 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tambien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podemos escribir el texto directamente. Una vez echo esto ya podemos usar la 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libreria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Servo.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Ahora vamos a definir nuestro objeto Servo, esto es como definir una variable de tipo 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o 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float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, pero un poco mas completa con funciones y campos que le pertenecen. Para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eso ponemos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 Servo 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miServo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2" descr="C:\Users\Rody\Documents\_Arduino-Nac\img\volver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 txBox="1">
            <a:spLocks/>
          </p:cNvSpPr>
          <p:nvPr/>
        </p:nvSpPr>
        <p:spPr>
          <a:xfrm>
            <a:off x="2987824" y="4907419"/>
            <a:ext cx="3031976" cy="226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Rody\Documents\_Arduino-Nac\img\creativecommons-compacto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Rody\Desktop\Sin títul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96" y="195486"/>
            <a:ext cx="3823720" cy="2093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174072"/>
              </p:ext>
            </p:extLst>
          </p:nvPr>
        </p:nvGraphicFramePr>
        <p:xfrm>
          <a:off x="755576" y="2643758"/>
          <a:ext cx="571817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Documento" r:id="rId8" imgW="6387480" imgH="1019160" progId="Word.OpenDocumentText.12">
                  <p:embed/>
                </p:oleObj>
              </mc:Choice>
              <mc:Fallback>
                <p:oleObj name="Documento" r:id="rId8" imgW="6387480" imgH="1019160" progId="Word.OpenDocumentText.12">
                  <p:embed/>
                  <p:pic>
                    <p:nvPicPr>
                      <p:cNvPr id="0" name="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43758"/>
                        <a:ext cx="571817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971195"/>
              </p:ext>
            </p:extLst>
          </p:nvPr>
        </p:nvGraphicFramePr>
        <p:xfrm>
          <a:off x="755576" y="4312668"/>
          <a:ext cx="571817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Documento" r:id="rId10" imgW="6387480" imgH="1019160" progId="Word.OpenDocumentText.12">
                  <p:embed/>
                </p:oleObj>
              </mc:Choice>
              <mc:Fallback>
                <p:oleObj name="Documento" r:id="rId10" imgW="6387480" imgH="1019160" progId="Word.OpenDocumentText.12">
                  <p:embed/>
                  <p:pic>
                    <p:nvPicPr>
                      <p:cNvPr id="0" name="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312668"/>
                        <a:ext cx="571817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56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0"/>
            <a:ext cx="2736304" cy="504057"/>
          </a:xfrm>
        </p:spPr>
        <p:txBody>
          <a:bodyPr>
            <a:normAutofit/>
          </a:bodyPr>
          <a:lstStyle/>
          <a:p>
            <a:pPr algn="l"/>
            <a:r>
              <a:rPr lang="es-AR" sz="2400" dirty="0" smtClean="0">
                <a:solidFill>
                  <a:schemeClr val="accent6"/>
                </a:solidFill>
              </a:rPr>
              <a:t>Desafío </a:t>
            </a:r>
            <a:r>
              <a:rPr lang="es-AR" sz="2400" dirty="0" smtClean="0">
                <a:solidFill>
                  <a:schemeClr val="accent6"/>
                </a:solidFill>
              </a:rPr>
              <a:t>IF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461745"/>
            <a:ext cx="8640960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Crear un nuevo prototipo Arduino en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circuits.io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para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comprender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 uso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de </a:t>
            </a:r>
            <a:r>
              <a:rPr lang="es-AR" sz="1400" dirty="0" smtClean="0">
                <a:solidFill>
                  <a:schemeClr val="accent6"/>
                </a:solidFill>
              </a:rPr>
              <a:t>incluir </a:t>
            </a:r>
            <a:r>
              <a:rPr lang="es-AR" sz="1400" dirty="0" err="1" smtClean="0">
                <a:solidFill>
                  <a:schemeClr val="accent6"/>
                </a:solidFill>
              </a:rPr>
              <a:t>liobrerias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 prototipo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debe mover un motor servo 180 grados y volver a 0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grados. 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Respetar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los siguientes requisitos mínimos:</a:t>
            </a:r>
          </a:p>
          <a:p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Nombre: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Servo-Control.</a:t>
            </a: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Componentes: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Arduino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Uno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R3, mini servo.</a:t>
            </a: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Sketch: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--------------------------------------------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</a:t>
            </a: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 txBox="1">
            <a:spLocks/>
          </p:cNvSpPr>
          <p:nvPr/>
        </p:nvSpPr>
        <p:spPr>
          <a:xfrm>
            <a:off x="2987824" y="4907419"/>
            <a:ext cx="3031976" cy="226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612128"/>
              </p:ext>
            </p:extLst>
          </p:nvPr>
        </p:nvGraphicFramePr>
        <p:xfrm>
          <a:off x="5008066" y="267494"/>
          <a:ext cx="6464300" cy="588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o" r:id="rId6" imgW="7460640" imgH="6788160" progId="Word.OpenDocumentText.12">
                  <p:embed/>
                </p:oleObj>
              </mc:Choice>
              <mc:Fallback>
                <p:oleObj name="Documento" r:id="rId6" imgW="7460640" imgH="6788160" progId="Word.OpenDocumentTex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066" y="267494"/>
                        <a:ext cx="6464300" cy="588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6 Imagen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32" y="4211723"/>
            <a:ext cx="708956" cy="7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3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rody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BACC6"/>
      </a:folHlink>
    </a:clrScheme>
    <a:fontScheme name="Rody">
      <a:majorFont>
        <a:latin typeface="Aharoni"/>
        <a:ea typeface=""/>
        <a:cs typeface=""/>
      </a:majorFont>
      <a:minorFont>
        <a:latin typeface="Verdana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466</Words>
  <Application>Microsoft Office PowerPoint</Application>
  <PresentationFormat>Presentación en pantalla (16:9)</PresentationFormat>
  <Paragraphs>84</Paragraphs>
  <Slides>10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Tema de Office</vt:lpstr>
      <vt:lpstr>Texto OpenDocument</vt:lpstr>
      <vt:lpstr>Presentación de PowerPoint</vt:lpstr>
      <vt:lpstr>Contenidos:</vt:lpstr>
      <vt:lpstr>Condicional IF</vt:lpstr>
      <vt:lpstr>Condicional IF</vt:lpstr>
      <vt:lpstr>Desafío IF</vt:lpstr>
      <vt:lpstr>Uso de librerías</vt:lpstr>
      <vt:lpstr>Uso de librerías</vt:lpstr>
      <vt:lpstr>Uso de librerías</vt:lpstr>
      <vt:lpstr>Desafío IF</vt:lpstr>
      <vt:lpstr>Fin del tema.  Muchas 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Rody</dc:creator>
  <cp:lastModifiedBy>Rody</cp:lastModifiedBy>
  <cp:revision>29</cp:revision>
  <cp:lastPrinted>2016-10-31T20:03:03Z</cp:lastPrinted>
  <dcterms:created xsi:type="dcterms:W3CDTF">2016-08-17T13:51:58Z</dcterms:created>
  <dcterms:modified xsi:type="dcterms:W3CDTF">2016-10-31T20:03:51Z</dcterms:modified>
</cp:coreProperties>
</file>