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5" r:id="rId4"/>
    <p:sldId id="268" r:id="rId5"/>
    <p:sldId id="267" r:id="rId6"/>
    <p:sldId id="257" r:id="rId7"/>
    <p:sldId id="263" r:id="rId8"/>
    <p:sldId id="266" r:id="rId9"/>
    <p:sldId id="259" r:id="rId10"/>
    <p:sldId id="260" r:id="rId11"/>
    <p:sldId id="261" r:id="rId12"/>
    <p:sldId id="262" r:id="rId1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E68D9-1594-4BAF-A204-E16C8F00C5D5}" type="datetimeFigureOut">
              <a:rPr lang="es-AR" smtClean="0"/>
              <a:t>19/09/2016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AAAE-523E-440A-B193-23BD552981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68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5AAAE-523E-440A-B193-23BD55298139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120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13AC-2FA4-4096-B3A3-6A62161E1179}" type="datetime1">
              <a:rPr lang="es-ES" smtClean="0"/>
              <a:t>19/09/2016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1F7F-E417-4D5E-B363-07264623537E}" type="datetime1">
              <a:rPr lang="es-ES" smtClean="0"/>
              <a:t>19/09/2016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7099-3804-48DE-8703-2ECFD38DC77C}" type="datetime1">
              <a:rPr lang="es-ES" smtClean="0"/>
              <a:t>19/09/2016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04FB-EBBA-45DA-B62E-4478DC19FE6C}" type="datetime1">
              <a:rPr lang="es-ES" smtClean="0"/>
              <a:t>19/09/2016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4DC5-7BAA-4357-9F31-2F02B41BD9AD}" type="datetime1">
              <a:rPr lang="es-ES" smtClean="0"/>
              <a:t>19/09/2016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B212-0617-4A81-B612-262BBC0CC7F6}" type="datetime1">
              <a:rPr lang="es-ES" smtClean="0"/>
              <a:t>19/09/2016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5466-C3A3-47A9-9991-BB1CFA8043CA}" type="datetime1">
              <a:rPr lang="es-ES" smtClean="0"/>
              <a:t>19/09/2016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2614-2DC5-4E52-9BC7-923CDE91FA52}" type="datetime1">
              <a:rPr lang="es-ES" smtClean="0"/>
              <a:t>19/09/2016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4A74-FD2C-4ECC-98C4-0E1B8114A24D}" type="datetime1">
              <a:rPr lang="es-ES" smtClean="0"/>
              <a:t>19/09/2016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897B-E4FB-48A4-8793-C854429F6150}" type="datetime1">
              <a:rPr lang="es-ES" smtClean="0"/>
              <a:t>19/09/2016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A046-A087-4594-91C0-7CA0B29F974D}" type="datetime1">
              <a:rPr lang="es-ES" smtClean="0"/>
              <a:t>19/09/2016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EDC47-6572-433A-AA8B-0C9910C71287}" type="datetime1">
              <a:rPr lang="es-ES" smtClean="0"/>
              <a:t>19/09/2016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dy7val/nac-arduino/" TargetMode="External"/><Relationship Id="rId4" Type="http://schemas.openxmlformats.org/officeDocument/2006/relationships/hyperlink" Target="https://nac-arduino.herokuapp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2.jpeg"/><Relationship Id="rId2" Type="http://schemas.openxmlformats.org/officeDocument/2006/relationships/hyperlink" Target="https://es.wikipedia.org/wiki/Microcontrolado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arduino.cc/en/Main/ArduinoBoardSerialSingleSided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/4.0/" TargetMode="Externa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github.com/rody7val/nac-arduin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c-arduino.herokuapp.com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6.xml"/><Relationship Id="rId7" Type="http://schemas.openxmlformats.org/officeDocument/2006/relationships/hyperlink" Target="http://creativecommons.org/licenses/by/4.0/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/4.0/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es.wikipedia.org/wiki/Cultura_lib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51670"/>
            <a:ext cx="5400600" cy="936104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rgbClr val="F79646"/>
                </a:solidFill>
              </a:rPr>
              <a:t>Modulo_</a:t>
            </a:r>
            <a:r>
              <a:rPr lang="es-AR" sz="3600" dirty="0" smtClean="0">
                <a:solidFill>
                  <a:srgbClr val="F79646"/>
                </a:solidFill>
              </a:rPr>
              <a:t>2</a:t>
            </a:r>
            <a:r>
              <a:rPr lang="es-AR" sz="2400" dirty="0" smtClean="0">
                <a:solidFill>
                  <a:srgbClr val="F79646"/>
                </a:solidFill>
              </a:rPr>
              <a:t>:</a:t>
            </a:r>
            <a:r>
              <a:rPr lang="es-AR" sz="1600" dirty="0" smtClean="0">
                <a:solidFill>
                  <a:srgbClr val="F79646"/>
                </a:solidFill>
              </a:rPr>
              <a:t/>
            </a:r>
            <a:br>
              <a:rPr lang="es-AR" sz="1600" dirty="0" smtClean="0">
                <a:solidFill>
                  <a:srgbClr val="F79646"/>
                </a:solidFill>
              </a:rPr>
            </a:br>
            <a:r>
              <a:rPr lang="es-AR" sz="1800" dirty="0" smtClean="0">
                <a:solidFill>
                  <a:prstClr val="white"/>
                </a:solidFill>
              </a:rPr>
              <a:t>Cultura Libre</a:t>
            </a:r>
            <a:endParaRPr lang="es-AR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69656"/>
            <a:ext cx="3024336" cy="273844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5" name="Picture 3" descr="C:\Users\Rody\Documents\_Arduino-Nac\img\creativecommons-compact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348135" y="4056923"/>
            <a:ext cx="690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FORO: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https://nac-arduino.herokuapp.com</a:t>
            </a:r>
            <a:r>
              <a:rPr lang="es-AR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/</a:t>
            </a:r>
            <a:endParaRPr lang="es-A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dirty="0" smtClean="0">
                <a:solidFill>
                  <a:schemeClr val="accent6"/>
                </a:solidFill>
              </a:rPr>
              <a:t>REPOSITORIO: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https://github.com/rody7val/nac-arduino/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481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67494"/>
            <a:ext cx="8291264" cy="579710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Hardware Libre y Software Libre</a:t>
            </a:r>
            <a:r>
              <a:rPr lang="es-AR" sz="2400" dirty="0" smtClean="0">
                <a:solidFill>
                  <a:schemeClr val="accent6"/>
                </a:solidFill>
              </a:rPr>
              <a:t>.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1121" y="827145"/>
            <a:ext cx="8784976" cy="415440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sz="1600" dirty="0" smtClean="0">
                <a:solidFill>
                  <a:schemeClr val="accent6"/>
                </a:solidFill>
              </a:rPr>
              <a:t>«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El concepto de hardware libre ha crecido mucho debido a los llamados dispositivos de </a:t>
            </a:r>
            <a:r>
              <a:rPr lang="es-AR" sz="1600" dirty="0" smtClean="0">
                <a:solidFill>
                  <a:schemeClr val="accent6"/>
                </a:solidFill>
              </a:rPr>
              <a:t>lógica programable»</a:t>
            </a:r>
          </a:p>
          <a:p>
            <a:pPr marL="0" indent="0" algn="ctr">
              <a:buNone/>
            </a:pP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Básicamente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se trata de hardware al que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podemos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cambiar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el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software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y con esto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reconfigurarlo para otros usos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haciendo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que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un mismo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hardware pueda tener una gran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variedad de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usos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Un gran ejemplo de hardware libre es </a:t>
            </a:r>
            <a:r>
              <a:rPr lang="es-AR" sz="1600" dirty="0" smtClean="0">
                <a:solidFill>
                  <a:schemeClr val="accent6"/>
                </a:solidFill>
              </a:rPr>
              <a:t>Arduino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Sobre Arduino vamos a trabajar en este curso. </a:t>
            </a:r>
          </a:p>
          <a:p>
            <a:pPr marL="0" indent="0">
              <a:buNone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Es una </a:t>
            </a:r>
            <a:r>
              <a:rPr lang="es-AR" sz="1600" u="sng" dirty="0" smtClean="0">
                <a:solidFill>
                  <a:schemeClr val="bg1">
                    <a:lumMod val="85000"/>
                  </a:schemeClr>
                </a:solidFill>
              </a:rPr>
              <a:t>familia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de Software y Hardware muy simple con un </a:t>
            </a:r>
            <a:r>
              <a:rPr lang="es-AR" sz="1600" dirty="0" smtClean="0">
                <a:solidFill>
                  <a:schemeClr val="accent6"/>
                </a:solidFill>
              </a:rPr>
              <a:t>microcontrolador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integrado.</a:t>
            </a: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Un microcontrolador entonces, es un hardware básico y posee las </a:t>
            </a:r>
            <a: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  <a:t>tres</a:t>
            </a:r>
            <a:r>
              <a:rPr lang="es-AR" sz="1600" b="1" dirty="0">
                <a:solidFill>
                  <a:schemeClr val="bg1">
                    <a:lumMod val="85000"/>
                  </a:schemeClr>
                </a:solidFill>
              </a:rPr>
              <a:t> unidades principales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para que una computadora funcione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AR" sz="1600" dirty="0" smtClean="0">
                <a:solidFill>
                  <a:schemeClr val="accent6"/>
                </a:solidFill>
              </a:rPr>
              <a:t>Puertos </a:t>
            </a:r>
            <a:r>
              <a:rPr lang="es-AR" sz="1600" dirty="0">
                <a:solidFill>
                  <a:schemeClr val="accent6"/>
                </a:solidFill>
              </a:rPr>
              <a:t>de entrada/salida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para interactuar con </a:t>
            </a:r>
            <a:r>
              <a:rPr lang="es-AR" sz="1600" u="sng" dirty="0" smtClean="0">
                <a:solidFill>
                  <a:schemeClr val="bg1">
                    <a:lumMod val="85000"/>
                  </a:schemeClr>
                </a:solidFill>
              </a:rPr>
              <a:t>datos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, una </a:t>
            </a:r>
            <a:r>
              <a:rPr lang="es-AR" sz="1600" dirty="0" smtClean="0">
                <a:solidFill>
                  <a:schemeClr val="accent6"/>
                </a:solidFill>
              </a:rPr>
              <a:t>memoria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para almacenar éstos datos, y una </a:t>
            </a:r>
            <a:r>
              <a:rPr lang="es-AR" sz="1600" dirty="0" smtClean="0">
                <a:solidFill>
                  <a:schemeClr val="accent6"/>
                </a:solidFill>
              </a:rPr>
              <a:t>CPU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para procesarlos.</a:t>
            </a:r>
            <a:b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https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://es.wikipedia.org/wiki/Microcontrolador</a:t>
            </a: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6006"/>
            <a:ext cx="3024336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pic>
        <p:nvPicPr>
          <p:cNvPr id="6" name="5 Imagen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  <p:pic>
        <p:nvPicPr>
          <p:cNvPr id="7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dy\Documents\_Arduino-Nac\img\arduino_un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9" y="1199927"/>
            <a:ext cx="2342389" cy="1756792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5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4730" y="195486"/>
            <a:ext cx="8435280" cy="651719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Hardware Libre y Software Libre.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131590"/>
            <a:ext cx="8640960" cy="3539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Arduino, al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ser Hardware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libre, podemos encontrar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los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planos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de cómo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fabricarlo:</a:t>
            </a:r>
          </a:p>
          <a:p>
            <a:r>
              <a:rPr lang="es-AR" sz="1400" dirty="0" smtClean="0">
                <a:solidFill>
                  <a:schemeClr val="accent6"/>
                </a:solidFill>
              </a:rPr>
              <a:t>Montaje de la placa: </a:t>
            </a:r>
            <a:br>
              <a:rPr lang="es-AR" sz="1400" dirty="0" smtClean="0">
                <a:solidFill>
                  <a:schemeClr val="accent6"/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https://www.arduino.cc/en/Main/ArduinoBoardSerialSingleSided3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400" dirty="0" smtClean="0">
                <a:solidFill>
                  <a:schemeClr val="accent6"/>
                </a:solidFill>
              </a:rPr>
              <a:t>Software necesario</a:t>
            </a:r>
            <a:r>
              <a:rPr lang="es-AR" sz="1400" dirty="0">
                <a:solidFill>
                  <a:schemeClr val="accent6"/>
                </a:solidFill>
              </a:rPr>
              <a:t>: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https://www.arduino.cc/en/main/software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o directamente comprar alguna de las tantas variaciones que existen en el mercado. </a:t>
            </a:r>
          </a:p>
          <a:p>
            <a:pPr marL="0" indent="0">
              <a:buNone/>
            </a:pP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Que podemos hacer con un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icrocontrolador Arduino? 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Depende de la configuración. Si hablamos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del sistema operativo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Android (Software libre), cada fabricante lo utiliza a su modo y casi sin mencionarlo. Con Arduino pasa lo mismo, se pueden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crear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placas que controlen mandos a distancia, consolas portátiles, teléfonos celulares, </a:t>
            </a:r>
            <a:r>
              <a:rPr lang="es-AR" sz="1400" dirty="0" err="1" smtClean="0">
                <a:solidFill>
                  <a:schemeClr val="bg1">
                    <a:lumMod val="85000"/>
                  </a:schemeClr>
                </a:solidFill>
              </a:rPr>
              <a:t>drones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, etc.</a:t>
            </a:r>
          </a:p>
          <a:p>
            <a:pPr marL="0" indent="0">
              <a:buNone/>
            </a:pP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6006"/>
            <a:ext cx="3024336" cy="273844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5" name="4 Imagen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  <p:pic>
        <p:nvPicPr>
          <p:cNvPr id="6" name="Picture 3" descr="C:\Users\Rody\Documents\_Arduino-Nac\img\creativecommons-compact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1779662"/>
            <a:ext cx="3153544" cy="857250"/>
          </a:xfrm>
        </p:spPr>
        <p:txBody>
          <a:bodyPr>
            <a:normAutofit fontScale="90000"/>
          </a:bodyPr>
          <a:lstStyle/>
          <a:p>
            <a:pPr algn="l"/>
            <a:r>
              <a:rPr lang="es-AR" sz="3600" dirty="0" smtClean="0">
                <a:solidFill>
                  <a:schemeClr val="bg1"/>
                </a:solidFill>
              </a:rPr>
              <a:t>Fin del tema. </a:t>
            </a:r>
            <a:r>
              <a:rPr lang="es-AR" sz="3600" dirty="0" smtClean="0"/>
              <a:t/>
            </a:r>
            <a:br>
              <a:rPr lang="es-AR" sz="3600" dirty="0" smtClean="0"/>
            </a:br>
            <a:r>
              <a:rPr lang="es-AR" sz="2000" dirty="0" smtClean="0">
                <a:solidFill>
                  <a:schemeClr val="accent6"/>
                </a:solidFill>
              </a:rPr>
              <a:t>Muchas gracias!</a:t>
            </a:r>
            <a:endParaRPr lang="es-AR" sz="2000" dirty="0">
              <a:solidFill>
                <a:schemeClr val="accent6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6006"/>
            <a:ext cx="3024336" cy="273844"/>
          </a:xfrm>
        </p:spPr>
        <p:txBody>
          <a:bodyPr/>
          <a:lstStyle/>
          <a:p>
            <a:r>
              <a:rPr lang="es-AR" dirty="0" smtClean="0"/>
              <a:t>Rodolfo Valguarnera, NAC - Pigüé</a:t>
            </a:r>
            <a:endParaRPr lang="es-AR" dirty="0"/>
          </a:p>
        </p:txBody>
      </p:sp>
      <p:pic>
        <p:nvPicPr>
          <p:cNvPr id="1026" name="Picture 2" descr="C:\Users\Rody\Documents\_Arduino-Nac\img\arduino-u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9334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348135" y="4056923"/>
            <a:ext cx="690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FORO: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6"/>
              </a:rPr>
              <a:t>https://nac-arduino.herokuapp.com</a:t>
            </a:r>
            <a:r>
              <a:rPr lang="es-AR" dirty="0" smtClean="0">
                <a:solidFill>
                  <a:schemeClr val="bg1">
                    <a:lumMod val="85000"/>
                  </a:schemeClr>
                </a:solidFill>
                <a:hlinkClick r:id="rId6"/>
              </a:rPr>
              <a:t>/</a:t>
            </a:r>
            <a:endParaRPr lang="es-A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dirty="0" smtClean="0">
                <a:solidFill>
                  <a:schemeClr val="accent6"/>
                </a:solidFill>
              </a:rPr>
              <a:t>REPOSITORIO: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7"/>
              </a:rPr>
              <a:t>https://github.com/rody7val/nac-arduino/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310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55526"/>
            <a:ext cx="2880320" cy="648072"/>
          </a:xfrm>
        </p:spPr>
        <p:txBody>
          <a:bodyPr/>
          <a:lstStyle/>
          <a:p>
            <a:pPr algn="l"/>
            <a:r>
              <a:rPr lang="es-AR" sz="2400" dirty="0">
                <a:solidFill>
                  <a:srgbClr val="F79646"/>
                </a:solidFill>
              </a:rPr>
              <a:t>Contenidos: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91630"/>
            <a:ext cx="8229600" cy="3384376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s-AR" sz="1600" dirty="0">
                <a:solidFill>
                  <a:schemeClr val="accent6"/>
                </a:solidFill>
                <a:hlinkClick r:id="rId2" action="ppaction://hlinksldjump"/>
              </a:rPr>
              <a:t>Software</a:t>
            </a:r>
            <a:r>
              <a:rPr lang="es-AR" sz="1600" dirty="0" smtClean="0">
                <a:solidFill>
                  <a:schemeClr val="accent6"/>
                </a:solidFill>
                <a:hlinkClick r:id="rId2" action="ppaction://hlinksldjump"/>
              </a:rPr>
              <a:t>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1800"/>
              </a:spcAft>
            </a:pPr>
            <a:r>
              <a:rPr lang="es-AR" sz="1600" dirty="0">
                <a:solidFill>
                  <a:schemeClr val="accent6"/>
                </a:solidFill>
                <a:hlinkClick r:id="rId3" action="ppaction://hlinksldjump"/>
              </a:rPr>
              <a:t>Hardware</a:t>
            </a:r>
            <a:r>
              <a:rPr lang="es-AR" sz="1600" dirty="0" smtClean="0">
                <a:solidFill>
                  <a:schemeClr val="accent6"/>
                </a:solidFill>
                <a:hlinkClick r:id="rId3" action="ppaction://hlinksldjump"/>
              </a:rPr>
              <a:t>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1800"/>
              </a:spcAft>
            </a:pPr>
            <a:r>
              <a:rPr lang="es-AR" sz="1600" dirty="0" smtClean="0">
                <a:solidFill>
                  <a:schemeClr val="accent6"/>
                </a:solidFill>
                <a:hlinkClick r:id="rId4" action="ppaction://hlinksldjump"/>
              </a:rPr>
              <a:t>Software </a:t>
            </a:r>
            <a:r>
              <a:rPr lang="es-AR" sz="1600" dirty="0">
                <a:solidFill>
                  <a:schemeClr val="accent6"/>
                </a:solidFill>
                <a:hlinkClick r:id="rId4" action="ppaction://hlinksldjump"/>
              </a:rPr>
              <a:t>Libre</a:t>
            </a:r>
            <a:r>
              <a:rPr lang="es-AR" sz="1600" dirty="0" smtClean="0">
                <a:solidFill>
                  <a:schemeClr val="accent6"/>
                </a:solidFill>
                <a:hlinkClick r:id="rId4" action="ppaction://hlinksldjump"/>
              </a:rPr>
              <a:t>.</a:t>
            </a:r>
            <a:endParaRPr lang="es-AR" sz="1600" dirty="0" smtClean="0">
              <a:solidFill>
                <a:schemeClr val="accent6"/>
              </a:solidFill>
              <a:hlinkClick r:id="rId3" action="ppaction://hlinksldjump"/>
            </a:endParaRPr>
          </a:p>
          <a:p>
            <a:pPr>
              <a:spcAft>
                <a:spcPts val="1800"/>
              </a:spcAft>
            </a:pPr>
            <a:r>
              <a:rPr lang="es-AR" sz="1600" dirty="0" smtClean="0">
                <a:solidFill>
                  <a:schemeClr val="accent6"/>
                </a:solidFill>
                <a:hlinkClick r:id="rId5" action="ppaction://hlinksldjump"/>
              </a:rPr>
              <a:t>Hardware Libre.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1800"/>
              </a:spcAft>
            </a:pPr>
            <a:r>
              <a:rPr lang="es-AR" sz="1600" dirty="0" smtClean="0">
                <a:solidFill>
                  <a:schemeClr val="accent6"/>
                </a:solidFill>
                <a:hlinkClick r:id="rId6" action="ppaction://hlinksldjump"/>
              </a:rPr>
              <a:t>Hardware Libre y </a:t>
            </a:r>
            <a:r>
              <a:rPr lang="es-AR" sz="1600" dirty="0">
                <a:solidFill>
                  <a:schemeClr val="accent6"/>
                </a:solidFill>
                <a:hlinkClick r:id="rId6" action="ppaction://hlinksldjump"/>
              </a:rPr>
              <a:t>S</a:t>
            </a:r>
            <a:r>
              <a:rPr lang="es-AR" sz="1600" dirty="0" smtClean="0">
                <a:solidFill>
                  <a:schemeClr val="accent6"/>
                </a:solidFill>
                <a:hlinkClick r:id="rId6" action="ppaction://hlinksldjump"/>
              </a:rPr>
              <a:t>oftware Libre.</a:t>
            </a:r>
            <a:endParaRPr lang="es-AR" sz="1600" dirty="0" smtClean="0">
              <a:solidFill>
                <a:schemeClr val="accent6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69656"/>
            <a:ext cx="3024336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 dirty="0"/>
          </a:p>
        </p:txBody>
      </p:sp>
      <p:pic>
        <p:nvPicPr>
          <p:cNvPr id="5" name="Picture 3" descr="C:\Users\Rody\Documents\_Arduino-Nac\img\creativecommons-compacto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8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6"/>
            <a:ext cx="2890664" cy="565571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</a:rPr>
              <a:t>Software</a:t>
            </a:r>
            <a:endParaRPr lang="es-AR" sz="2400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874058"/>
            <a:ext cx="8678688" cy="392994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AR" sz="1600" b="1" dirty="0">
                <a:solidFill>
                  <a:prstClr val="white">
                    <a:lumMod val="85000"/>
                  </a:prstClr>
                </a:solidFill>
              </a:rPr>
              <a:t>Que es el </a:t>
            </a:r>
            <a:r>
              <a:rPr lang="es-AR" sz="1600" b="1" dirty="0" smtClean="0">
                <a:solidFill>
                  <a:prstClr val="white">
                    <a:lumMod val="85000"/>
                  </a:prstClr>
                </a:solidFill>
              </a:rPr>
              <a:t>Software? </a:t>
            </a:r>
            <a:r>
              <a:rPr lang="es-AR" sz="1400" dirty="0" smtClean="0">
                <a:solidFill>
                  <a:prstClr val="white">
                    <a:lumMod val="85000"/>
                  </a:prstClr>
                </a:solidFill>
              </a:rPr>
              <a:t>Es el equipamiento </a:t>
            </a:r>
            <a:r>
              <a:rPr lang="es-AR" sz="1400" dirty="0" smtClean="0">
                <a:solidFill>
                  <a:schemeClr val="accent6"/>
                </a:solidFill>
              </a:rPr>
              <a:t>lógicos e intangible </a:t>
            </a:r>
            <a:r>
              <a:rPr lang="es-AR" sz="1400" dirty="0" smtClean="0">
                <a:solidFill>
                  <a:prstClr val="white">
                    <a:lumMod val="85000"/>
                  </a:prstClr>
                </a:solidFill>
              </a:rPr>
              <a:t>de una computadora.</a:t>
            </a:r>
          </a:p>
          <a:p>
            <a:pPr marL="0" lvl="0" indent="0">
              <a:buNone/>
            </a:pPr>
            <a:endParaRPr lang="es-AR" sz="1400" dirty="0" smtClean="0">
              <a:solidFill>
                <a:prstClr val="white">
                  <a:lumMod val="85000"/>
                </a:prstClr>
              </a:solidFill>
            </a:endParaRPr>
          </a:p>
          <a:p>
            <a:pPr marL="0" lvl="0" indent="0">
              <a:buNone/>
            </a:pPr>
            <a:endParaRPr lang="es-AR" sz="1400" dirty="0" smtClean="0">
              <a:solidFill>
                <a:prstClr val="white">
                  <a:lumMod val="85000"/>
                </a:prstClr>
              </a:solidFill>
            </a:endParaRPr>
          </a:p>
          <a:p>
            <a:pPr marL="0" lvl="0" indent="0">
              <a:buNone/>
            </a:pPr>
            <a:r>
              <a:rPr lang="es-AR" sz="1400" dirty="0" smtClean="0">
                <a:solidFill>
                  <a:prstClr val="white">
                    <a:lumMod val="85000"/>
                  </a:prstClr>
                </a:solidFill>
              </a:rPr>
              <a:t>El software comprende el conjunto de </a:t>
            </a:r>
            <a:r>
              <a:rPr lang="es-AR" sz="1400" dirty="0" smtClean="0">
                <a:solidFill>
                  <a:schemeClr val="accent6"/>
                </a:solidFill>
              </a:rPr>
              <a:t>programas informáticos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 smtClean="0">
                <a:solidFill>
                  <a:prstClr val="white">
                    <a:lumMod val="85000"/>
                  </a:prstClr>
                </a:solidFill>
              </a:rPr>
              <a:t>que permiten ejecutar </a:t>
            </a:r>
            <a:r>
              <a:rPr lang="es-AR" sz="1400" b="1" dirty="0" smtClean="0">
                <a:solidFill>
                  <a:prstClr val="white">
                    <a:lumMod val="85000"/>
                  </a:prstClr>
                </a:solidFill>
              </a:rPr>
              <a:t>distintas tareas</a:t>
            </a:r>
            <a:r>
              <a:rPr lang="es-AR" sz="1400" dirty="0" smtClean="0">
                <a:solidFill>
                  <a:prstClr val="white">
                    <a:lumMod val="85000"/>
                  </a:prstClr>
                </a:solidFill>
              </a:rPr>
              <a:t> en una computadora.</a:t>
            </a:r>
          </a:p>
          <a:p>
            <a:pPr marL="0" lvl="0" indent="0">
              <a:buNone/>
            </a:pPr>
            <a:endParaRPr lang="es-AR" sz="1400" dirty="0" smtClean="0">
              <a:solidFill>
                <a:prstClr val="white">
                  <a:lumMod val="85000"/>
                </a:prstClr>
              </a:solidFill>
            </a:endParaRPr>
          </a:p>
          <a:p>
            <a:pPr marL="0" lvl="0" indent="0">
              <a:buNone/>
            </a:pPr>
            <a:endParaRPr lang="es-AR" sz="1400" dirty="0" smtClean="0">
              <a:solidFill>
                <a:prstClr val="white">
                  <a:lumMod val="85000"/>
                </a:prst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 programa informático es una serie de </a:t>
            </a:r>
            <a:r>
              <a:rPr lang="es-AR" sz="1400" dirty="0" smtClean="0">
                <a:solidFill>
                  <a:schemeClr val="accent6"/>
                </a:solidFill>
              </a:rPr>
              <a:t>instrucciones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s-AR" sz="1400" dirty="0" smtClean="0">
                <a:solidFill>
                  <a:schemeClr val="accent6"/>
                </a:solidFill>
              </a:rPr>
              <a:t>comandos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o </a:t>
            </a:r>
            <a:r>
              <a:rPr lang="es-AR" sz="1400" dirty="0" smtClean="0">
                <a:solidFill>
                  <a:schemeClr val="accent6"/>
                </a:solidFill>
              </a:rPr>
              <a:t>reglas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u="sng" dirty="0" smtClean="0">
                <a:solidFill>
                  <a:schemeClr val="bg1">
                    <a:lumMod val="85000"/>
                  </a:schemeClr>
                </a:solidFill>
              </a:rPr>
              <a:t>escritas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para realizar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una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tarea especifica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una computadora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accent6"/>
                </a:solidFill>
              </a:rPr>
              <a:t>«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Los objetos materiales se fabrican (hardware)</a:t>
            </a:r>
            <a:r>
              <a:rPr lang="es-AR" sz="1400" dirty="0" smtClean="0">
                <a:solidFill>
                  <a:schemeClr val="accent6"/>
                </a:solidFill>
              </a:rPr>
              <a:t>»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accent6"/>
                </a:solidFill>
              </a:rPr>
              <a:t>«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Los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programas se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escriben (software)</a:t>
            </a:r>
            <a:r>
              <a:rPr lang="es-AR" sz="1400" dirty="0" smtClean="0">
                <a:solidFill>
                  <a:schemeClr val="accent6"/>
                </a:solidFill>
              </a:rPr>
              <a:t>»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6006"/>
            <a:ext cx="3024336" cy="273844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6" name="5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  <p:pic>
        <p:nvPicPr>
          <p:cNvPr id="7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6"/>
            <a:ext cx="2376264" cy="579711"/>
          </a:xfrm>
        </p:spPr>
        <p:txBody>
          <a:bodyPr/>
          <a:lstStyle/>
          <a:p>
            <a:pPr algn="l"/>
            <a:r>
              <a:rPr lang="es-AR" sz="2400" dirty="0">
                <a:solidFill>
                  <a:srgbClr val="F79646"/>
                </a:solidFill>
              </a:rPr>
              <a:t>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43558"/>
            <a:ext cx="8640960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Los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programas informáticos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poseen </a:t>
            </a:r>
            <a:r>
              <a:rPr lang="es-AR" sz="1400" dirty="0">
                <a:solidFill>
                  <a:schemeClr val="accent6"/>
                </a:solidFill>
              </a:rPr>
              <a:t>dos tipos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formato:</a:t>
            </a:r>
          </a:p>
          <a:p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Un formato en </a:t>
            </a:r>
            <a:r>
              <a:rPr lang="es-AR" sz="1400" dirty="0" smtClean="0">
                <a:solidFill>
                  <a:schemeClr val="accent6"/>
                </a:solidFill>
              </a:rPr>
              <a:t>código maquina </a:t>
            </a:r>
            <a:r>
              <a:rPr lang="es-AR" sz="1400" dirty="0">
                <a:solidFill>
                  <a:schemeClr val="accent6"/>
                </a:solidFill>
              </a:rPr>
              <a:t>o </a:t>
            </a:r>
            <a:r>
              <a:rPr lang="es-AR" sz="1400" dirty="0" smtClean="0">
                <a:solidFill>
                  <a:schemeClr val="accent6"/>
                </a:solidFill>
              </a:rPr>
              <a:t>ejecutable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que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 computadora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puede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utilizar directamente para ejecutar el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programa.</a:t>
            </a:r>
          </a:p>
          <a:p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Y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 formato en </a:t>
            </a:r>
            <a:r>
              <a:rPr lang="es-AR" sz="1400" dirty="0">
                <a:solidFill>
                  <a:schemeClr val="accent6"/>
                </a:solidFill>
              </a:rPr>
              <a:t>código fuente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legible para humanos, del cual se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derivan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los programas ejecutables.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código máquina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es el único lenguaje que puede ejecutar una </a:t>
            </a:r>
            <a:br>
              <a:rPr lang="es-A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computadora. Es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interpretado directamente por el microprocesador.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código fuente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 de un programa está escrito por un programador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algún lenguaje de programación, pero en este primer estado no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directamente ejecutable por la computadora, sino que debe ser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traducido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código maquina o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 ejecutable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mediante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compilador;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así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será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posible para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 máquina de ejecutarlo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6006"/>
            <a:ext cx="3024336" cy="273844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7" name="Picture 3" descr="C:\Users\Rody\Documents\_Arduino-Nac\img\creativecommons-compact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Rody\Documents\_Arduino-Nac\img\code-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5" y="2017458"/>
            <a:ext cx="2566201" cy="2499675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ody\Documents\_Arduino-Nac\img\code-maquin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4858"/>
            <a:ext cx="2160240" cy="1786712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1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95486"/>
            <a:ext cx="8291264" cy="579711"/>
          </a:xfrm>
        </p:spPr>
        <p:txBody>
          <a:bodyPr/>
          <a:lstStyle/>
          <a:p>
            <a:pPr algn="l"/>
            <a:r>
              <a:rPr lang="es-AR" sz="2400" dirty="0">
                <a:solidFill>
                  <a:srgbClr val="F79646"/>
                </a:solidFill>
              </a:rPr>
              <a:t>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843558"/>
            <a:ext cx="8640960" cy="40771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El software se clasifica en 3 categorías:</a:t>
            </a:r>
          </a:p>
          <a:p>
            <a:pPr marL="0" indent="0">
              <a:buNone/>
            </a:pP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600" u="sng" dirty="0" smtClean="0">
                <a:solidFill>
                  <a:schemeClr val="bg1">
                    <a:lumMod val="85000"/>
                  </a:schemeClr>
                </a:solidFill>
              </a:rPr>
              <a:t>Software </a:t>
            </a:r>
            <a:r>
              <a:rPr lang="es-AR" sz="1600" u="sng" dirty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s-AR" sz="1600" u="sng" dirty="0" smtClean="0">
                <a:solidFill>
                  <a:schemeClr val="bg1">
                    <a:lumMod val="85000"/>
                  </a:schemeClr>
                </a:solidFill>
              </a:rPr>
              <a:t>sistema: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ermite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usuario y al programador </a:t>
            </a:r>
            <a:r>
              <a:rPr lang="es-AR" sz="1400" dirty="0">
                <a:solidFill>
                  <a:schemeClr val="accent6"/>
                </a:solidFill>
              </a:rPr>
              <a:t>tener el control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sobre el hardware (componentes físicos) y dar soporte a otros programas informáticos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 Comienzan a funcionar cuando se enciende la computadora. Ejemplos: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100" dirty="0" smtClean="0">
                <a:solidFill>
                  <a:schemeClr val="accent6"/>
                </a:solidFill>
              </a:rPr>
              <a:t>Sistemas operativos, Controladores </a:t>
            </a:r>
            <a:r>
              <a:rPr lang="es-AR" sz="1100" dirty="0">
                <a:solidFill>
                  <a:schemeClr val="accent6"/>
                </a:solidFill>
              </a:rPr>
              <a:t>de </a:t>
            </a:r>
            <a:r>
              <a:rPr lang="es-AR" sz="1100" dirty="0" smtClean="0">
                <a:solidFill>
                  <a:schemeClr val="accent6"/>
                </a:solidFill>
              </a:rPr>
              <a:t>dispositivos, Herramientas </a:t>
            </a:r>
            <a:r>
              <a:rPr lang="es-AR" sz="1100" dirty="0">
                <a:solidFill>
                  <a:schemeClr val="accent6"/>
                </a:solidFill>
              </a:rPr>
              <a:t>de </a:t>
            </a:r>
            <a:r>
              <a:rPr lang="es-AR" sz="1100" dirty="0" smtClean="0">
                <a:solidFill>
                  <a:schemeClr val="accent6"/>
                </a:solidFill>
              </a:rPr>
              <a:t>diagnóstico, Herramientas </a:t>
            </a:r>
            <a:r>
              <a:rPr lang="es-AR" sz="1100" dirty="0">
                <a:solidFill>
                  <a:schemeClr val="accent6"/>
                </a:solidFill>
              </a:rPr>
              <a:t>de Corrección y </a:t>
            </a:r>
            <a:r>
              <a:rPr lang="es-AR" sz="1100" dirty="0" smtClean="0">
                <a:solidFill>
                  <a:schemeClr val="accent6"/>
                </a:solidFill>
              </a:rPr>
              <a:t>Optimización, Servidores, Utilidades, etc.</a:t>
            </a:r>
          </a:p>
          <a:p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600" u="sng" dirty="0" smtClean="0">
                <a:solidFill>
                  <a:schemeClr val="bg1">
                    <a:lumMod val="85000"/>
                  </a:schemeClr>
                </a:solidFill>
              </a:rPr>
              <a:t>Software </a:t>
            </a:r>
            <a:r>
              <a:rPr lang="es-AR" sz="1600" u="sng" dirty="0">
                <a:solidFill>
                  <a:schemeClr val="bg1">
                    <a:lumMod val="85000"/>
                  </a:schemeClr>
                </a:solidFill>
              </a:rPr>
              <a:t>de programación</a:t>
            </a:r>
            <a:r>
              <a:rPr lang="es-AR" sz="1600" u="sng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permiten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al programador desarrollar programas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informáticos de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una manera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práctica. </a:t>
            </a:r>
            <a:r>
              <a:rPr lang="es-AR" sz="1400" dirty="0" smtClean="0">
                <a:solidFill>
                  <a:prstClr val="white">
                    <a:lumMod val="85000"/>
                  </a:prstClr>
                </a:solidFill>
              </a:rPr>
              <a:t>El </a:t>
            </a:r>
            <a:r>
              <a:rPr lang="es-AR" sz="1400" dirty="0">
                <a:solidFill>
                  <a:prstClr val="white">
                    <a:lumMod val="85000"/>
                  </a:prstClr>
                </a:solidFill>
              </a:rPr>
              <a:t>IDE </a:t>
            </a:r>
            <a:r>
              <a:rPr lang="es-AR" sz="1400" dirty="0" smtClean="0">
                <a:solidFill>
                  <a:prstClr val="white">
                    <a:lumMod val="85000"/>
                  </a:prstClr>
                </a:solidFill>
              </a:rPr>
              <a:t>de Arduino es un software de programación. Ejemplos:</a:t>
            </a:r>
            <a:br>
              <a:rPr lang="es-AR" sz="1400" dirty="0" smtClean="0">
                <a:solidFill>
                  <a:prstClr val="white">
                    <a:lumMod val="85000"/>
                  </a:prstClr>
                </a:solidFill>
              </a:rPr>
            </a:br>
            <a:r>
              <a:rPr lang="es-AR" sz="1100" dirty="0" smtClean="0">
                <a:solidFill>
                  <a:schemeClr val="accent6"/>
                </a:solidFill>
              </a:rPr>
              <a:t>Editores </a:t>
            </a:r>
            <a:r>
              <a:rPr lang="es-AR" sz="1100" dirty="0">
                <a:solidFill>
                  <a:schemeClr val="accent6"/>
                </a:solidFill>
              </a:rPr>
              <a:t>de </a:t>
            </a:r>
            <a:r>
              <a:rPr lang="es-AR" sz="1100" dirty="0" smtClean="0">
                <a:solidFill>
                  <a:schemeClr val="accent6"/>
                </a:solidFill>
              </a:rPr>
              <a:t>texto, Compiladores, Intérpretes, Enlazadores, Depuradores, Entornos </a:t>
            </a:r>
            <a:r>
              <a:rPr lang="es-AR" sz="1100" dirty="0">
                <a:solidFill>
                  <a:schemeClr val="accent6"/>
                </a:solidFill>
              </a:rPr>
              <a:t>de Desarrollo Integrados (IDE): Agrupan las anteriores </a:t>
            </a:r>
            <a:r>
              <a:rPr lang="es-AR" sz="1100" dirty="0" smtClean="0">
                <a:solidFill>
                  <a:schemeClr val="accent6"/>
                </a:solidFill>
              </a:rPr>
              <a:t>herramientas, etc.</a:t>
            </a:r>
          </a:p>
          <a:p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600" u="sng" dirty="0" smtClean="0">
                <a:solidFill>
                  <a:schemeClr val="bg1">
                    <a:lumMod val="85000"/>
                  </a:schemeClr>
                </a:solidFill>
              </a:rPr>
              <a:t>Software de aplicación: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permite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 los usuarios llevar a cabo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tareas específicas. Ejemplos: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100" dirty="0" smtClean="0">
                <a:solidFill>
                  <a:schemeClr val="accent6"/>
                </a:solidFill>
              </a:rPr>
              <a:t>Aplicaciones </a:t>
            </a:r>
            <a:r>
              <a:rPr lang="es-AR" sz="1100" dirty="0">
                <a:solidFill>
                  <a:schemeClr val="accent6"/>
                </a:solidFill>
              </a:rPr>
              <a:t>para Control de sistemas y automatización </a:t>
            </a:r>
            <a:r>
              <a:rPr lang="es-AR" sz="1100" dirty="0" smtClean="0">
                <a:solidFill>
                  <a:schemeClr val="accent6"/>
                </a:solidFill>
              </a:rPr>
              <a:t>industrial, Aplicaciones ofimáticas, Software educativo, Software empresarial, Bases </a:t>
            </a:r>
            <a:r>
              <a:rPr lang="es-AR" sz="1100" dirty="0">
                <a:solidFill>
                  <a:schemeClr val="accent6"/>
                </a:solidFill>
              </a:rPr>
              <a:t>de </a:t>
            </a:r>
            <a:r>
              <a:rPr lang="es-AR" sz="1100" dirty="0" smtClean="0">
                <a:solidFill>
                  <a:schemeClr val="accent6"/>
                </a:solidFill>
              </a:rPr>
              <a:t>datos, Telecomunicaciones, Videojuegos, etc.</a:t>
            </a:r>
            <a:endParaRPr lang="es-AR" sz="1100" dirty="0">
              <a:solidFill>
                <a:schemeClr val="accent6"/>
              </a:solidFill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6006"/>
            <a:ext cx="3024336" cy="273844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6" name="5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  <p:pic>
        <p:nvPicPr>
          <p:cNvPr id="7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2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67494"/>
            <a:ext cx="3672408" cy="648072"/>
          </a:xfrm>
        </p:spPr>
        <p:txBody>
          <a:bodyPr/>
          <a:lstStyle/>
          <a:p>
            <a:pPr algn="l"/>
            <a:r>
              <a:rPr lang="es-AR" sz="2400" dirty="0" smtClean="0">
                <a:solidFill>
                  <a:srgbClr val="F79646"/>
                </a:solidFill>
              </a:rPr>
              <a:t>Hardware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2256" y="1059582"/>
            <a:ext cx="8229600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  <a:t>Que es el Hardware?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Son los </a:t>
            </a:r>
            <a:r>
              <a:rPr lang="es-AR" sz="1400" b="1" dirty="0" smtClean="0">
                <a:solidFill>
                  <a:schemeClr val="accent6"/>
                </a:solidFill>
              </a:rPr>
              <a:t>elementos físicos</a:t>
            </a:r>
            <a:r>
              <a:rPr lang="es-AR" sz="1400" dirty="0" smtClean="0">
                <a:solidFill>
                  <a:schemeClr val="accent6"/>
                </a:solidFill>
              </a:rPr>
              <a:t>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 un sistema informático. Como los elementos que componen una computadora.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Comúnmente suele definirse una computadora por la velocidad de su procesador, la cantidad de memoria </a:t>
            </a:r>
            <a:r>
              <a:rPr lang="es-AR" sz="1400" dirty="0" err="1" smtClean="0">
                <a:solidFill>
                  <a:schemeClr val="bg1">
                    <a:lumMod val="85000"/>
                  </a:schemeClr>
                </a:solidFill>
              </a:rPr>
              <a:t>ram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y disco, la marca tal vez y en algunos casos se tiene en cuenta la placa de video.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Pero el hardware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no esta compuesto solamente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por un procesador,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s-AR" sz="1400" dirty="0" err="1" smtClean="0">
                <a:solidFill>
                  <a:schemeClr val="bg1">
                    <a:lumMod val="85000"/>
                  </a:schemeClr>
                </a:solidFill>
              </a:rPr>
              <a:t>am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y disco.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Técnicamente el concepto hardware refiere que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se trata de todas las partes tangibles de un sistema informático y comprende componentes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eléctricos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electrónicos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electromecánicos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mecánicos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accent6"/>
                </a:solidFill>
              </a:rPr>
              <a:t>«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Los objetos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materiales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se fabrican (hardware)</a:t>
            </a:r>
            <a:r>
              <a:rPr lang="es-AR" sz="1400" dirty="0">
                <a:solidFill>
                  <a:schemeClr val="accent6"/>
                </a:solidFill>
              </a:rPr>
              <a:t>»</a:t>
            </a:r>
          </a:p>
          <a:p>
            <a:pPr marL="0" indent="0">
              <a:buNone/>
            </a:pPr>
            <a:r>
              <a:rPr lang="es-AR" sz="1400" dirty="0">
                <a:solidFill>
                  <a:schemeClr val="accent6"/>
                </a:solidFill>
              </a:rPr>
              <a:t>«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Los programas se escriben (software)</a:t>
            </a:r>
            <a:r>
              <a:rPr lang="es-AR" sz="1400" dirty="0">
                <a:solidFill>
                  <a:schemeClr val="accent6"/>
                </a:solidFill>
              </a:rPr>
              <a:t>»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69656"/>
            <a:ext cx="3024336" cy="273844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5" name="4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  <p:pic>
        <p:nvPicPr>
          <p:cNvPr id="6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3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23478"/>
            <a:ext cx="2664296" cy="576065"/>
          </a:xfrm>
        </p:spPr>
        <p:txBody>
          <a:bodyPr/>
          <a:lstStyle/>
          <a:p>
            <a:pPr algn="l"/>
            <a:r>
              <a:rPr lang="es-AR" sz="2400" dirty="0">
                <a:solidFill>
                  <a:srgbClr val="F79646"/>
                </a:solidFill>
              </a:rPr>
              <a:t>Hardware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555526"/>
            <a:ext cx="8712968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El hardware se clasifica en dos categorías:</a:t>
            </a:r>
          </a:p>
          <a:p>
            <a:pPr marL="0" indent="0">
              <a:buNone/>
            </a:pP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Hardware básico: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conjunto de dispositivos </a:t>
            </a:r>
            <a:r>
              <a:rPr lang="es-AR" sz="1400" dirty="0" smtClean="0">
                <a:solidFill>
                  <a:schemeClr val="accent6"/>
                </a:solidFill>
              </a:rPr>
              <a:t>indispensables necesarios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para que una computadora funcione. Es decir, que sea capaz de recibir datos, procesarlos, almacenarlos y reenviarlos.</a:t>
            </a:r>
          </a:p>
          <a:p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Hardware complementario: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dispositivos </a:t>
            </a:r>
            <a:r>
              <a:rPr lang="es-AR" sz="1400" dirty="0" smtClean="0">
                <a:solidFill>
                  <a:schemeClr val="accent6"/>
                </a:solidFill>
              </a:rPr>
              <a:t>dedicados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a realizar funciones especificas, no necesarias para el funcionamiento de una computadora.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69656"/>
            <a:ext cx="3024336" cy="273844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6" name="5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  <p:pic>
        <p:nvPicPr>
          <p:cNvPr id="7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Rody\Documents\_Arduino-Nac\img\webc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95886"/>
            <a:ext cx="1029824" cy="998191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ody\Documents\_Arduino-Nac\img\pendriv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830" y="3795886"/>
            <a:ext cx="529751" cy="988354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ody\Documents\_Arduino-Nac\img\microfon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95886"/>
            <a:ext cx="998191" cy="998191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ody\Documents\_Arduino-Nac\img\cpu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67693"/>
            <a:ext cx="998191" cy="1056587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Rody\Documents\_Arduino-Nac\img\ra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830" y="2067693"/>
            <a:ext cx="529752" cy="1056587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Rody\Documents\_Arduino-Nac\img\keyboar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67693"/>
            <a:ext cx="1029824" cy="1056587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3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6"/>
            <a:ext cx="3394720" cy="565571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</a:rPr>
              <a:t>Software Libre</a:t>
            </a:r>
            <a:endParaRPr lang="es-AR" sz="2400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43558"/>
            <a:ext cx="8712968" cy="396044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AR" sz="1600" b="1" dirty="0">
                <a:solidFill>
                  <a:prstClr val="white">
                    <a:lumMod val="85000"/>
                  </a:prstClr>
                </a:solidFill>
              </a:rPr>
              <a:t>Qué pasa si al </a:t>
            </a:r>
            <a:r>
              <a:rPr lang="es-AR" sz="1600" b="1" dirty="0" smtClean="0">
                <a:solidFill>
                  <a:prstClr val="white">
                    <a:lumMod val="85000"/>
                  </a:prstClr>
                </a:solidFill>
              </a:rPr>
              <a:t>software le </a:t>
            </a:r>
            <a:r>
              <a:rPr lang="es-AR" sz="1600" b="1" dirty="0">
                <a:solidFill>
                  <a:prstClr val="white">
                    <a:lumMod val="85000"/>
                  </a:prstClr>
                </a:solidFill>
              </a:rPr>
              <a:t>aplicamos el concepto de libertad</a:t>
            </a:r>
            <a:r>
              <a:rPr lang="es-AR" sz="1600" b="1" dirty="0" smtClean="0">
                <a:solidFill>
                  <a:prstClr val="white">
                    <a:lumMod val="85000"/>
                  </a:prstClr>
                </a:solidFill>
              </a:rPr>
              <a:t>?</a:t>
            </a:r>
          </a:p>
          <a:p>
            <a:pPr marL="0" lvl="0" indent="0">
              <a:buNone/>
            </a:pPr>
            <a:endParaRPr lang="es-AR" sz="1600" b="1" dirty="0" smtClean="0">
              <a:solidFill>
                <a:prstClr val="white">
                  <a:lumMod val="85000"/>
                </a:prstClr>
              </a:solidFill>
            </a:endParaRPr>
          </a:p>
          <a:p>
            <a:pPr marL="0" lvl="0" indent="0">
              <a:buNone/>
            </a:pPr>
            <a:r>
              <a:rPr lang="es-AR" sz="1600" dirty="0" smtClean="0">
                <a:solidFill>
                  <a:schemeClr val="accent6"/>
                </a:solidFill>
              </a:rPr>
              <a:t>«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La filosofía del software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libre ofrece al usuario </a:t>
            </a:r>
            <a:r>
              <a:rPr lang="es-AR" sz="1600" dirty="0">
                <a:solidFill>
                  <a:schemeClr val="accent6"/>
                </a:solidFill>
              </a:rPr>
              <a:t>cuatro libertades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libertad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uso (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para cualquier propósito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), </a:t>
            </a:r>
          </a:p>
          <a:p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estudio y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modificación (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para adaptarlo a nuestras necesidades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), </a:t>
            </a:r>
          </a:p>
          <a:p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de distribución (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copias para todos!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), </a:t>
            </a:r>
          </a:p>
          <a:p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y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de redistribución de las versiones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modificadas (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para proponer mejoras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es-AR" sz="1600" dirty="0" smtClean="0">
                <a:solidFill>
                  <a:schemeClr val="accent6"/>
                </a:solidFill>
              </a:rPr>
              <a:t>»</a:t>
            </a:r>
            <a:endParaRPr lang="es-AR" sz="1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Que sea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libre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no significa que sea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gratis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, son conceptos distintos. </a:t>
            </a: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 </a:t>
            </a:r>
            <a:r>
              <a:rPr lang="es-AR" sz="1400" dirty="0">
                <a:solidFill>
                  <a:schemeClr val="accent6"/>
                </a:solidFill>
              </a:rPr>
              <a:t>programa informático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es software libre si otorga a los usuarios todas estas libertades de manera adecuada. De lo contrario no es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libre.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6006"/>
            <a:ext cx="3024336" cy="273844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6" name="5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  <p:pic>
        <p:nvPicPr>
          <p:cNvPr id="7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9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7495"/>
            <a:ext cx="4680520" cy="648072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rgbClr val="F79646"/>
                </a:solidFill>
              </a:rPr>
              <a:t>Hardware libre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059582"/>
            <a:ext cx="8568952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  <a:t>Y qué pasa si al hardware le aplicamos el concepto de libertad?</a:t>
            </a:r>
          </a:p>
          <a:p>
            <a:pPr marL="0" indent="0">
              <a:buNone/>
            </a:pPr>
            <a:endParaRPr lang="es-AR" sz="1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dirty="0" smtClean="0">
                <a:solidFill>
                  <a:schemeClr val="accent6"/>
                </a:solidFill>
              </a:rPr>
              <a:t>«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Se trata de hardware cuyas especificaciones y diagramas son de </a:t>
            </a:r>
            <a:r>
              <a:rPr lang="es-AR" sz="1600" dirty="0" smtClean="0">
                <a:solidFill>
                  <a:schemeClr val="accent6"/>
                </a:solidFill>
              </a:rPr>
              <a:t>acceso público»</a:t>
            </a:r>
          </a:p>
          <a:p>
            <a:pPr marL="0" indent="0">
              <a:buNone/>
            </a:pPr>
            <a:endParaRPr lang="es-AR" sz="16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El </a:t>
            </a:r>
            <a:r>
              <a:rPr lang="es-AR" sz="1600" u="sng" dirty="0" smtClean="0">
                <a:solidFill>
                  <a:schemeClr val="bg1">
                    <a:lumMod val="85000"/>
                  </a:schemeClr>
                </a:solidFill>
              </a:rPr>
              <a:t>hardware libre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sigue los conceptos de </a:t>
            </a:r>
            <a:r>
              <a:rPr lang="es-AR" sz="1600" dirty="0" smtClean="0">
                <a:solidFill>
                  <a:schemeClr val="accent6"/>
                </a:solidFill>
              </a:rPr>
              <a:t>libertad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de la </a:t>
            </a:r>
            <a:r>
              <a:rPr lang="es-AR" sz="1600" u="sng" dirty="0" smtClean="0">
                <a:solidFill>
                  <a:schemeClr val="bg1">
                    <a:lumMod val="85000"/>
                  </a:schemeClr>
                </a:solidFill>
              </a:rPr>
              <a:t>filosofía del software libre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accent6"/>
                </a:solidFill>
              </a:rPr>
              <a:t>Recordemos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que la filosofía del software libre se trata de poder </a:t>
            </a:r>
            <a:r>
              <a:rPr lang="es-AR" sz="1400" dirty="0" smtClean="0">
                <a:solidFill>
                  <a:schemeClr val="accent6"/>
                </a:solidFill>
              </a:rPr>
              <a:t>utilizar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s-AR" sz="1400" dirty="0" smtClean="0">
                <a:solidFill>
                  <a:schemeClr val="accent6"/>
                </a:solidFill>
              </a:rPr>
              <a:t>estudiar y modificar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s-AR" sz="1400" dirty="0" smtClean="0">
                <a:solidFill>
                  <a:schemeClr val="accent6"/>
                </a:solidFill>
              </a:rPr>
              <a:t>distribuir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s-AR" sz="1400" dirty="0" smtClean="0">
                <a:solidFill>
                  <a:schemeClr val="accent6"/>
                </a:solidFill>
              </a:rPr>
              <a:t>redistribuir y mejorar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libremente y con cualquier fin.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 filosofía del software libre es aplicable tanto al hardware como al software, y por eso forma parte de la </a:t>
            </a:r>
            <a:r>
              <a:rPr lang="es-AR" sz="1400" dirty="0">
                <a:solidFill>
                  <a:schemeClr val="accent6"/>
                </a:solidFill>
              </a:rPr>
              <a:t>cultura libre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https://es.wikipedia.org/wiki/Cultura_libre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876006"/>
            <a:ext cx="3024336" cy="273844"/>
          </a:xfrm>
        </p:spPr>
        <p:txBody>
          <a:bodyPr/>
          <a:lstStyle/>
          <a:p>
            <a:r>
              <a:rPr lang="es-ES" dirty="0" smtClean="0"/>
              <a:t>Rodolfo Valguarnera, NAC - Pigüé</a:t>
            </a:r>
            <a:endParaRPr lang="es-ES" dirty="0"/>
          </a:p>
        </p:txBody>
      </p:sp>
      <p:pic>
        <p:nvPicPr>
          <p:cNvPr id="5" name="4 Imagen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  <p:pic>
        <p:nvPicPr>
          <p:cNvPr id="6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4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rody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BACC6"/>
      </a:folHlink>
    </a:clrScheme>
    <a:fontScheme name="Rody">
      <a:majorFont>
        <a:latin typeface="Aharoni"/>
        <a:ea typeface=""/>
        <a:cs typeface=""/>
      </a:majorFont>
      <a:minorFont>
        <a:latin typeface="Verdana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675</Words>
  <Application>Microsoft Office PowerPoint</Application>
  <PresentationFormat>Presentación en pantalla (16:9)</PresentationFormat>
  <Paragraphs>116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Modulo_2: Cultura Libre</vt:lpstr>
      <vt:lpstr>Contenidos:</vt:lpstr>
      <vt:lpstr>Software</vt:lpstr>
      <vt:lpstr>Software</vt:lpstr>
      <vt:lpstr>Software</vt:lpstr>
      <vt:lpstr>Hardware</vt:lpstr>
      <vt:lpstr>Hardware</vt:lpstr>
      <vt:lpstr>Software Libre</vt:lpstr>
      <vt:lpstr>Hardware libre</vt:lpstr>
      <vt:lpstr>Hardware Libre y Software Libre.</vt:lpstr>
      <vt:lpstr>Hardware Libre y Software Libre.</vt:lpstr>
      <vt:lpstr>Fin del tema.  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Rody</dc:creator>
  <cp:lastModifiedBy>Rody</cp:lastModifiedBy>
  <cp:revision>111</cp:revision>
  <dcterms:created xsi:type="dcterms:W3CDTF">2016-08-17T13:51:58Z</dcterms:created>
  <dcterms:modified xsi:type="dcterms:W3CDTF">2016-09-19T20:33:35Z</dcterms:modified>
</cp:coreProperties>
</file>