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3" r:id="rId5"/>
    <p:sldId id="264" r:id="rId6"/>
    <p:sldId id="260" r:id="rId7"/>
    <p:sldId id="261" r:id="rId8"/>
    <p:sldId id="262" r:id="rId9"/>
    <p:sldId id="265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8D9-1594-4BAF-A204-E16C8F00C5D5}" type="datetimeFigureOut">
              <a:rPr lang="es-AR" smtClean="0"/>
              <a:t>17/10/2016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AAAE-523E-440A-B193-23BD552981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2C1-3AC4-41BE-81D2-9EBABBAB1040}" type="datetime1">
              <a:rPr lang="es-ES" smtClean="0"/>
              <a:t>17/10/2016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CEAF-0879-4326-98C4-8678EFCDBE95}" type="datetime1">
              <a:rPr lang="es-ES" smtClean="0"/>
              <a:t>17/10/2016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1CFD-16A4-48C4-92AC-A918B8C53113}" type="datetime1">
              <a:rPr lang="es-ES" smtClean="0"/>
              <a:t>17/10/2016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4891-B961-430C-B8F1-099E350FC441}" type="datetime1">
              <a:rPr lang="es-ES" smtClean="0"/>
              <a:t>17/10/2016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2C60-25E4-4B3A-B815-8BA26CE1128C}" type="datetime1">
              <a:rPr lang="es-ES" smtClean="0"/>
              <a:t>17/10/2016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742-B910-405C-A91A-6AEA9F08BFAE}" type="datetime1">
              <a:rPr lang="es-ES" smtClean="0"/>
              <a:t>17/10/2016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7FDB-AFE7-48D8-A842-D39A1A28A26B}" type="datetime1">
              <a:rPr lang="es-ES" smtClean="0"/>
              <a:t>17/10/2016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56E3-5D31-4275-A666-DE6F42DFE549}" type="datetime1">
              <a:rPr lang="es-ES" smtClean="0"/>
              <a:t>17/10/2016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D7FD-407F-43F7-BEDA-62C07A39BC7C}" type="datetime1">
              <a:rPr lang="es-ES" smtClean="0"/>
              <a:t>17/10/2016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74AF-E878-4FA6-B331-BE6D16E514F5}" type="datetime1">
              <a:rPr lang="es-ES" smtClean="0"/>
              <a:t>17/10/2016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1D3-4067-404D-AC53-6EB9696DBDAD}" type="datetime1">
              <a:rPr lang="es-ES" smtClean="0"/>
              <a:t>17/10/2016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ACCA-99B7-470C-9078-4AC5C44AEFC5}" type="datetime1">
              <a:rPr lang="es-ES" smtClean="0"/>
              <a:t>17/10/2016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y7val/nac-arduino/" TargetMode="External"/><Relationship Id="rId2" Type="http://schemas.openxmlformats.org/officeDocument/2006/relationships/hyperlink" Target="https://nac-arduino.herokuapp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hyperlink" Target="http://creativecommons.org/licenses/by/4.0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creativecommons.org/licenses/by/4.0/" TargetMode="External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://creativecommons.org/licenses/by/4.0/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openxmlformats.org/officeDocument/2006/relationships/image" Target="../media/image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hyperlink" Target="http://creativecommons.org/licenses/by/4.0/" TargetMode="Externa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://creativecommons.org/licenses/by/4.0/" TargetMode="Externa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6.bin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s://circuits.io/circuits/2964512-fotocelula-serial-monitor" TargetMode="Externa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://creativecommons.org/licenses/by/4.0/" TargetMode="Externa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circuits.io/circuits/2920336-led-blink" TargetMode="Externa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dy7val/nac-arduino/" TargetMode="External"/><Relationship Id="rId5" Type="http://schemas.openxmlformats.org/officeDocument/2006/relationships/hyperlink" Target="https://nac-arduino.herokuapp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995686"/>
            <a:ext cx="7774632" cy="1008112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es-AR" sz="2700" dirty="0" smtClean="0">
                <a:solidFill>
                  <a:srgbClr val="F79646"/>
                </a:solidFill>
                <a:ea typeface="+mn-ea"/>
                <a:cs typeface="+mn-cs"/>
              </a:rPr>
              <a:t>Modulo_</a:t>
            </a:r>
            <a:r>
              <a:rPr lang="es-AR" sz="4000" dirty="0" smtClean="0">
                <a:solidFill>
                  <a:srgbClr val="F79646"/>
                </a:solidFill>
                <a:ea typeface="+mn-ea"/>
                <a:cs typeface="+mn-cs"/>
              </a:rPr>
              <a:t>5</a:t>
            </a:r>
            <a:r>
              <a:rPr lang="es-AR" sz="2400" dirty="0" smtClean="0">
                <a:solidFill>
                  <a:srgbClr val="F79646"/>
                </a:solidFill>
                <a:ea typeface="+mn-ea"/>
                <a:cs typeface="+mn-cs"/>
              </a:rPr>
              <a:t>: </a:t>
            </a:r>
            <a:r>
              <a:rPr lang="es-AR" sz="2400" dirty="0">
                <a:solidFill>
                  <a:srgbClr val="F79646"/>
                </a:solidFill>
                <a:ea typeface="+mn-ea"/>
                <a:cs typeface="+mn-cs"/>
              </a:rPr>
              <a:t/>
            </a:r>
            <a:br>
              <a:rPr lang="es-AR" sz="2400" dirty="0">
                <a:solidFill>
                  <a:srgbClr val="F79646"/>
                </a:solidFill>
                <a:ea typeface="+mn-ea"/>
                <a:cs typeface="+mn-cs"/>
              </a:rPr>
            </a:br>
            <a:r>
              <a:rPr lang="es-AR" sz="2000" dirty="0" smtClean="0">
                <a:solidFill>
                  <a:prstClr val="white"/>
                </a:solidFill>
                <a:ea typeface="+mn-ea"/>
                <a:cs typeface="+mn-cs"/>
              </a:rPr>
              <a:t>Función setup</a:t>
            </a:r>
            <a:r>
              <a:rPr lang="es-AR" sz="2200" b="1" dirty="0" smtClean="0">
                <a:solidFill>
                  <a:prstClr val="whit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r>
              <a:rPr lang="es-AR" sz="2000" dirty="0" smtClean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es-AR" sz="2000" dirty="0">
                <a:solidFill>
                  <a:prstClr val="white"/>
                </a:solidFill>
                <a:ea typeface="+mn-ea"/>
                <a:cs typeface="+mn-cs"/>
              </a:rPr>
              <a:t>y </a:t>
            </a:r>
            <a:r>
              <a:rPr lang="es-AR" sz="2000" dirty="0" smtClean="0">
                <a:solidFill>
                  <a:prstClr val="white"/>
                </a:solidFill>
                <a:ea typeface="+mn-ea"/>
                <a:cs typeface="+mn-cs"/>
              </a:rPr>
              <a:t>loop</a:t>
            </a:r>
            <a:r>
              <a:rPr lang="es-AR" sz="2000" b="1" dirty="0" smtClean="0">
                <a:solidFill>
                  <a:prstClr val="white"/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()</a:t>
            </a:r>
            <a:r>
              <a:rPr lang="es-AR" sz="2000" dirty="0" smtClean="0">
                <a:solidFill>
                  <a:prstClr val="white"/>
                </a:solidFill>
                <a:ea typeface="+mn-ea"/>
                <a:cs typeface="+mn-cs"/>
              </a:rPr>
              <a:t>.</a:t>
            </a:r>
            <a:r>
              <a:rPr lang="es-AR" sz="1800" dirty="0">
                <a:solidFill>
                  <a:prstClr val="black">
                    <a:tint val="75000"/>
                  </a:prstClr>
                </a:solidFill>
                <a:ea typeface="Verdana" pitchFamily="34" charset="0"/>
                <a:cs typeface="Verdana" pitchFamily="34" charset="0"/>
              </a:rPr>
              <a:t/>
            </a:r>
            <a:br>
              <a:rPr lang="es-AR" sz="1800" dirty="0">
                <a:solidFill>
                  <a:prstClr val="black">
                    <a:tint val="75000"/>
                  </a:prstClr>
                </a:solidFill>
                <a:ea typeface="Verdana" pitchFamily="34" charset="0"/>
                <a:cs typeface="Verdana" pitchFamily="34" charset="0"/>
              </a:rPr>
            </a:b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https://github.com/rody7val/nac-arduino/</a:t>
            </a:r>
            <a:endParaRPr lang="es-AR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1164821"/>
            <a:ext cx="7776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Estructura de un programa</a:t>
            </a: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3" action="ppaction://hlinksldjump"/>
              </a:rPr>
              <a:t>Funciones.    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4" action="ppaction://hlinksldjump"/>
              </a:rPr>
              <a:t>{} entre llaves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Setup</a:t>
            </a: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().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Loop().</a:t>
            </a:r>
            <a:endParaRPr lang="es-AR" sz="1600" dirty="0" smtClean="0">
              <a:solidFill>
                <a:schemeClr val="accent6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51520" y="699542"/>
            <a:ext cx="3515749" cy="648071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Contenidos</a:t>
            </a:r>
            <a:r>
              <a:rPr lang="es-AR" sz="2400" dirty="0" smtClean="0">
                <a:solidFill>
                  <a:schemeClr val="accent6"/>
                </a:solidFill>
              </a:rPr>
              <a:t>:</a:t>
            </a:r>
            <a:endParaRPr lang="es-AR" sz="2400" dirty="0"/>
          </a:p>
        </p:txBody>
      </p:sp>
      <p:pic>
        <p:nvPicPr>
          <p:cNvPr id="7" name="Picture 3" descr="C:\Users\Rody\Documents\_Arduino-Nac\img\creativecommons-compact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7494"/>
            <a:ext cx="4176464" cy="579711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Estructura de un programa.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43558"/>
            <a:ext cx="8712968" cy="4063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La estructura básica del lenguaje de programación de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 bastante simple y se compone de al menos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dos partes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. Estas dos partes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necesarias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(las funciones) </a:t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encierran bloques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que contienen </a:t>
            </a:r>
            <a:r>
              <a:rPr lang="es-AR" sz="1600" dirty="0" smtClean="0">
                <a:solidFill>
                  <a:schemeClr val="accent6"/>
                </a:solidFill>
              </a:rPr>
              <a:t>declaraciones e </a:t>
            </a:r>
            <a:br>
              <a:rPr lang="es-AR" sz="1600" dirty="0" smtClean="0">
                <a:solidFill>
                  <a:schemeClr val="accent6"/>
                </a:solidFill>
              </a:rPr>
            </a:br>
            <a:r>
              <a:rPr lang="es-AR" sz="1600" dirty="0" smtClean="0">
                <a:solidFill>
                  <a:schemeClr val="accent6"/>
                </a:solidFill>
              </a:rPr>
              <a:t>instrucciones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En donde </a:t>
            </a:r>
            <a:r>
              <a:rPr lang="es-AR" sz="1600" dirty="0">
                <a:solidFill>
                  <a:schemeClr val="accent6"/>
                </a:solidFill>
              </a:rPr>
              <a:t>setup()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 la parte encargada de recoger la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configuración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600" dirty="0">
                <a:solidFill>
                  <a:schemeClr val="accent6"/>
                </a:solidFill>
              </a:rPr>
              <a:t>loop()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es la que contiene el programa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que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se ejecutará cíclicamente (de ahí el término loop –bucle-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  <a:b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Ambas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funciones son necesarias para que el programa trabaje.</a:t>
            </a:r>
          </a:p>
        </p:txBody>
      </p:sp>
      <p:pic>
        <p:nvPicPr>
          <p:cNvPr id="6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44078"/>
              </p:ext>
            </p:extLst>
          </p:nvPr>
        </p:nvGraphicFramePr>
        <p:xfrm>
          <a:off x="6120904" y="1347614"/>
          <a:ext cx="2881312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o" r:id="rId5" imgW="4615200" imgH="4626000" progId="Word.OpenDocumentText.12">
                  <p:embed/>
                </p:oleObj>
              </mc:Choice>
              <mc:Fallback>
                <p:oleObj name="Documento" r:id="rId5" imgW="4615200" imgH="4626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904" y="1347614"/>
                        <a:ext cx="2881312" cy="2881313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C:\Users\Rody\Documents\_Arduino-Nac\img\volver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8219256" cy="507702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Funciones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99542"/>
            <a:ext cx="8746504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función es un </a:t>
            </a:r>
            <a:r>
              <a:rPr lang="es-AR" sz="1400" dirty="0">
                <a:solidFill>
                  <a:schemeClr val="accent6"/>
                </a:solidFill>
              </a:rPr>
              <a:t>bloque de código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tiene un </a:t>
            </a:r>
            <a:r>
              <a:rPr lang="es-AR" sz="1400" u="sng" dirty="0">
                <a:solidFill>
                  <a:schemeClr val="bg1">
                    <a:lumMod val="85000"/>
                  </a:schemeClr>
                </a:solidFill>
              </a:rPr>
              <a:t>nombre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y un </a:t>
            </a:r>
            <a:r>
              <a:rPr lang="es-AR" sz="1400" u="sng" dirty="0">
                <a:solidFill>
                  <a:schemeClr val="bg1">
                    <a:lumMod val="85000"/>
                  </a:schemeClr>
                </a:solidFill>
              </a:rPr>
              <a:t>conjunto de instrucciones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son ejecutadas cuando se llama a la función. 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Son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funciones setup() y loop() de las que ya se ha hablado. 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funciones de usuario pueden ser escritas para realizar tareas repetitivas y para reducir el tamaño de un programa. Las funciones se declaran asociadas a un tipo de valor “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type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”. Este valor será el que devolverá la función, por ejemplo '</a:t>
            </a:r>
            <a:r>
              <a:rPr lang="es-AR" sz="1400" dirty="0" err="1">
                <a:solidFill>
                  <a:schemeClr val="accent6"/>
                </a:solidFill>
              </a:rPr>
              <a:t>int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' se utilizará cuando la función devuelve un dato numérico de tipo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entero y '</a:t>
            </a:r>
            <a:r>
              <a:rPr lang="es-AR" sz="1400" dirty="0" err="1" smtClean="0">
                <a:solidFill>
                  <a:schemeClr val="accent6"/>
                </a:solidFill>
              </a:rPr>
              <a:t>void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'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se utilizará cuando la función no devuelva ningún valor. </a:t>
            </a:r>
          </a:p>
          <a:p>
            <a:pPr marL="0" indent="0">
              <a:buNone/>
            </a:pPr>
            <a:endParaRPr lang="es-A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200" u="sng" dirty="0" smtClean="0">
                <a:solidFill>
                  <a:schemeClr val="accent6"/>
                </a:solidFill>
              </a:rPr>
              <a:t>Declaración de una función</a:t>
            </a:r>
            <a:r>
              <a:rPr lang="es-AR" sz="1200" dirty="0" smtClean="0">
                <a:solidFill>
                  <a:schemeClr val="accent6"/>
                </a:solidFill>
              </a:rPr>
              <a:t>:                                      </a:t>
            </a:r>
            <a:r>
              <a:rPr lang="es-AR" sz="1200" u="sng" dirty="0" smtClean="0">
                <a:solidFill>
                  <a:schemeClr val="accent6"/>
                </a:solidFill>
              </a:rPr>
              <a:t>Declarar función de usuario </a:t>
            </a:r>
            <a:r>
              <a:rPr lang="es-AR" sz="1200" u="sng" dirty="0">
                <a:solidFill>
                  <a:schemeClr val="accent6"/>
                </a:solidFill>
              </a:rPr>
              <a:t>con </a:t>
            </a:r>
            <a:r>
              <a:rPr lang="es-AR" sz="1200" u="sng" dirty="0" smtClean="0">
                <a:solidFill>
                  <a:schemeClr val="accent6"/>
                </a:solidFill>
              </a:rPr>
              <a:t>parámetros</a:t>
            </a:r>
            <a:r>
              <a:rPr lang="es-AR" sz="1200" dirty="0" smtClean="0">
                <a:solidFill>
                  <a:schemeClr val="accent6"/>
                </a:solidFill>
              </a:rPr>
              <a:t>:</a:t>
            </a:r>
            <a:endParaRPr lang="es-AR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Rody\Documents\_Arduino-Nac\img\volver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029072"/>
              </p:ext>
            </p:extLst>
          </p:nvPr>
        </p:nvGraphicFramePr>
        <p:xfrm>
          <a:off x="255588" y="3221038"/>
          <a:ext cx="32004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o" r:id="rId7" imgW="3084840" imgH="947880" progId="Word.OpenDocumentText.12">
                  <p:embed/>
                </p:oleObj>
              </mc:Choice>
              <mc:Fallback>
                <p:oleObj name="Documento" r:id="rId7" imgW="3084840" imgH="947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8" y="3221038"/>
                        <a:ext cx="3200400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51835"/>
              </p:ext>
            </p:extLst>
          </p:nvPr>
        </p:nvGraphicFramePr>
        <p:xfrm>
          <a:off x="4402138" y="3157538"/>
          <a:ext cx="379571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o" r:id="rId9" imgW="4255200" imgH="2200320" progId="Word.OpenDocumentText.12">
                  <p:embed/>
                </p:oleObj>
              </mc:Choice>
              <mc:Fallback>
                <p:oleObj name="Documento" r:id="rId9" imgW="4255200" imgH="2200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2138" y="3157538"/>
                        <a:ext cx="3795712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2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8219256" cy="579710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{} entre llaves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71550"/>
            <a:ext cx="871296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Las llaves sirven para definir el principio y el final de un bloque de instrucciones. Se utilizan para los bloques de programación setup(), loop(),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.., etc.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llave de apertura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'</a:t>
            </a:r>
            <a:r>
              <a:rPr lang="es-AR" sz="1400" dirty="0" smtClean="0">
                <a:solidFill>
                  <a:schemeClr val="accent6"/>
                </a:solidFill>
              </a:rPr>
              <a:t>{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'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siempre debe ir seguida de una llave de cierre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'</a:t>
            </a:r>
            <a:r>
              <a:rPr lang="es-AR" sz="1400" dirty="0" smtClean="0">
                <a:solidFill>
                  <a:schemeClr val="accent6"/>
                </a:solidFill>
              </a:rPr>
              <a:t>}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',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si no es así el programa dará errores.</a:t>
            </a:r>
          </a:p>
          <a:p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entorno de programación de Arduino incluye una herramienta de gran utilidad para comprobar el total de llaves. Sólo tienes que hacer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click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en el punto de inserción de una llave abierta e inmediatamente se marca el correspondiente cierre de ese bloque (llave cerrada).</a:t>
            </a:r>
          </a:p>
        </p:txBody>
      </p:sp>
      <p:pic>
        <p:nvPicPr>
          <p:cNvPr id="5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Rody\Documents\_Arduino-Nac\img\volver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352636"/>
              </p:ext>
            </p:extLst>
          </p:nvPr>
        </p:nvGraphicFramePr>
        <p:xfrm>
          <a:off x="979598" y="2283718"/>
          <a:ext cx="198755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o" r:id="rId7" imgW="2002680" imgH="1364040" progId="Word.OpenDocumentText.12">
                  <p:embed/>
                </p:oleObj>
              </mc:Choice>
              <mc:Fallback>
                <p:oleObj name="Documento" r:id="rId7" imgW="2002680" imgH="1364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9598" y="2283718"/>
                        <a:ext cx="1987550" cy="135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52763"/>
              </p:ext>
            </p:extLst>
          </p:nvPr>
        </p:nvGraphicFramePr>
        <p:xfrm>
          <a:off x="4330952" y="2427734"/>
          <a:ext cx="46148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o" r:id="rId9" imgW="4650120" imgH="947520" progId="Word.OpenDocumentText.12">
                  <p:embed/>
                </p:oleObj>
              </mc:Choice>
              <mc:Fallback>
                <p:oleObj name="Documento" r:id="rId9" imgW="4650120" imgH="947520" progId="Word.OpenDocumentText.12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952" y="2427734"/>
                        <a:ext cx="46148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7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8"/>
            <a:ext cx="3096344" cy="507703"/>
          </a:xfrm>
        </p:spPr>
        <p:txBody>
          <a:bodyPr>
            <a:normAutofit/>
          </a:bodyPr>
          <a:lstStyle/>
          <a:p>
            <a:pPr algn="l"/>
            <a:r>
              <a:rPr lang="es-AR" sz="2400" b="1" dirty="0" smtClean="0">
                <a:solidFill>
                  <a:schemeClr val="accent6"/>
                </a:solidFill>
              </a:rPr>
              <a:t>Setup</a:t>
            </a:r>
            <a:r>
              <a:rPr lang="es-AR" sz="2400" b="1" dirty="0" smtClean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  <a:endParaRPr lang="es-AR" sz="2400" b="1" dirty="0">
              <a:solidFill>
                <a:schemeClr val="accent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0560" y="625670"/>
            <a:ext cx="8746504" cy="4263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La función setup() se invoca una sola vez cuando el programa empieza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. Se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utiliza para inicializar los modos de trabajo de los </a:t>
            </a:r>
            <a:r>
              <a:rPr lang="es-AR" sz="1200" dirty="0" err="1">
                <a:solidFill>
                  <a:schemeClr val="bg1">
                    <a:lumMod val="85000"/>
                  </a:schemeClr>
                </a:solidFill>
              </a:rPr>
              <a:t>pins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, o el puerto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serie. Debe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ser incluido en un programa aunque no haya declaración que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ejecutar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b="1" dirty="0" smtClean="0">
                <a:solidFill>
                  <a:schemeClr val="bg1">
                    <a:lumMod val="85000"/>
                  </a:schemeClr>
                </a:solidFill>
              </a:rPr>
              <a:t>Las </a:t>
            </a:r>
            <a:r>
              <a:rPr lang="es-AR" sz="1200" b="1" dirty="0">
                <a:solidFill>
                  <a:schemeClr val="bg1">
                    <a:lumMod val="85000"/>
                  </a:schemeClr>
                </a:solidFill>
              </a:rPr>
              <a:t>entradas </a:t>
            </a:r>
            <a:r>
              <a:rPr lang="es-AR" sz="1200" b="1" dirty="0" smtClean="0">
                <a:solidFill>
                  <a:schemeClr val="bg1">
                    <a:lumMod val="85000"/>
                  </a:schemeClr>
                </a:solidFill>
              </a:rPr>
              <a:t>digitales: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son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las mismas que las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salidas digitales.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É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stas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son capaces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de “entender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” sólo dos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niveles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señal: </a:t>
            </a:r>
            <a:r>
              <a:rPr lang="es-AR" sz="1200" dirty="0">
                <a:solidFill>
                  <a:schemeClr val="accent6"/>
                </a:solidFill>
              </a:rPr>
              <a:t>LOW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valores cercanos a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0V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200" dirty="0">
                <a:solidFill>
                  <a:schemeClr val="accent6"/>
                </a:solidFill>
              </a:rPr>
              <a:t>HIGH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valores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cercanos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5V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. </a:t>
            </a:r>
            <a:endParaRPr lang="es-A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accent6"/>
                </a:solidFill>
              </a:rPr>
              <a:t>Configurar un pin como </a:t>
            </a:r>
            <a:r>
              <a:rPr lang="es-AR" sz="1400" u="sng" dirty="0">
                <a:solidFill>
                  <a:schemeClr val="accent6"/>
                </a:solidFill>
              </a:rPr>
              <a:t>salida </a:t>
            </a:r>
            <a:r>
              <a:rPr lang="es-AR" sz="1400" u="sng" dirty="0" smtClean="0">
                <a:solidFill>
                  <a:schemeClr val="accent6"/>
                </a:solidFill>
              </a:rPr>
              <a:t>digital</a:t>
            </a:r>
            <a:r>
              <a:rPr lang="es-AR" sz="1400" dirty="0" smtClean="0">
                <a:solidFill>
                  <a:schemeClr val="accent6"/>
                </a:solidFill>
              </a:rPr>
              <a:t>:</a:t>
            </a:r>
            <a:br>
              <a:rPr lang="es-AR" sz="1400" dirty="0" smtClean="0">
                <a:solidFill>
                  <a:schemeClr val="accent6"/>
                </a:solidFill>
              </a:rPr>
            </a:b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- Encender un LED:</a:t>
            </a:r>
            <a:r>
              <a:rPr lang="es-AR" sz="1400" dirty="0">
                <a:solidFill>
                  <a:schemeClr val="accent6"/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primero configuramos un pin como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salida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de datos con la función pinMode() y luego usamos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función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digitalWrite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() para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enviar 5V por un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pin.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accent6"/>
                </a:solidFill>
              </a:rPr>
              <a:t>Configurar </a:t>
            </a:r>
            <a:r>
              <a:rPr lang="es-AR" sz="1400" dirty="0" smtClean="0">
                <a:solidFill>
                  <a:schemeClr val="accent6"/>
                </a:solidFill>
              </a:rPr>
              <a:t>un pin como </a:t>
            </a:r>
            <a:r>
              <a:rPr lang="es-AR" sz="1400" u="sng" dirty="0" smtClean="0">
                <a:solidFill>
                  <a:schemeClr val="accent6"/>
                </a:solidFill>
              </a:rPr>
              <a:t>entrada digital</a:t>
            </a:r>
            <a:r>
              <a:rPr lang="es-AR" sz="1400" dirty="0" smtClean="0">
                <a:solidFill>
                  <a:schemeClr val="accent6"/>
                </a:solidFill>
              </a:rPr>
              <a:t>:</a:t>
            </a:r>
            <a:br>
              <a:rPr lang="es-AR" sz="1400" dirty="0" smtClean="0">
                <a:solidFill>
                  <a:schemeClr val="accent6"/>
                </a:solidFill>
              </a:rPr>
            </a:b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- Detectar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si un Led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esta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encendido o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apagado:</a:t>
            </a:r>
            <a:r>
              <a:rPr lang="es-AR" sz="1400" dirty="0" smtClean="0">
                <a:solidFill>
                  <a:schemeClr val="accent6"/>
                </a:solidFill>
              </a:rPr>
              <a:t> </a:t>
            </a:r>
            <a:br>
              <a:rPr lang="es-AR" sz="1400" dirty="0" smtClean="0">
                <a:solidFill>
                  <a:schemeClr val="accent6"/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primero configuramos un pin como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entrada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de datos con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pinMode() y luego usamos digitalRead() para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almacenar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dos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valores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posibles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LOW o HIGH en una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variable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llamada “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lectura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”.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196768"/>
              </p:ext>
            </p:extLst>
          </p:nvPr>
        </p:nvGraphicFramePr>
        <p:xfrm>
          <a:off x="5435600" y="2066925"/>
          <a:ext cx="3243263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Documento" r:id="rId5" imgW="3265200" imgH="1541520" progId="Word.OpenDocumentText.12">
                  <p:embed/>
                </p:oleObj>
              </mc:Choice>
              <mc:Fallback>
                <p:oleObj name="Documento" r:id="rId5" imgW="3265200" imgH="15415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066925"/>
                        <a:ext cx="3243263" cy="153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76596"/>
              </p:ext>
            </p:extLst>
          </p:nvPr>
        </p:nvGraphicFramePr>
        <p:xfrm>
          <a:off x="5408116" y="3441675"/>
          <a:ext cx="35941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Documento" r:id="rId7" imgW="3265200" imgH="1879560" progId="Word.OpenDocumentText.12">
                  <p:embed/>
                </p:oleObj>
              </mc:Choice>
              <mc:Fallback>
                <p:oleObj name="Documento" r:id="rId7" imgW="3265200" imgH="1879560" progId="Word.OpenDocumentText.12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116" y="3441675"/>
                        <a:ext cx="35941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2" y="603121"/>
            <a:ext cx="4855339" cy="4073629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10" name="Picture 2" descr="C:\Users\Rody\Documents\_Arduino-Nac\img\volver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6"/>
            <a:ext cx="3096344" cy="579711"/>
          </a:xfrm>
        </p:spPr>
        <p:txBody>
          <a:bodyPr>
            <a:normAutofit/>
          </a:bodyPr>
          <a:lstStyle/>
          <a:p>
            <a:pPr algn="l"/>
            <a:r>
              <a:rPr lang="es-AR" sz="2400" b="1" dirty="0" smtClean="0">
                <a:solidFill>
                  <a:schemeClr val="accent6"/>
                </a:solidFill>
              </a:rPr>
              <a:t>Setup</a:t>
            </a:r>
            <a:r>
              <a:rPr lang="es-AR" sz="2400" b="1" dirty="0" smtClean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  <a:endParaRPr lang="es-AR" sz="2400" b="1" dirty="0">
              <a:solidFill>
                <a:schemeClr val="accent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71550"/>
            <a:ext cx="8746504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200" b="1" dirty="0">
                <a:solidFill>
                  <a:schemeClr val="bg1">
                    <a:lumMod val="85000"/>
                  </a:schemeClr>
                </a:solidFill>
              </a:rPr>
              <a:t>Las entradas </a:t>
            </a:r>
            <a:r>
              <a:rPr lang="es-AR" sz="1200" b="1" dirty="0" smtClean="0">
                <a:solidFill>
                  <a:schemeClr val="bg1">
                    <a:lumMod val="85000"/>
                  </a:schemeClr>
                </a:solidFill>
              </a:rPr>
              <a:t>analógicas: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del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modelo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Arduino-Uno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son las correspondientes a los pines de A0 a A5. Se caracterizan por leer valores de tensión de 0 a 5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Voltios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La función </a:t>
            </a:r>
            <a:r>
              <a:rPr lang="es-AR" sz="1200" dirty="0" smtClean="0">
                <a:solidFill>
                  <a:schemeClr val="accent6"/>
                </a:solidFill>
              </a:rPr>
              <a:t>analogRead() 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nos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devolverá un valor que va de 0 a 1023 en proporción al nivel de la señal de entrada. Para una entrada nula obtendremos el valor 0, para una entrada de 2.5 Voltios 511 (la mitad de 1023) y para 5 Voltios 1023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Configurar un pin como </a:t>
            </a:r>
            <a:r>
              <a:rPr lang="es-AR" sz="1400" u="sng" dirty="0" smtClean="0">
                <a:solidFill>
                  <a:schemeClr val="accent6"/>
                </a:solidFill>
              </a:rPr>
              <a:t>entrada analógica</a:t>
            </a:r>
            <a:r>
              <a:rPr lang="es-AR" sz="1400" dirty="0" smtClean="0">
                <a:solidFill>
                  <a:schemeClr val="accent6"/>
                </a:solidFill>
              </a:rPr>
              <a:t>:</a:t>
            </a:r>
            <a:br>
              <a:rPr lang="es-AR" sz="1400" dirty="0" smtClean="0">
                <a:solidFill>
                  <a:schemeClr val="accent6"/>
                </a:solidFill>
              </a:rPr>
            </a:b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- Detectar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el estado de una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fotocélula:</a:t>
            </a:r>
            <a:r>
              <a:rPr lang="es-AR" sz="1400" dirty="0">
                <a:solidFill>
                  <a:schemeClr val="accent6"/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usamos directamente analogRead() sin configurar el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metodo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del pin, ya que los pines analógicos son solo para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entrada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de datos.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Entonces analogRead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() nos devolverá un valor que va de 0 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1023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en proporción al nivel de la señal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entrada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la </a:t>
            </a:r>
            <a:r>
              <a:rPr lang="es-AR" sz="1400" dirty="0" err="1" smtClean="0">
                <a:solidFill>
                  <a:schemeClr val="bg1">
                    <a:lumMod val="85000"/>
                  </a:schemeClr>
                </a:solidFill>
              </a:rPr>
              <a:t>fotocelula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en una variable llamada “estado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”.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Ejemplo en online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circuits.io/circuits/2964512-fotocelula-serial-monitor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477799"/>
              </p:ext>
            </p:extLst>
          </p:nvPr>
        </p:nvGraphicFramePr>
        <p:xfrm>
          <a:off x="2771800" y="3360980"/>
          <a:ext cx="41354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Documento" r:id="rId6" imgW="4165560" imgH="1316160" progId="Word.OpenDocumentText.12">
                  <p:embed/>
                </p:oleObj>
              </mc:Choice>
              <mc:Fallback>
                <p:oleObj name="Documento" r:id="rId6" imgW="4165560" imgH="1316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800" y="3360980"/>
                        <a:ext cx="4135438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27" y="545728"/>
            <a:ext cx="4965570" cy="4061836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9" name="Picture 2" descr="C:\Users\Rody\Documents\_Arduino-Nac\img\volver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23478"/>
            <a:ext cx="1584176" cy="651719"/>
          </a:xfrm>
        </p:spPr>
        <p:txBody>
          <a:bodyPr>
            <a:normAutofit/>
          </a:bodyPr>
          <a:lstStyle/>
          <a:p>
            <a:pPr algn="l"/>
            <a:r>
              <a:rPr lang="es-AR" sz="2400" b="1" dirty="0" smtClean="0">
                <a:solidFill>
                  <a:schemeClr val="accent6"/>
                </a:solidFill>
              </a:rPr>
              <a:t>Loop</a:t>
            </a:r>
            <a:r>
              <a:rPr lang="es-AR" sz="2400" b="1" dirty="0" smtClean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771550"/>
            <a:ext cx="8926016" cy="4032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Después de llamar a setup(), la función </a:t>
            </a:r>
            <a:r>
              <a:rPr lang="es-AR" sz="1200" dirty="0">
                <a:solidFill>
                  <a:schemeClr val="accent6"/>
                </a:solidFill>
              </a:rPr>
              <a:t>loop()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hace precisamente lo que sugiere su nombre, se ejecuta de forma cíclica, lo que posibilita que el programa esté respondiendo continuamente ante los eventos que se produzcan en la placa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Configurar función loop(): </a:t>
            </a:r>
            <a:br>
              <a:rPr lang="es-AR" sz="1400" dirty="0" smtClean="0">
                <a:solidFill>
                  <a:schemeClr val="accent6"/>
                </a:solidFill>
              </a:rPr>
            </a:br>
            <a:r>
              <a:rPr lang="es-AR" sz="1200" b="1" dirty="0" smtClean="0">
                <a:solidFill>
                  <a:schemeClr val="bg1">
                    <a:lumMod val="85000"/>
                  </a:schemeClr>
                </a:solidFill>
              </a:rPr>
              <a:t>Parpadear LED: </a:t>
            </a:r>
          </a:p>
          <a:p>
            <a:pPr marL="180975" indent="-180975">
              <a:buFontTx/>
              <a:buChar char="-"/>
            </a:pP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En la función </a:t>
            </a:r>
            <a:r>
              <a:rPr lang="es-AR" sz="1200" dirty="0" smtClean="0">
                <a:solidFill>
                  <a:schemeClr val="accent6"/>
                </a:solidFill>
              </a:rPr>
              <a:t>setup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 solo configuramos el pin 13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en modo salida. Esto lo hacemos en setup,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porque solo queremos que se ejecute una sola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vez. </a:t>
            </a:r>
          </a:p>
          <a:p>
            <a:pPr marL="180975" indent="-180975">
              <a:buFontTx/>
              <a:buChar char="-"/>
            </a:pP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Por el contrario, en la función </a:t>
            </a:r>
            <a:r>
              <a:rPr lang="es-AR" sz="1200" dirty="0" smtClean="0">
                <a:solidFill>
                  <a:schemeClr val="accent6"/>
                </a:solidFill>
              </a:rPr>
              <a:t>loop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, le decimos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a un </a:t>
            </a:r>
            <a:r>
              <a:rPr lang="es-AR" sz="12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ed que prenda y se apague con intervalos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de un segundo. Esto lo hacemos en loop, porque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queremos que nuestra Arduino haga esto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continuamente. Es decir, cuando se ejecuta la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ultima instrucción en loop, automáticamente se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volverá a ejecutar la primera instrucción y así </a:t>
            </a:r>
            <a:b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sucesivamente</a:t>
            </a:r>
            <a:r>
              <a:rPr lang="es-AR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80975" indent="-180975">
              <a:buFontTx/>
              <a:buChar char="-"/>
            </a:pPr>
            <a:endParaRPr lang="es-AR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     Ejemplo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online: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circuits.io/circuits/2920336-led-blink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 txBox="1">
            <a:spLocks/>
          </p:cNvSpPr>
          <p:nvPr/>
        </p:nvSpPr>
        <p:spPr>
          <a:xfrm>
            <a:off x="2987824" y="4907419"/>
            <a:ext cx="3031976" cy="226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44113"/>
              </p:ext>
            </p:extLst>
          </p:nvPr>
        </p:nvGraphicFramePr>
        <p:xfrm>
          <a:off x="4071938" y="1604963"/>
          <a:ext cx="5008562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o" r:id="rId6" imgW="7479000" imgH="3846600" progId="Word.OpenDocumentText.12">
                  <p:embed/>
                </p:oleObj>
              </mc:Choice>
              <mc:Fallback>
                <p:oleObj name="Documento" r:id="rId6" imgW="7479000" imgH="3846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1938" y="1604963"/>
                        <a:ext cx="5008562" cy="257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:\Users\Rody\Documents\_Arduino-Nac\img\volver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491630"/>
            <a:ext cx="3131840" cy="1548368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886054"/>
            <a:ext cx="3024336" cy="27384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79646"/>
                </a:solidFill>
              </a:rPr>
              <a:t>FORO: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5"/>
              </a:rPr>
              <a:t>https://nac-arduino.herokuapp.com</a:t>
            </a:r>
            <a:r>
              <a:rPr lang="es-AR" dirty="0" smtClean="0">
                <a:solidFill>
                  <a:prstClr val="white">
                    <a:lumMod val="85000"/>
                  </a:prstClr>
                </a:solidFill>
                <a:hlinkClick r:id="rId5"/>
              </a:rPr>
              <a:t>/</a:t>
            </a:r>
            <a:endParaRPr lang="es-AR" dirty="0" smtClean="0">
              <a:solidFill>
                <a:prstClr val="white">
                  <a:lumMod val="85000"/>
                </a:prstClr>
              </a:solidFill>
            </a:endParaRPr>
          </a:p>
          <a:p>
            <a:r>
              <a:rPr lang="es-AR" dirty="0" smtClean="0">
                <a:solidFill>
                  <a:srgbClr val="F79646"/>
                </a:solidFill>
              </a:rPr>
              <a:t>REPOSITORIO: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6"/>
              </a:rPr>
              <a:t>https://github.com/rody7val/nac-arduino/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488</Words>
  <Application>Microsoft Office PowerPoint</Application>
  <PresentationFormat>Presentación en pantalla (16:9)</PresentationFormat>
  <Paragraphs>76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Texto OpenDocument</vt:lpstr>
      <vt:lpstr>Documento</vt:lpstr>
      <vt:lpstr>Modulo_5:  Función setup() y loop(). </vt:lpstr>
      <vt:lpstr>Contenidos:</vt:lpstr>
      <vt:lpstr>Estructura de un programa.</vt:lpstr>
      <vt:lpstr>Funciones</vt:lpstr>
      <vt:lpstr>{} entre llaves</vt:lpstr>
      <vt:lpstr>Setup()</vt:lpstr>
      <vt:lpstr>Setup()</vt:lpstr>
      <vt:lpstr>Loop()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Rody</dc:creator>
  <cp:lastModifiedBy>Rody</cp:lastModifiedBy>
  <cp:revision>76</cp:revision>
  <dcterms:created xsi:type="dcterms:W3CDTF">2016-08-17T13:51:58Z</dcterms:created>
  <dcterms:modified xsi:type="dcterms:W3CDTF">2016-10-17T18:38:46Z</dcterms:modified>
</cp:coreProperties>
</file>