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60" r:id="rId4"/>
    <p:sldId id="261" r:id="rId5"/>
    <p:sldId id="263" r:id="rId6"/>
    <p:sldId id="268" r:id="rId7"/>
    <p:sldId id="265" r:id="rId8"/>
    <p:sldId id="266" r:id="rId9"/>
    <p:sldId id="267" r:id="rId10"/>
    <p:sldId id="269" r:id="rId11"/>
    <p:sldId id="270" r:id="rId12"/>
    <p:sldId id="271" r:id="rId13"/>
    <p:sldId id="272" r:id="rId14"/>
    <p:sldId id="262" r:id="rId15"/>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3838"/>
    <a:srgbClr val="F9D2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234"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BE68D9-1594-4BAF-A204-E16C8F00C5D5}" type="datetimeFigureOut">
              <a:rPr lang="es-AR" smtClean="0"/>
              <a:t>24/10/2016</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15AAAE-523E-440A-B193-23BD55298139}" type="slidenum">
              <a:rPr lang="es-AR" smtClean="0"/>
              <a:t>‹Nº›</a:t>
            </a:fld>
            <a:endParaRPr lang="es-AR"/>
          </a:p>
        </p:txBody>
      </p:sp>
    </p:spTree>
    <p:extLst>
      <p:ext uri="{BB962C8B-B14F-4D97-AF65-F5344CB8AC3E}">
        <p14:creationId xmlns:p14="http://schemas.microsoft.com/office/powerpoint/2010/main" val="159687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FF13F2C1-3AC4-41BE-81D2-9EBABBAB1040}" type="datetime1">
              <a:rPr lang="es-ES" smtClean="0"/>
              <a:t>24/10/2016</a:t>
            </a:fld>
            <a:endParaRPr lang="es-ES"/>
          </a:p>
        </p:txBody>
      </p:sp>
      <p:sp>
        <p:nvSpPr>
          <p:cNvPr id="5" name="4 Marcador de pie de página"/>
          <p:cNvSpPr>
            <a:spLocks noGrp="1"/>
          </p:cNvSpPr>
          <p:nvPr>
            <p:ph type="ftr" sz="quarter" idx="11"/>
          </p:nvPr>
        </p:nvSpPr>
        <p:spPr/>
        <p:txBody>
          <a:bodyPr/>
          <a:lstStyle/>
          <a:p>
            <a:r>
              <a:rPr lang="es-ES" smtClean="0"/>
              <a:t>© Rodolfo Valguarnera, NAC - Pigüé</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996CEAF-0879-4326-98C4-8678EFCDBE95}" type="datetime1">
              <a:rPr lang="es-ES" smtClean="0"/>
              <a:t>24/10/2016</a:t>
            </a:fld>
            <a:endParaRPr lang="es-ES"/>
          </a:p>
        </p:txBody>
      </p:sp>
      <p:sp>
        <p:nvSpPr>
          <p:cNvPr id="5" name="4 Marcador de pie de página"/>
          <p:cNvSpPr>
            <a:spLocks noGrp="1"/>
          </p:cNvSpPr>
          <p:nvPr>
            <p:ph type="ftr" sz="quarter" idx="11"/>
          </p:nvPr>
        </p:nvSpPr>
        <p:spPr/>
        <p:txBody>
          <a:bodyPr/>
          <a:lstStyle/>
          <a:p>
            <a:r>
              <a:rPr lang="es-ES" smtClean="0"/>
              <a:t>© Rodolfo Valguarnera, NAC - Pigüé</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BCF1CFD-16A4-48C4-92AC-A918B8C53113}" type="datetime1">
              <a:rPr lang="es-ES" smtClean="0"/>
              <a:t>24/10/2016</a:t>
            </a:fld>
            <a:endParaRPr lang="es-ES"/>
          </a:p>
        </p:txBody>
      </p:sp>
      <p:sp>
        <p:nvSpPr>
          <p:cNvPr id="5" name="4 Marcador de pie de página"/>
          <p:cNvSpPr>
            <a:spLocks noGrp="1"/>
          </p:cNvSpPr>
          <p:nvPr>
            <p:ph type="ftr" sz="quarter" idx="11"/>
          </p:nvPr>
        </p:nvSpPr>
        <p:spPr/>
        <p:txBody>
          <a:bodyPr/>
          <a:lstStyle/>
          <a:p>
            <a:r>
              <a:rPr lang="es-ES" smtClean="0"/>
              <a:t>© Rodolfo Valguarnera, NAC - Pigüé</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7794891-B961-430C-B8F1-099E350FC441}" type="datetime1">
              <a:rPr lang="es-ES" smtClean="0"/>
              <a:t>24/10/2016</a:t>
            </a:fld>
            <a:endParaRPr lang="es-ES"/>
          </a:p>
        </p:txBody>
      </p:sp>
      <p:sp>
        <p:nvSpPr>
          <p:cNvPr id="5" name="4 Marcador de pie de página"/>
          <p:cNvSpPr>
            <a:spLocks noGrp="1"/>
          </p:cNvSpPr>
          <p:nvPr>
            <p:ph type="ftr" sz="quarter" idx="11"/>
          </p:nvPr>
        </p:nvSpPr>
        <p:spPr/>
        <p:txBody>
          <a:bodyPr/>
          <a:lstStyle/>
          <a:p>
            <a:r>
              <a:rPr lang="es-ES" smtClean="0"/>
              <a:t>© Rodolfo Valguarnera, NAC - Pigüé</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B2E2C60-25E4-4B3A-B815-8BA26CE1128C}" type="datetime1">
              <a:rPr lang="es-ES" smtClean="0"/>
              <a:t>24/10/2016</a:t>
            </a:fld>
            <a:endParaRPr lang="es-ES"/>
          </a:p>
        </p:txBody>
      </p:sp>
      <p:sp>
        <p:nvSpPr>
          <p:cNvPr id="5" name="4 Marcador de pie de página"/>
          <p:cNvSpPr>
            <a:spLocks noGrp="1"/>
          </p:cNvSpPr>
          <p:nvPr>
            <p:ph type="ftr" sz="quarter" idx="11"/>
          </p:nvPr>
        </p:nvSpPr>
        <p:spPr/>
        <p:txBody>
          <a:bodyPr/>
          <a:lstStyle/>
          <a:p>
            <a:r>
              <a:rPr lang="es-ES" smtClean="0"/>
              <a:t>© Rodolfo Valguarnera, NAC - Pigüé</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91B53742-B910-405C-A91A-6AEA9F08BFAE}" type="datetime1">
              <a:rPr lang="es-ES" smtClean="0"/>
              <a:t>24/10/2016</a:t>
            </a:fld>
            <a:endParaRPr lang="es-ES"/>
          </a:p>
        </p:txBody>
      </p:sp>
      <p:sp>
        <p:nvSpPr>
          <p:cNvPr id="6" name="5 Marcador de pie de página"/>
          <p:cNvSpPr>
            <a:spLocks noGrp="1"/>
          </p:cNvSpPr>
          <p:nvPr>
            <p:ph type="ftr" sz="quarter" idx="11"/>
          </p:nvPr>
        </p:nvSpPr>
        <p:spPr/>
        <p:txBody>
          <a:bodyPr/>
          <a:lstStyle/>
          <a:p>
            <a:r>
              <a:rPr lang="es-ES" smtClean="0"/>
              <a:t>© Rodolfo Valguarnera, NAC - Pigüé</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49517FDB-AFE7-48D8-A842-D39A1A28A26B}" type="datetime1">
              <a:rPr lang="es-ES" smtClean="0"/>
              <a:t>24/10/2016</a:t>
            </a:fld>
            <a:endParaRPr lang="es-ES"/>
          </a:p>
        </p:txBody>
      </p:sp>
      <p:sp>
        <p:nvSpPr>
          <p:cNvPr id="8" name="7 Marcador de pie de página"/>
          <p:cNvSpPr>
            <a:spLocks noGrp="1"/>
          </p:cNvSpPr>
          <p:nvPr>
            <p:ph type="ftr" sz="quarter" idx="11"/>
          </p:nvPr>
        </p:nvSpPr>
        <p:spPr/>
        <p:txBody>
          <a:bodyPr/>
          <a:lstStyle/>
          <a:p>
            <a:r>
              <a:rPr lang="es-ES" smtClean="0"/>
              <a:t>© Rodolfo Valguarnera, NAC - Pigüé</a:t>
            </a:r>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CDE856E3-5D31-4275-A666-DE6F42DFE549}" type="datetime1">
              <a:rPr lang="es-ES" smtClean="0"/>
              <a:t>24/10/2016</a:t>
            </a:fld>
            <a:endParaRPr lang="es-ES"/>
          </a:p>
        </p:txBody>
      </p:sp>
      <p:sp>
        <p:nvSpPr>
          <p:cNvPr id="4" name="3 Marcador de pie de página"/>
          <p:cNvSpPr>
            <a:spLocks noGrp="1"/>
          </p:cNvSpPr>
          <p:nvPr>
            <p:ph type="ftr" sz="quarter" idx="11"/>
          </p:nvPr>
        </p:nvSpPr>
        <p:spPr/>
        <p:txBody>
          <a:bodyPr/>
          <a:lstStyle/>
          <a:p>
            <a:r>
              <a:rPr lang="es-ES" smtClean="0"/>
              <a:t>© Rodolfo Valguarnera, NAC - Pigüé</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D85D7FD-407F-43F7-BEDA-62C07A39BC7C}" type="datetime1">
              <a:rPr lang="es-ES" smtClean="0"/>
              <a:t>24/10/2016</a:t>
            </a:fld>
            <a:endParaRPr lang="es-ES"/>
          </a:p>
        </p:txBody>
      </p:sp>
      <p:sp>
        <p:nvSpPr>
          <p:cNvPr id="3" name="2 Marcador de pie de página"/>
          <p:cNvSpPr>
            <a:spLocks noGrp="1"/>
          </p:cNvSpPr>
          <p:nvPr>
            <p:ph type="ftr" sz="quarter" idx="11"/>
          </p:nvPr>
        </p:nvSpPr>
        <p:spPr/>
        <p:txBody>
          <a:bodyPr/>
          <a:lstStyle/>
          <a:p>
            <a:r>
              <a:rPr lang="es-ES" smtClean="0"/>
              <a:t>© Rodolfo Valguarnera, NAC - Pigüé</a:t>
            </a:r>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D5974AF-E878-4FA6-B331-BE6D16E514F5}" type="datetime1">
              <a:rPr lang="es-ES" smtClean="0"/>
              <a:t>24/10/2016</a:t>
            </a:fld>
            <a:endParaRPr lang="es-ES"/>
          </a:p>
        </p:txBody>
      </p:sp>
      <p:sp>
        <p:nvSpPr>
          <p:cNvPr id="6" name="5 Marcador de pie de página"/>
          <p:cNvSpPr>
            <a:spLocks noGrp="1"/>
          </p:cNvSpPr>
          <p:nvPr>
            <p:ph type="ftr" sz="quarter" idx="11"/>
          </p:nvPr>
        </p:nvSpPr>
        <p:spPr/>
        <p:txBody>
          <a:bodyPr/>
          <a:lstStyle/>
          <a:p>
            <a:r>
              <a:rPr lang="es-ES" smtClean="0"/>
              <a:t>© Rodolfo Valguarnera, NAC - Pigüé</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82B61D3-4067-404D-AC53-6EB9696DBDAD}" type="datetime1">
              <a:rPr lang="es-ES" smtClean="0"/>
              <a:t>24/10/2016</a:t>
            </a:fld>
            <a:endParaRPr lang="es-ES"/>
          </a:p>
        </p:txBody>
      </p:sp>
      <p:sp>
        <p:nvSpPr>
          <p:cNvPr id="6" name="5 Marcador de pie de página"/>
          <p:cNvSpPr>
            <a:spLocks noGrp="1"/>
          </p:cNvSpPr>
          <p:nvPr>
            <p:ph type="ftr" sz="quarter" idx="11"/>
          </p:nvPr>
        </p:nvSpPr>
        <p:spPr/>
        <p:txBody>
          <a:bodyPr/>
          <a:lstStyle/>
          <a:p>
            <a:r>
              <a:rPr lang="es-ES" smtClean="0"/>
              <a:t>© Rodolfo Valguarnera, NAC - Pigüé</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441ACCA-99B7-470C-9078-4AC5C44AEFC5}" type="datetime1">
              <a:rPr lang="es-ES" smtClean="0"/>
              <a:t>24/10/2016</a:t>
            </a:fld>
            <a:endParaRPr lang="es-ES"/>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smtClean="0"/>
              <a:t>© Rodolfo Valguarnera, NAC - Pigüé</a:t>
            </a:r>
            <a:endParaRPr lang="es-ES"/>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ody7val/nac-arduino/" TargetMode="External"/><Relationship Id="rId2" Type="http://schemas.openxmlformats.org/officeDocument/2006/relationships/hyperlink" Target="https://nac-arduino.herokuapp.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hyperlink" Target="http://creativecommons.org/licenses/by/4.0/" TargetMode="Externa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slide" Target="slide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hyperlink" Target="http://creativecommons.org/licenses/by/4.0/" TargetMode="Externa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png"/><Relationship Id="rId5" Type="http://schemas.openxmlformats.org/officeDocument/2006/relationships/slide" Target="slide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2.png"/><Relationship Id="rId4" Type="http://schemas.openxmlformats.org/officeDocument/2006/relationships/hyperlink" Target="http://creativecommons.org/licenses/by/4.0/" TargetMode="Externa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hyperlink" Target="https://circuits.io/" TargetMode="Externa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slide" Target="slide2.xml"/><Relationship Id="rId5" Type="http://schemas.openxmlformats.org/officeDocument/2006/relationships/image" Target="../media/image2.png"/><Relationship Id="rId4" Type="http://schemas.openxmlformats.org/officeDocument/2006/relationships/hyperlink" Target="http://creativecommons.org/licenses/by/4.0/" TargetMode="External"/><Relationship Id="rId9"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s://github.com/rody7val/nac-arduino/" TargetMode="External"/><Relationship Id="rId5" Type="http://schemas.openxmlformats.org/officeDocument/2006/relationships/hyperlink" Target="https://nac-arduino.herokuapp.com/"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6.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9.xml"/><Relationship Id="rId10" Type="http://schemas.openxmlformats.org/officeDocument/2006/relationships/image" Target="../media/image2.png"/><Relationship Id="rId4" Type="http://schemas.openxmlformats.org/officeDocument/2006/relationships/slide" Target="slide7.xml"/><Relationship Id="rId9" Type="http://schemas.openxmlformats.org/officeDocument/2006/relationships/hyperlink" Target="http://creativecommons.org/licenses/by/4.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4.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4.0/"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hyperlink" Target="http://creativecommons.org/licenses/by/4.0/" TargetMode="Externa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slide" Target="slide2.xml"/><Relationship Id="rId10" Type="http://schemas.openxmlformats.org/officeDocument/2006/relationships/image" Target="../media/image5.wmf"/><Relationship Id="rId4" Type="http://schemas.openxmlformats.org/officeDocument/2006/relationships/image" Target="../media/image2.png"/><Relationship Id="rId9"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hyperlink" Target="https://circuits.io/" TargetMode="Externa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slide" Target="slide2.xml"/><Relationship Id="rId5" Type="http://schemas.openxmlformats.org/officeDocument/2006/relationships/image" Target="../media/image2.png"/><Relationship Id="rId4" Type="http://schemas.openxmlformats.org/officeDocument/2006/relationships/hyperlink" Target="http://creativecommons.org/licenses/by/4.0/" TargetMode="External"/><Relationship Id="rId9"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7.bin"/><Relationship Id="rId3" Type="http://schemas.openxmlformats.org/officeDocument/2006/relationships/hyperlink" Target="http://creativecommons.org/licenses/by/4.0/" TargetMode="External"/><Relationship Id="rId7" Type="http://schemas.openxmlformats.org/officeDocument/2006/relationships/oleObject" Target="../embeddings/oleObject4.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png"/><Relationship Id="rId11" Type="http://schemas.openxmlformats.org/officeDocument/2006/relationships/oleObject" Target="../embeddings/oleObject6.bin"/><Relationship Id="rId5" Type="http://schemas.openxmlformats.org/officeDocument/2006/relationships/slide" Target="slide2.xml"/><Relationship Id="rId10" Type="http://schemas.openxmlformats.org/officeDocument/2006/relationships/image" Target="../media/image8.wmf"/><Relationship Id="rId4" Type="http://schemas.openxmlformats.org/officeDocument/2006/relationships/image" Target="../media/image2.png"/><Relationship Id="rId9" Type="http://schemas.openxmlformats.org/officeDocument/2006/relationships/oleObject" Target="../embeddings/oleObject5.bin"/><Relationship Id="rId14" Type="http://schemas.openxmlformats.org/officeDocument/2006/relationships/image" Target="../media/image10.wmf"/></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hyperlink" Target="http://creativecommons.org/licenses/by/4.0/" TargetMode="Externa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slide" Target="slide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hyperlink" Target="https://circuits.io/" TargetMode="Externa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slide" Target="slide2.xml"/><Relationship Id="rId5" Type="http://schemas.openxmlformats.org/officeDocument/2006/relationships/image" Target="../media/image2.png"/><Relationship Id="rId4" Type="http://schemas.openxmlformats.org/officeDocument/2006/relationships/hyperlink" Target="http://creativecommons.org/licenses/by/4.0/" TargetMode="External"/><Relationship Id="rId9"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99592" y="1851670"/>
            <a:ext cx="4896544" cy="792088"/>
          </a:xfrm>
          <a:noFill/>
          <a:ln>
            <a:noFill/>
          </a:ln>
        </p:spPr>
        <p:txBody>
          <a:bodyPr>
            <a:normAutofit fontScale="90000"/>
          </a:bodyPr>
          <a:lstStyle/>
          <a:p>
            <a:pPr algn="l"/>
            <a:r>
              <a:rPr lang="es-AR" sz="2700" dirty="0" smtClean="0">
                <a:solidFill>
                  <a:schemeClr val="accent6"/>
                </a:solidFill>
              </a:rPr>
              <a:t>Modulo_</a:t>
            </a:r>
            <a:r>
              <a:rPr lang="es-AR" sz="4000" dirty="0" smtClean="0">
                <a:solidFill>
                  <a:schemeClr val="accent6"/>
                </a:solidFill>
              </a:rPr>
              <a:t>1</a:t>
            </a:r>
            <a:r>
              <a:rPr lang="es-AR" sz="2700" dirty="0" smtClean="0">
                <a:solidFill>
                  <a:schemeClr val="accent6"/>
                </a:solidFill>
              </a:rPr>
              <a:t>:</a:t>
            </a:r>
            <a:r>
              <a:rPr lang="es-AR" sz="1800" dirty="0" smtClean="0">
                <a:solidFill>
                  <a:schemeClr val="accent6"/>
                </a:solidFill>
              </a:rPr>
              <a:t/>
            </a:r>
            <a:br>
              <a:rPr lang="es-AR" sz="1800" dirty="0" smtClean="0">
                <a:solidFill>
                  <a:schemeClr val="accent6"/>
                </a:solidFill>
              </a:rPr>
            </a:br>
            <a:r>
              <a:rPr lang="es-AR" sz="1800" dirty="0" smtClean="0">
                <a:solidFill>
                  <a:schemeClr val="bg1"/>
                </a:solidFill>
              </a:rPr>
              <a:t> </a:t>
            </a:r>
            <a:r>
              <a:rPr lang="es-AR" sz="2000" dirty="0" smtClean="0">
                <a:solidFill>
                  <a:schemeClr val="bg1">
                    <a:lumMod val="85000"/>
                  </a:schemeClr>
                </a:solidFill>
              </a:rPr>
              <a:t>Variables, </a:t>
            </a:r>
            <a:r>
              <a:rPr lang="es-AR" sz="2000" dirty="0" err="1" smtClean="0">
                <a:solidFill>
                  <a:schemeClr val="bg1">
                    <a:lumMod val="85000"/>
                  </a:schemeClr>
                </a:solidFill>
              </a:rPr>
              <a:t>Arrays</a:t>
            </a:r>
            <a:r>
              <a:rPr lang="es-AR" sz="2000" dirty="0" smtClean="0">
                <a:solidFill>
                  <a:schemeClr val="bg1">
                    <a:lumMod val="85000"/>
                  </a:schemeClr>
                </a:solidFill>
              </a:rPr>
              <a:t> </a:t>
            </a:r>
            <a:r>
              <a:rPr lang="es-AR" sz="2000" dirty="0">
                <a:solidFill>
                  <a:schemeClr val="bg1">
                    <a:lumMod val="85000"/>
                  </a:schemeClr>
                </a:solidFill>
              </a:rPr>
              <a:t>y </a:t>
            </a:r>
            <a:r>
              <a:rPr lang="es-AR" sz="2000" dirty="0" smtClean="0">
                <a:solidFill>
                  <a:schemeClr val="bg1">
                    <a:lumMod val="85000"/>
                  </a:schemeClr>
                </a:solidFill>
              </a:rPr>
              <a:t>bucle </a:t>
            </a:r>
            <a:r>
              <a:rPr lang="es-AR" sz="2000" dirty="0" err="1">
                <a:solidFill>
                  <a:schemeClr val="bg1">
                    <a:lumMod val="85000"/>
                  </a:schemeClr>
                </a:solidFill>
              </a:rPr>
              <a:t>For</a:t>
            </a:r>
            <a:endParaRPr lang="es-AR" sz="2000" dirty="0">
              <a:solidFill>
                <a:schemeClr val="bg1">
                  <a:lumMod val="85000"/>
                </a:schemeClr>
              </a:solidFill>
            </a:endParaRPr>
          </a:p>
        </p:txBody>
      </p:sp>
      <p:sp>
        <p:nvSpPr>
          <p:cNvPr id="7" name="6 CuadroTexto"/>
          <p:cNvSpPr txBox="1"/>
          <p:nvPr/>
        </p:nvSpPr>
        <p:spPr>
          <a:xfrm>
            <a:off x="1348135" y="4056923"/>
            <a:ext cx="6906827" cy="646331"/>
          </a:xfrm>
          <a:prstGeom prst="rect">
            <a:avLst/>
          </a:prstGeom>
          <a:noFill/>
        </p:spPr>
        <p:txBody>
          <a:bodyPr wrap="none" rtlCol="0">
            <a:spAutoFit/>
          </a:bodyPr>
          <a:lstStyle/>
          <a:p>
            <a:r>
              <a:rPr lang="es-AR" dirty="0">
                <a:solidFill>
                  <a:schemeClr val="accent6"/>
                </a:solidFill>
              </a:rPr>
              <a:t>FORO: </a:t>
            </a:r>
            <a:r>
              <a:rPr lang="es-AR" dirty="0">
                <a:solidFill>
                  <a:schemeClr val="bg1">
                    <a:lumMod val="85000"/>
                  </a:schemeClr>
                </a:solidFill>
                <a:hlinkClick r:id="rId2"/>
              </a:rPr>
              <a:t>https://nac-arduino.herokuapp.com</a:t>
            </a:r>
            <a:r>
              <a:rPr lang="es-AR" dirty="0" smtClean="0">
                <a:solidFill>
                  <a:schemeClr val="bg1">
                    <a:lumMod val="85000"/>
                  </a:schemeClr>
                </a:solidFill>
                <a:hlinkClick r:id="rId2"/>
              </a:rPr>
              <a:t>/</a:t>
            </a:r>
            <a:endParaRPr lang="es-AR" dirty="0" smtClean="0">
              <a:solidFill>
                <a:schemeClr val="bg1">
                  <a:lumMod val="85000"/>
                </a:schemeClr>
              </a:solidFill>
            </a:endParaRPr>
          </a:p>
          <a:p>
            <a:r>
              <a:rPr lang="es-AR" dirty="0" smtClean="0">
                <a:solidFill>
                  <a:schemeClr val="accent6"/>
                </a:solidFill>
              </a:rPr>
              <a:t>REPOSITORIO: </a:t>
            </a:r>
            <a:r>
              <a:rPr lang="es-AR" dirty="0">
                <a:solidFill>
                  <a:schemeClr val="bg1">
                    <a:lumMod val="85000"/>
                  </a:schemeClr>
                </a:solidFill>
                <a:hlinkClick r:id="rId3"/>
              </a:rPr>
              <a:t>https://github.com/rody7val/nac-arduino/</a:t>
            </a:r>
            <a:endParaRPr lang="es-AR" dirty="0"/>
          </a:p>
        </p:txBody>
      </p:sp>
      <p:sp>
        <p:nvSpPr>
          <p:cNvPr id="8" name="1 Marcador de pie de página"/>
          <p:cNvSpPr txBox="1">
            <a:spLocks/>
          </p:cNvSpPr>
          <p:nvPr/>
        </p:nvSpPr>
        <p:spPr>
          <a:xfrm>
            <a:off x="2987824" y="4907419"/>
            <a:ext cx="3031976" cy="226354"/>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AR" smtClean="0">
                <a:solidFill>
                  <a:prstClr val="black">
                    <a:tint val="75000"/>
                  </a:prstClr>
                </a:solidFill>
              </a:rPr>
              <a:t>Rodolfo Valguarnera, NAC - Pigüé</a:t>
            </a:r>
            <a:endParaRPr lang="es-AR" dirty="0">
              <a:solidFill>
                <a:prstClr val="black">
                  <a:tint val="75000"/>
                </a:prstClr>
              </a:solidFill>
            </a:endParaRPr>
          </a:p>
        </p:txBody>
      </p:sp>
      <p:pic>
        <p:nvPicPr>
          <p:cNvPr id="9" name="Picture 3" descr="C:\Users\Rody\Documents\_Arduino-Nac\img\creativecommons-compacto.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0216" y="4981550"/>
            <a:ext cx="762000"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123478"/>
            <a:ext cx="3384376" cy="648071"/>
          </a:xfrm>
        </p:spPr>
        <p:txBody>
          <a:bodyPr>
            <a:normAutofit/>
          </a:bodyPr>
          <a:lstStyle/>
          <a:p>
            <a:pPr algn="l"/>
            <a:r>
              <a:rPr lang="es-AR" sz="2400" dirty="0" smtClean="0">
                <a:solidFill>
                  <a:schemeClr val="accent6"/>
                </a:solidFill>
              </a:rPr>
              <a:t>Operadores Lógicos</a:t>
            </a:r>
            <a:endParaRPr lang="es-AR" sz="2400" dirty="0">
              <a:solidFill>
                <a:schemeClr val="accent6"/>
              </a:solidFill>
            </a:endParaRPr>
          </a:p>
        </p:txBody>
      </p:sp>
      <p:sp>
        <p:nvSpPr>
          <p:cNvPr id="3" name="2 Marcador de contenido"/>
          <p:cNvSpPr>
            <a:spLocks noGrp="1"/>
          </p:cNvSpPr>
          <p:nvPr>
            <p:ph idx="1"/>
          </p:nvPr>
        </p:nvSpPr>
        <p:spPr>
          <a:xfrm>
            <a:off x="251520" y="699542"/>
            <a:ext cx="8640960" cy="4207877"/>
          </a:xfrm>
        </p:spPr>
        <p:txBody>
          <a:bodyPr>
            <a:normAutofit/>
          </a:bodyPr>
          <a:lstStyle/>
          <a:p>
            <a:pPr marL="0" indent="0">
              <a:buNone/>
            </a:pPr>
            <a:r>
              <a:rPr lang="es-AR" sz="1400" dirty="0" smtClean="0">
                <a:solidFill>
                  <a:schemeClr val="bg1">
                    <a:lumMod val="85000"/>
                  </a:schemeClr>
                </a:solidFill>
              </a:rPr>
              <a:t>Programar también </a:t>
            </a:r>
            <a:r>
              <a:rPr lang="es-AR" sz="1400" dirty="0">
                <a:solidFill>
                  <a:schemeClr val="bg1">
                    <a:lumMod val="85000"/>
                  </a:schemeClr>
                </a:solidFill>
              </a:rPr>
              <a:t>consiste </a:t>
            </a:r>
            <a:r>
              <a:rPr lang="es-AR" sz="1400" dirty="0" smtClean="0">
                <a:solidFill>
                  <a:schemeClr val="bg1">
                    <a:lumMod val="85000"/>
                  </a:schemeClr>
                </a:solidFill>
              </a:rPr>
              <a:t>en </a:t>
            </a:r>
            <a:r>
              <a:rPr lang="es-AR" sz="1400" dirty="0">
                <a:solidFill>
                  <a:schemeClr val="bg1">
                    <a:lumMod val="85000"/>
                  </a:schemeClr>
                </a:solidFill>
              </a:rPr>
              <a:t>decirle a nuestro </a:t>
            </a:r>
            <a:r>
              <a:rPr lang="es-AR" sz="1400" dirty="0" smtClean="0">
                <a:solidFill>
                  <a:schemeClr val="bg1">
                    <a:lumMod val="85000"/>
                  </a:schemeClr>
                </a:solidFill>
              </a:rPr>
              <a:t>Arduino que </a:t>
            </a:r>
            <a:r>
              <a:rPr lang="es-AR" sz="1400" dirty="0">
                <a:solidFill>
                  <a:schemeClr val="bg1">
                    <a:lumMod val="85000"/>
                  </a:schemeClr>
                </a:solidFill>
              </a:rPr>
              <a:t>es lo que queremos que haga cuando se confronte con una o varias opciones. En otras palabras, queremos que el Arduino pueda </a:t>
            </a:r>
            <a:r>
              <a:rPr lang="es-AR" sz="1400" dirty="0">
                <a:solidFill>
                  <a:schemeClr val="accent6"/>
                </a:solidFill>
              </a:rPr>
              <a:t>tomar decisiones </a:t>
            </a:r>
            <a:r>
              <a:rPr lang="es-AR" sz="1400" dirty="0">
                <a:solidFill>
                  <a:schemeClr val="bg1">
                    <a:lumMod val="85000"/>
                  </a:schemeClr>
                </a:solidFill>
              </a:rPr>
              <a:t>en base a los datos disponibles en ese momento (el valor de las variables).</a:t>
            </a:r>
          </a:p>
          <a:p>
            <a:pPr marL="0" indent="0">
              <a:buNone/>
            </a:pPr>
            <a:endParaRPr lang="es-AR" sz="1400" dirty="0">
              <a:solidFill>
                <a:schemeClr val="bg1">
                  <a:lumMod val="85000"/>
                </a:schemeClr>
              </a:solidFill>
            </a:endParaRPr>
          </a:p>
          <a:p>
            <a:pPr marL="0" indent="0">
              <a:buNone/>
            </a:pPr>
            <a:r>
              <a:rPr lang="es-AR" sz="1400" dirty="0">
                <a:solidFill>
                  <a:schemeClr val="bg1">
                    <a:lumMod val="85000"/>
                  </a:schemeClr>
                </a:solidFill>
              </a:rPr>
              <a:t>Estas decisiones se toman en base a el resultado de uno o varios </a:t>
            </a:r>
            <a:r>
              <a:rPr lang="es-AR" sz="1400" dirty="0" err="1">
                <a:solidFill>
                  <a:schemeClr val="bg1">
                    <a:lumMod val="85000"/>
                  </a:schemeClr>
                </a:solidFill>
              </a:rPr>
              <a:t>tests</a:t>
            </a:r>
            <a:r>
              <a:rPr lang="es-AR" sz="1400" dirty="0">
                <a:solidFill>
                  <a:schemeClr val="bg1">
                    <a:lumMod val="85000"/>
                  </a:schemeClr>
                </a:solidFill>
              </a:rPr>
              <a:t> lógicos </a:t>
            </a:r>
            <a:r>
              <a:rPr lang="es-AR" sz="1400" dirty="0" smtClean="0">
                <a:solidFill>
                  <a:schemeClr val="bg1">
                    <a:lumMod val="85000"/>
                  </a:schemeClr>
                </a:solidFill>
              </a:rPr>
              <a:t>("</a:t>
            </a:r>
            <a:r>
              <a:rPr lang="es-AR" sz="1400" dirty="0" err="1" smtClean="0">
                <a:solidFill>
                  <a:schemeClr val="bg1">
                    <a:lumMod val="85000"/>
                  </a:schemeClr>
                </a:solidFill>
              </a:rPr>
              <a:t>boolean</a:t>
            </a:r>
            <a:r>
              <a:rPr lang="es-AR" sz="1400" dirty="0" smtClean="0">
                <a:solidFill>
                  <a:schemeClr val="bg1">
                    <a:lumMod val="85000"/>
                  </a:schemeClr>
                </a:solidFill>
              </a:rPr>
              <a:t> </a:t>
            </a:r>
            <a:r>
              <a:rPr lang="es-AR" sz="1400" dirty="0" err="1" smtClean="0">
                <a:solidFill>
                  <a:schemeClr val="bg1">
                    <a:lumMod val="85000"/>
                  </a:schemeClr>
                </a:solidFill>
              </a:rPr>
              <a:t>tests</a:t>
            </a:r>
            <a:r>
              <a:rPr lang="es-AR" sz="1400" dirty="0" smtClean="0">
                <a:solidFill>
                  <a:schemeClr val="bg1">
                    <a:lumMod val="85000"/>
                  </a:schemeClr>
                </a:solidFill>
              </a:rPr>
              <a:t>" </a:t>
            </a:r>
            <a:r>
              <a:rPr lang="es-AR" sz="1400" dirty="0">
                <a:solidFill>
                  <a:schemeClr val="bg1">
                    <a:lumMod val="85000"/>
                  </a:schemeClr>
                </a:solidFill>
              </a:rPr>
              <a:t>en inglés). El resultado de estos </a:t>
            </a:r>
            <a:r>
              <a:rPr lang="es-AR" sz="1400" u="sng" dirty="0" smtClean="0">
                <a:solidFill>
                  <a:schemeClr val="bg1">
                    <a:lumMod val="85000"/>
                  </a:schemeClr>
                </a:solidFill>
              </a:rPr>
              <a:t>test</a:t>
            </a:r>
            <a:r>
              <a:rPr lang="es-AR" sz="1400" dirty="0" smtClean="0">
                <a:solidFill>
                  <a:schemeClr val="bg1">
                    <a:lumMod val="85000"/>
                  </a:schemeClr>
                </a:solidFill>
              </a:rPr>
              <a:t> </a:t>
            </a:r>
            <a:r>
              <a:rPr lang="es-AR" sz="1400" dirty="0">
                <a:solidFill>
                  <a:schemeClr val="bg1">
                    <a:lumMod val="85000"/>
                  </a:schemeClr>
                </a:solidFill>
              </a:rPr>
              <a:t>lógicos será </a:t>
            </a:r>
            <a:r>
              <a:rPr lang="es-AR" sz="1400" dirty="0">
                <a:solidFill>
                  <a:schemeClr val="accent6"/>
                </a:solidFill>
              </a:rPr>
              <a:t>true</a:t>
            </a:r>
            <a:r>
              <a:rPr lang="es-AR" sz="1400" dirty="0">
                <a:solidFill>
                  <a:schemeClr val="bg1">
                    <a:lumMod val="85000"/>
                  </a:schemeClr>
                </a:solidFill>
              </a:rPr>
              <a:t> o </a:t>
            </a:r>
            <a:r>
              <a:rPr lang="es-AR" sz="1400" dirty="0">
                <a:solidFill>
                  <a:schemeClr val="accent6"/>
                </a:solidFill>
              </a:rPr>
              <a:t>false</a:t>
            </a:r>
            <a:r>
              <a:rPr lang="es-AR" sz="1400" dirty="0">
                <a:solidFill>
                  <a:schemeClr val="bg1">
                    <a:lumMod val="85000"/>
                  </a:schemeClr>
                </a:solidFill>
              </a:rPr>
              <a:t> (verdadero/falso) y determinará la decisión elegida.</a:t>
            </a:r>
          </a:p>
          <a:p>
            <a:pPr marL="0" indent="0">
              <a:buNone/>
            </a:pPr>
            <a:endParaRPr lang="es-AR" sz="1400" dirty="0">
              <a:solidFill>
                <a:schemeClr val="bg1">
                  <a:lumMod val="85000"/>
                </a:schemeClr>
              </a:solidFill>
            </a:endParaRPr>
          </a:p>
          <a:p>
            <a:pPr marL="0" indent="0">
              <a:buNone/>
            </a:pPr>
            <a:r>
              <a:rPr lang="es-AR" sz="1400" u="sng" dirty="0">
                <a:solidFill>
                  <a:schemeClr val="bg1">
                    <a:lumMod val="85000"/>
                  </a:schemeClr>
                </a:solidFill>
              </a:rPr>
              <a:t>Ejemplos de </a:t>
            </a:r>
            <a:r>
              <a:rPr lang="es-AR" sz="1400" u="sng" dirty="0" smtClean="0">
                <a:solidFill>
                  <a:schemeClr val="bg1">
                    <a:lumMod val="85000"/>
                  </a:schemeClr>
                </a:solidFill>
              </a:rPr>
              <a:t>test lógicos:</a:t>
            </a:r>
            <a:r>
              <a:rPr lang="es-AR" sz="1400" dirty="0" smtClean="0">
                <a:solidFill>
                  <a:schemeClr val="bg1">
                    <a:lumMod val="85000"/>
                  </a:schemeClr>
                </a:solidFill>
              </a:rPr>
              <a:t>            </a:t>
            </a:r>
            <a:r>
              <a:rPr lang="es-AR" sz="1400" u="sng" dirty="0" smtClean="0">
                <a:solidFill>
                  <a:schemeClr val="bg1">
                    <a:lumMod val="85000"/>
                  </a:schemeClr>
                </a:solidFill>
              </a:rPr>
              <a:t>Operadores lógicos y su descripción:</a:t>
            </a:r>
            <a:endParaRPr lang="es-AR" sz="1400" u="sng" dirty="0">
              <a:solidFill>
                <a:schemeClr val="bg1">
                  <a:lumMod val="85000"/>
                </a:schemeClr>
              </a:solidFill>
            </a:endParaRPr>
          </a:p>
        </p:txBody>
      </p:sp>
      <p:pic>
        <p:nvPicPr>
          <p:cNvPr id="5" name="Picture 3" descr="C:\Users\Rody\Documents\_Arduino-Nac\img\creativecommons-compacto.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0216" y="4981550"/>
            <a:ext cx="762000" cy="142875"/>
          </a:xfrm>
          <a:prstGeom prst="rect">
            <a:avLst/>
          </a:prstGeom>
          <a:noFill/>
          <a:extLst>
            <a:ext uri="{909E8E84-426E-40DD-AFC4-6F175D3DCCD1}">
              <a14:hiddenFill xmlns:a14="http://schemas.microsoft.com/office/drawing/2010/main">
                <a:solidFill>
                  <a:srgbClr val="FFFFFF"/>
                </a:solidFill>
              </a14:hiddenFill>
            </a:ext>
          </a:extLst>
        </p:spPr>
      </p:pic>
      <p:sp>
        <p:nvSpPr>
          <p:cNvPr id="6" name="1 Marcador de pie de página"/>
          <p:cNvSpPr txBox="1">
            <a:spLocks/>
          </p:cNvSpPr>
          <p:nvPr/>
        </p:nvSpPr>
        <p:spPr>
          <a:xfrm>
            <a:off x="2987824" y="4907419"/>
            <a:ext cx="3031976" cy="226354"/>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AR" dirty="0" smtClean="0">
                <a:solidFill>
                  <a:prstClr val="black">
                    <a:tint val="75000"/>
                  </a:prstClr>
                </a:solidFill>
              </a:rPr>
              <a:t>Rodolfo Valguarnera, NAC - Pigüé</a:t>
            </a:r>
            <a:endParaRPr lang="es-AR" dirty="0">
              <a:solidFill>
                <a:prstClr val="black">
                  <a:tint val="75000"/>
                </a:prstClr>
              </a:solidFill>
            </a:endParaRPr>
          </a:p>
        </p:txBody>
      </p:sp>
      <p:pic>
        <p:nvPicPr>
          <p:cNvPr id="7" name="6 Imagen">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5532" y="4211723"/>
            <a:ext cx="708956" cy="708956"/>
          </a:xfrm>
          <a:prstGeom prst="rect">
            <a:avLst/>
          </a:prstGeom>
        </p:spPr>
      </p:pic>
      <p:graphicFrame>
        <p:nvGraphicFramePr>
          <p:cNvPr id="8" name="7 Objeto"/>
          <p:cNvGraphicFramePr>
            <a:graphicFrameLocks noChangeAspect="1"/>
          </p:cNvGraphicFramePr>
          <p:nvPr>
            <p:extLst>
              <p:ext uri="{D42A27DB-BD31-4B8C-83A1-F6EECF244321}">
                <p14:modId xmlns:p14="http://schemas.microsoft.com/office/powerpoint/2010/main" val="297997526"/>
              </p:ext>
            </p:extLst>
          </p:nvPr>
        </p:nvGraphicFramePr>
        <p:xfrm>
          <a:off x="328613" y="3194050"/>
          <a:ext cx="3548062" cy="1463675"/>
        </p:xfrm>
        <a:graphic>
          <a:graphicData uri="http://schemas.openxmlformats.org/presentationml/2006/ole">
            <mc:AlternateContent xmlns:mc="http://schemas.openxmlformats.org/markup-compatibility/2006">
              <mc:Choice xmlns:v="urn:schemas-microsoft-com:vml" Requires="v">
                <p:oleObj spid="_x0000_s9255" name="Documento" r:id="rId7" imgW="3085560" imgH="1275480" progId="Word.OpenDocumentText.12">
                  <p:embed/>
                </p:oleObj>
              </mc:Choice>
              <mc:Fallback>
                <p:oleObj name="Documento" r:id="rId7" imgW="3085560" imgH="1275480" progId="Word.OpenDocumentText.12">
                  <p:embed/>
                  <p:pic>
                    <p:nvPicPr>
                      <p:cNvPr id="0" name="9 Objeto"/>
                      <p:cNvPicPr>
                        <a:picLocks noChangeAspect="1" noChangeArrowheads="1"/>
                      </p:cNvPicPr>
                      <p:nvPr/>
                    </p:nvPicPr>
                    <p:blipFill>
                      <a:blip r:embed="rId8"/>
                      <a:srcRect/>
                      <a:stretch>
                        <a:fillRect/>
                      </a:stretch>
                    </p:blipFill>
                    <p:spPr bwMode="auto">
                      <a:xfrm>
                        <a:off x="328613" y="3194050"/>
                        <a:ext cx="3548062"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8 Tabla"/>
          <p:cNvGraphicFramePr>
            <a:graphicFrameLocks noGrp="1"/>
          </p:cNvGraphicFramePr>
          <p:nvPr>
            <p:extLst>
              <p:ext uri="{D42A27DB-BD31-4B8C-83A1-F6EECF244321}">
                <p14:modId xmlns:p14="http://schemas.microsoft.com/office/powerpoint/2010/main" val="4160386161"/>
              </p:ext>
            </p:extLst>
          </p:nvPr>
        </p:nvGraphicFramePr>
        <p:xfrm>
          <a:off x="5868144" y="3180472"/>
          <a:ext cx="2520280" cy="1615536"/>
        </p:xfrm>
        <a:graphic>
          <a:graphicData uri="http://schemas.openxmlformats.org/drawingml/2006/table">
            <a:tbl>
              <a:tblPr/>
              <a:tblGrid>
                <a:gridCol w="1260140"/>
                <a:gridCol w="1260140"/>
              </a:tblGrid>
              <a:tr h="306034">
                <a:tc>
                  <a:txBody>
                    <a:bodyPr/>
                    <a:lstStyle/>
                    <a:p>
                      <a:pPr algn="ctr"/>
                      <a:r>
                        <a:rPr lang="es-AR" sz="1200" b="1" cap="all" dirty="0">
                          <a:solidFill>
                            <a:srgbClr val="FFFFFF"/>
                          </a:solidFill>
                          <a:effectLst/>
                          <a:latin typeface="Istok Web"/>
                        </a:rPr>
                        <a:t>OPERADOR</a:t>
                      </a:r>
                      <a:endParaRPr lang="es-AR" sz="1200" b="0" cap="all" dirty="0">
                        <a:solidFill>
                          <a:srgbClr val="FFFFFF"/>
                        </a:solidFill>
                        <a:effectLst/>
                        <a:latin typeface="Istok Web"/>
                      </a:endParaRPr>
                    </a:p>
                  </a:txBody>
                  <a:tcPr marL="43821" marR="43821" marT="87642" marB="87642" anchor="ctr">
                    <a:lnL>
                      <a:noFill/>
                    </a:lnL>
                    <a:lnR w="9525" cap="flat" cmpd="sng" algn="ctr">
                      <a:solidFill>
                        <a:srgbClr val="919191"/>
                      </a:solidFill>
                      <a:prstDash val="solid"/>
                      <a:round/>
                      <a:headEnd type="none" w="med" len="med"/>
                      <a:tailEnd type="none" w="med" len="med"/>
                    </a:lnR>
                    <a:lnT>
                      <a:noFill/>
                    </a:lnT>
                    <a:lnB w="9525" cap="flat" cmpd="sng" algn="ctr">
                      <a:solidFill>
                        <a:srgbClr val="CFCFCF"/>
                      </a:solidFill>
                      <a:prstDash val="solid"/>
                      <a:round/>
                      <a:headEnd type="none" w="med" len="med"/>
                      <a:tailEnd type="none" w="med" len="med"/>
                    </a:lnB>
                    <a:solidFill>
                      <a:srgbClr val="666667"/>
                    </a:solidFill>
                  </a:tcPr>
                </a:tc>
                <a:tc>
                  <a:txBody>
                    <a:bodyPr/>
                    <a:lstStyle/>
                    <a:p>
                      <a:pPr algn="ctr"/>
                      <a:r>
                        <a:rPr lang="es-AR" sz="1200" b="1" cap="all" dirty="0">
                          <a:solidFill>
                            <a:srgbClr val="FFFFFF"/>
                          </a:solidFill>
                          <a:effectLst/>
                          <a:latin typeface="Istok Web"/>
                        </a:rPr>
                        <a:t>DESCRIPCIÓN</a:t>
                      </a:r>
                      <a:endParaRPr lang="es-AR" sz="1200" b="0" cap="all" dirty="0">
                        <a:solidFill>
                          <a:srgbClr val="FFFFFF"/>
                        </a:solidFill>
                        <a:effectLst/>
                        <a:latin typeface="Istok Web"/>
                      </a:endParaRPr>
                    </a:p>
                  </a:txBody>
                  <a:tcPr marL="43821" marR="43821" marT="87642" marB="87642" anchor="ctr">
                    <a:lnL w="9525" cap="flat" cmpd="sng" algn="ctr">
                      <a:solidFill>
                        <a:srgbClr val="919191"/>
                      </a:solidFill>
                      <a:prstDash val="solid"/>
                      <a:round/>
                      <a:headEnd type="none" w="med" len="med"/>
                      <a:tailEnd type="none" w="med" len="med"/>
                    </a:lnL>
                    <a:lnR w="9525" cap="flat" cmpd="sng" algn="ctr">
                      <a:solidFill>
                        <a:srgbClr val="919191"/>
                      </a:solidFill>
                      <a:prstDash val="solid"/>
                      <a:round/>
                      <a:headEnd type="none" w="med" len="med"/>
                      <a:tailEnd type="none" w="med" len="med"/>
                    </a:lnR>
                    <a:lnT>
                      <a:noFill/>
                    </a:lnT>
                    <a:lnB w="9525" cap="flat" cmpd="sng" algn="ctr">
                      <a:solidFill>
                        <a:srgbClr val="CFCFCF"/>
                      </a:solidFill>
                      <a:prstDash val="solid"/>
                      <a:round/>
                      <a:headEnd type="none" w="med" len="med"/>
                      <a:tailEnd type="none" w="med" len="med"/>
                    </a:lnB>
                    <a:solidFill>
                      <a:srgbClr val="666667"/>
                    </a:solidFill>
                  </a:tcPr>
                </a:tc>
              </a:tr>
              <a:tr h="306034">
                <a:tc>
                  <a:txBody>
                    <a:bodyPr/>
                    <a:lstStyle/>
                    <a:p>
                      <a:pPr algn="ctr"/>
                      <a:r>
                        <a:rPr lang="es-AR" sz="1200" dirty="0">
                          <a:solidFill>
                            <a:srgbClr val="5A5A5A"/>
                          </a:solidFill>
                          <a:effectLst/>
                          <a:latin typeface="Istok Web"/>
                        </a:rPr>
                        <a:t>&gt;</a:t>
                      </a:r>
                    </a:p>
                  </a:txBody>
                  <a:tcPr marL="43821" marR="43821" marT="87642" marB="87642" anchor="ctr">
                    <a:lnL>
                      <a:noFill/>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c>
                  <a:txBody>
                    <a:bodyPr/>
                    <a:lstStyle/>
                    <a:p>
                      <a:pPr algn="ctr"/>
                      <a:r>
                        <a:rPr lang="es-AR" sz="1200" dirty="0">
                          <a:solidFill>
                            <a:srgbClr val="5A5A5A"/>
                          </a:solidFill>
                          <a:effectLst/>
                          <a:latin typeface="Istok Web"/>
                        </a:rPr>
                        <a:t>Mayor que</a:t>
                      </a:r>
                    </a:p>
                  </a:txBody>
                  <a:tcPr marL="43821" marR="43821" marT="87642" marB="87642"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r>
              <a:tr h="306034">
                <a:tc>
                  <a:txBody>
                    <a:bodyPr/>
                    <a:lstStyle/>
                    <a:p>
                      <a:pPr algn="ctr"/>
                      <a:r>
                        <a:rPr lang="es-AR" sz="1200">
                          <a:solidFill>
                            <a:srgbClr val="5A5A5A"/>
                          </a:solidFill>
                          <a:effectLst/>
                          <a:latin typeface="Istok Web"/>
                        </a:rPr>
                        <a:t>&gt;=</a:t>
                      </a:r>
                    </a:p>
                  </a:txBody>
                  <a:tcPr marL="43821" marR="43821" marT="87642" marB="87642" anchor="ctr">
                    <a:lnL>
                      <a:noFill/>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c>
                  <a:txBody>
                    <a:bodyPr/>
                    <a:lstStyle/>
                    <a:p>
                      <a:pPr algn="ctr"/>
                      <a:r>
                        <a:rPr lang="es-AR" sz="1200" dirty="0">
                          <a:solidFill>
                            <a:srgbClr val="5A5A5A"/>
                          </a:solidFill>
                          <a:effectLst/>
                          <a:latin typeface="Istok Web"/>
                        </a:rPr>
                        <a:t>Mayor o igual que</a:t>
                      </a:r>
                    </a:p>
                  </a:txBody>
                  <a:tcPr marL="43821" marR="43821" marT="87642" marB="87642"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r>
              <a:tr h="306034">
                <a:tc>
                  <a:txBody>
                    <a:bodyPr/>
                    <a:lstStyle/>
                    <a:p>
                      <a:pPr algn="ctr"/>
                      <a:r>
                        <a:rPr lang="es-AR" sz="1200">
                          <a:solidFill>
                            <a:srgbClr val="5A5A5A"/>
                          </a:solidFill>
                          <a:effectLst/>
                          <a:latin typeface="Istok Web"/>
                        </a:rPr>
                        <a:t>==</a:t>
                      </a:r>
                    </a:p>
                  </a:txBody>
                  <a:tcPr marL="43821" marR="43821" marT="87642" marB="87642" anchor="ctr">
                    <a:lnL>
                      <a:noFill/>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c>
                  <a:txBody>
                    <a:bodyPr/>
                    <a:lstStyle/>
                    <a:p>
                      <a:pPr algn="ctr"/>
                      <a:r>
                        <a:rPr lang="es-AR" sz="1200" dirty="0">
                          <a:solidFill>
                            <a:srgbClr val="5A5A5A"/>
                          </a:solidFill>
                          <a:effectLst/>
                          <a:latin typeface="Istok Web"/>
                        </a:rPr>
                        <a:t>Igual que</a:t>
                      </a:r>
                    </a:p>
                  </a:txBody>
                  <a:tcPr marL="43821" marR="43821" marT="87642" marB="87642"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r>
            </a:tbl>
          </a:graphicData>
        </a:graphic>
      </p:graphicFrame>
      <p:graphicFrame>
        <p:nvGraphicFramePr>
          <p:cNvPr id="10" name="9 Tabla"/>
          <p:cNvGraphicFramePr>
            <a:graphicFrameLocks noGrp="1"/>
          </p:cNvGraphicFramePr>
          <p:nvPr>
            <p:extLst>
              <p:ext uri="{D42A27DB-BD31-4B8C-83A1-F6EECF244321}">
                <p14:modId xmlns:p14="http://schemas.microsoft.com/office/powerpoint/2010/main" val="2363099597"/>
              </p:ext>
            </p:extLst>
          </p:nvPr>
        </p:nvGraphicFramePr>
        <p:xfrm>
          <a:off x="3347864" y="3180472"/>
          <a:ext cx="2538984" cy="1615536"/>
        </p:xfrm>
        <a:graphic>
          <a:graphicData uri="http://schemas.openxmlformats.org/drawingml/2006/table">
            <a:tbl>
              <a:tblPr/>
              <a:tblGrid>
                <a:gridCol w="1269492"/>
                <a:gridCol w="1269492"/>
              </a:tblGrid>
              <a:tr h="282107">
                <a:tc>
                  <a:txBody>
                    <a:bodyPr/>
                    <a:lstStyle/>
                    <a:p>
                      <a:pPr algn="ctr"/>
                      <a:r>
                        <a:rPr lang="es-AR" sz="1200" b="1" cap="all" dirty="0">
                          <a:solidFill>
                            <a:srgbClr val="FFFFFF"/>
                          </a:solidFill>
                          <a:effectLst/>
                          <a:latin typeface="Istok Web"/>
                        </a:rPr>
                        <a:t>OPERADOR</a:t>
                      </a:r>
                      <a:endParaRPr lang="es-AR" sz="1200" b="0" cap="all" dirty="0">
                        <a:solidFill>
                          <a:srgbClr val="FFFFFF"/>
                        </a:solidFill>
                        <a:effectLst/>
                        <a:latin typeface="Istok Web"/>
                      </a:endParaRPr>
                    </a:p>
                  </a:txBody>
                  <a:tcPr marL="43821" marR="43821" marT="87642" marB="87642" anchor="ctr">
                    <a:lnL w="9525" cap="flat" cmpd="sng" algn="ctr">
                      <a:solidFill>
                        <a:srgbClr val="919191"/>
                      </a:solidFill>
                      <a:prstDash val="solid"/>
                      <a:round/>
                      <a:headEnd type="none" w="med" len="med"/>
                      <a:tailEnd type="none" w="med" len="med"/>
                    </a:lnL>
                    <a:lnR w="9525" cap="flat" cmpd="sng" algn="ctr">
                      <a:solidFill>
                        <a:srgbClr val="919191"/>
                      </a:solidFill>
                      <a:prstDash val="solid"/>
                      <a:round/>
                      <a:headEnd type="none" w="med" len="med"/>
                      <a:tailEnd type="none" w="med" len="med"/>
                    </a:lnR>
                    <a:lnT>
                      <a:noFill/>
                    </a:lnT>
                    <a:lnB w="9525" cap="flat" cmpd="sng" algn="ctr">
                      <a:solidFill>
                        <a:srgbClr val="CFCFCF"/>
                      </a:solidFill>
                      <a:prstDash val="solid"/>
                      <a:round/>
                      <a:headEnd type="none" w="med" len="med"/>
                      <a:tailEnd type="none" w="med" len="med"/>
                    </a:lnB>
                    <a:solidFill>
                      <a:srgbClr val="666667"/>
                    </a:solidFill>
                  </a:tcPr>
                </a:tc>
                <a:tc>
                  <a:txBody>
                    <a:bodyPr/>
                    <a:lstStyle/>
                    <a:p>
                      <a:pPr algn="ctr"/>
                      <a:r>
                        <a:rPr lang="es-AR" sz="1200" b="1" cap="all" dirty="0">
                          <a:solidFill>
                            <a:srgbClr val="FFFFFF"/>
                          </a:solidFill>
                          <a:effectLst/>
                          <a:latin typeface="Istok Web"/>
                        </a:rPr>
                        <a:t>DESCRIPCIÓN</a:t>
                      </a:r>
                      <a:endParaRPr lang="es-AR" sz="1200" b="0" cap="all" dirty="0">
                        <a:solidFill>
                          <a:srgbClr val="FFFFFF"/>
                        </a:solidFill>
                        <a:effectLst/>
                        <a:latin typeface="Istok Web"/>
                      </a:endParaRPr>
                    </a:p>
                  </a:txBody>
                  <a:tcPr marL="43821" marR="43821" marT="87642" marB="87642" anchor="ctr">
                    <a:lnL w="9525" cap="flat" cmpd="sng" algn="ctr">
                      <a:solidFill>
                        <a:srgbClr val="919191"/>
                      </a:solidFill>
                      <a:prstDash val="solid"/>
                      <a:round/>
                      <a:headEnd type="none" w="med" len="med"/>
                      <a:tailEnd type="none" w="med" len="med"/>
                    </a:lnL>
                    <a:lnR w="9525" cap="flat" cmpd="sng" algn="ctr">
                      <a:solidFill>
                        <a:srgbClr val="919191"/>
                      </a:solidFill>
                      <a:prstDash val="solid"/>
                      <a:round/>
                      <a:headEnd type="none" w="med" len="med"/>
                      <a:tailEnd type="none" w="med" len="med"/>
                    </a:lnR>
                    <a:lnT>
                      <a:noFill/>
                    </a:lnT>
                    <a:lnB w="9525" cap="flat" cmpd="sng" algn="ctr">
                      <a:solidFill>
                        <a:srgbClr val="CFCFCF"/>
                      </a:solidFill>
                      <a:prstDash val="solid"/>
                      <a:round/>
                      <a:headEnd type="none" w="med" len="med"/>
                      <a:tailEnd type="none" w="med" len="med"/>
                    </a:lnB>
                    <a:solidFill>
                      <a:srgbClr val="666667"/>
                    </a:solidFill>
                  </a:tcPr>
                </a:tc>
              </a:tr>
              <a:tr h="282107">
                <a:tc>
                  <a:txBody>
                    <a:bodyPr/>
                    <a:lstStyle/>
                    <a:p>
                      <a:pPr algn="ctr"/>
                      <a:r>
                        <a:rPr lang="es-AR" sz="1200" dirty="0">
                          <a:solidFill>
                            <a:srgbClr val="5A5A5A"/>
                          </a:solidFill>
                          <a:effectLst/>
                          <a:latin typeface="Istok Web"/>
                        </a:rPr>
                        <a:t>&lt;</a:t>
                      </a:r>
                    </a:p>
                  </a:txBody>
                  <a:tcPr marL="43821" marR="43821" marT="87642" marB="87642"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c>
                  <a:txBody>
                    <a:bodyPr/>
                    <a:lstStyle/>
                    <a:p>
                      <a:pPr algn="ctr"/>
                      <a:r>
                        <a:rPr lang="es-AR" sz="1200" dirty="0">
                          <a:solidFill>
                            <a:srgbClr val="5A5A5A"/>
                          </a:solidFill>
                          <a:effectLst/>
                          <a:latin typeface="Istok Web"/>
                        </a:rPr>
                        <a:t>Menor que</a:t>
                      </a:r>
                    </a:p>
                  </a:txBody>
                  <a:tcPr marL="43821" marR="43821" marT="87642" marB="87642"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r>
              <a:tr h="282107">
                <a:tc>
                  <a:txBody>
                    <a:bodyPr/>
                    <a:lstStyle/>
                    <a:p>
                      <a:pPr algn="ctr"/>
                      <a:r>
                        <a:rPr lang="es-AR" sz="1200" dirty="0">
                          <a:solidFill>
                            <a:srgbClr val="5A5A5A"/>
                          </a:solidFill>
                          <a:effectLst/>
                          <a:latin typeface="Istok Web"/>
                        </a:rPr>
                        <a:t>&lt;=</a:t>
                      </a:r>
                    </a:p>
                  </a:txBody>
                  <a:tcPr marL="43821" marR="43821" marT="87642" marB="87642"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c>
                  <a:txBody>
                    <a:bodyPr/>
                    <a:lstStyle/>
                    <a:p>
                      <a:pPr algn="ctr"/>
                      <a:r>
                        <a:rPr lang="es-AR" sz="1200" dirty="0">
                          <a:solidFill>
                            <a:srgbClr val="5A5A5A"/>
                          </a:solidFill>
                          <a:effectLst/>
                          <a:latin typeface="Istok Web"/>
                        </a:rPr>
                        <a:t>Menor o igual que</a:t>
                      </a:r>
                    </a:p>
                  </a:txBody>
                  <a:tcPr marL="43821" marR="43821" marT="87642" marB="87642"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r>
              <a:tr h="282107">
                <a:tc>
                  <a:txBody>
                    <a:bodyPr/>
                    <a:lstStyle/>
                    <a:p>
                      <a:pPr algn="ctr"/>
                      <a:r>
                        <a:rPr lang="es-AR" sz="1200">
                          <a:solidFill>
                            <a:srgbClr val="5A5A5A"/>
                          </a:solidFill>
                          <a:effectLst/>
                          <a:latin typeface="Istok Web"/>
                        </a:rPr>
                        <a:t>!=</a:t>
                      </a:r>
                    </a:p>
                  </a:txBody>
                  <a:tcPr marL="43821" marR="43821" marT="87642" marB="87642"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c>
                  <a:txBody>
                    <a:bodyPr/>
                    <a:lstStyle/>
                    <a:p>
                      <a:pPr algn="ctr"/>
                      <a:r>
                        <a:rPr lang="es-AR" sz="1200" dirty="0">
                          <a:solidFill>
                            <a:srgbClr val="5A5A5A"/>
                          </a:solidFill>
                          <a:effectLst/>
                          <a:latin typeface="Istok Web"/>
                        </a:rPr>
                        <a:t>Diferente</a:t>
                      </a:r>
                    </a:p>
                  </a:txBody>
                  <a:tcPr marL="43821" marR="43821" marT="87642" marB="87642"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r>
            </a:tbl>
          </a:graphicData>
        </a:graphic>
      </p:graphicFrame>
    </p:spTree>
    <p:extLst>
      <p:ext uri="{BB962C8B-B14F-4D97-AF65-F5344CB8AC3E}">
        <p14:creationId xmlns:p14="http://schemas.microsoft.com/office/powerpoint/2010/main" val="104718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195487"/>
            <a:ext cx="3240360" cy="504055"/>
          </a:xfrm>
        </p:spPr>
        <p:txBody>
          <a:bodyPr>
            <a:normAutofit/>
          </a:bodyPr>
          <a:lstStyle/>
          <a:p>
            <a:pPr algn="l"/>
            <a:r>
              <a:rPr lang="es-AR" sz="2400" dirty="0">
                <a:solidFill>
                  <a:schemeClr val="accent6"/>
                </a:solidFill>
              </a:rPr>
              <a:t>Bucle </a:t>
            </a:r>
            <a:r>
              <a:rPr lang="es-AR" sz="2400" dirty="0" err="1">
                <a:solidFill>
                  <a:schemeClr val="accent6"/>
                </a:solidFill>
              </a:rPr>
              <a:t>For</a:t>
            </a:r>
            <a:endParaRPr lang="es-AR" sz="2400" dirty="0">
              <a:solidFill>
                <a:schemeClr val="accent6"/>
              </a:solidFill>
            </a:endParaRPr>
          </a:p>
        </p:txBody>
      </p:sp>
      <p:sp>
        <p:nvSpPr>
          <p:cNvPr id="3" name="2 Marcador de contenido"/>
          <p:cNvSpPr>
            <a:spLocks noGrp="1"/>
          </p:cNvSpPr>
          <p:nvPr>
            <p:ph idx="1"/>
          </p:nvPr>
        </p:nvSpPr>
        <p:spPr>
          <a:xfrm>
            <a:off x="179512" y="627534"/>
            <a:ext cx="8712968" cy="4176464"/>
          </a:xfrm>
        </p:spPr>
        <p:txBody>
          <a:bodyPr>
            <a:normAutofit/>
          </a:bodyPr>
          <a:lstStyle/>
          <a:p>
            <a:pPr marL="0" indent="0">
              <a:buNone/>
            </a:pPr>
            <a:r>
              <a:rPr lang="es-AR" sz="1400" dirty="0">
                <a:solidFill>
                  <a:schemeClr val="bg1">
                    <a:lumMod val="85000"/>
                  </a:schemeClr>
                </a:solidFill>
              </a:rPr>
              <a:t>Las estructuras en </a:t>
            </a:r>
            <a:r>
              <a:rPr lang="es-AR" sz="1400" dirty="0" smtClean="0">
                <a:solidFill>
                  <a:schemeClr val="bg1">
                    <a:lumMod val="85000"/>
                  </a:schemeClr>
                </a:solidFill>
              </a:rPr>
              <a:t>ciclos, en bucle o "</a:t>
            </a:r>
            <a:r>
              <a:rPr lang="es-AR" sz="1400" dirty="0" err="1" smtClean="0">
                <a:solidFill>
                  <a:schemeClr val="bg1">
                    <a:lumMod val="85000"/>
                  </a:schemeClr>
                </a:solidFill>
              </a:rPr>
              <a:t>loops</a:t>
            </a:r>
            <a:r>
              <a:rPr lang="es-AR" sz="1400" dirty="0" smtClean="0">
                <a:solidFill>
                  <a:schemeClr val="bg1">
                    <a:lumMod val="85000"/>
                  </a:schemeClr>
                </a:solidFill>
              </a:rPr>
              <a:t>" </a:t>
            </a:r>
            <a:r>
              <a:rPr lang="es-AR" sz="1400" dirty="0">
                <a:solidFill>
                  <a:schemeClr val="bg1">
                    <a:lumMod val="85000"/>
                  </a:schemeClr>
                </a:solidFill>
              </a:rPr>
              <a:t>en </a:t>
            </a:r>
            <a:r>
              <a:rPr lang="es-AR" sz="1400" dirty="0" smtClean="0">
                <a:solidFill>
                  <a:schemeClr val="bg1">
                    <a:lumMod val="85000"/>
                  </a:schemeClr>
                </a:solidFill>
              </a:rPr>
              <a:t>inglés, realizan </a:t>
            </a:r>
            <a:r>
              <a:rPr lang="es-AR" sz="1400" dirty="0">
                <a:solidFill>
                  <a:schemeClr val="bg1">
                    <a:lumMod val="85000"/>
                  </a:schemeClr>
                </a:solidFill>
              </a:rPr>
              <a:t>una tarea de manera </a:t>
            </a:r>
            <a:r>
              <a:rPr lang="es-AR" sz="1400" dirty="0">
                <a:solidFill>
                  <a:schemeClr val="accent6"/>
                </a:solidFill>
              </a:rPr>
              <a:t>repetitiva</a:t>
            </a:r>
            <a:r>
              <a:rPr lang="es-AR" sz="1400" dirty="0">
                <a:solidFill>
                  <a:schemeClr val="bg1">
                    <a:lumMod val="85000"/>
                  </a:schemeClr>
                </a:solidFill>
              </a:rPr>
              <a:t> hasta que ésta se ha </a:t>
            </a:r>
            <a:r>
              <a:rPr lang="es-AR" sz="1400" dirty="0" smtClean="0">
                <a:solidFill>
                  <a:schemeClr val="bg1">
                    <a:lumMod val="85000"/>
                  </a:schemeClr>
                </a:solidFill>
              </a:rPr>
              <a:t>completado.</a:t>
            </a:r>
          </a:p>
          <a:p>
            <a:pPr marL="0" indent="0">
              <a:buNone/>
            </a:pPr>
            <a:endParaRPr lang="es-AR" sz="1400" dirty="0">
              <a:solidFill>
                <a:schemeClr val="bg1">
                  <a:lumMod val="85000"/>
                </a:schemeClr>
              </a:solidFill>
            </a:endParaRPr>
          </a:p>
          <a:p>
            <a:pPr marL="0" indent="0">
              <a:buNone/>
            </a:pPr>
            <a:r>
              <a:rPr lang="es-AR" sz="1400" dirty="0" smtClean="0">
                <a:solidFill>
                  <a:schemeClr val="bg1">
                    <a:lumMod val="85000"/>
                  </a:schemeClr>
                </a:solidFill>
              </a:rPr>
              <a:t>El tipo </a:t>
            </a:r>
            <a:r>
              <a:rPr lang="es-AR" sz="1400" dirty="0">
                <a:solidFill>
                  <a:schemeClr val="bg1">
                    <a:lumMod val="85000"/>
                  </a:schemeClr>
                </a:solidFill>
              </a:rPr>
              <a:t>de </a:t>
            </a:r>
            <a:r>
              <a:rPr lang="es-AR" sz="1400" dirty="0" smtClean="0">
                <a:solidFill>
                  <a:schemeClr val="bg1">
                    <a:lumMod val="85000"/>
                  </a:schemeClr>
                </a:solidFill>
              </a:rPr>
              <a:t>bucle </a:t>
            </a:r>
            <a:r>
              <a:rPr lang="es-AR" sz="1400" dirty="0" smtClean="0">
                <a:solidFill>
                  <a:schemeClr val="accent6"/>
                </a:solidFill>
              </a:rPr>
              <a:t>FOR</a:t>
            </a:r>
            <a:r>
              <a:rPr lang="es-AR" sz="1400" dirty="0" smtClean="0">
                <a:solidFill>
                  <a:schemeClr val="bg1">
                    <a:lumMod val="85000"/>
                  </a:schemeClr>
                </a:solidFill>
              </a:rPr>
              <a:t> se </a:t>
            </a:r>
            <a:r>
              <a:rPr lang="es-AR" sz="1400" dirty="0">
                <a:solidFill>
                  <a:schemeClr val="bg1">
                    <a:lumMod val="85000"/>
                  </a:schemeClr>
                </a:solidFill>
              </a:rPr>
              <a:t>utiliza para ejecutar un bloque de código un cierto número de veces. En general se usan con un contador incremental que va aumentando hasta alcanzar un valor </a:t>
            </a:r>
            <a:r>
              <a:rPr lang="es-AR" sz="1400" dirty="0" smtClean="0">
                <a:solidFill>
                  <a:schemeClr val="bg1">
                    <a:lumMod val="85000"/>
                  </a:schemeClr>
                </a:solidFill>
              </a:rPr>
              <a:t>prefijado, </a:t>
            </a:r>
            <a:r>
              <a:rPr lang="es-AR" sz="1400" dirty="0">
                <a:solidFill>
                  <a:schemeClr val="bg1">
                    <a:lumMod val="85000"/>
                  </a:schemeClr>
                </a:solidFill>
              </a:rPr>
              <a:t>momento en el que el bucle se da por terminado</a:t>
            </a:r>
            <a:r>
              <a:rPr lang="es-AR" sz="1400" dirty="0" smtClean="0">
                <a:solidFill>
                  <a:schemeClr val="bg1">
                    <a:lumMod val="85000"/>
                  </a:schemeClr>
                </a:solidFill>
              </a:rPr>
              <a:t>.</a:t>
            </a:r>
          </a:p>
          <a:p>
            <a:pPr marL="0" indent="0">
              <a:buNone/>
            </a:pPr>
            <a:endParaRPr lang="es-AR" sz="1400" dirty="0">
              <a:solidFill>
                <a:schemeClr val="bg1">
                  <a:lumMod val="85000"/>
                </a:schemeClr>
              </a:solidFill>
            </a:endParaRPr>
          </a:p>
          <a:p>
            <a:pPr marL="0" indent="0">
              <a:buNone/>
            </a:pPr>
            <a:r>
              <a:rPr lang="es-AR" sz="1400" dirty="0">
                <a:solidFill>
                  <a:schemeClr val="bg1">
                    <a:lumMod val="85000"/>
                  </a:schemeClr>
                </a:solidFill>
              </a:rPr>
              <a:t>El ejemplo siguiente muestra </a:t>
            </a:r>
            <a:r>
              <a:rPr lang="es-AR" sz="1400" dirty="0" smtClean="0">
                <a:solidFill>
                  <a:schemeClr val="bg1">
                    <a:lumMod val="85000"/>
                  </a:schemeClr>
                </a:solidFill>
              </a:rPr>
              <a:t>el </a:t>
            </a:r>
            <a:r>
              <a:rPr lang="es-AR" sz="1400" dirty="0">
                <a:solidFill>
                  <a:schemeClr val="bg1">
                    <a:lumMod val="85000"/>
                  </a:schemeClr>
                </a:solidFill>
              </a:rPr>
              <a:t>típico bucle </a:t>
            </a:r>
            <a:r>
              <a:rPr lang="es-AR" sz="1400" dirty="0" smtClean="0">
                <a:solidFill>
                  <a:schemeClr val="accent6"/>
                </a:solidFill>
              </a:rPr>
              <a:t>FOR</a:t>
            </a:r>
            <a:r>
              <a:rPr lang="es-AR" sz="1400" dirty="0" smtClean="0">
                <a:solidFill>
                  <a:schemeClr val="bg1">
                    <a:lumMod val="85000"/>
                  </a:schemeClr>
                </a:solidFill>
              </a:rPr>
              <a:t> </a:t>
            </a:r>
            <a:r>
              <a:rPr lang="es-AR" sz="1400" dirty="0">
                <a:solidFill>
                  <a:schemeClr val="bg1">
                    <a:lumMod val="85000"/>
                  </a:schemeClr>
                </a:solidFill>
              </a:rPr>
              <a:t>que imprime el valor del contador </a:t>
            </a:r>
            <a:r>
              <a:rPr lang="es-AR" sz="1400" i="1" dirty="0">
                <a:solidFill>
                  <a:schemeClr val="bg1">
                    <a:lumMod val="85000"/>
                  </a:schemeClr>
                </a:solidFill>
              </a:rPr>
              <a:t>i</a:t>
            </a:r>
            <a:r>
              <a:rPr lang="es-AR" sz="1400" dirty="0">
                <a:solidFill>
                  <a:schemeClr val="bg1">
                    <a:lumMod val="85000"/>
                  </a:schemeClr>
                </a:solidFill>
              </a:rPr>
              <a:t> de 0 hasta 99 hasta que se apaga el </a:t>
            </a:r>
            <a:r>
              <a:rPr lang="es-AR" sz="1400" dirty="0" smtClean="0">
                <a:solidFill>
                  <a:schemeClr val="bg1">
                    <a:lumMod val="85000"/>
                  </a:schemeClr>
                </a:solidFill>
              </a:rPr>
              <a:t>Arduino:</a:t>
            </a:r>
            <a:endParaRPr lang="es-AR" sz="1400" dirty="0">
              <a:solidFill>
                <a:schemeClr val="bg1">
                  <a:lumMod val="85000"/>
                </a:schemeClr>
              </a:solidFill>
            </a:endParaRPr>
          </a:p>
          <a:p>
            <a:pPr marL="0" indent="0">
              <a:buNone/>
            </a:pPr>
            <a:endParaRPr lang="es-AR" sz="1400" dirty="0">
              <a:solidFill>
                <a:schemeClr val="bg1">
                  <a:lumMod val="85000"/>
                </a:schemeClr>
              </a:solidFill>
            </a:endParaRPr>
          </a:p>
        </p:txBody>
      </p:sp>
      <p:pic>
        <p:nvPicPr>
          <p:cNvPr id="5" name="Picture 3" descr="C:\Users\Rody\Documents\_Arduino-Nac\img\creativecommons-compacto.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0216" y="4981550"/>
            <a:ext cx="762000" cy="142875"/>
          </a:xfrm>
          <a:prstGeom prst="rect">
            <a:avLst/>
          </a:prstGeom>
          <a:noFill/>
          <a:extLst>
            <a:ext uri="{909E8E84-426E-40DD-AFC4-6F175D3DCCD1}">
              <a14:hiddenFill xmlns:a14="http://schemas.microsoft.com/office/drawing/2010/main">
                <a:solidFill>
                  <a:srgbClr val="FFFFFF"/>
                </a:solidFill>
              </a14:hiddenFill>
            </a:ext>
          </a:extLst>
        </p:spPr>
      </p:pic>
      <p:sp>
        <p:nvSpPr>
          <p:cNvPr id="6" name="1 Marcador de pie de página"/>
          <p:cNvSpPr txBox="1">
            <a:spLocks/>
          </p:cNvSpPr>
          <p:nvPr/>
        </p:nvSpPr>
        <p:spPr>
          <a:xfrm>
            <a:off x="2987824" y="4907419"/>
            <a:ext cx="3031976" cy="226354"/>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AR" dirty="0" smtClean="0">
                <a:solidFill>
                  <a:prstClr val="black">
                    <a:tint val="75000"/>
                  </a:prstClr>
                </a:solidFill>
              </a:rPr>
              <a:t>Rodolfo Valguarnera, NAC - Pigüé</a:t>
            </a:r>
            <a:endParaRPr lang="es-AR" dirty="0">
              <a:solidFill>
                <a:prstClr val="black">
                  <a:tint val="75000"/>
                </a:prstClr>
              </a:solidFill>
            </a:endParaRPr>
          </a:p>
        </p:txBody>
      </p:sp>
      <p:pic>
        <p:nvPicPr>
          <p:cNvPr id="7" name="6 Imagen">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5532" y="4211723"/>
            <a:ext cx="708956" cy="708956"/>
          </a:xfrm>
          <a:prstGeom prst="rect">
            <a:avLst/>
          </a:prstGeom>
        </p:spPr>
      </p:pic>
      <p:graphicFrame>
        <p:nvGraphicFramePr>
          <p:cNvPr id="9" name="8 Objeto"/>
          <p:cNvGraphicFramePr>
            <a:graphicFrameLocks noChangeAspect="1"/>
          </p:cNvGraphicFramePr>
          <p:nvPr>
            <p:extLst>
              <p:ext uri="{D42A27DB-BD31-4B8C-83A1-F6EECF244321}">
                <p14:modId xmlns:p14="http://schemas.microsoft.com/office/powerpoint/2010/main" val="2515700567"/>
              </p:ext>
            </p:extLst>
          </p:nvPr>
        </p:nvGraphicFramePr>
        <p:xfrm>
          <a:off x="1601862" y="3121481"/>
          <a:ext cx="5803900" cy="3571875"/>
        </p:xfrm>
        <a:graphic>
          <a:graphicData uri="http://schemas.openxmlformats.org/presentationml/2006/ole">
            <mc:AlternateContent xmlns:mc="http://schemas.openxmlformats.org/markup-compatibility/2006">
              <mc:Choice xmlns:v="urn:schemas-microsoft-com:vml" Requires="v">
                <p:oleObj spid="_x0000_s10278" name="Documento" r:id="rId7" imgW="6387480" imgH="3943440" progId="Word.OpenDocumentText.12">
                  <p:embed/>
                </p:oleObj>
              </mc:Choice>
              <mc:Fallback>
                <p:oleObj name="Documento" r:id="rId7" imgW="6387480" imgH="3943440" progId="Word.OpenDocumentText.12">
                  <p:embed/>
                  <p:pic>
                    <p:nvPicPr>
                      <p:cNvPr id="0" name="7 Objeto"/>
                      <p:cNvPicPr>
                        <a:picLocks noChangeAspect="1" noChangeArrowheads="1"/>
                      </p:cNvPicPr>
                      <p:nvPr/>
                    </p:nvPicPr>
                    <p:blipFill>
                      <a:blip r:embed="rId8"/>
                      <a:srcRect/>
                      <a:stretch>
                        <a:fillRect/>
                      </a:stretch>
                    </p:blipFill>
                    <p:spPr bwMode="auto">
                      <a:xfrm>
                        <a:off x="1601862" y="3121481"/>
                        <a:ext cx="58039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422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532" y="4211723"/>
            <a:ext cx="708956" cy="708956"/>
          </a:xfrm>
          <a:prstGeom prst="rect">
            <a:avLst/>
          </a:prstGeom>
        </p:spPr>
      </p:pic>
      <p:sp>
        <p:nvSpPr>
          <p:cNvPr id="2" name="1 Título"/>
          <p:cNvSpPr>
            <a:spLocks noGrp="1"/>
          </p:cNvSpPr>
          <p:nvPr>
            <p:ph type="title"/>
          </p:nvPr>
        </p:nvSpPr>
        <p:spPr>
          <a:xfrm>
            <a:off x="179512" y="0"/>
            <a:ext cx="4896544" cy="576064"/>
          </a:xfrm>
        </p:spPr>
        <p:txBody>
          <a:bodyPr>
            <a:noAutofit/>
          </a:bodyPr>
          <a:lstStyle/>
          <a:p>
            <a:pPr algn="l"/>
            <a:r>
              <a:rPr lang="es-AR" sz="2400" dirty="0" smtClean="0">
                <a:solidFill>
                  <a:schemeClr val="accent6"/>
                </a:solidFill>
              </a:rPr>
              <a:t>Bucle </a:t>
            </a:r>
            <a:r>
              <a:rPr lang="es-AR" sz="2400" dirty="0" err="1" smtClean="0">
                <a:solidFill>
                  <a:schemeClr val="accent6"/>
                </a:solidFill>
              </a:rPr>
              <a:t>For</a:t>
            </a:r>
            <a:endParaRPr lang="es-AR" sz="2400" dirty="0">
              <a:solidFill>
                <a:schemeClr val="accent6"/>
              </a:solidFill>
            </a:endParaRPr>
          </a:p>
        </p:txBody>
      </p:sp>
      <p:sp>
        <p:nvSpPr>
          <p:cNvPr id="3" name="2 Marcador de contenido"/>
          <p:cNvSpPr>
            <a:spLocks noGrp="1"/>
          </p:cNvSpPr>
          <p:nvPr>
            <p:ph idx="1"/>
          </p:nvPr>
        </p:nvSpPr>
        <p:spPr>
          <a:xfrm>
            <a:off x="183332" y="486681"/>
            <a:ext cx="8640960" cy="4623173"/>
          </a:xfrm>
        </p:spPr>
        <p:txBody>
          <a:bodyPr>
            <a:normAutofit fontScale="85000" lnSpcReduction="20000"/>
          </a:bodyPr>
          <a:lstStyle/>
          <a:p>
            <a:pPr marL="0" indent="0">
              <a:buNone/>
            </a:pPr>
            <a:r>
              <a:rPr lang="es-AR" sz="1900" dirty="0" smtClean="0">
                <a:solidFill>
                  <a:schemeClr val="bg1">
                    <a:lumMod val="85000"/>
                  </a:schemeClr>
                </a:solidFill>
              </a:rPr>
              <a:t>Como funciona </a:t>
            </a:r>
            <a:r>
              <a:rPr lang="es-AR" sz="1900" dirty="0">
                <a:solidFill>
                  <a:schemeClr val="bg1">
                    <a:lumMod val="85000"/>
                  </a:schemeClr>
                </a:solidFill>
              </a:rPr>
              <a:t>el bucle </a:t>
            </a:r>
            <a:r>
              <a:rPr lang="es-AR" sz="1900" dirty="0" smtClean="0">
                <a:solidFill>
                  <a:schemeClr val="bg1">
                    <a:lumMod val="85000"/>
                  </a:schemeClr>
                </a:solidFill>
              </a:rPr>
              <a:t>FOR ?</a:t>
            </a:r>
          </a:p>
          <a:p>
            <a:pPr marL="0" indent="0">
              <a:buNone/>
            </a:pPr>
            <a:endParaRPr lang="es-AR" sz="1600" dirty="0">
              <a:solidFill>
                <a:schemeClr val="bg1">
                  <a:lumMod val="85000"/>
                </a:schemeClr>
              </a:solidFill>
            </a:endParaRPr>
          </a:p>
          <a:p>
            <a:pPr marL="0" indent="0">
              <a:buNone/>
            </a:pPr>
            <a:endParaRPr lang="es-AR" sz="1600" dirty="0" smtClean="0">
              <a:solidFill>
                <a:schemeClr val="bg1">
                  <a:lumMod val="85000"/>
                </a:schemeClr>
              </a:solidFill>
            </a:endParaRPr>
          </a:p>
          <a:p>
            <a:pPr marL="0" indent="0">
              <a:buNone/>
            </a:pPr>
            <a:endParaRPr lang="es-AR" sz="1600" dirty="0">
              <a:solidFill>
                <a:schemeClr val="bg1">
                  <a:lumMod val="85000"/>
                </a:schemeClr>
              </a:solidFill>
            </a:endParaRPr>
          </a:p>
          <a:p>
            <a:pPr marL="0" indent="0">
              <a:buNone/>
            </a:pPr>
            <a:endParaRPr lang="es-AR" sz="1600" dirty="0" smtClean="0">
              <a:solidFill>
                <a:schemeClr val="bg1">
                  <a:lumMod val="85000"/>
                </a:schemeClr>
              </a:solidFill>
            </a:endParaRPr>
          </a:p>
          <a:p>
            <a:pPr marL="0" indent="0">
              <a:buNone/>
            </a:pPr>
            <a:endParaRPr lang="es-AR" sz="1600" dirty="0" smtClean="0">
              <a:solidFill>
                <a:schemeClr val="bg1">
                  <a:lumMod val="85000"/>
                </a:schemeClr>
              </a:solidFill>
            </a:endParaRPr>
          </a:p>
          <a:p>
            <a:pPr marL="0" indent="0">
              <a:buNone/>
            </a:pPr>
            <a:endParaRPr lang="es-AR" sz="1600" dirty="0">
              <a:solidFill>
                <a:schemeClr val="bg1">
                  <a:lumMod val="85000"/>
                </a:schemeClr>
              </a:solidFill>
            </a:endParaRPr>
          </a:p>
          <a:p>
            <a:pPr marL="0" indent="0">
              <a:buNone/>
            </a:pPr>
            <a:r>
              <a:rPr lang="es-AR" sz="1600" dirty="0">
                <a:solidFill>
                  <a:schemeClr val="bg1">
                    <a:lumMod val="85000"/>
                  </a:schemeClr>
                </a:solidFill>
              </a:rPr>
              <a:t>La variable i es inicializada con el valor 0. Al final de cada bucle la variable se incrementa en 1 (i++ es una manera abreviada de codificar i = i + 1).</a:t>
            </a:r>
          </a:p>
          <a:p>
            <a:pPr marL="0" indent="0">
              <a:buNone/>
            </a:pPr>
            <a:endParaRPr lang="es-AR" sz="1600" dirty="0">
              <a:solidFill>
                <a:schemeClr val="bg1">
                  <a:lumMod val="85000"/>
                </a:schemeClr>
              </a:solidFill>
            </a:endParaRPr>
          </a:p>
          <a:p>
            <a:pPr marL="0" indent="0">
              <a:buNone/>
            </a:pPr>
            <a:r>
              <a:rPr lang="es-AR" sz="1600" dirty="0">
                <a:solidFill>
                  <a:schemeClr val="bg1">
                    <a:lumMod val="85000"/>
                  </a:schemeClr>
                </a:solidFill>
              </a:rPr>
              <a:t>El código en el interior del bucle se ejecuta una vez tras otra hasta que alcanza el valor 100. En ese punto el bucle finaliza y recomienza volviendo a poner la variable i a 0.</a:t>
            </a:r>
          </a:p>
          <a:p>
            <a:pPr marL="0" indent="0">
              <a:buNone/>
            </a:pPr>
            <a:endParaRPr lang="es-AR" sz="1600" dirty="0">
              <a:solidFill>
                <a:schemeClr val="bg1">
                  <a:lumMod val="85000"/>
                </a:schemeClr>
              </a:solidFill>
            </a:endParaRPr>
          </a:p>
          <a:p>
            <a:pPr marL="0" indent="0">
              <a:buNone/>
            </a:pPr>
            <a:r>
              <a:rPr lang="es-AR" sz="1600" dirty="0">
                <a:solidFill>
                  <a:schemeClr val="bg1">
                    <a:lumMod val="85000"/>
                  </a:schemeClr>
                </a:solidFill>
              </a:rPr>
              <a:t>La primera línea del bucle es la instrucción “</a:t>
            </a:r>
            <a:r>
              <a:rPr lang="es-AR" sz="1600" dirty="0" err="1">
                <a:solidFill>
                  <a:schemeClr val="bg1">
                    <a:lumMod val="85000"/>
                  </a:schemeClr>
                </a:solidFill>
              </a:rPr>
              <a:t>for</a:t>
            </a:r>
            <a:r>
              <a:rPr lang="es-AR" sz="1600" dirty="0">
                <a:solidFill>
                  <a:schemeClr val="bg1">
                    <a:lumMod val="85000"/>
                  </a:schemeClr>
                </a:solidFill>
              </a:rPr>
              <a:t>”. Esta instrucción tiene siempre tres partes: </a:t>
            </a:r>
            <a:r>
              <a:rPr lang="es-AR" sz="1600" dirty="0">
                <a:solidFill>
                  <a:schemeClr val="accent6"/>
                </a:solidFill>
              </a:rPr>
              <a:t>inicialización</a:t>
            </a:r>
            <a:r>
              <a:rPr lang="es-AR" sz="1600" dirty="0">
                <a:solidFill>
                  <a:schemeClr val="bg1">
                    <a:lumMod val="85000"/>
                  </a:schemeClr>
                </a:solidFill>
              </a:rPr>
              <a:t>, </a:t>
            </a:r>
            <a:r>
              <a:rPr lang="es-AR" sz="1600" dirty="0">
                <a:solidFill>
                  <a:schemeClr val="accent6"/>
                </a:solidFill>
              </a:rPr>
              <a:t>test</a:t>
            </a:r>
            <a:r>
              <a:rPr lang="es-AR" sz="1600" dirty="0">
                <a:solidFill>
                  <a:schemeClr val="bg1">
                    <a:lumMod val="85000"/>
                  </a:schemeClr>
                </a:solidFill>
              </a:rPr>
              <a:t> y el </a:t>
            </a:r>
            <a:r>
              <a:rPr lang="es-AR" sz="1600" dirty="0">
                <a:solidFill>
                  <a:schemeClr val="accent6"/>
                </a:solidFill>
              </a:rPr>
              <a:t>incremento o decremento </a:t>
            </a:r>
            <a:r>
              <a:rPr lang="es-AR" sz="1600" dirty="0">
                <a:solidFill>
                  <a:schemeClr val="bg1">
                    <a:lumMod val="85000"/>
                  </a:schemeClr>
                </a:solidFill>
              </a:rPr>
              <a:t>de la variable de control o contador.</a:t>
            </a:r>
          </a:p>
          <a:p>
            <a:pPr marL="0" indent="0">
              <a:buNone/>
            </a:pPr>
            <a:endParaRPr lang="es-AR" sz="1600" dirty="0">
              <a:solidFill>
                <a:schemeClr val="bg1">
                  <a:lumMod val="85000"/>
                </a:schemeClr>
              </a:solidFill>
            </a:endParaRPr>
          </a:p>
          <a:p>
            <a:pPr marL="0" indent="0">
              <a:buNone/>
            </a:pPr>
            <a:r>
              <a:rPr lang="es-AR" sz="1600" dirty="0">
                <a:solidFill>
                  <a:schemeClr val="bg1">
                    <a:lumMod val="85000"/>
                  </a:schemeClr>
                </a:solidFill>
              </a:rPr>
              <a:t>La inicialización sólo sucede una vez al comienzo del bucle. El test se realiza cada vez que el bucle se ejecuta. Si el resultado del test es “verdadero” (true), el bloque de código se ejecuta y el valor del contador se incrementa (++) o </a:t>
            </a:r>
            <a:r>
              <a:rPr lang="es-AR" sz="1600" dirty="0" err="1">
                <a:solidFill>
                  <a:schemeClr val="bg1">
                    <a:lumMod val="85000"/>
                  </a:schemeClr>
                </a:solidFill>
              </a:rPr>
              <a:t>decrementa</a:t>
            </a:r>
            <a:r>
              <a:rPr lang="es-AR" sz="1600" dirty="0">
                <a:solidFill>
                  <a:schemeClr val="bg1">
                    <a:lumMod val="85000"/>
                  </a:schemeClr>
                </a:solidFill>
              </a:rPr>
              <a:t> </a:t>
            </a:r>
            <a:r>
              <a:rPr lang="es-AR" sz="1600" dirty="0" smtClean="0">
                <a:solidFill>
                  <a:schemeClr val="bg1">
                    <a:lumMod val="85000"/>
                  </a:schemeClr>
                </a:solidFill>
              </a:rPr>
              <a:t>(–-) </a:t>
            </a:r>
            <a:r>
              <a:rPr lang="es-AR" sz="1600" dirty="0">
                <a:solidFill>
                  <a:schemeClr val="bg1">
                    <a:lumMod val="85000"/>
                  </a:schemeClr>
                </a:solidFill>
              </a:rPr>
              <a:t>tal como está especificado en la tercera parte del “</a:t>
            </a:r>
            <a:r>
              <a:rPr lang="es-AR" sz="1600" dirty="0" err="1">
                <a:solidFill>
                  <a:schemeClr val="bg1">
                    <a:lumMod val="85000"/>
                  </a:schemeClr>
                </a:solidFill>
              </a:rPr>
              <a:t>for</a:t>
            </a:r>
            <a:r>
              <a:rPr lang="es-AR" sz="1600" dirty="0">
                <a:solidFill>
                  <a:schemeClr val="bg1">
                    <a:lumMod val="85000"/>
                  </a:schemeClr>
                </a:solidFill>
              </a:rPr>
              <a:t>”. El bloque de código (o rutina) continuará ejecutándose hasta que el resultado del test sea “false” (es decir, cuando el contador i haya alcanzado el valor 100).</a:t>
            </a:r>
          </a:p>
        </p:txBody>
      </p:sp>
      <p:pic>
        <p:nvPicPr>
          <p:cNvPr id="5" name="Picture 3" descr="C:\Users\Rody\Documents\_Arduino-Nac\img\creativecommons-compacto.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0216" y="4981550"/>
            <a:ext cx="762000" cy="142875"/>
          </a:xfrm>
          <a:prstGeom prst="rect">
            <a:avLst/>
          </a:prstGeom>
          <a:noFill/>
          <a:extLst>
            <a:ext uri="{909E8E84-426E-40DD-AFC4-6F175D3DCCD1}">
              <a14:hiddenFill xmlns:a14="http://schemas.microsoft.com/office/drawing/2010/main">
                <a:solidFill>
                  <a:srgbClr val="FFFFFF"/>
                </a:solidFill>
              </a14:hiddenFill>
            </a:ext>
          </a:extLst>
        </p:spPr>
      </p:pic>
      <p:sp>
        <p:nvSpPr>
          <p:cNvPr id="6" name="1 Marcador de pie de página"/>
          <p:cNvSpPr txBox="1">
            <a:spLocks/>
          </p:cNvSpPr>
          <p:nvPr/>
        </p:nvSpPr>
        <p:spPr>
          <a:xfrm>
            <a:off x="2987824" y="4907419"/>
            <a:ext cx="3031976" cy="226354"/>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AR" dirty="0" smtClean="0">
                <a:solidFill>
                  <a:prstClr val="black">
                    <a:tint val="75000"/>
                  </a:prstClr>
                </a:solidFill>
              </a:rPr>
              <a:t>Rodolfo Valguarnera, NAC - Pigüé</a:t>
            </a:r>
            <a:endParaRPr lang="es-AR" dirty="0">
              <a:solidFill>
                <a:prstClr val="black">
                  <a:tint val="75000"/>
                </a:prstClr>
              </a:solidFill>
            </a:endParaRPr>
          </a:p>
        </p:txBody>
      </p:sp>
      <p:pic>
        <p:nvPicPr>
          <p:cNvPr id="11267" name="Picture 3" descr="C:\Users\Rody\Desktop\fo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2049" y="810900"/>
            <a:ext cx="5343525" cy="1133475"/>
          </a:xfrm>
          <a:prstGeom prst="rect">
            <a:avLst/>
          </a:prstGeom>
          <a:noFill/>
          <a:ln w="25400">
            <a:solidFill>
              <a:schemeClr val="accent6"/>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68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267"/>
                                        </p:tgtEl>
                                        <p:attrNameLst>
                                          <p:attrName>style.visibility</p:attrName>
                                        </p:attrNameLst>
                                      </p:cBhvr>
                                      <p:to>
                                        <p:strVal val="visible"/>
                                      </p:to>
                                    </p:set>
                                    <p:animEffect transition="in" filter="fade">
                                      <p:cBhvr>
                                        <p:cTn id="16" dur="500"/>
                                        <p:tgtEl>
                                          <p:spTgt spid="1126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0"/>
            <a:ext cx="2736304" cy="504057"/>
          </a:xfrm>
        </p:spPr>
        <p:txBody>
          <a:bodyPr>
            <a:normAutofit/>
          </a:bodyPr>
          <a:lstStyle/>
          <a:p>
            <a:pPr algn="l"/>
            <a:r>
              <a:rPr lang="es-AR" sz="2400" dirty="0" smtClean="0">
                <a:solidFill>
                  <a:schemeClr val="accent6"/>
                </a:solidFill>
              </a:rPr>
              <a:t>Desafío </a:t>
            </a:r>
            <a:r>
              <a:rPr lang="es-AR" sz="2400" dirty="0" err="1" smtClean="0">
                <a:solidFill>
                  <a:schemeClr val="accent6"/>
                </a:solidFill>
              </a:rPr>
              <a:t>For</a:t>
            </a:r>
            <a:endParaRPr lang="es-AR" sz="2400" dirty="0"/>
          </a:p>
        </p:txBody>
      </p:sp>
      <p:sp>
        <p:nvSpPr>
          <p:cNvPr id="3" name="2 Marcador de contenido"/>
          <p:cNvSpPr>
            <a:spLocks noGrp="1"/>
          </p:cNvSpPr>
          <p:nvPr>
            <p:ph idx="1"/>
          </p:nvPr>
        </p:nvSpPr>
        <p:spPr>
          <a:xfrm>
            <a:off x="323528" y="446210"/>
            <a:ext cx="8640960" cy="4104456"/>
          </a:xfrm>
        </p:spPr>
        <p:txBody>
          <a:bodyPr>
            <a:normAutofit/>
          </a:bodyPr>
          <a:lstStyle/>
          <a:p>
            <a:pPr marL="0" indent="0">
              <a:buNone/>
            </a:pPr>
            <a:r>
              <a:rPr lang="es-AR" sz="1400" dirty="0" smtClean="0">
                <a:solidFill>
                  <a:schemeClr val="bg1">
                    <a:lumMod val="85000"/>
                  </a:schemeClr>
                </a:solidFill>
              </a:rPr>
              <a:t>Crear un nuevo prototipo Arduino en </a:t>
            </a:r>
            <a:r>
              <a:rPr lang="es-AR" sz="1400" dirty="0" smtClean="0">
                <a:solidFill>
                  <a:schemeClr val="bg1">
                    <a:lumMod val="85000"/>
                  </a:schemeClr>
                </a:solidFill>
                <a:hlinkClick r:id="rId3"/>
              </a:rPr>
              <a:t>circuits.io</a:t>
            </a:r>
            <a:r>
              <a:rPr lang="es-AR" sz="1400" dirty="0" smtClean="0">
                <a:solidFill>
                  <a:schemeClr val="bg1">
                    <a:lumMod val="85000"/>
                  </a:schemeClr>
                </a:solidFill>
              </a:rPr>
              <a:t> para comprender el uso del </a:t>
            </a:r>
            <a:r>
              <a:rPr lang="es-AR" sz="1400" dirty="0" smtClean="0">
                <a:solidFill>
                  <a:schemeClr val="accent6"/>
                </a:solidFill>
              </a:rPr>
              <a:t>bucle </a:t>
            </a:r>
            <a:r>
              <a:rPr lang="es-AR" sz="1400" dirty="0" err="1" smtClean="0">
                <a:solidFill>
                  <a:schemeClr val="accent6"/>
                </a:solidFill>
              </a:rPr>
              <a:t>For</a:t>
            </a:r>
            <a:r>
              <a:rPr lang="es-AR" sz="1400" dirty="0" smtClean="0">
                <a:solidFill>
                  <a:schemeClr val="bg1">
                    <a:lumMod val="85000"/>
                  </a:schemeClr>
                </a:solidFill>
              </a:rPr>
              <a:t>. El prototipo debe hacer parpadear </a:t>
            </a:r>
            <a:r>
              <a:rPr lang="es-AR" sz="1400" u="sng" dirty="0" smtClean="0">
                <a:solidFill>
                  <a:schemeClr val="bg1">
                    <a:lumMod val="85000"/>
                  </a:schemeClr>
                </a:solidFill>
              </a:rPr>
              <a:t>dos</a:t>
            </a:r>
            <a:r>
              <a:rPr lang="es-AR" sz="1400" dirty="0" smtClean="0">
                <a:solidFill>
                  <a:schemeClr val="bg1">
                    <a:lumMod val="85000"/>
                  </a:schemeClr>
                </a:solidFill>
              </a:rPr>
              <a:t> LED o mas con intervalos de un segundo. Respetar los siguientes requisitos mínimos:</a:t>
            </a:r>
          </a:p>
          <a:p>
            <a:r>
              <a:rPr lang="es-AR" sz="1400" dirty="0" smtClean="0">
                <a:solidFill>
                  <a:schemeClr val="bg1">
                    <a:lumMod val="85000"/>
                  </a:schemeClr>
                </a:solidFill>
              </a:rPr>
              <a:t>Nombre: </a:t>
            </a:r>
            <a:r>
              <a:rPr lang="es-AR" sz="1400" dirty="0" smtClean="0">
                <a:solidFill>
                  <a:schemeClr val="bg1">
                    <a:lumMod val="85000"/>
                  </a:schemeClr>
                </a:solidFill>
              </a:rPr>
              <a:t>Parpadear-LED-con-</a:t>
            </a:r>
            <a:r>
              <a:rPr lang="es-AR" sz="1400" dirty="0" err="1" smtClean="0">
                <a:solidFill>
                  <a:schemeClr val="bg1">
                    <a:lumMod val="85000"/>
                  </a:schemeClr>
                </a:solidFill>
              </a:rPr>
              <a:t>For</a:t>
            </a:r>
            <a:r>
              <a:rPr lang="es-AR" sz="1400" dirty="0" smtClean="0">
                <a:solidFill>
                  <a:schemeClr val="bg1">
                    <a:lumMod val="85000"/>
                  </a:schemeClr>
                </a:solidFill>
              </a:rPr>
              <a:t>.</a:t>
            </a:r>
            <a:endParaRPr lang="es-AR" sz="1400" dirty="0" smtClean="0">
              <a:solidFill>
                <a:schemeClr val="bg1">
                  <a:lumMod val="85000"/>
                </a:schemeClr>
              </a:solidFill>
            </a:endParaRPr>
          </a:p>
          <a:p>
            <a:r>
              <a:rPr lang="es-AR" sz="1400" dirty="0" smtClean="0">
                <a:solidFill>
                  <a:schemeClr val="bg1">
                    <a:lumMod val="85000"/>
                  </a:schemeClr>
                </a:solidFill>
              </a:rPr>
              <a:t>Componentes: Arduino Uno R3, Resistor, LED.</a:t>
            </a:r>
          </a:p>
          <a:p>
            <a:r>
              <a:rPr lang="es-AR" sz="1400" dirty="0" smtClean="0">
                <a:solidFill>
                  <a:schemeClr val="bg1">
                    <a:lumMod val="85000"/>
                  </a:schemeClr>
                </a:solidFill>
              </a:rPr>
              <a:t>Sketch: </a:t>
            </a:r>
            <a:endParaRPr lang="es-AR" sz="1400" dirty="0">
              <a:solidFill>
                <a:schemeClr val="bg1">
                  <a:lumMod val="85000"/>
                </a:schemeClr>
              </a:solidFill>
            </a:endParaRPr>
          </a:p>
        </p:txBody>
      </p:sp>
      <p:pic>
        <p:nvPicPr>
          <p:cNvPr id="5" name="Picture 3" descr="C:\Users\Rody\Documents\_Arduino-Nac\img\creativecommons-compacto.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0216" y="4981550"/>
            <a:ext cx="762000" cy="142875"/>
          </a:xfrm>
          <a:prstGeom prst="rect">
            <a:avLst/>
          </a:prstGeom>
          <a:noFill/>
          <a:extLst>
            <a:ext uri="{909E8E84-426E-40DD-AFC4-6F175D3DCCD1}">
              <a14:hiddenFill xmlns:a14="http://schemas.microsoft.com/office/drawing/2010/main">
                <a:solidFill>
                  <a:srgbClr val="FFFFFF"/>
                </a:solidFill>
              </a14:hiddenFill>
            </a:ext>
          </a:extLst>
        </p:spPr>
      </p:pic>
      <p:sp>
        <p:nvSpPr>
          <p:cNvPr id="6" name="1 Marcador de pie de página"/>
          <p:cNvSpPr txBox="1">
            <a:spLocks/>
          </p:cNvSpPr>
          <p:nvPr/>
        </p:nvSpPr>
        <p:spPr>
          <a:xfrm>
            <a:off x="2987824" y="4907419"/>
            <a:ext cx="3031976" cy="226354"/>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AR" dirty="0" smtClean="0">
                <a:solidFill>
                  <a:prstClr val="black">
                    <a:tint val="75000"/>
                  </a:prstClr>
                </a:solidFill>
              </a:rPr>
              <a:t>Rodolfo Valguarnera, NAC - Pigüé</a:t>
            </a:r>
            <a:endParaRPr lang="es-AR" dirty="0">
              <a:solidFill>
                <a:prstClr val="black">
                  <a:tint val="75000"/>
                </a:prstClr>
              </a:solidFill>
            </a:endParaRPr>
          </a:p>
        </p:txBody>
      </p:sp>
      <p:pic>
        <p:nvPicPr>
          <p:cNvPr id="7" name="6 Imagen">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5532" y="4211723"/>
            <a:ext cx="708956" cy="708956"/>
          </a:xfrm>
          <a:prstGeom prst="rect">
            <a:avLst/>
          </a:prstGeom>
        </p:spPr>
      </p:pic>
      <p:graphicFrame>
        <p:nvGraphicFramePr>
          <p:cNvPr id="8" name="7 Objeto"/>
          <p:cNvGraphicFramePr>
            <a:graphicFrameLocks noChangeAspect="1"/>
          </p:cNvGraphicFramePr>
          <p:nvPr>
            <p:extLst>
              <p:ext uri="{D42A27DB-BD31-4B8C-83A1-F6EECF244321}">
                <p14:modId xmlns:p14="http://schemas.microsoft.com/office/powerpoint/2010/main" val="1341987865"/>
              </p:ext>
            </p:extLst>
          </p:nvPr>
        </p:nvGraphicFramePr>
        <p:xfrm>
          <a:off x="1547813" y="1706563"/>
          <a:ext cx="6584950" cy="3560762"/>
        </p:xfrm>
        <a:graphic>
          <a:graphicData uri="http://schemas.openxmlformats.org/presentationml/2006/ole">
            <mc:AlternateContent xmlns:mc="http://schemas.openxmlformats.org/markup-compatibility/2006">
              <mc:Choice xmlns:v="urn:schemas-microsoft-com:vml" Requires="v">
                <p:oleObj spid="_x0000_s12308" name="Documento" r:id="rId8" imgW="7360920" imgH="3986640" progId="Word.OpenDocumentText.12">
                  <p:embed/>
                </p:oleObj>
              </mc:Choice>
              <mc:Fallback>
                <p:oleObj name="Documento" r:id="rId8" imgW="7360920" imgH="3986640" progId="Word.OpenDocumentText.12">
                  <p:embed/>
                  <p:pic>
                    <p:nvPicPr>
                      <p:cNvPr id="0" name=""/>
                      <p:cNvPicPr>
                        <a:picLocks noChangeAspect="1" noChangeArrowheads="1"/>
                      </p:cNvPicPr>
                      <p:nvPr/>
                    </p:nvPicPr>
                    <p:blipFill>
                      <a:blip r:embed="rId9"/>
                      <a:srcRect/>
                      <a:stretch>
                        <a:fillRect/>
                      </a:stretch>
                    </p:blipFill>
                    <p:spPr bwMode="auto">
                      <a:xfrm>
                        <a:off x="1547813" y="1706563"/>
                        <a:ext cx="6584950" cy="35607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8310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1491630"/>
            <a:ext cx="3131840" cy="1548368"/>
          </a:xfrm>
        </p:spPr>
        <p:txBody>
          <a:bodyPr>
            <a:normAutofit/>
          </a:bodyPr>
          <a:lstStyle/>
          <a:p>
            <a:pPr algn="l"/>
            <a:r>
              <a:rPr lang="es-AR" sz="3600" dirty="0" smtClean="0">
                <a:solidFill>
                  <a:schemeClr val="bg1"/>
                </a:solidFill>
              </a:rPr>
              <a:t>Fin del tema. </a:t>
            </a:r>
            <a:r>
              <a:rPr lang="es-AR" sz="3600" dirty="0" smtClean="0"/>
              <a:t/>
            </a:r>
            <a:br>
              <a:rPr lang="es-AR" sz="3600" dirty="0" smtClean="0"/>
            </a:br>
            <a:r>
              <a:rPr lang="es-AR" sz="2000" dirty="0" smtClean="0">
                <a:solidFill>
                  <a:schemeClr val="accent6"/>
                </a:solidFill>
              </a:rPr>
              <a:t>Muchas gracias!</a:t>
            </a:r>
            <a:endParaRPr lang="es-AR" sz="2000" dirty="0">
              <a:solidFill>
                <a:schemeClr val="bg1">
                  <a:lumMod val="85000"/>
                </a:schemeClr>
              </a:solidFill>
            </a:endParaRPr>
          </a:p>
        </p:txBody>
      </p:sp>
      <p:sp>
        <p:nvSpPr>
          <p:cNvPr id="4" name="3 Marcador de pie de página"/>
          <p:cNvSpPr>
            <a:spLocks noGrp="1"/>
          </p:cNvSpPr>
          <p:nvPr>
            <p:ph type="ftr" sz="quarter" idx="11"/>
          </p:nvPr>
        </p:nvSpPr>
        <p:spPr>
          <a:xfrm>
            <a:off x="2987824" y="4886054"/>
            <a:ext cx="3024336" cy="273844"/>
          </a:xfrm>
        </p:spPr>
        <p:txBody>
          <a:bodyPr/>
          <a:lstStyle/>
          <a:p>
            <a:r>
              <a:rPr lang="es-AR" dirty="0" smtClean="0">
                <a:solidFill>
                  <a:prstClr val="black">
                    <a:tint val="75000"/>
                  </a:prstClr>
                </a:solidFill>
              </a:rPr>
              <a:t>Rodolfo Valguarnera, NAC - Pigüé</a:t>
            </a:r>
            <a:endParaRPr lang="es-AR" dirty="0">
              <a:solidFill>
                <a:prstClr val="black">
                  <a:tint val="75000"/>
                </a:prstClr>
              </a:solidFill>
            </a:endParaRPr>
          </a:p>
        </p:txBody>
      </p:sp>
      <p:pic>
        <p:nvPicPr>
          <p:cNvPr id="1026" name="Picture 2" descr="C:\Users\Rody\Documents\_Arduino-Nac\img\arduino-un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650" y="933450"/>
            <a:ext cx="3810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Rody\Documents\_Arduino-Nac\img\creativecommons-compacto.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0216" y="4981550"/>
            <a:ext cx="762000" cy="142875"/>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1348135" y="4056923"/>
            <a:ext cx="6906827" cy="646331"/>
          </a:xfrm>
          <a:prstGeom prst="rect">
            <a:avLst/>
          </a:prstGeom>
          <a:noFill/>
        </p:spPr>
        <p:txBody>
          <a:bodyPr wrap="none" rtlCol="0">
            <a:spAutoFit/>
          </a:bodyPr>
          <a:lstStyle/>
          <a:p>
            <a:r>
              <a:rPr lang="es-AR" dirty="0">
                <a:solidFill>
                  <a:srgbClr val="F79646"/>
                </a:solidFill>
              </a:rPr>
              <a:t>FORO: </a:t>
            </a:r>
            <a:r>
              <a:rPr lang="es-AR" dirty="0">
                <a:solidFill>
                  <a:prstClr val="white">
                    <a:lumMod val="85000"/>
                  </a:prstClr>
                </a:solidFill>
                <a:hlinkClick r:id="rId5"/>
              </a:rPr>
              <a:t>https://nac-arduino.herokuapp.com</a:t>
            </a:r>
            <a:r>
              <a:rPr lang="es-AR" dirty="0" smtClean="0">
                <a:solidFill>
                  <a:prstClr val="white">
                    <a:lumMod val="85000"/>
                  </a:prstClr>
                </a:solidFill>
                <a:hlinkClick r:id="rId5"/>
              </a:rPr>
              <a:t>/</a:t>
            </a:r>
            <a:endParaRPr lang="es-AR" dirty="0" smtClean="0">
              <a:solidFill>
                <a:prstClr val="white">
                  <a:lumMod val="85000"/>
                </a:prstClr>
              </a:solidFill>
            </a:endParaRPr>
          </a:p>
          <a:p>
            <a:r>
              <a:rPr lang="es-AR" dirty="0" smtClean="0">
                <a:solidFill>
                  <a:srgbClr val="F79646"/>
                </a:solidFill>
              </a:rPr>
              <a:t>REPOSITORIO: </a:t>
            </a:r>
            <a:r>
              <a:rPr lang="es-AR" dirty="0">
                <a:solidFill>
                  <a:prstClr val="white">
                    <a:lumMod val="85000"/>
                  </a:prstClr>
                </a:solidFill>
                <a:hlinkClick r:id="rId6"/>
              </a:rPr>
              <a:t>https://github.com/rody7val/nac-arduino/</a:t>
            </a:r>
            <a:endParaRPr lang="es-AR" dirty="0">
              <a:solidFill>
                <a:prstClr val="black"/>
              </a:solidFill>
            </a:endParaRPr>
          </a:p>
        </p:txBody>
      </p:sp>
    </p:spTree>
    <p:extLst>
      <p:ext uri="{BB962C8B-B14F-4D97-AF65-F5344CB8AC3E}">
        <p14:creationId xmlns:p14="http://schemas.microsoft.com/office/powerpoint/2010/main" val="427036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395536" y="1164821"/>
            <a:ext cx="7776864" cy="3570208"/>
          </a:xfrm>
          <a:prstGeom prst="rect">
            <a:avLst/>
          </a:prstGeom>
          <a:noFill/>
        </p:spPr>
        <p:txBody>
          <a:bodyPr wrap="square" rtlCol="0">
            <a:spAutoFit/>
          </a:bodyPr>
          <a:lstStyle/>
          <a:p>
            <a:endParaRPr lang="es-AR" sz="2400" dirty="0" smtClean="0">
              <a:solidFill>
                <a:schemeClr val="bg1"/>
              </a:solidFill>
              <a:latin typeface="+mj-lt"/>
            </a:endParaRPr>
          </a:p>
          <a:p>
            <a:pPr marL="457200" indent="-457200">
              <a:spcAft>
                <a:spcPts val="1800"/>
              </a:spcAft>
              <a:buFont typeface="+mj-lt"/>
              <a:buAutoNum type="arabicPeriod"/>
            </a:pPr>
            <a:r>
              <a:rPr lang="es-AR" sz="1600" dirty="0" smtClean="0">
                <a:solidFill>
                  <a:schemeClr val="accent6"/>
                </a:solidFill>
                <a:hlinkClick r:id="rId2" action="ppaction://hlinksldjump"/>
              </a:rPr>
              <a:t>Variables.</a:t>
            </a:r>
            <a:endParaRPr lang="es-AR" sz="1600" dirty="0" smtClean="0">
              <a:solidFill>
                <a:schemeClr val="accent6"/>
              </a:solidFill>
            </a:endParaRPr>
          </a:p>
          <a:p>
            <a:pPr marL="457200" indent="-457200">
              <a:spcAft>
                <a:spcPts val="1800"/>
              </a:spcAft>
              <a:buFont typeface="+mj-lt"/>
              <a:buAutoNum type="arabicPeriod"/>
            </a:pPr>
            <a:r>
              <a:rPr lang="es-AR" sz="1600" dirty="0" smtClean="0">
                <a:solidFill>
                  <a:schemeClr val="accent6"/>
                </a:solidFill>
                <a:hlinkClick r:id="rId3" action="ppaction://hlinksldjump"/>
              </a:rPr>
              <a:t>Desafío variable.</a:t>
            </a:r>
            <a:endParaRPr lang="es-AR" sz="1600" dirty="0" smtClean="0">
              <a:solidFill>
                <a:schemeClr val="accent6"/>
              </a:solidFill>
            </a:endParaRPr>
          </a:p>
          <a:p>
            <a:pPr marL="457200" indent="-457200">
              <a:spcAft>
                <a:spcPts val="1800"/>
              </a:spcAft>
              <a:buFont typeface="+mj-lt"/>
              <a:buAutoNum type="arabicPeriod"/>
            </a:pPr>
            <a:r>
              <a:rPr lang="es-AR" sz="1600" dirty="0" err="1" smtClean="0">
                <a:solidFill>
                  <a:schemeClr val="accent6"/>
                </a:solidFill>
                <a:hlinkClick r:id="rId4" action="ppaction://hlinksldjump"/>
              </a:rPr>
              <a:t>Arrays</a:t>
            </a:r>
            <a:r>
              <a:rPr lang="es-AR" sz="1600" dirty="0" smtClean="0">
                <a:solidFill>
                  <a:schemeClr val="accent6"/>
                </a:solidFill>
                <a:hlinkClick r:id="rId4" action="ppaction://hlinksldjump"/>
              </a:rPr>
              <a:t>.</a:t>
            </a:r>
            <a:endParaRPr lang="es-AR" sz="1600" dirty="0" smtClean="0">
              <a:solidFill>
                <a:schemeClr val="accent6"/>
              </a:solidFill>
            </a:endParaRPr>
          </a:p>
          <a:p>
            <a:pPr marL="457200" indent="-457200">
              <a:spcAft>
                <a:spcPts val="1800"/>
              </a:spcAft>
              <a:buFont typeface="+mj-lt"/>
              <a:buAutoNum type="arabicPeriod"/>
            </a:pPr>
            <a:r>
              <a:rPr lang="es-AR" sz="1600" dirty="0" smtClean="0">
                <a:solidFill>
                  <a:schemeClr val="accent6"/>
                </a:solidFill>
                <a:hlinkClick r:id="rId5" action="ppaction://hlinksldjump"/>
              </a:rPr>
              <a:t>Desafío array.</a:t>
            </a:r>
            <a:endParaRPr lang="es-AR" sz="1600" dirty="0" smtClean="0">
              <a:solidFill>
                <a:schemeClr val="accent6"/>
              </a:solidFill>
            </a:endParaRPr>
          </a:p>
          <a:p>
            <a:pPr marL="457200" indent="-457200">
              <a:spcAft>
                <a:spcPts val="1800"/>
              </a:spcAft>
              <a:buFont typeface="+mj-lt"/>
              <a:buAutoNum type="arabicPeriod"/>
            </a:pPr>
            <a:r>
              <a:rPr lang="es-AR" sz="1600" dirty="0" smtClean="0">
                <a:solidFill>
                  <a:schemeClr val="accent6"/>
                </a:solidFill>
                <a:hlinkClick r:id="rId6" action="ppaction://hlinksldjump"/>
              </a:rPr>
              <a:t>Operadores lógicos.</a:t>
            </a:r>
            <a:endParaRPr lang="es-AR" sz="1600" dirty="0" smtClean="0">
              <a:solidFill>
                <a:schemeClr val="accent6"/>
              </a:solidFill>
            </a:endParaRPr>
          </a:p>
          <a:p>
            <a:pPr marL="457200" indent="-457200">
              <a:spcAft>
                <a:spcPts val="1800"/>
              </a:spcAft>
              <a:buFont typeface="+mj-lt"/>
              <a:buAutoNum type="arabicPeriod"/>
            </a:pPr>
            <a:r>
              <a:rPr lang="es-AR" sz="1600" dirty="0" smtClean="0">
                <a:solidFill>
                  <a:schemeClr val="accent6"/>
                </a:solidFill>
                <a:hlinkClick r:id="rId7" action="ppaction://hlinksldjump"/>
              </a:rPr>
              <a:t>Ciclo </a:t>
            </a:r>
            <a:r>
              <a:rPr lang="es-AR" sz="1600" dirty="0" err="1" smtClean="0">
                <a:solidFill>
                  <a:schemeClr val="accent6"/>
                </a:solidFill>
                <a:hlinkClick r:id="rId7" action="ppaction://hlinksldjump"/>
              </a:rPr>
              <a:t>For</a:t>
            </a:r>
            <a:r>
              <a:rPr lang="es-AR" sz="1600" dirty="0" smtClean="0">
                <a:solidFill>
                  <a:schemeClr val="accent6"/>
                </a:solidFill>
                <a:hlinkClick r:id="rId7" action="ppaction://hlinksldjump"/>
              </a:rPr>
              <a:t>.</a:t>
            </a:r>
            <a:endParaRPr lang="es-AR" sz="1600" dirty="0" smtClean="0">
              <a:solidFill>
                <a:schemeClr val="accent6"/>
              </a:solidFill>
            </a:endParaRPr>
          </a:p>
          <a:p>
            <a:pPr marL="457200" indent="-457200">
              <a:spcAft>
                <a:spcPts val="1800"/>
              </a:spcAft>
              <a:buFont typeface="+mj-lt"/>
              <a:buAutoNum type="arabicPeriod"/>
            </a:pPr>
            <a:r>
              <a:rPr lang="es-AR" sz="1600" dirty="0" smtClean="0">
                <a:solidFill>
                  <a:schemeClr val="accent6"/>
                </a:solidFill>
                <a:hlinkClick r:id="rId8" action="ppaction://hlinksldjump"/>
              </a:rPr>
              <a:t>Desafío </a:t>
            </a:r>
            <a:r>
              <a:rPr lang="es-AR" sz="1600" dirty="0" err="1" smtClean="0">
                <a:solidFill>
                  <a:schemeClr val="accent6"/>
                </a:solidFill>
                <a:hlinkClick r:id="rId8" action="ppaction://hlinksldjump"/>
              </a:rPr>
              <a:t>for</a:t>
            </a:r>
            <a:r>
              <a:rPr lang="es-AR" sz="1600" dirty="0" smtClean="0">
                <a:solidFill>
                  <a:schemeClr val="accent6"/>
                </a:solidFill>
                <a:hlinkClick r:id="rId8" action="ppaction://hlinksldjump"/>
              </a:rPr>
              <a:t>.</a:t>
            </a:r>
            <a:endParaRPr lang="es-AR" sz="1600" dirty="0" smtClean="0">
              <a:solidFill>
                <a:schemeClr val="accent6"/>
              </a:solidFill>
            </a:endParaRPr>
          </a:p>
        </p:txBody>
      </p:sp>
      <p:sp>
        <p:nvSpPr>
          <p:cNvPr id="6" name="5 Título"/>
          <p:cNvSpPr>
            <a:spLocks noGrp="1"/>
          </p:cNvSpPr>
          <p:nvPr>
            <p:ph type="title"/>
          </p:nvPr>
        </p:nvSpPr>
        <p:spPr>
          <a:xfrm>
            <a:off x="251520" y="699542"/>
            <a:ext cx="3515749" cy="648071"/>
          </a:xfrm>
        </p:spPr>
        <p:txBody>
          <a:bodyPr>
            <a:normAutofit/>
          </a:bodyPr>
          <a:lstStyle/>
          <a:p>
            <a:pPr algn="l"/>
            <a:r>
              <a:rPr lang="es-AR" sz="2400" dirty="0">
                <a:solidFill>
                  <a:schemeClr val="accent6"/>
                </a:solidFill>
              </a:rPr>
              <a:t>Contenidos</a:t>
            </a:r>
            <a:r>
              <a:rPr lang="es-AR" sz="2400" dirty="0" smtClean="0">
                <a:solidFill>
                  <a:schemeClr val="accent6"/>
                </a:solidFill>
              </a:rPr>
              <a:t>:</a:t>
            </a:r>
            <a:endParaRPr lang="es-AR" sz="2400" dirty="0"/>
          </a:p>
        </p:txBody>
      </p:sp>
      <p:pic>
        <p:nvPicPr>
          <p:cNvPr id="7" name="Picture 3" descr="C:\Users\Rody\Documents\_Arduino-Nac\img\creativecommons-compacto.pn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40216" y="4981550"/>
            <a:ext cx="762000" cy="142875"/>
          </a:xfrm>
          <a:prstGeom prst="rect">
            <a:avLst/>
          </a:prstGeom>
          <a:noFill/>
          <a:extLst>
            <a:ext uri="{909E8E84-426E-40DD-AFC4-6F175D3DCCD1}">
              <a14:hiddenFill xmlns:a14="http://schemas.microsoft.com/office/drawing/2010/main">
                <a:solidFill>
                  <a:srgbClr val="FFFFFF"/>
                </a:solidFill>
              </a14:hiddenFill>
            </a:ext>
          </a:extLst>
        </p:spPr>
      </p:pic>
      <p:sp>
        <p:nvSpPr>
          <p:cNvPr id="8" name="1 Marcador de pie de página"/>
          <p:cNvSpPr txBox="1">
            <a:spLocks/>
          </p:cNvSpPr>
          <p:nvPr/>
        </p:nvSpPr>
        <p:spPr>
          <a:xfrm>
            <a:off x="2987824" y="4907419"/>
            <a:ext cx="3031976" cy="226354"/>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AR" smtClean="0">
                <a:solidFill>
                  <a:prstClr val="black">
                    <a:tint val="75000"/>
                  </a:prstClr>
                </a:solidFill>
              </a:rPr>
              <a:t>Rodolfo Valguarnera, NAC - Pigüé</a:t>
            </a:r>
            <a:endParaRPr lang="es-AR" dirty="0">
              <a:solidFill>
                <a:prstClr val="black">
                  <a:tint val="75000"/>
                </a:prstClr>
              </a:solidFill>
            </a:endParaRPr>
          </a:p>
        </p:txBody>
      </p:sp>
    </p:spTree>
    <p:extLst>
      <p:ext uri="{BB962C8B-B14F-4D97-AF65-F5344CB8AC3E}">
        <p14:creationId xmlns:p14="http://schemas.microsoft.com/office/powerpoint/2010/main" val="275727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195487"/>
            <a:ext cx="5184576" cy="504055"/>
          </a:xfrm>
        </p:spPr>
        <p:txBody>
          <a:bodyPr>
            <a:normAutofit/>
          </a:bodyPr>
          <a:lstStyle/>
          <a:p>
            <a:pPr algn="l"/>
            <a:r>
              <a:rPr lang="es-AR" sz="2400" dirty="0" smtClean="0">
                <a:solidFill>
                  <a:schemeClr val="accent6"/>
                </a:solidFill>
              </a:rPr>
              <a:t>Variables</a:t>
            </a:r>
            <a:endParaRPr lang="es-AR" sz="2400" dirty="0">
              <a:solidFill>
                <a:schemeClr val="accent6"/>
              </a:solidFill>
            </a:endParaRPr>
          </a:p>
        </p:txBody>
      </p:sp>
      <p:sp>
        <p:nvSpPr>
          <p:cNvPr id="3" name="2 Marcador de contenido"/>
          <p:cNvSpPr>
            <a:spLocks noGrp="1"/>
          </p:cNvSpPr>
          <p:nvPr>
            <p:ph idx="1"/>
          </p:nvPr>
        </p:nvSpPr>
        <p:spPr>
          <a:xfrm>
            <a:off x="179512" y="699542"/>
            <a:ext cx="8784976" cy="4104456"/>
          </a:xfrm>
        </p:spPr>
        <p:txBody>
          <a:bodyPr>
            <a:normAutofit/>
          </a:bodyPr>
          <a:lstStyle/>
          <a:p>
            <a:pPr marL="0" indent="0">
              <a:buNone/>
            </a:pPr>
            <a:r>
              <a:rPr lang="es-AR" sz="1400" dirty="0" smtClean="0">
                <a:solidFill>
                  <a:schemeClr val="bg1">
                    <a:lumMod val="85000"/>
                  </a:schemeClr>
                </a:solidFill>
              </a:rPr>
              <a:t>Programar consiste básicamente en decirle a tu Arduino lo que tiene que hacer. </a:t>
            </a:r>
          </a:p>
          <a:p>
            <a:pPr marL="0" indent="0">
              <a:buNone/>
            </a:pPr>
            <a:endParaRPr lang="es-AR" sz="1400" dirty="0" smtClean="0">
              <a:solidFill>
                <a:schemeClr val="bg1">
                  <a:lumMod val="85000"/>
                </a:schemeClr>
              </a:solidFill>
            </a:endParaRPr>
          </a:p>
          <a:p>
            <a:pPr marL="0" indent="0">
              <a:buNone/>
            </a:pPr>
            <a:r>
              <a:rPr lang="es-AR" sz="1400" dirty="0" smtClean="0">
                <a:solidFill>
                  <a:schemeClr val="bg1">
                    <a:lumMod val="85000"/>
                  </a:schemeClr>
                </a:solidFill>
              </a:rPr>
              <a:t>Un programa (o </a:t>
            </a:r>
            <a:r>
              <a:rPr lang="en-US" sz="1400" dirty="0" smtClean="0">
                <a:solidFill>
                  <a:schemeClr val="bg1">
                    <a:lumMod val="85000"/>
                  </a:schemeClr>
                </a:solidFill>
              </a:rPr>
              <a:t>‘sketch’ </a:t>
            </a:r>
            <a:r>
              <a:rPr lang="es-AR" sz="1400" dirty="0" smtClean="0">
                <a:solidFill>
                  <a:schemeClr val="bg1">
                    <a:lumMod val="85000"/>
                  </a:schemeClr>
                </a:solidFill>
              </a:rPr>
              <a:t>en la jerga Arduino) consigue este objetivo mediante el procesamiento de datos y la transmisión de estos datos procesados a los actuadores.</a:t>
            </a:r>
          </a:p>
          <a:p>
            <a:pPr marL="0" indent="0">
              <a:buNone/>
            </a:pPr>
            <a:endParaRPr lang="es-AR" sz="1400" dirty="0" smtClean="0">
              <a:solidFill>
                <a:schemeClr val="bg1">
                  <a:lumMod val="85000"/>
                </a:schemeClr>
              </a:solidFill>
            </a:endParaRPr>
          </a:p>
          <a:p>
            <a:pPr marL="0" indent="0">
              <a:buNone/>
            </a:pPr>
            <a:r>
              <a:rPr lang="es-AR" sz="1400" dirty="0" smtClean="0">
                <a:solidFill>
                  <a:schemeClr val="bg1">
                    <a:lumMod val="85000"/>
                  </a:schemeClr>
                </a:solidFill>
              </a:rPr>
              <a:t>Lo que llamamos </a:t>
            </a:r>
            <a:r>
              <a:rPr lang="es-AR" sz="1400" dirty="0" smtClean="0">
                <a:solidFill>
                  <a:schemeClr val="accent6"/>
                </a:solidFill>
              </a:rPr>
              <a:t>variables</a:t>
            </a:r>
            <a:r>
              <a:rPr lang="es-AR" sz="1400" dirty="0" smtClean="0">
                <a:solidFill>
                  <a:schemeClr val="bg1">
                    <a:lumMod val="85000"/>
                  </a:schemeClr>
                </a:solidFill>
              </a:rPr>
              <a:t> es simplemente una manera de representar estos datos dentro del sketch para facilitar su manipulación.</a:t>
            </a:r>
          </a:p>
          <a:p>
            <a:pPr marL="0" indent="0">
              <a:buNone/>
            </a:pPr>
            <a:endParaRPr lang="es-AR" sz="1400" dirty="0" smtClean="0">
              <a:solidFill>
                <a:schemeClr val="bg1">
                  <a:lumMod val="85000"/>
                </a:schemeClr>
              </a:solidFill>
            </a:endParaRPr>
          </a:p>
          <a:p>
            <a:pPr marL="0" indent="0">
              <a:buNone/>
            </a:pPr>
            <a:r>
              <a:rPr lang="es-AR" sz="1400" dirty="0" smtClean="0">
                <a:solidFill>
                  <a:schemeClr val="bg1">
                    <a:lumMod val="85000"/>
                  </a:schemeClr>
                </a:solidFill>
              </a:rPr>
              <a:t>Desde </a:t>
            </a:r>
            <a:r>
              <a:rPr lang="es-AR" sz="1400" dirty="0">
                <a:solidFill>
                  <a:schemeClr val="bg1">
                    <a:lumMod val="85000"/>
                  </a:schemeClr>
                </a:solidFill>
              </a:rPr>
              <a:t>un punto de vista práctico, podemos considerar las variables como los cajones de un escritorio, cada uno tiene una etiqueta describiendo el contenido y dentro de él se encuentra el valor de la variable (el contenido del cajón). </a:t>
            </a:r>
            <a:endParaRPr lang="es-AR" sz="1400" dirty="0" smtClean="0">
              <a:solidFill>
                <a:schemeClr val="bg1">
                  <a:lumMod val="85000"/>
                </a:schemeClr>
              </a:solidFill>
            </a:endParaRPr>
          </a:p>
          <a:p>
            <a:pPr marL="0" indent="0">
              <a:buNone/>
            </a:pPr>
            <a:endParaRPr lang="es-AR" sz="1400" dirty="0" smtClean="0">
              <a:solidFill>
                <a:schemeClr val="bg1">
                  <a:lumMod val="85000"/>
                </a:schemeClr>
              </a:solidFill>
            </a:endParaRPr>
          </a:p>
          <a:p>
            <a:pPr marL="0" indent="0">
              <a:buNone/>
            </a:pPr>
            <a:r>
              <a:rPr lang="es-AR" sz="1400" dirty="0" smtClean="0">
                <a:solidFill>
                  <a:schemeClr val="bg1">
                    <a:lumMod val="85000"/>
                  </a:schemeClr>
                </a:solidFill>
              </a:rPr>
              <a:t>Hay </a:t>
            </a:r>
            <a:r>
              <a:rPr lang="es-AR" sz="1400" dirty="0">
                <a:solidFill>
                  <a:schemeClr val="bg1">
                    <a:lumMod val="85000"/>
                  </a:schemeClr>
                </a:solidFill>
              </a:rPr>
              <a:t>tantos tipos de variables como de datos: números de todo tipo representados de diferentes maneras (enteros, reales, binarios, decimales, hexadecimales, etc.), textos (de un solo o varios caracteres o líneas), matrices (</a:t>
            </a:r>
            <a:r>
              <a:rPr lang="es-AR" sz="1400" dirty="0" err="1">
                <a:solidFill>
                  <a:schemeClr val="bg1">
                    <a:lumMod val="85000"/>
                  </a:schemeClr>
                </a:solidFill>
              </a:rPr>
              <a:t>arrays</a:t>
            </a:r>
            <a:r>
              <a:rPr lang="es-AR" sz="1400" dirty="0">
                <a:solidFill>
                  <a:schemeClr val="bg1">
                    <a:lumMod val="85000"/>
                  </a:schemeClr>
                </a:solidFill>
              </a:rPr>
              <a:t>), constantes, etc.</a:t>
            </a:r>
          </a:p>
        </p:txBody>
      </p:sp>
      <p:pic>
        <p:nvPicPr>
          <p:cNvPr id="5" name="4 Imagen">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532" y="4211723"/>
            <a:ext cx="708956" cy="708956"/>
          </a:xfrm>
          <a:prstGeom prst="rect">
            <a:avLst/>
          </a:prstGeom>
        </p:spPr>
      </p:pic>
      <p:pic>
        <p:nvPicPr>
          <p:cNvPr id="6" name="Picture 3" descr="C:\Users\Rody\Documents\_Arduino-Nac\img\creativecommons-compacto.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0216" y="4981550"/>
            <a:ext cx="762000" cy="142875"/>
          </a:xfrm>
          <a:prstGeom prst="rect">
            <a:avLst/>
          </a:prstGeom>
          <a:noFill/>
          <a:extLst>
            <a:ext uri="{909E8E84-426E-40DD-AFC4-6F175D3DCCD1}">
              <a14:hiddenFill xmlns:a14="http://schemas.microsoft.com/office/drawing/2010/main">
                <a:solidFill>
                  <a:srgbClr val="FFFFFF"/>
                </a:solidFill>
              </a14:hiddenFill>
            </a:ext>
          </a:extLst>
        </p:spPr>
      </p:pic>
      <p:sp>
        <p:nvSpPr>
          <p:cNvPr id="7" name="1 Marcador de pie de página"/>
          <p:cNvSpPr txBox="1">
            <a:spLocks/>
          </p:cNvSpPr>
          <p:nvPr/>
        </p:nvSpPr>
        <p:spPr>
          <a:xfrm>
            <a:off x="2987824" y="4907419"/>
            <a:ext cx="3031976" cy="226354"/>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AR" smtClean="0">
                <a:solidFill>
                  <a:prstClr val="black">
                    <a:tint val="75000"/>
                  </a:prstClr>
                </a:solidFill>
              </a:rPr>
              <a:t>Rodolfo Valguarnera, NAC - Pigüé</a:t>
            </a:r>
            <a:endParaRPr lang="es-AR" dirty="0">
              <a:solidFill>
                <a:prstClr val="black">
                  <a:tint val="75000"/>
                </a:prstClr>
              </a:solidFill>
            </a:endParaRPr>
          </a:p>
        </p:txBody>
      </p:sp>
    </p:spTree>
    <p:extLst>
      <p:ext uri="{BB962C8B-B14F-4D97-AF65-F5344CB8AC3E}">
        <p14:creationId xmlns:p14="http://schemas.microsoft.com/office/powerpoint/2010/main" val="370513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95486"/>
            <a:ext cx="4968552" cy="565571"/>
          </a:xfrm>
        </p:spPr>
        <p:txBody>
          <a:bodyPr>
            <a:normAutofit/>
          </a:bodyPr>
          <a:lstStyle/>
          <a:p>
            <a:pPr algn="l"/>
            <a:r>
              <a:rPr lang="es-AR" sz="2400" dirty="0" smtClean="0">
                <a:solidFill>
                  <a:schemeClr val="accent6"/>
                </a:solidFill>
              </a:rPr>
              <a:t>Variables</a:t>
            </a:r>
            <a:endParaRPr lang="es-AR" sz="2400" dirty="0"/>
          </a:p>
        </p:txBody>
      </p:sp>
      <p:sp>
        <p:nvSpPr>
          <p:cNvPr id="3" name="2 Marcador de contenido"/>
          <p:cNvSpPr>
            <a:spLocks noGrp="1"/>
          </p:cNvSpPr>
          <p:nvPr>
            <p:ph idx="1"/>
          </p:nvPr>
        </p:nvSpPr>
        <p:spPr>
          <a:xfrm>
            <a:off x="179512" y="843558"/>
            <a:ext cx="8640960" cy="4032448"/>
          </a:xfrm>
        </p:spPr>
        <p:txBody>
          <a:bodyPr>
            <a:normAutofit/>
          </a:bodyPr>
          <a:lstStyle/>
          <a:p>
            <a:pPr marL="0" indent="0">
              <a:buNone/>
            </a:pPr>
            <a:r>
              <a:rPr lang="es-AR" sz="1600" u="sng" dirty="0" smtClean="0">
                <a:solidFill>
                  <a:schemeClr val="bg1">
                    <a:lumMod val="85000"/>
                  </a:schemeClr>
                </a:solidFill>
              </a:rPr>
              <a:t>Los tipos de variables mas conocidos:</a:t>
            </a:r>
          </a:p>
          <a:p>
            <a:pPr marL="0" indent="0">
              <a:buNone/>
            </a:pPr>
            <a:endParaRPr lang="es-AR" sz="1600" dirty="0">
              <a:solidFill>
                <a:schemeClr val="bg1">
                  <a:lumMod val="85000"/>
                </a:schemeClr>
              </a:solidFill>
            </a:endParaRPr>
          </a:p>
        </p:txBody>
      </p:sp>
      <p:pic>
        <p:nvPicPr>
          <p:cNvPr id="5" name="4 Imagen">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532" y="4211723"/>
            <a:ext cx="708956" cy="708956"/>
          </a:xfrm>
          <a:prstGeom prst="rect">
            <a:avLst/>
          </a:prstGeom>
        </p:spPr>
      </p:pic>
      <p:pic>
        <p:nvPicPr>
          <p:cNvPr id="6" name="Picture 3" descr="C:\Users\Rody\Documents\_Arduino-Nac\img\creativecommons-compacto.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0216" y="4981550"/>
            <a:ext cx="762000" cy="142875"/>
          </a:xfrm>
          <a:prstGeom prst="rect">
            <a:avLst/>
          </a:prstGeom>
          <a:noFill/>
          <a:extLst>
            <a:ext uri="{909E8E84-426E-40DD-AFC4-6F175D3DCCD1}">
              <a14:hiddenFill xmlns:a14="http://schemas.microsoft.com/office/drawing/2010/main">
                <a:solidFill>
                  <a:srgbClr val="FFFFFF"/>
                </a:solidFill>
              </a14:hiddenFill>
            </a:ext>
          </a:extLst>
        </p:spPr>
      </p:pic>
      <p:sp>
        <p:nvSpPr>
          <p:cNvPr id="7" name="1 Marcador de pie de página"/>
          <p:cNvSpPr txBox="1">
            <a:spLocks/>
          </p:cNvSpPr>
          <p:nvPr/>
        </p:nvSpPr>
        <p:spPr>
          <a:xfrm>
            <a:off x="2987824" y="4907419"/>
            <a:ext cx="3031976" cy="226354"/>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AR" smtClean="0">
                <a:solidFill>
                  <a:prstClr val="black">
                    <a:tint val="75000"/>
                  </a:prstClr>
                </a:solidFill>
              </a:rPr>
              <a:t>Rodolfo Valguarnera, NAC - Pigüé</a:t>
            </a:r>
            <a:endParaRPr lang="es-AR" dirty="0">
              <a:solidFill>
                <a:prstClr val="black">
                  <a:tint val="75000"/>
                </a:prstClr>
              </a:solidFill>
            </a:endParaRPr>
          </a:p>
        </p:txBody>
      </p:sp>
      <p:graphicFrame>
        <p:nvGraphicFramePr>
          <p:cNvPr id="9" name="8 Tabla"/>
          <p:cNvGraphicFramePr>
            <a:graphicFrameLocks noGrp="1"/>
          </p:cNvGraphicFramePr>
          <p:nvPr>
            <p:extLst>
              <p:ext uri="{D42A27DB-BD31-4B8C-83A1-F6EECF244321}">
                <p14:modId xmlns:p14="http://schemas.microsoft.com/office/powerpoint/2010/main" val="3841930866"/>
              </p:ext>
            </p:extLst>
          </p:nvPr>
        </p:nvGraphicFramePr>
        <p:xfrm>
          <a:off x="482622" y="1520463"/>
          <a:ext cx="7776864" cy="2989707"/>
        </p:xfrm>
        <a:graphic>
          <a:graphicData uri="http://schemas.openxmlformats.org/drawingml/2006/table">
            <a:tbl>
              <a:tblPr/>
              <a:tblGrid>
                <a:gridCol w="1887588"/>
                <a:gridCol w="3473163"/>
                <a:gridCol w="2416113"/>
              </a:tblGrid>
              <a:tr h="267442">
                <a:tc>
                  <a:txBody>
                    <a:bodyPr/>
                    <a:lstStyle/>
                    <a:p>
                      <a:pPr algn="l"/>
                      <a:r>
                        <a:rPr lang="es-AR" sz="1200" b="1" cap="all" dirty="0">
                          <a:solidFill>
                            <a:srgbClr val="FFFFFF"/>
                          </a:solidFill>
                          <a:effectLst/>
                          <a:latin typeface="Istok Web"/>
                        </a:rPr>
                        <a:t>TIPO</a:t>
                      </a:r>
                      <a:endParaRPr lang="es-AR" sz="1200" b="0" cap="all" dirty="0">
                        <a:solidFill>
                          <a:srgbClr val="FFFFFF"/>
                        </a:solidFill>
                        <a:effectLst/>
                        <a:latin typeface="Istok Web"/>
                      </a:endParaRPr>
                    </a:p>
                  </a:txBody>
                  <a:tcPr marL="22519" marR="22519" marT="45038" marB="45038" anchor="ctr">
                    <a:lnL>
                      <a:noFill/>
                    </a:lnL>
                    <a:lnR w="9525" cap="flat" cmpd="sng" algn="ctr">
                      <a:solidFill>
                        <a:srgbClr val="919191"/>
                      </a:solidFill>
                      <a:prstDash val="solid"/>
                      <a:round/>
                      <a:headEnd type="none" w="med" len="med"/>
                      <a:tailEnd type="none" w="med" len="med"/>
                    </a:lnR>
                    <a:lnT>
                      <a:noFill/>
                    </a:lnT>
                    <a:lnB w="9525" cap="flat" cmpd="sng" algn="ctr">
                      <a:solidFill>
                        <a:srgbClr val="CFCFCF"/>
                      </a:solidFill>
                      <a:prstDash val="solid"/>
                      <a:round/>
                      <a:headEnd type="none" w="med" len="med"/>
                      <a:tailEnd type="none" w="med" len="med"/>
                    </a:lnB>
                    <a:solidFill>
                      <a:srgbClr val="666667"/>
                    </a:solidFill>
                  </a:tcPr>
                </a:tc>
                <a:tc>
                  <a:txBody>
                    <a:bodyPr/>
                    <a:lstStyle/>
                    <a:p>
                      <a:pPr algn="l"/>
                      <a:r>
                        <a:rPr lang="es-AR" sz="1200" b="1" cap="all" dirty="0">
                          <a:solidFill>
                            <a:srgbClr val="FFFFFF"/>
                          </a:solidFill>
                          <a:effectLst/>
                          <a:latin typeface="Istok Web"/>
                        </a:rPr>
                        <a:t>DESCRIPCIÓN</a:t>
                      </a:r>
                      <a:endParaRPr lang="es-AR" sz="1200" b="0" cap="all" dirty="0">
                        <a:solidFill>
                          <a:srgbClr val="FFFFFF"/>
                        </a:solidFill>
                        <a:effectLst/>
                        <a:latin typeface="Istok Web"/>
                      </a:endParaRPr>
                    </a:p>
                  </a:txBody>
                  <a:tcPr marL="22519" marR="22519" marT="45038" marB="45038" anchor="ctr">
                    <a:lnL w="9525" cap="flat" cmpd="sng" algn="ctr">
                      <a:solidFill>
                        <a:srgbClr val="919191"/>
                      </a:solidFill>
                      <a:prstDash val="solid"/>
                      <a:round/>
                      <a:headEnd type="none" w="med" len="med"/>
                      <a:tailEnd type="none" w="med" len="med"/>
                    </a:lnL>
                    <a:lnR w="9525" cap="flat" cmpd="sng" algn="ctr">
                      <a:solidFill>
                        <a:srgbClr val="919191"/>
                      </a:solidFill>
                      <a:prstDash val="solid"/>
                      <a:round/>
                      <a:headEnd type="none" w="med" len="med"/>
                      <a:tailEnd type="none" w="med" len="med"/>
                    </a:lnR>
                    <a:lnT>
                      <a:noFill/>
                    </a:lnT>
                    <a:lnB w="9525" cap="flat" cmpd="sng" algn="ctr">
                      <a:solidFill>
                        <a:srgbClr val="CFCFCF"/>
                      </a:solidFill>
                      <a:prstDash val="solid"/>
                      <a:round/>
                      <a:headEnd type="none" w="med" len="med"/>
                      <a:tailEnd type="none" w="med" len="med"/>
                    </a:lnB>
                    <a:solidFill>
                      <a:srgbClr val="666667"/>
                    </a:solidFill>
                  </a:tcPr>
                </a:tc>
                <a:tc>
                  <a:txBody>
                    <a:bodyPr/>
                    <a:lstStyle/>
                    <a:p>
                      <a:pPr algn="l"/>
                      <a:r>
                        <a:rPr lang="es-AR" sz="1200" b="1" cap="all" dirty="0">
                          <a:solidFill>
                            <a:srgbClr val="FFFFFF"/>
                          </a:solidFill>
                          <a:effectLst/>
                          <a:latin typeface="Istok Web"/>
                        </a:rPr>
                        <a:t>EJEMPLO</a:t>
                      </a:r>
                      <a:endParaRPr lang="es-AR" sz="1200" b="0" cap="all" dirty="0">
                        <a:solidFill>
                          <a:srgbClr val="FFFFFF"/>
                        </a:solidFill>
                        <a:effectLst/>
                        <a:latin typeface="Istok Web"/>
                      </a:endParaRPr>
                    </a:p>
                  </a:txBody>
                  <a:tcPr marL="22519" marR="22519" marT="45038" marB="45038" anchor="ctr">
                    <a:lnL w="9525" cap="flat" cmpd="sng" algn="ctr">
                      <a:solidFill>
                        <a:srgbClr val="919191"/>
                      </a:solidFill>
                      <a:prstDash val="solid"/>
                      <a:round/>
                      <a:headEnd type="none" w="med" len="med"/>
                      <a:tailEnd type="none" w="med" len="med"/>
                    </a:lnL>
                    <a:lnR w="9525" cap="flat" cmpd="sng" algn="ctr">
                      <a:solidFill>
                        <a:srgbClr val="919191"/>
                      </a:solidFill>
                      <a:prstDash val="solid"/>
                      <a:round/>
                      <a:headEnd type="none" w="med" len="med"/>
                      <a:tailEnd type="none" w="med" len="med"/>
                    </a:lnR>
                    <a:lnT>
                      <a:noFill/>
                    </a:lnT>
                    <a:lnB w="9525" cap="flat" cmpd="sng" algn="ctr">
                      <a:solidFill>
                        <a:srgbClr val="CFCFCF"/>
                      </a:solidFill>
                      <a:prstDash val="solid"/>
                      <a:round/>
                      <a:headEnd type="none" w="med" len="med"/>
                      <a:tailEnd type="none" w="med" len="med"/>
                    </a:lnB>
                    <a:solidFill>
                      <a:srgbClr val="666667"/>
                    </a:solidFill>
                  </a:tcPr>
                </a:tc>
              </a:tr>
              <a:tr h="483058">
                <a:tc>
                  <a:txBody>
                    <a:bodyPr/>
                    <a:lstStyle/>
                    <a:p>
                      <a:pPr algn="l"/>
                      <a:r>
                        <a:rPr lang="es-AR" sz="1200" b="1" i="0" dirty="0" err="1" smtClean="0">
                          <a:solidFill>
                            <a:schemeClr val="accent2">
                              <a:lumMod val="75000"/>
                            </a:schemeClr>
                          </a:solidFill>
                          <a:effectLst/>
                          <a:latin typeface="Consolas" pitchFamily="49" charset="0"/>
                          <a:cs typeface="Consolas" pitchFamily="49" charset="0"/>
                        </a:rPr>
                        <a:t>int</a:t>
                      </a:r>
                      <a:endParaRPr lang="es-AR" sz="1200" b="1" i="0" dirty="0">
                        <a:solidFill>
                          <a:schemeClr val="accent2">
                            <a:lumMod val="75000"/>
                          </a:schemeClr>
                        </a:solidFill>
                        <a:effectLst/>
                        <a:latin typeface="Consolas" pitchFamily="49" charset="0"/>
                        <a:cs typeface="Consolas" pitchFamily="49" charset="0"/>
                      </a:endParaRPr>
                    </a:p>
                  </a:txBody>
                  <a:tcPr marL="22519" marR="22519" marT="45038" marB="45038" anchor="ctr">
                    <a:lnL>
                      <a:noFill/>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c>
                  <a:txBody>
                    <a:bodyPr/>
                    <a:lstStyle/>
                    <a:p>
                      <a:pPr algn="l"/>
                      <a:r>
                        <a:rPr lang="es-AR" sz="1200" dirty="0" smtClean="0">
                          <a:solidFill>
                            <a:schemeClr val="tx1">
                              <a:lumMod val="85000"/>
                              <a:lumOff val="15000"/>
                            </a:schemeClr>
                          </a:solidFill>
                          <a:effectLst/>
                          <a:latin typeface="Lato" pitchFamily="34" charset="0"/>
                          <a:ea typeface="Lato" pitchFamily="34" charset="0"/>
                          <a:cs typeface="Lato" pitchFamily="34" charset="0"/>
                        </a:rPr>
                        <a:t>Almacena números enteros.</a:t>
                      </a:r>
                      <a:endParaRPr lang="es-AR" sz="1200" dirty="0">
                        <a:solidFill>
                          <a:schemeClr val="tx1">
                            <a:lumMod val="85000"/>
                            <a:lumOff val="15000"/>
                          </a:schemeClr>
                        </a:solidFill>
                        <a:effectLst/>
                        <a:latin typeface="Lato" pitchFamily="34" charset="0"/>
                        <a:ea typeface="Lato" pitchFamily="34" charset="0"/>
                        <a:cs typeface="Lato" pitchFamily="34" charset="0"/>
                      </a:endParaRPr>
                    </a:p>
                  </a:txBody>
                  <a:tcPr marL="22519" marR="22519" marT="45038" marB="45038"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c>
                  <a:txBody>
                    <a:bodyPr/>
                    <a:lstStyle/>
                    <a:p>
                      <a:pPr algn="l"/>
                      <a:r>
                        <a:rPr lang="es-AR" sz="1200" b="1" i="0" dirty="0" err="1" smtClean="0">
                          <a:solidFill>
                            <a:schemeClr val="accent2">
                              <a:lumMod val="75000"/>
                            </a:schemeClr>
                          </a:solidFill>
                          <a:effectLst/>
                          <a:latin typeface="Consolas" pitchFamily="49" charset="0"/>
                          <a:cs typeface="Consolas" pitchFamily="49" charset="0"/>
                        </a:rPr>
                        <a:t>int</a:t>
                      </a:r>
                      <a:r>
                        <a:rPr lang="es-AR" sz="1200" i="0" dirty="0" smtClean="0">
                          <a:solidFill>
                            <a:schemeClr val="accent2">
                              <a:lumMod val="75000"/>
                            </a:schemeClr>
                          </a:solidFill>
                          <a:effectLst/>
                          <a:latin typeface="Consolas" pitchFamily="49" charset="0"/>
                          <a:cs typeface="Consolas" pitchFamily="49" charset="0"/>
                        </a:rPr>
                        <a:t> </a:t>
                      </a:r>
                      <a:r>
                        <a:rPr lang="es-AR" sz="1200" i="0" dirty="0" smtClean="0">
                          <a:solidFill>
                            <a:schemeClr val="tx1">
                              <a:lumMod val="85000"/>
                              <a:lumOff val="15000"/>
                            </a:schemeClr>
                          </a:solidFill>
                          <a:effectLst/>
                          <a:latin typeface="Consolas" pitchFamily="49" charset="0"/>
                          <a:cs typeface="Consolas" pitchFamily="49" charset="0"/>
                        </a:rPr>
                        <a:t>test</a:t>
                      </a:r>
                      <a:r>
                        <a:rPr lang="es-AR" sz="1200" i="0" baseline="0" dirty="0" smtClean="0">
                          <a:solidFill>
                            <a:schemeClr val="tx1">
                              <a:lumMod val="85000"/>
                              <a:lumOff val="15000"/>
                            </a:schemeClr>
                          </a:solidFill>
                          <a:effectLst/>
                          <a:latin typeface="Consolas" pitchFamily="49" charset="0"/>
                          <a:cs typeface="Consolas" pitchFamily="49" charset="0"/>
                        </a:rPr>
                        <a:t> </a:t>
                      </a:r>
                      <a:r>
                        <a:rPr lang="es-AR" sz="1200" i="0" dirty="0" smtClean="0">
                          <a:solidFill>
                            <a:schemeClr val="tx1">
                              <a:lumMod val="85000"/>
                              <a:lumOff val="15000"/>
                            </a:schemeClr>
                          </a:solidFill>
                          <a:effectLst/>
                          <a:latin typeface="Consolas" pitchFamily="49" charset="0"/>
                          <a:cs typeface="Consolas" pitchFamily="49" charset="0"/>
                        </a:rPr>
                        <a:t>= </a:t>
                      </a:r>
                      <a:r>
                        <a:rPr lang="es-AR" sz="1200" i="0" dirty="0" smtClean="0">
                          <a:solidFill>
                            <a:schemeClr val="accent5">
                              <a:lumMod val="75000"/>
                            </a:schemeClr>
                          </a:solidFill>
                          <a:effectLst/>
                          <a:latin typeface="Consolas" pitchFamily="49" charset="0"/>
                          <a:cs typeface="Consolas" pitchFamily="49" charset="0"/>
                        </a:rPr>
                        <a:t>28927</a:t>
                      </a:r>
                      <a:r>
                        <a:rPr lang="es-AR" sz="1200" i="0" dirty="0" smtClean="0">
                          <a:solidFill>
                            <a:schemeClr val="tx1">
                              <a:lumMod val="85000"/>
                              <a:lumOff val="15000"/>
                            </a:schemeClr>
                          </a:solidFill>
                          <a:effectLst/>
                          <a:latin typeface="Consolas" pitchFamily="49" charset="0"/>
                          <a:cs typeface="Consolas" pitchFamily="49" charset="0"/>
                        </a:rPr>
                        <a:t>;</a:t>
                      </a:r>
                      <a:endParaRPr lang="es-AR" sz="1200" i="0" dirty="0">
                        <a:solidFill>
                          <a:schemeClr val="tx1">
                            <a:lumMod val="85000"/>
                            <a:lumOff val="15000"/>
                          </a:schemeClr>
                        </a:solidFill>
                        <a:effectLst/>
                        <a:latin typeface="Consolas" pitchFamily="49" charset="0"/>
                        <a:cs typeface="Consolas" pitchFamily="49" charset="0"/>
                      </a:endParaRPr>
                    </a:p>
                  </a:txBody>
                  <a:tcPr marL="22519" marR="22519" marT="45038" marB="45038"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r>
              <a:tr h="6138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b="1" i="0" dirty="0" err="1" smtClean="0">
                          <a:solidFill>
                            <a:schemeClr val="accent2">
                              <a:lumMod val="75000"/>
                            </a:schemeClr>
                          </a:solidFill>
                          <a:effectLst/>
                          <a:latin typeface="Consolas" pitchFamily="49" charset="0"/>
                          <a:cs typeface="Consolas" pitchFamily="49" charset="0"/>
                        </a:rPr>
                        <a:t>float</a:t>
                      </a:r>
                      <a:endParaRPr lang="es-AR" sz="1200" b="1" i="0" dirty="0" smtClean="0">
                        <a:solidFill>
                          <a:schemeClr val="accent2">
                            <a:lumMod val="75000"/>
                          </a:schemeClr>
                        </a:solidFill>
                        <a:effectLst/>
                        <a:latin typeface="Consolas" pitchFamily="49" charset="0"/>
                        <a:cs typeface="Consolas" pitchFamily="49" charset="0"/>
                      </a:endParaRPr>
                    </a:p>
                    <a:p>
                      <a:pPr algn="l"/>
                      <a:endParaRPr lang="es-AR" sz="1200" b="1" i="0" dirty="0">
                        <a:solidFill>
                          <a:srgbClr val="5A5A5A"/>
                        </a:solidFill>
                        <a:effectLst/>
                        <a:latin typeface="Consolas" pitchFamily="49" charset="0"/>
                        <a:cs typeface="Consolas" pitchFamily="49" charset="0"/>
                      </a:endParaRPr>
                    </a:p>
                  </a:txBody>
                  <a:tcPr marL="22519" marR="22519" marT="45038" marB="45038" anchor="ctr">
                    <a:lnL>
                      <a:noFill/>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c>
                  <a:txBody>
                    <a:bodyPr/>
                    <a:lstStyle/>
                    <a:p>
                      <a:pPr algn="l"/>
                      <a:r>
                        <a:rPr lang="es-AR" sz="1200" dirty="0" smtClean="0">
                          <a:solidFill>
                            <a:schemeClr val="tx1">
                              <a:lumMod val="85000"/>
                              <a:lumOff val="15000"/>
                            </a:schemeClr>
                          </a:solidFill>
                          <a:effectLst/>
                          <a:latin typeface="Lato" pitchFamily="34" charset="0"/>
                          <a:ea typeface="Lato" pitchFamily="34" charset="0"/>
                          <a:cs typeface="Lato" pitchFamily="34" charset="0"/>
                        </a:rPr>
                        <a:t>Almacena números reales (con decimales).</a:t>
                      </a:r>
                      <a:endParaRPr lang="es-AR" sz="1200" dirty="0">
                        <a:solidFill>
                          <a:schemeClr val="tx1">
                            <a:lumMod val="85000"/>
                            <a:lumOff val="15000"/>
                          </a:schemeClr>
                        </a:solidFill>
                        <a:effectLst/>
                        <a:latin typeface="Lato" pitchFamily="34" charset="0"/>
                        <a:ea typeface="Lato" pitchFamily="34" charset="0"/>
                        <a:cs typeface="Lato" pitchFamily="34" charset="0"/>
                      </a:endParaRPr>
                    </a:p>
                  </a:txBody>
                  <a:tcPr marL="22519" marR="22519" marT="45038" marB="45038"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c>
                  <a:txBody>
                    <a:bodyPr/>
                    <a:lstStyle/>
                    <a:p>
                      <a:pPr algn="l"/>
                      <a:r>
                        <a:rPr lang="es-AR" sz="1200" b="1" i="0" dirty="0" err="1" smtClean="0">
                          <a:solidFill>
                            <a:schemeClr val="accent2">
                              <a:lumMod val="75000"/>
                            </a:schemeClr>
                          </a:solidFill>
                          <a:effectLst/>
                          <a:latin typeface="Consolas" pitchFamily="49" charset="0"/>
                          <a:cs typeface="Consolas" pitchFamily="49" charset="0"/>
                        </a:rPr>
                        <a:t>float</a:t>
                      </a:r>
                      <a:r>
                        <a:rPr lang="es-AR" sz="1200" i="0" dirty="0" smtClean="0">
                          <a:solidFill>
                            <a:schemeClr val="accent2">
                              <a:lumMod val="75000"/>
                            </a:schemeClr>
                          </a:solidFill>
                          <a:effectLst/>
                          <a:latin typeface="Consolas" pitchFamily="49" charset="0"/>
                          <a:cs typeface="Consolas" pitchFamily="49" charset="0"/>
                        </a:rPr>
                        <a:t> </a:t>
                      </a:r>
                      <a:r>
                        <a:rPr lang="es-AR" sz="1200" i="0" dirty="0" smtClean="0">
                          <a:solidFill>
                            <a:schemeClr val="tx1">
                              <a:lumMod val="85000"/>
                              <a:lumOff val="15000"/>
                            </a:schemeClr>
                          </a:solidFill>
                          <a:effectLst/>
                          <a:latin typeface="Consolas" pitchFamily="49" charset="0"/>
                          <a:cs typeface="Consolas" pitchFamily="49" charset="0"/>
                        </a:rPr>
                        <a:t>test</a:t>
                      </a:r>
                      <a:r>
                        <a:rPr lang="es-AR" sz="1200" i="0" baseline="0" dirty="0" smtClean="0">
                          <a:solidFill>
                            <a:schemeClr val="tx1">
                              <a:lumMod val="85000"/>
                              <a:lumOff val="15000"/>
                            </a:schemeClr>
                          </a:solidFill>
                          <a:effectLst/>
                          <a:latin typeface="Consolas" pitchFamily="49" charset="0"/>
                          <a:cs typeface="Consolas" pitchFamily="49" charset="0"/>
                        </a:rPr>
                        <a:t> </a:t>
                      </a:r>
                      <a:r>
                        <a:rPr lang="es-AR" sz="1200" i="0" dirty="0" smtClean="0">
                          <a:solidFill>
                            <a:schemeClr val="tx1">
                              <a:lumMod val="85000"/>
                              <a:lumOff val="15000"/>
                            </a:schemeClr>
                          </a:solidFill>
                          <a:effectLst/>
                          <a:latin typeface="Consolas" pitchFamily="49" charset="0"/>
                          <a:cs typeface="Consolas" pitchFamily="49" charset="0"/>
                        </a:rPr>
                        <a:t>= </a:t>
                      </a:r>
                      <a:r>
                        <a:rPr lang="es-AR" sz="1200" i="0" dirty="0" smtClean="0">
                          <a:solidFill>
                            <a:schemeClr val="accent5">
                              <a:lumMod val="75000"/>
                            </a:schemeClr>
                          </a:solidFill>
                          <a:effectLst/>
                          <a:latin typeface="Consolas" pitchFamily="49" charset="0"/>
                          <a:cs typeface="Consolas" pitchFamily="49" charset="0"/>
                        </a:rPr>
                        <a:t>3.56</a:t>
                      </a:r>
                      <a:r>
                        <a:rPr lang="es-AR" sz="1200" i="0" dirty="0" smtClean="0">
                          <a:solidFill>
                            <a:schemeClr val="tx1">
                              <a:lumMod val="85000"/>
                              <a:lumOff val="15000"/>
                            </a:schemeClr>
                          </a:solidFill>
                          <a:effectLst/>
                          <a:latin typeface="Consolas" pitchFamily="49" charset="0"/>
                          <a:cs typeface="Consolas" pitchFamily="49" charset="0"/>
                        </a:rPr>
                        <a:t>;</a:t>
                      </a:r>
                      <a:endParaRPr lang="es-AR" sz="1200" i="0" dirty="0">
                        <a:solidFill>
                          <a:schemeClr val="tx1">
                            <a:lumMod val="85000"/>
                            <a:lumOff val="15000"/>
                          </a:schemeClr>
                        </a:solidFill>
                        <a:effectLst/>
                        <a:latin typeface="Consolas" pitchFamily="49" charset="0"/>
                        <a:cs typeface="Consolas" pitchFamily="49" charset="0"/>
                      </a:endParaRPr>
                    </a:p>
                  </a:txBody>
                  <a:tcPr marL="22519" marR="22519" marT="45038" marB="45038"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r>
              <a:tr h="744564">
                <a:tc>
                  <a:txBody>
                    <a:bodyPr/>
                    <a:lstStyle/>
                    <a:p>
                      <a:pPr algn="l"/>
                      <a:r>
                        <a:rPr lang="es-AR" sz="1200" b="1" i="0" dirty="0" err="1" smtClean="0">
                          <a:solidFill>
                            <a:schemeClr val="accent2">
                              <a:lumMod val="75000"/>
                            </a:schemeClr>
                          </a:solidFill>
                          <a:effectLst/>
                          <a:latin typeface="Consolas" pitchFamily="49" charset="0"/>
                          <a:cs typeface="Consolas" pitchFamily="49" charset="0"/>
                        </a:rPr>
                        <a:t>String</a:t>
                      </a:r>
                      <a:endParaRPr lang="es-AR" sz="1200" b="1" i="0" dirty="0">
                        <a:solidFill>
                          <a:schemeClr val="accent2">
                            <a:lumMod val="75000"/>
                          </a:schemeClr>
                        </a:solidFill>
                        <a:effectLst/>
                        <a:latin typeface="Consolas" pitchFamily="49" charset="0"/>
                        <a:cs typeface="Consolas" pitchFamily="49" charset="0"/>
                      </a:endParaRPr>
                    </a:p>
                  </a:txBody>
                  <a:tcPr marL="22519" marR="22519" marT="45038" marB="45038" anchor="ctr">
                    <a:lnL>
                      <a:noFill/>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c>
                  <a:txBody>
                    <a:bodyPr/>
                    <a:lstStyle/>
                    <a:p>
                      <a:pPr algn="l"/>
                      <a:r>
                        <a:rPr lang="es-AR" sz="1200" dirty="0" smtClean="0">
                          <a:solidFill>
                            <a:schemeClr val="tx1">
                              <a:lumMod val="85000"/>
                              <a:lumOff val="15000"/>
                            </a:schemeClr>
                          </a:solidFill>
                          <a:effectLst/>
                          <a:latin typeface="Lato" pitchFamily="34" charset="0"/>
                          <a:ea typeface="Lato" pitchFamily="34" charset="0"/>
                          <a:cs typeface="Lato" pitchFamily="34" charset="0"/>
                        </a:rPr>
                        <a:t>Almacena</a:t>
                      </a:r>
                      <a:r>
                        <a:rPr lang="es-AR" sz="1200" baseline="0" dirty="0" smtClean="0">
                          <a:solidFill>
                            <a:schemeClr val="tx1">
                              <a:lumMod val="85000"/>
                              <a:lumOff val="15000"/>
                            </a:schemeClr>
                          </a:solidFill>
                          <a:effectLst/>
                          <a:latin typeface="Lato" pitchFamily="34" charset="0"/>
                          <a:ea typeface="Lato" pitchFamily="34" charset="0"/>
                          <a:cs typeface="Lato" pitchFamily="34" charset="0"/>
                        </a:rPr>
                        <a:t> cadenas de texto.</a:t>
                      </a:r>
                      <a:endParaRPr lang="es-AR" sz="1200" dirty="0">
                        <a:solidFill>
                          <a:schemeClr val="tx1">
                            <a:lumMod val="85000"/>
                            <a:lumOff val="15000"/>
                          </a:schemeClr>
                        </a:solidFill>
                        <a:effectLst/>
                        <a:latin typeface="Lato" pitchFamily="34" charset="0"/>
                        <a:ea typeface="Lato" pitchFamily="34" charset="0"/>
                        <a:cs typeface="Lato" pitchFamily="34" charset="0"/>
                      </a:endParaRPr>
                    </a:p>
                  </a:txBody>
                  <a:tcPr marL="22519" marR="22519" marT="45038" marB="45038"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c>
                  <a:txBody>
                    <a:bodyPr/>
                    <a:lstStyle/>
                    <a:p>
                      <a:pPr algn="l"/>
                      <a:r>
                        <a:rPr lang="es-AR" sz="1200" b="1" i="0" dirty="0" err="1" smtClean="0">
                          <a:solidFill>
                            <a:schemeClr val="accent2">
                              <a:lumMod val="75000"/>
                            </a:schemeClr>
                          </a:solidFill>
                          <a:effectLst/>
                          <a:latin typeface="Consolas" pitchFamily="49" charset="0"/>
                          <a:cs typeface="Consolas" pitchFamily="49" charset="0"/>
                        </a:rPr>
                        <a:t>String</a:t>
                      </a:r>
                      <a:r>
                        <a:rPr lang="es-AR" sz="1200" i="0" dirty="0">
                          <a:solidFill>
                            <a:srgbClr val="5F5E5E"/>
                          </a:solidFill>
                          <a:effectLst/>
                          <a:latin typeface="Consolas" pitchFamily="49" charset="0"/>
                          <a:cs typeface="Consolas" pitchFamily="49" charset="0"/>
                        </a:rPr>
                        <a:t> </a:t>
                      </a:r>
                      <a:r>
                        <a:rPr lang="es-AR" sz="1200" i="0" dirty="0" smtClean="0">
                          <a:solidFill>
                            <a:schemeClr val="tx1">
                              <a:lumMod val="85000"/>
                              <a:lumOff val="15000"/>
                            </a:schemeClr>
                          </a:solidFill>
                          <a:effectLst/>
                          <a:latin typeface="Consolas" pitchFamily="49" charset="0"/>
                          <a:cs typeface="Consolas" pitchFamily="49" charset="0"/>
                        </a:rPr>
                        <a:t>test</a:t>
                      </a:r>
                      <a:r>
                        <a:rPr lang="es-AR" sz="1200" i="0" baseline="0" dirty="0" smtClean="0">
                          <a:solidFill>
                            <a:schemeClr val="tx1">
                              <a:lumMod val="85000"/>
                              <a:lumOff val="15000"/>
                            </a:schemeClr>
                          </a:solidFill>
                          <a:effectLst/>
                          <a:latin typeface="Consolas" pitchFamily="49" charset="0"/>
                          <a:cs typeface="Consolas" pitchFamily="49" charset="0"/>
                        </a:rPr>
                        <a:t> </a:t>
                      </a:r>
                      <a:r>
                        <a:rPr lang="es-AR" sz="1200" i="0" dirty="0" smtClean="0">
                          <a:solidFill>
                            <a:schemeClr val="tx1">
                              <a:lumMod val="85000"/>
                              <a:lumOff val="15000"/>
                            </a:schemeClr>
                          </a:solidFill>
                          <a:effectLst/>
                          <a:latin typeface="Consolas" pitchFamily="49" charset="0"/>
                          <a:cs typeface="Consolas" pitchFamily="49" charset="0"/>
                        </a:rPr>
                        <a:t>=</a:t>
                      </a:r>
                      <a:r>
                        <a:rPr lang="es-AR" sz="1200" i="0" dirty="0" smtClean="0">
                          <a:solidFill>
                            <a:schemeClr val="tx1"/>
                          </a:solidFill>
                          <a:effectLst/>
                          <a:latin typeface="Consolas" pitchFamily="49" charset="0"/>
                          <a:cs typeface="Consolas" pitchFamily="49" charset="0"/>
                        </a:rPr>
                        <a:t> </a:t>
                      </a:r>
                      <a:r>
                        <a:rPr lang="es-AR" sz="1200" i="0" dirty="0" smtClean="0">
                          <a:solidFill>
                            <a:srgbClr val="FFC000"/>
                          </a:solidFill>
                          <a:effectLst/>
                          <a:latin typeface="Consolas" pitchFamily="49" charset="0"/>
                          <a:cs typeface="Consolas" pitchFamily="49" charset="0"/>
                        </a:rPr>
                        <a:t>"Hola Mundo"</a:t>
                      </a:r>
                      <a:r>
                        <a:rPr lang="es-AR" sz="1200" i="0" dirty="0" smtClean="0">
                          <a:solidFill>
                            <a:schemeClr val="tx1">
                              <a:lumMod val="85000"/>
                              <a:lumOff val="15000"/>
                            </a:schemeClr>
                          </a:solidFill>
                          <a:effectLst/>
                          <a:latin typeface="Consolas" pitchFamily="49" charset="0"/>
                          <a:cs typeface="Consolas" pitchFamily="49" charset="0"/>
                        </a:rPr>
                        <a:t>;</a:t>
                      </a:r>
                      <a:endParaRPr lang="es-AR" sz="1200" i="0" dirty="0">
                        <a:solidFill>
                          <a:schemeClr val="tx1">
                            <a:lumMod val="85000"/>
                            <a:lumOff val="15000"/>
                          </a:schemeClr>
                        </a:solidFill>
                        <a:effectLst/>
                        <a:latin typeface="Consolas" pitchFamily="49" charset="0"/>
                        <a:cs typeface="Consolas" pitchFamily="49" charset="0"/>
                      </a:endParaRPr>
                    </a:p>
                  </a:txBody>
                  <a:tcPr marL="22519" marR="22519" marT="45038" marB="45038"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r>
              <a:tr h="875317">
                <a:tc>
                  <a:txBody>
                    <a:bodyPr/>
                    <a:lstStyle/>
                    <a:p>
                      <a:pPr algn="l"/>
                      <a:r>
                        <a:rPr lang="es-AR" sz="1200" b="1" i="0" dirty="0" err="1" smtClean="0">
                          <a:solidFill>
                            <a:schemeClr val="accent2">
                              <a:lumMod val="75000"/>
                            </a:schemeClr>
                          </a:solidFill>
                          <a:effectLst/>
                          <a:latin typeface="Consolas" pitchFamily="49" charset="0"/>
                          <a:cs typeface="Consolas" pitchFamily="49" charset="0"/>
                        </a:rPr>
                        <a:t>boolean</a:t>
                      </a:r>
                      <a:endParaRPr lang="es-AR" sz="1200" b="1" i="0" dirty="0">
                        <a:solidFill>
                          <a:schemeClr val="accent2">
                            <a:lumMod val="75000"/>
                          </a:schemeClr>
                        </a:solidFill>
                        <a:effectLst/>
                        <a:latin typeface="Consolas" pitchFamily="49" charset="0"/>
                        <a:cs typeface="Consolas" pitchFamily="49" charset="0"/>
                      </a:endParaRPr>
                    </a:p>
                  </a:txBody>
                  <a:tcPr marL="22519" marR="22519" marT="45038" marB="45038" anchor="ctr">
                    <a:lnL>
                      <a:noFill/>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c>
                  <a:txBody>
                    <a:bodyPr/>
                    <a:lstStyle/>
                    <a:p>
                      <a:pPr algn="l"/>
                      <a:r>
                        <a:rPr lang="es-AR" sz="1200" dirty="0" smtClean="0">
                          <a:solidFill>
                            <a:schemeClr val="tx1">
                              <a:lumMod val="85000"/>
                              <a:lumOff val="15000"/>
                            </a:schemeClr>
                          </a:solidFill>
                          <a:effectLst/>
                          <a:latin typeface="Lato" pitchFamily="34" charset="0"/>
                          <a:ea typeface="Lato" pitchFamily="34" charset="0"/>
                          <a:cs typeface="Lato" pitchFamily="34" charset="0"/>
                        </a:rPr>
                        <a:t>Almacena sólo dos valores: </a:t>
                      </a:r>
                      <a:r>
                        <a:rPr lang="es-AR" sz="1200" u="none" dirty="0" smtClean="0">
                          <a:solidFill>
                            <a:schemeClr val="tx1">
                              <a:lumMod val="85000"/>
                              <a:lumOff val="15000"/>
                            </a:schemeClr>
                          </a:solidFill>
                          <a:effectLst/>
                          <a:latin typeface="Lato" pitchFamily="34" charset="0"/>
                          <a:ea typeface="Lato" pitchFamily="34" charset="0"/>
                          <a:cs typeface="Lato" pitchFamily="34" charset="0"/>
                        </a:rPr>
                        <a:t>true</a:t>
                      </a:r>
                      <a:r>
                        <a:rPr lang="es-AR" sz="1200" dirty="0" smtClean="0">
                          <a:solidFill>
                            <a:schemeClr val="tx1">
                              <a:lumMod val="85000"/>
                              <a:lumOff val="15000"/>
                            </a:schemeClr>
                          </a:solidFill>
                          <a:effectLst/>
                          <a:latin typeface="Lato" pitchFamily="34" charset="0"/>
                          <a:ea typeface="Lato" pitchFamily="34" charset="0"/>
                          <a:cs typeface="Lato" pitchFamily="34" charset="0"/>
                        </a:rPr>
                        <a:t> (verdadero) o false (falso).</a:t>
                      </a:r>
                      <a:endParaRPr lang="es-AR" sz="1200" dirty="0">
                        <a:solidFill>
                          <a:schemeClr val="tx1">
                            <a:lumMod val="85000"/>
                            <a:lumOff val="15000"/>
                          </a:schemeClr>
                        </a:solidFill>
                        <a:effectLst/>
                        <a:latin typeface="Lato" pitchFamily="34" charset="0"/>
                        <a:ea typeface="Lato" pitchFamily="34" charset="0"/>
                        <a:cs typeface="Lato" pitchFamily="34" charset="0"/>
                      </a:endParaRPr>
                    </a:p>
                  </a:txBody>
                  <a:tcPr marL="22519" marR="22519" marT="45038" marB="45038"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c>
                  <a:txBody>
                    <a:bodyPr/>
                    <a:lstStyle/>
                    <a:p>
                      <a:pPr algn="l"/>
                      <a:r>
                        <a:rPr lang="es-AR" sz="1200" b="1" i="0" dirty="0" err="1" smtClean="0">
                          <a:solidFill>
                            <a:schemeClr val="accent2">
                              <a:lumMod val="75000"/>
                            </a:schemeClr>
                          </a:solidFill>
                          <a:effectLst/>
                          <a:latin typeface="Consolas" pitchFamily="49" charset="0"/>
                          <a:cs typeface="Consolas" pitchFamily="49" charset="0"/>
                        </a:rPr>
                        <a:t>boolean</a:t>
                      </a:r>
                      <a:r>
                        <a:rPr lang="es-AR" sz="1200" b="1" i="0" dirty="0" smtClean="0">
                          <a:solidFill>
                            <a:schemeClr val="accent2">
                              <a:lumMod val="75000"/>
                            </a:schemeClr>
                          </a:solidFill>
                          <a:effectLst/>
                          <a:latin typeface="Consolas" pitchFamily="49" charset="0"/>
                          <a:cs typeface="Consolas" pitchFamily="49" charset="0"/>
                        </a:rPr>
                        <a:t> </a:t>
                      </a:r>
                      <a:r>
                        <a:rPr lang="es-AR" sz="1200" i="0" dirty="0" smtClean="0">
                          <a:solidFill>
                            <a:schemeClr val="tx1">
                              <a:lumMod val="85000"/>
                              <a:lumOff val="15000"/>
                            </a:schemeClr>
                          </a:solidFill>
                          <a:effectLst/>
                          <a:latin typeface="Consolas" pitchFamily="49" charset="0"/>
                          <a:cs typeface="Consolas" pitchFamily="49" charset="0"/>
                        </a:rPr>
                        <a:t>test</a:t>
                      </a:r>
                      <a:r>
                        <a:rPr lang="es-AR" sz="1200" i="0" baseline="0" dirty="0" smtClean="0">
                          <a:solidFill>
                            <a:schemeClr val="tx1">
                              <a:lumMod val="85000"/>
                              <a:lumOff val="15000"/>
                            </a:schemeClr>
                          </a:solidFill>
                          <a:effectLst/>
                          <a:latin typeface="Consolas" pitchFamily="49" charset="0"/>
                          <a:cs typeface="Consolas" pitchFamily="49" charset="0"/>
                        </a:rPr>
                        <a:t> </a:t>
                      </a:r>
                      <a:r>
                        <a:rPr lang="es-AR" sz="1200" i="0" dirty="0" smtClean="0">
                          <a:solidFill>
                            <a:schemeClr val="tx1">
                              <a:lumMod val="85000"/>
                              <a:lumOff val="15000"/>
                            </a:schemeClr>
                          </a:solidFill>
                          <a:effectLst/>
                          <a:latin typeface="Consolas" pitchFamily="49" charset="0"/>
                          <a:cs typeface="Consolas" pitchFamily="49" charset="0"/>
                        </a:rPr>
                        <a:t>=</a:t>
                      </a:r>
                      <a:r>
                        <a:rPr lang="es-AR" sz="1200" i="0" dirty="0" smtClean="0">
                          <a:solidFill>
                            <a:schemeClr val="tx1"/>
                          </a:solidFill>
                          <a:effectLst/>
                          <a:latin typeface="Consolas" pitchFamily="49" charset="0"/>
                          <a:cs typeface="Consolas" pitchFamily="49" charset="0"/>
                        </a:rPr>
                        <a:t> </a:t>
                      </a:r>
                      <a:r>
                        <a:rPr lang="es-AR" sz="1200" i="0" dirty="0" smtClean="0">
                          <a:solidFill>
                            <a:schemeClr val="accent5">
                              <a:lumMod val="75000"/>
                            </a:schemeClr>
                          </a:solidFill>
                          <a:effectLst/>
                          <a:latin typeface="Consolas" pitchFamily="49" charset="0"/>
                          <a:cs typeface="Consolas" pitchFamily="49" charset="0"/>
                        </a:rPr>
                        <a:t>true</a:t>
                      </a:r>
                      <a:r>
                        <a:rPr lang="es-AR" sz="1200" i="0" dirty="0" smtClean="0">
                          <a:solidFill>
                            <a:schemeClr val="tx1">
                              <a:lumMod val="85000"/>
                              <a:lumOff val="15000"/>
                            </a:schemeClr>
                          </a:solidFill>
                          <a:effectLst/>
                          <a:latin typeface="Consolas" pitchFamily="49" charset="0"/>
                          <a:cs typeface="Consolas" pitchFamily="49" charset="0"/>
                        </a:rPr>
                        <a:t>;</a:t>
                      </a:r>
                      <a:endParaRPr lang="es-AR" sz="1200" i="0" dirty="0">
                        <a:solidFill>
                          <a:schemeClr val="tx1">
                            <a:lumMod val="85000"/>
                            <a:lumOff val="15000"/>
                          </a:schemeClr>
                        </a:solidFill>
                        <a:effectLst/>
                        <a:latin typeface="Consolas" pitchFamily="49" charset="0"/>
                        <a:cs typeface="Consolas" pitchFamily="49" charset="0"/>
                      </a:endParaRPr>
                    </a:p>
                  </a:txBody>
                  <a:tcPr marL="22519" marR="22519" marT="45038" marB="45038" anchor="ctr">
                    <a:lnL w="9525" cap="flat" cmpd="sng" algn="ctr">
                      <a:solidFill>
                        <a:srgbClr val="D7D7D7"/>
                      </a:solidFill>
                      <a:prstDash val="solid"/>
                      <a:round/>
                      <a:headEnd type="none" w="med" len="med"/>
                      <a:tailEnd type="none" w="med" len="med"/>
                    </a:lnL>
                    <a:lnR w="9525" cap="flat" cmpd="sng" algn="ctr">
                      <a:solidFill>
                        <a:srgbClr val="D7D7D7"/>
                      </a:solidFill>
                      <a:prstDash val="solid"/>
                      <a:round/>
                      <a:headEnd type="none" w="med" len="med"/>
                      <a:tailEnd type="none" w="med" len="med"/>
                    </a:lnR>
                    <a:lnT w="9525" cap="flat" cmpd="sng" algn="ctr">
                      <a:solidFill>
                        <a:srgbClr val="CFCFCF"/>
                      </a:solidFill>
                      <a:prstDash val="solid"/>
                      <a:round/>
                      <a:headEnd type="none" w="med" len="med"/>
                      <a:tailEnd type="none" w="med" len="med"/>
                    </a:lnT>
                    <a:lnB w="9525" cap="flat" cmpd="sng" algn="ctr">
                      <a:solidFill>
                        <a:srgbClr val="CFCFCF"/>
                      </a:solidFill>
                      <a:prstDash val="solid"/>
                      <a:round/>
                      <a:headEnd type="none" w="med" len="med"/>
                      <a:tailEnd type="none" w="med" len="med"/>
                    </a:lnB>
                    <a:solidFill>
                      <a:srgbClr val="F3F3F3"/>
                    </a:solidFill>
                  </a:tcPr>
                </a:tc>
              </a:tr>
            </a:tbl>
          </a:graphicData>
        </a:graphic>
      </p:graphicFrame>
    </p:spTree>
    <p:extLst>
      <p:ext uri="{BB962C8B-B14F-4D97-AF65-F5344CB8AC3E}">
        <p14:creationId xmlns:p14="http://schemas.microsoft.com/office/powerpoint/2010/main" val="420426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67493"/>
            <a:ext cx="4320480" cy="504057"/>
          </a:xfrm>
        </p:spPr>
        <p:txBody>
          <a:bodyPr>
            <a:normAutofit/>
          </a:bodyPr>
          <a:lstStyle/>
          <a:p>
            <a:pPr algn="l"/>
            <a:r>
              <a:rPr lang="es-AR" sz="2400" dirty="0">
                <a:solidFill>
                  <a:schemeClr val="accent6"/>
                </a:solidFill>
              </a:rPr>
              <a:t>Variables</a:t>
            </a:r>
            <a:endParaRPr lang="es-AR" sz="2400" dirty="0"/>
          </a:p>
        </p:txBody>
      </p:sp>
      <p:sp>
        <p:nvSpPr>
          <p:cNvPr id="3" name="2 Marcador de contenido"/>
          <p:cNvSpPr>
            <a:spLocks noGrp="1"/>
          </p:cNvSpPr>
          <p:nvPr>
            <p:ph idx="1"/>
          </p:nvPr>
        </p:nvSpPr>
        <p:spPr>
          <a:xfrm>
            <a:off x="251520" y="845170"/>
            <a:ext cx="8712968" cy="3814812"/>
          </a:xfrm>
        </p:spPr>
        <p:txBody>
          <a:bodyPr>
            <a:normAutofit/>
          </a:bodyPr>
          <a:lstStyle/>
          <a:p>
            <a:pPr marL="0" indent="0">
              <a:buNone/>
            </a:pPr>
            <a:r>
              <a:rPr lang="es-AR" sz="1600" u="sng" dirty="0" smtClean="0">
                <a:solidFill>
                  <a:schemeClr val="bg1">
                    <a:lumMod val="85000"/>
                  </a:schemeClr>
                </a:solidFill>
              </a:rPr>
              <a:t>Como utilizar una variable:</a:t>
            </a:r>
          </a:p>
          <a:p>
            <a:pPr marL="0" indent="0">
              <a:buNone/>
            </a:pPr>
            <a:endParaRPr lang="es-AR" sz="1600" dirty="0" smtClean="0">
              <a:solidFill>
                <a:schemeClr val="bg1">
                  <a:lumMod val="85000"/>
                </a:schemeClr>
              </a:solidFill>
            </a:endParaRPr>
          </a:p>
          <a:p>
            <a:pPr marL="0" indent="0">
              <a:buNone/>
            </a:pPr>
            <a:r>
              <a:rPr lang="es-AR" sz="1400" dirty="0">
                <a:solidFill>
                  <a:schemeClr val="bg1">
                    <a:lumMod val="85000"/>
                  </a:schemeClr>
                </a:solidFill>
              </a:rPr>
              <a:t>C</a:t>
            </a:r>
            <a:r>
              <a:rPr lang="es-AR" sz="1400" dirty="0" smtClean="0">
                <a:solidFill>
                  <a:schemeClr val="bg1">
                    <a:lumMod val="85000"/>
                  </a:schemeClr>
                </a:solidFill>
              </a:rPr>
              <a:t>uando </a:t>
            </a:r>
            <a:r>
              <a:rPr lang="es-AR" sz="1400" dirty="0">
                <a:solidFill>
                  <a:schemeClr val="bg1">
                    <a:lumMod val="85000"/>
                  </a:schemeClr>
                </a:solidFill>
              </a:rPr>
              <a:t>queremos utilizar una variable primero hay que declarar el </a:t>
            </a:r>
            <a:r>
              <a:rPr lang="es-AR" sz="1400" dirty="0">
                <a:solidFill>
                  <a:schemeClr val="accent6"/>
                </a:solidFill>
              </a:rPr>
              <a:t>tipo</a:t>
            </a:r>
            <a:r>
              <a:rPr lang="es-AR" sz="1400" dirty="0">
                <a:solidFill>
                  <a:schemeClr val="bg1">
                    <a:lumMod val="85000"/>
                  </a:schemeClr>
                </a:solidFill>
              </a:rPr>
              <a:t> de variable de la que se trata (por ejemplo "</a:t>
            </a:r>
            <a:r>
              <a:rPr lang="es-AR" sz="1400" dirty="0" err="1" smtClean="0">
                <a:solidFill>
                  <a:schemeClr val="bg1">
                    <a:lumMod val="85000"/>
                  </a:schemeClr>
                </a:solidFill>
              </a:rPr>
              <a:t>int</a:t>
            </a:r>
            <a:r>
              <a:rPr lang="es-AR" sz="1400" dirty="0" smtClean="0">
                <a:solidFill>
                  <a:schemeClr val="bg1">
                    <a:lumMod val="85000"/>
                  </a:schemeClr>
                </a:solidFill>
              </a:rPr>
              <a:t>") </a:t>
            </a:r>
            <a:r>
              <a:rPr lang="es-AR" sz="1400" dirty="0">
                <a:solidFill>
                  <a:schemeClr val="bg1">
                    <a:lumMod val="85000"/>
                  </a:schemeClr>
                </a:solidFill>
              </a:rPr>
              <a:t>y luego el </a:t>
            </a:r>
            <a:r>
              <a:rPr lang="es-AR" sz="1400" dirty="0">
                <a:solidFill>
                  <a:schemeClr val="accent6"/>
                </a:solidFill>
              </a:rPr>
              <a:t>nombre</a:t>
            </a:r>
            <a:r>
              <a:rPr lang="es-AR" sz="1400" dirty="0">
                <a:solidFill>
                  <a:schemeClr val="bg1">
                    <a:lumMod val="85000"/>
                  </a:schemeClr>
                </a:solidFill>
              </a:rPr>
              <a:t> que le queremos dar a esa variable </a:t>
            </a:r>
            <a:r>
              <a:rPr lang="es-AR" sz="1400" dirty="0" smtClean="0">
                <a:solidFill>
                  <a:schemeClr val="bg1">
                    <a:lumMod val="85000"/>
                  </a:schemeClr>
                </a:solidFill>
              </a:rPr>
              <a:t>("test" </a:t>
            </a:r>
            <a:r>
              <a:rPr lang="es-AR" sz="1400" dirty="0">
                <a:solidFill>
                  <a:schemeClr val="bg1">
                    <a:lumMod val="85000"/>
                  </a:schemeClr>
                </a:solidFill>
              </a:rPr>
              <a:t>en los ejemplos de la tabla anterior</a:t>
            </a:r>
            <a:r>
              <a:rPr lang="es-AR" sz="1400" dirty="0" smtClean="0">
                <a:solidFill>
                  <a:schemeClr val="bg1">
                    <a:lumMod val="85000"/>
                  </a:schemeClr>
                </a:solidFill>
              </a:rPr>
              <a:t>).</a:t>
            </a:r>
          </a:p>
          <a:p>
            <a:pPr marL="0" indent="0">
              <a:buNone/>
            </a:pPr>
            <a:endParaRPr lang="es-AR" sz="1400" dirty="0">
              <a:solidFill>
                <a:schemeClr val="bg1">
                  <a:lumMod val="85000"/>
                </a:schemeClr>
              </a:solidFill>
            </a:endParaRPr>
          </a:p>
          <a:p>
            <a:pPr marL="0" indent="0">
              <a:buNone/>
            </a:pPr>
            <a:r>
              <a:rPr lang="es-AR" sz="1400" dirty="0">
                <a:solidFill>
                  <a:schemeClr val="bg1">
                    <a:lumMod val="85000"/>
                  </a:schemeClr>
                </a:solidFill>
              </a:rPr>
              <a:t>Podemos dejar la variable sin inicializar (es decir, sin asignarle un valor de partida</a:t>
            </a:r>
            <a:r>
              <a:rPr lang="es-AR" sz="1400" dirty="0" smtClean="0">
                <a:solidFill>
                  <a:schemeClr val="bg1">
                    <a:lumMod val="85000"/>
                  </a:schemeClr>
                </a:solidFill>
              </a:rPr>
              <a:t>):</a:t>
            </a:r>
          </a:p>
          <a:p>
            <a:pPr marL="0" indent="0">
              <a:buNone/>
            </a:pPr>
            <a:endParaRPr lang="es-AR" sz="1400" dirty="0">
              <a:solidFill>
                <a:schemeClr val="bg1">
                  <a:lumMod val="85000"/>
                </a:schemeClr>
              </a:solidFill>
            </a:endParaRPr>
          </a:p>
          <a:p>
            <a:pPr marL="0" indent="0">
              <a:buNone/>
            </a:pPr>
            <a:endParaRPr lang="es-AR" sz="1400" dirty="0" smtClean="0">
              <a:solidFill>
                <a:schemeClr val="bg1">
                  <a:lumMod val="85000"/>
                </a:schemeClr>
              </a:solidFill>
            </a:endParaRPr>
          </a:p>
          <a:p>
            <a:pPr marL="0" indent="0">
              <a:buNone/>
            </a:pPr>
            <a:endParaRPr lang="es-AR" sz="1400" dirty="0">
              <a:solidFill>
                <a:schemeClr val="bg1">
                  <a:lumMod val="85000"/>
                </a:schemeClr>
              </a:solidFill>
            </a:endParaRPr>
          </a:p>
          <a:p>
            <a:pPr marL="0" indent="0">
              <a:buNone/>
            </a:pPr>
            <a:r>
              <a:rPr lang="es-AR" sz="1400" dirty="0">
                <a:solidFill>
                  <a:schemeClr val="bg1">
                    <a:lumMod val="85000"/>
                  </a:schemeClr>
                </a:solidFill>
              </a:rPr>
              <a:t>o, </a:t>
            </a:r>
            <a:r>
              <a:rPr lang="es-AR" sz="1400" dirty="0" smtClean="0">
                <a:solidFill>
                  <a:schemeClr val="bg1">
                    <a:lumMod val="85000"/>
                  </a:schemeClr>
                </a:solidFill>
              </a:rPr>
              <a:t>asignarle </a:t>
            </a:r>
            <a:r>
              <a:rPr lang="es-AR" sz="1400" dirty="0">
                <a:solidFill>
                  <a:schemeClr val="bg1">
                    <a:lumMod val="85000"/>
                  </a:schemeClr>
                </a:solidFill>
              </a:rPr>
              <a:t>un valor inicial:</a:t>
            </a:r>
          </a:p>
        </p:txBody>
      </p:sp>
      <p:pic>
        <p:nvPicPr>
          <p:cNvPr id="6" name="Picture 3" descr="C:\Users\Rody\Documents\_Arduino-Nac\img\creativecommons-compacto.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0216" y="4981550"/>
            <a:ext cx="762000" cy="142875"/>
          </a:xfrm>
          <a:prstGeom prst="rect">
            <a:avLst/>
          </a:prstGeom>
          <a:noFill/>
          <a:extLst>
            <a:ext uri="{909E8E84-426E-40DD-AFC4-6F175D3DCCD1}">
              <a14:hiddenFill xmlns:a14="http://schemas.microsoft.com/office/drawing/2010/main">
                <a:solidFill>
                  <a:srgbClr val="FFFFFF"/>
                </a:solidFill>
              </a14:hiddenFill>
            </a:ext>
          </a:extLst>
        </p:spPr>
      </p:pic>
      <p:sp>
        <p:nvSpPr>
          <p:cNvPr id="7" name="1 Marcador de pie de página"/>
          <p:cNvSpPr txBox="1">
            <a:spLocks/>
          </p:cNvSpPr>
          <p:nvPr/>
        </p:nvSpPr>
        <p:spPr>
          <a:xfrm>
            <a:off x="2987824" y="4907419"/>
            <a:ext cx="3031976" cy="226354"/>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AR" dirty="0" smtClean="0">
                <a:solidFill>
                  <a:prstClr val="black">
                    <a:tint val="75000"/>
                  </a:prstClr>
                </a:solidFill>
              </a:rPr>
              <a:t>Rodolfo Valguarnera, NAC - Pigüé</a:t>
            </a:r>
            <a:endParaRPr lang="es-AR" dirty="0">
              <a:solidFill>
                <a:prstClr val="black">
                  <a:tint val="75000"/>
                </a:prstClr>
              </a:solidFill>
            </a:endParaRPr>
          </a:p>
        </p:txBody>
      </p:sp>
      <p:pic>
        <p:nvPicPr>
          <p:cNvPr id="8" name="7 Imagen">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5532" y="4211723"/>
            <a:ext cx="708956" cy="708956"/>
          </a:xfrm>
          <a:prstGeom prst="rect">
            <a:avLst/>
          </a:prstGeom>
        </p:spPr>
      </p:pic>
      <p:graphicFrame>
        <p:nvGraphicFramePr>
          <p:cNvPr id="10" name="9 Objeto"/>
          <p:cNvGraphicFramePr>
            <a:graphicFrameLocks noChangeAspect="1"/>
          </p:cNvGraphicFramePr>
          <p:nvPr>
            <p:extLst>
              <p:ext uri="{D42A27DB-BD31-4B8C-83A1-F6EECF244321}">
                <p14:modId xmlns:p14="http://schemas.microsoft.com/office/powerpoint/2010/main" val="2449379904"/>
              </p:ext>
            </p:extLst>
          </p:nvPr>
        </p:nvGraphicFramePr>
        <p:xfrm>
          <a:off x="345300" y="2682306"/>
          <a:ext cx="3548063" cy="914400"/>
        </p:xfrm>
        <a:graphic>
          <a:graphicData uri="http://schemas.openxmlformats.org/presentationml/2006/ole">
            <mc:AlternateContent xmlns:mc="http://schemas.openxmlformats.org/markup-compatibility/2006">
              <mc:Choice xmlns:v="urn:schemas-microsoft-com:vml" Requires="v">
                <p:oleObj spid="_x0000_s2173" name="Documento" r:id="rId7" imgW="3265200" imgH="904680" progId="Word.OpenDocumentText.12">
                  <p:embed/>
                </p:oleObj>
              </mc:Choice>
              <mc:Fallback>
                <p:oleObj name="Documento" r:id="rId7" imgW="3265200" imgH="904680" progId="Word.OpenDocumentText.12">
                  <p:embed/>
                  <p:pic>
                    <p:nvPicPr>
                      <p:cNvPr id="0" name="8 Objeto"/>
                      <p:cNvPicPr>
                        <a:picLocks noChangeAspect="1" noChangeArrowheads="1"/>
                      </p:cNvPicPr>
                      <p:nvPr/>
                    </p:nvPicPr>
                    <p:blipFill>
                      <a:blip r:embed="rId8"/>
                      <a:srcRect/>
                      <a:stretch>
                        <a:fillRect/>
                      </a:stretch>
                    </p:blipFill>
                    <p:spPr bwMode="auto">
                      <a:xfrm>
                        <a:off x="345300" y="2682306"/>
                        <a:ext cx="35480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10 Objeto"/>
          <p:cNvGraphicFramePr>
            <a:graphicFrameLocks noChangeAspect="1"/>
          </p:cNvGraphicFramePr>
          <p:nvPr>
            <p:extLst>
              <p:ext uri="{D42A27DB-BD31-4B8C-83A1-F6EECF244321}">
                <p14:modId xmlns:p14="http://schemas.microsoft.com/office/powerpoint/2010/main" val="2493951780"/>
              </p:ext>
            </p:extLst>
          </p:nvPr>
        </p:nvGraphicFramePr>
        <p:xfrm>
          <a:off x="350385" y="3688903"/>
          <a:ext cx="3548062" cy="974725"/>
        </p:xfrm>
        <a:graphic>
          <a:graphicData uri="http://schemas.openxmlformats.org/presentationml/2006/ole">
            <mc:AlternateContent xmlns:mc="http://schemas.openxmlformats.org/markup-compatibility/2006">
              <mc:Choice xmlns:v="urn:schemas-microsoft-com:vml" Requires="v">
                <p:oleObj spid="_x0000_s2174" name="Documento" r:id="rId9" imgW="3265200" imgH="905040" progId="Word.OpenDocumentText.12">
                  <p:embed/>
                </p:oleObj>
              </mc:Choice>
              <mc:Fallback>
                <p:oleObj name="Documento" r:id="rId9" imgW="3265200" imgH="905040" progId="Word.OpenDocumentText.12">
                  <p:embed/>
                  <p:pic>
                    <p:nvPicPr>
                      <p:cNvPr id="0" name="9 Objeto"/>
                      <p:cNvPicPr>
                        <a:picLocks noChangeAspect="1" noChangeArrowheads="1"/>
                      </p:cNvPicPr>
                      <p:nvPr/>
                    </p:nvPicPr>
                    <p:blipFill>
                      <a:blip r:embed="rId10"/>
                      <a:srcRect/>
                      <a:stretch>
                        <a:fillRect/>
                      </a:stretch>
                    </p:blipFill>
                    <p:spPr bwMode="auto">
                      <a:xfrm>
                        <a:off x="350385" y="3688903"/>
                        <a:ext cx="3548062"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1196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195485"/>
            <a:ext cx="3240360" cy="504057"/>
          </a:xfrm>
        </p:spPr>
        <p:txBody>
          <a:bodyPr>
            <a:normAutofit/>
          </a:bodyPr>
          <a:lstStyle/>
          <a:p>
            <a:pPr algn="l"/>
            <a:r>
              <a:rPr lang="es-AR" sz="2400" dirty="0" smtClean="0">
                <a:solidFill>
                  <a:schemeClr val="accent6"/>
                </a:solidFill>
              </a:rPr>
              <a:t>Desafío Variable</a:t>
            </a:r>
            <a:endParaRPr lang="es-AR" sz="2400" dirty="0"/>
          </a:p>
        </p:txBody>
      </p:sp>
      <p:sp>
        <p:nvSpPr>
          <p:cNvPr id="3" name="2 Marcador de contenido"/>
          <p:cNvSpPr>
            <a:spLocks noGrp="1"/>
          </p:cNvSpPr>
          <p:nvPr>
            <p:ph idx="1"/>
          </p:nvPr>
        </p:nvSpPr>
        <p:spPr>
          <a:xfrm>
            <a:off x="251520" y="699542"/>
            <a:ext cx="8640960" cy="4104456"/>
          </a:xfrm>
        </p:spPr>
        <p:txBody>
          <a:bodyPr>
            <a:normAutofit/>
          </a:bodyPr>
          <a:lstStyle/>
          <a:p>
            <a:pPr marL="0" indent="0">
              <a:buNone/>
            </a:pPr>
            <a:r>
              <a:rPr lang="es-AR" sz="1400" dirty="0" smtClean="0">
                <a:solidFill>
                  <a:schemeClr val="bg1">
                    <a:lumMod val="85000"/>
                  </a:schemeClr>
                </a:solidFill>
              </a:rPr>
              <a:t>Crear un nuevo prototipo Arduino en </a:t>
            </a:r>
            <a:r>
              <a:rPr lang="es-AR" sz="1400" dirty="0" smtClean="0">
                <a:solidFill>
                  <a:schemeClr val="bg1">
                    <a:lumMod val="85000"/>
                  </a:schemeClr>
                </a:solidFill>
                <a:hlinkClick r:id="rId3"/>
              </a:rPr>
              <a:t>circuits.io</a:t>
            </a:r>
            <a:r>
              <a:rPr lang="es-AR" sz="1400" dirty="0" smtClean="0">
                <a:solidFill>
                  <a:schemeClr val="bg1">
                    <a:lumMod val="85000"/>
                  </a:schemeClr>
                </a:solidFill>
              </a:rPr>
              <a:t> para comprender el uso de las </a:t>
            </a:r>
            <a:r>
              <a:rPr lang="es-AR" sz="1400" dirty="0" smtClean="0">
                <a:solidFill>
                  <a:schemeClr val="accent6"/>
                </a:solidFill>
              </a:rPr>
              <a:t>variables</a:t>
            </a:r>
            <a:r>
              <a:rPr lang="es-AR" sz="1400" dirty="0" smtClean="0">
                <a:solidFill>
                  <a:schemeClr val="bg1">
                    <a:lumMod val="85000"/>
                  </a:schemeClr>
                </a:solidFill>
              </a:rPr>
              <a:t>. El prototipo debe hacer parpadear un LED con intervalos de un segundo. Respetar los siguientes requisitos mínimos:</a:t>
            </a:r>
          </a:p>
          <a:p>
            <a:r>
              <a:rPr lang="es-AR" sz="1400" dirty="0" smtClean="0">
                <a:solidFill>
                  <a:schemeClr val="bg1">
                    <a:lumMod val="85000"/>
                  </a:schemeClr>
                </a:solidFill>
              </a:rPr>
              <a:t>Nombre: Parpadear-LED.</a:t>
            </a:r>
          </a:p>
          <a:p>
            <a:r>
              <a:rPr lang="es-AR" sz="1400" dirty="0" smtClean="0">
                <a:solidFill>
                  <a:schemeClr val="bg1">
                    <a:lumMod val="85000"/>
                  </a:schemeClr>
                </a:solidFill>
              </a:rPr>
              <a:t>Componentes: Arduino Uno R3, Resistor, LED.</a:t>
            </a:r>
          </a:p>
          <a:p>
            <a:r>
              <a:rPr lang="es-AR" sz="1400" dirty="0" smtClean="0">
                <a:solidFill>
                  <a:schemeClr val="bg1">
                    <a:lumMod val="85000"/>
                  </a:schemeClr>
                </a:solidFill>
              </a:rPr>
              <a:t>Sketch: </a:t>
            </a:r>
            <a:endParaRPr lang="es-AR" sz="1400" dirty="0">
              <a:solidFill>
                <a:schemeClr val="bg1">
                  <a:lumMod val="85000"/>
                </a:schemeClr>
              </a:solidFill>
            </a:endParaRPr>
          </a:p>
        </p:txBody>
      </p:sp>
      <p:pic>
        <p:nvPicPr>
          <p:cNvPr id="5" name="Picture 3" descr="C:\Users\Rody\Documents\_Arduino-Nac\img\creativecommons-compacto.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0216" y="4981550"/>
            <a:ext cx="762000" cy="142875"/>
          </a:xfrm>
          <a:prstGeom prst="rect">
            <a:avLst/>
          </a:prstGeom>
          <a:noFill/>
          <a:extLst>
            <a:ext uri="{909E8E84-426E-40DD-AFC4-6F175D3DCCD1}">
              <a14:hiddenFill xmlns:a14="http://schemas.microsoft.com/office/drawing/2010/main">
                <a:solidFill>
                  <a:srgbClr val="FFFFFF"/>
                </a:solidFill>
              </a14:hiddenFill>
            </a:ext>
          </a:extLst>
        </p:spPr>
      </p:pic>
      <p:sp>
        <p:nvSpPr>
          <p:cNvPr id="6" name="1 Marcador de pie de página"/>
          <p:cNvSpPr txBox="1">
            <a:spLocks/>
          </p:cNvSpPr>
          <p:nvPr/>
        </p:nvSpPr>
        <p:spPr>
          <a:xfrm>
            <a:off x="2987824" y="4907419"/>
            <a:ext cx="3031976" cy="226354"/>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AR" dirty="0" smtClean="0">
                <a:solidFill>
                  <a:prstClr val="black">
                    <a:tint val="75000"/>
                  </a:prstClr>
                </a:solidFill>
              </a:rPr>
              <a:t>Rodolfo Valguarnera, NAC - Pigüé</a:t>
            </a:r>
            <a:endParaRPr lang="es-AR" dirty="0">
              <a:solidFill>
                <a:prstClr val="black">
                  <a:tint val="75000"/>
                </a:prstClr>
              </a:solidFill>
            </a:endParaRPr>
          </a:p>
        </p:txBody>
      </p:sp>
      <p:pic>
        <p:nvPicPr>
          <p:cNvPr id="7" name="6 Imagen">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5532" y="4211723"/>
            <a:ext cx="708956" cy="708956"/>
          </a:xfrm>
          <a:prstGeom prst="rect">
            <a:avLst/>
          </a:prstGeom>
        </p:spPr>
      </p:pic>
      <p:graphicFrame>
        <p:nvGraphicFramePr>
          <p:cNvPr id="8" name="7 Objeto"/>
          <p:cNvGraphicFramePr>
            <a:graphicFrameLocks noChangeAspect="1"/>
          </p:cNvGraphicFramePr>
          <p:nvPr>
            <p:extLst>
              <p:ext uri="{D42A27DB-BD31-4B8C-83A1-F6EECF244321}">
                <p14:modId xmlns:p14="http://schemas.microsoft.com/office/powerpoint/2010/main" val="937411205"/>
              </p:ext>
            </p:extLst>
          </p:nvPr>
        </p:nvGraphicFramePr>
        <p:xfrm>
          <a:off x="1421337" y="1982763"/>
          <a:ext cx="6864350" cy="2998787"/>
        </p:xfrm>
        <a:graphic>
          <a:graphicData uri="http://schemas.openxmlformats.org/presentationml/2006/ole">
            <mc:AlternateContent xmlns:mc="http://schemas.openxmlformats.org/markup-compatibility/2006">
              <mc:Choice xmlns:v="urn:schemas-microsoft-com:vml" Requires="v">
                <p:oleObj spid="_x0000_s8233" name="Documento" r:id="rId8" imgW="6387480" imgH="2800440" progId="Word.OpenDocumentText.12">
                  <p:embed/>
                </p:oleObj>
              </mc:Choice>
              <mc:Fallback>
                <p:oleObj name="Documento" r:id="rId8" imgW="6387480" imgH="2800440" progId="Word.OpenDocumentText.12">
                  <p:embed/>
                  <p:pic>
                    <p:nvPicPr>
                      <p:cNvPr id="0" name=""/>
                      <p:cNvPicPr>
                        <a:picLocks noChangeAspect="1" noChangeArrowheads="1"/>
                      </p:cNvPicPr>
                      <p:nvPr/>
                    </p:nvPicPr>
                    <p:blipFill>
                      <a:blip r:embed="rId9"/>
                      <a:srcRect/>
                      <a:stretch>
                        <a:fillRect/>
                      </a:stretch>
                    </p:blipFill>
                    <p:spPr bwMode="auto">
                      <a:xfrm>
                        <a:off x="1421337" y="1982763"/>
                        <a:ext cx="6864350" cy="29987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5546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195487"/>
            <a:ext cx="2664296" cy="504056"/>
          </a:xfrm>
        </p:spPr>
        <p:txBody>
          <a:bodyPr>
            <a:normAutofit/>
          </a:bodyPr>
          <a:lstStyle/>
          <a:p>
            <a:pPr algn="l"/>
            <a:r>
              <a:rPr lang="es-AR" sz="2400" dirty="0" err="1" smtClean="0">
                <a:solidFill>
                  <a:schemeClr val="accent6"/>
                </a:solidFill>
              </a:rPr>
              <a:t>Arrays</a:t>
            </a:r>
            <a:endParaRPr lang="es-AR" sz="2400" dirty="0">
              <a:solidFill>
                <a:schemeClr val="accent6"/>
              </a:solidFill>
            </a:endParaRPr>
          </a:p>
        </p:txBody>
      </p:sp>
      <p:sp>
        <p:nvSpPr>
          <p:cNvPr id="3" name="2 Marcador de contenido"/>
          <p:cNvSpPr>
            <a:spLocks noGrp="1"/>
          </p:cNvSpPr>
          <p:nvPr>
            <p:ph idx="1"/>
          </p:nvPr>
        </p:nvSpPr>
        <p:spPr>
          <a:xfrm>
            <a:off x="179512" y="699542"/>
            <a:ext cx="8784976" cy="4176464"/>
          </a:xfrm>
        </p:spPr>
        <p:txBody>
          <a:bodyPr>
            <a:normAutofit/>
          </a:bodyPr>
          <a:lstStyle/>
          <a:p>
            <a:pPr marL="0" indent="0">
              <a:buNone/>
            </a:pPr>
            <a:endParaRPr lang="es-AR" sz="1400" dirty="0" smtClean="0">
              <a:solidFill>
                <a:schemeClr val="bg1">
                  <a:lumMod val="85000"/>
                </a:schemeClr>
              </a:solidFill>
            </a:endParaRPr>
          </a:p>
          <a:p>
            <a:pPr marL="0" indent="0">
              <a:buNone/>
            </a:pPr>
            <a:r>
              <a:rPr lang="es-AR" sz="1400" dirty="0" smtClean="0">
                <a:solidFill>
                  <a:schemeClr val="bg1">
                    <a:lumMod val="85000"/>
                  </a:schemeClr>
                </a:solidFill>
              </a:rPr>
              <a:t>Un "array" o arreglo, </a:t>
            </a:r>
            <a:r>
              <a:rPr lang="es-AR" sz="1400" dirty="0">
                <a:solidFill>
                  <a:schemeClr val="bg1">
                    <a:lumMod val="85000"/>
                  </a:schemeClr>
                </a:solidFill>
              </a:rPr>
              <a:t>es una </a:t>
            </a:r>
            <a:r>
              <a:rPr lang="es-AR" sz="1400" dirty="0">
                <a:solidFill>
                  <a:schemeClr val="accent6"/>
                </a:solidFill>
              </a:rPr>
              <a:t>colección indexada </a:t>
            </a:r>
            <a:r>
              <a:rPr lang="es-AR" sz="1400" dirty="0" smtClean="0">
                <a:solidFill>
                  <a:schemeClr val="bg1">
                    <a:lumMod val="85000"/>
                  </a:schemeClr>
                </a:solidFill>
              </a:rPr>
              <a:t>de </a:t>
            </a:r>
            <a:r>
              <a:rPr lang="es-AR" sz="1400" u="sng" dirty="0">
                <a:solidFill>
                  <a:schemeClr val="bg1">
                    <a:lumMod val="85000"/>
                  </a:schemeClr>
                </a:solidFill>
              </a:rPr>
              <a:t>variables</a:t>
            </a:r>
            <a:r>
              <a:rPr lang="es-AR" sz="1400" dirty="0">
                <a:solidFill>
                  <a:schemeClr val="bg1">
                    <a:lumMod val="85000"/>
                  </a:schemeClr>
                </a:solidFill>
              </a:rPr>
              <a:t> del mismo </a:t>
            </a:r>
            <a:r>
              <a:rPr lang="es-AR" sz="1400" dirty="0" smtClean="0">
                <a:solidFill>
                  <a:schemeClr val="bg1">
                    <a:lumMod val="85000"/>
                  </a:schemeClr>
                </a:solidFill>
              </a:rPr>
              <a:t>tipo </a:t>
            </a:r>
            <a:r>
              <a:rPr lang="es-AR" sz="1400" dirty="0">
                <a:solidFill>
                  <a:schemeClr val="bg1">
                    <a:lumMod val="85000"/>
                  </a:schemeClr>
                </a:solidFill>
              </a:rPr>
              <a:t>(como un diccionario</a:t>
            </a:r>
            <a:r>
              <a:rPr lang="es-AR" sz="1400" dirty="0" smtClean="0">
                <a:solidFill>
                  <a:schemeClr val="bg1">
                    <a:lumMod val="85000"/>
                  </a:schemeClr>
                </a:solidFill>
              </a:rPr>
              <a:t>). </a:t>
            </a:r>
            <a:r>
              <a:rPr lang="es-AR" sz="1400" dirty="0">
                <a:solidFill>
                  <a:schemeClr val="bg1">
                    <a:lumMod val="85000"/>
                  </a:schemeClr>
                </a:solidFill>
              </a:rPr>
              <a:t>En el caso de un array el índice no es una palabra como en el diccionario, sino simplemente un número </a:t>
            </a:r>
            <a:r>
              <a:rPr lang="es-AR" sz="1400" dirty="0" smtClean="0">
                <a:solidFill>
                  <a:schemeClr val="bg1">
                    <a:lumMod val="85000"/>
                  </a:schemeClr>
                </a:solidFill>
              </a:rPr>
              <a:t>(un </a:t>
            </a:r>
            <a:r>
              <a:rPr lang="es-AR" sz="1400" dirty="0">
                <a:solidFill>
                  <a:schemeClr val="bg1">
                    <a:lumMod val="85000"/>
                  </a:schemeClr>
                </a:solidFill>
              </a:rPr>
              <a:t>número de orden de la variable concreta dentro del array). </a:t>
            </a:r>
            <a:endParaRPr lang="es-AR" sz="1400" dirty="0" smtClean="0">
              <a:solidFill>
                <a:schemeClr val="bg1">
                  <a:lumMod val="85000"/>
                </a:schemeClr>
              </a:solidFill>
            </a:endParaRPr>
          </a:p>
          <a:p>
            <a:pPr marL="0" indent="0">
              <a:buNone/>
            </a:pPr>
            <a:endParaRPr lang="es-AR" sz="1400" dirty="0" smtClean="0">
              <a:solidFill>
                <a:schemeClr val="bg1">
                  <a:lumMod val="85000"/>
                </a:schemeClr>
              </a:solidFill>
            </a:endParaRPr>
          </a:p>
          <a:p>
            <a:pPr marL="0" indent="0">
              <a:buNone/>
            </a:pPr>
            <a:endParaRPr lang="es-AR" sz="1400" dirty="0">
              <a:solidFill>
                <a:schemeClr val="bg1">
                  <a:lumMod val="85000"/>
                </a:schemeClr>
              </a:solidFill>
            </a:endParaRPr>
          </a:p>
          <a:p>
            <a:pPr marL="0" indent="0">
              <a:buNone/>
            </a:pPr>
            <a:r>
              <a:rPr lang="es-AR" sz="1400" dirty="0" smtClean="0">
                <a:solidFill>
                  <a:schemeClr val="bg1">
                    <a:lumMod val="85000"/>
                  </a:schemeClr>
                </a:solidFill>
              </a:rPr>
              <a:t>Ejemplo para </a:t>
            </a:r>
            <a:r>
              <a:rPr lang="es-AR" sz="1400" dirty="0">
                <a:solidFill>
                  <a:schemeClr val="accent6"/>
                </a:solidFill>
              </a:rPr>
              <a:t>declarar</a:t>
            </a:r>
            <a:r>
              <a:rPr lang="es-AR" sz="1400" dirty="0">
                <a:solidFill>
                  <a:schemeClr val="bg1">
                    <a:lumMod val="85000"/>
                  </a:schemeClr>
                </a:solidFill>
              </a:rPr>
              <a:t> un array </a:t>
            </a:r>
            <a:r>
              <a:rPr lang="es-AR" sz="1400" dirty="0" smtClean="0">
                <a:solidFill>
                  <a:schemeClr val="bg1">
                    <a:lumMod val="85000"/>
                  </a:schemeClr>
                </a:solidFill>
              </a:rPr>
              <a:t>con un tamaño de 6 índices:</a:t>
            </a:r>
          </a:p>
          <a:p>
            <a:pPr marL="0" indent="0">
              <a:buNone/>
            </a:pPr>
            <a:endParaRPr lang="es-AR" sz="1400" dirty="0" smtClean="0">
              <a:solidFill>
                <a:schemeClr val="bg1">
                  <a:lumMod val="85000"/>
                </a:schemeClr>
              </a:solidFill>
            </a:endParaRPr>
          </a:p>
          <a:p>
            <a:pPr marL="0" indent="0">
              <a:buNone/>
            </a:pPr>
            <a:r>
              <a:rPr lang="es-AR" sz="1400" dirty="0">
                <a:solidFill>
                  <a:schemeClr val="bg1">
                    <a:lumMod val="85000"/>
                  </a:schemeClr>
                </a:solidFill>
              </a:rPr>
              <a:t>Si deseas </a:t>
            </a:r>
            <a:r>
              <a:rPr lang="es-AR" sz="1400" dirty="0">
                <a:solidFill>
                  <a:schemeClr val="accent6"/>
                </a:solidFill>
              </a:rPr>
              <a:t>inicializarlo</a:t>
            </a:r>
            <a:r>
              <a:rPr lang="es-AR" sz="1400" dirty="0">
                <a:solidFill>
                  <a:schemeClr val="bg1">
                    <a:lumMod val="85000"/>
                  </a:schemeClr>
                </a:solidFill>
              </a:rPr>
              <a:t> al mismo </a:t>
            </a:r>
            <a:r>
              <a:rPr lang="es-AR" sz="1400" dirty="0" smtClean="0">
                <a:solidFill>
                  <a:schemeClr val="bg1">
                    <a:lumMod val="85000"/>
                  </a:schemeClr>
                </a:solidFill>
              </a:rPr>
              <a:t>tiempo:</a:t>
            </a:r>
          </a:p>
          <a:p>
            <a:pPr marL="0" indent="0">
              <a:buNone/>
            </a:pPr>
            <a:endParaRPr lang="es-AR" sz="1400" dirty="0">
              <a:solidFill>
                <a:schemeClr val="bg1">
                  <a:lumMod val="85000"/>
                </a:schemeClr>
              </a:solidFill>
            </a:endParaRPr>
          </a:p>
          <a:p>
            <a:pPr marL="0" indent="0">
              <a:buNone/>
            </a:pPr>
            <a:r>
              <a:rPr lang="es-AR" sz="1400" dirty="0">
                <a:solidFill>
                  <a:schemeClr val="bg1">
                    <a:lumMod val="85000"/>
                  </a:schemeClr>
                </a:solidFill>
              </a:rPr>
              <a:t>P</a:t>
            </a:r>
            <a:r>
              <a:rPr lang="es-AR" sz="1400" dirty="0" smtClean="0">
                <a:solidFill>
                  <a:schemeClr val="bg1">
                    <a:lumMod val="85000"/>
                  </a:schemeClr>
                </a:solidFill>
              </a:rPr>
              <a:t>ara </a:t>
            </a:r>
            <a:r>
              <a:rPr lang="es-AR" sz="1400" dirty="0" smtClean="0">
                <a:solidFill>
                  <a:schemeClr val="accent6"/>
                </a:solidFill>
              </a:rPr>
              <a:t>inicializar </a:t>
            </a:r>
            <a:r>
              <a:rPr lang="es-AR" sz="1400" dirty="0" smtClean="0">
                <a:solidFill>
                  <a:schemeClr val="bg1">
                    <a:lumMod val="85000"/>
                  </a:schemeClr>
                </a:solidFill>
              </a:rPr>
              <a:t>un array </a:t>
            </a:r>
            <a:r>
              <a:rPr lang="es-AR" sz="1400" dirty="0" smtClean="0">
                <a:solidFill>
                  <a:schemeClr val="accent6"/>
                </a:solidFill>
              </a:rPr>
              <a:t>no </a:t>
            </a:r>
            <a:r>
              <a:rPr lang="es-AR" sz="1400" dirty="0" smtClean="0">
                <a:solidFill>
                  <a:schemeClr val="bg1">
                    <a:lumMod val="85000"/>
                  </a:schemeClr>
                </a:solidFill>
              </a:rPr>
              <a:t>es necesario especificar el tamaño del índice:</a:t>
            </a:r>
          </a:p>
          <a:p>
            <a:pPr marL="0" indent="0">
              <a:buNone/>
            </a:pPr>
            <a:endParaRPr lang="es-AR" sz="1400" dirty="0" smtClean="0">
              <a:solidFill>
                <a:schemeClr val="bg1">
                  <a:lumMod val="85000"/>
                </a:schemeClr>
              </a:solidFill>
            </a:endParaRPr>
          </a:p>
          <a:p>
            <a:pPr marL="0" indent="0">
              <a:buNone/>
            </a:pPr>
            <a:r>
              <a:rPr lang="es-AR" sz="1400" dirty="0" smtClean="0">
                <a:solidFill>
                  <a:schemeClr val="bg1">
                    <a:lumMod val="85000"/>
                  </a:schemeClr>
                </a:solidFill>
              </a:rPr>
              <a:t>Pero </a:t>
            </a:r>
            <a:r>
              <a:rPr lang="es-AR" sz="1400" dirty="0" smtClean="0">
                <a:solidFill>
                  <a:schemeClr val="accent6"/>
                </a:solidFill>
              </a:rPr>
              <a:t>no </a:t>
            </a:r>
            <a:r>
              <a:rPr lang="es-AR" sz="1400" dirty="0" smtClean="0">
                <a:solidFill>
                  <a:schemeClr val="bg1">
                    <a:lumMod val="85000"/>
                  </a:schemeClr>
                </a:solidFill>
              </a:rPr>
              <a:t>puedes </a:t>
            </a:r>
            <a:r>
              <a:rPr lang="es-AR" sz="1400" dirty="0" smtClean="0">
                <a:solidFill>
                  <a:schemeClr val="accent6"/>
                </a:solidFill>
              </a:rPr>
              <a:t>declarar </a:t>
            </a:r>
            <a:r>
              <a:rPr lang="es-AR" sz="1400" dirty="0" smtClean="0">
                <a:solidFill>
                  <a:schemeClr val="bg1">
                    <a:lumMod val="85000"/>
                  </a:schemeClr>
                </a:solidFill>
              </a:rPr>
              <a:t>un array sin índices, sin inicializarlo. El siguiente ejemplo daría </a:t>
            </a:r>
            <a:r>
              <a:rPr lang="es-AR" sz="1400" dirty="0" smtClean="0">
                <a:solidFill>
                  <a:srgbClr val="D03838"/>
                </a:solidFill>
              </a:rPr>
              <a:t>error</a:t>
            </a:r>
            <a:r>
              <a:rPr lang="es-AR" sz="1400" dirty="0" smtClean="0">
                <a:solidFill>
                  <a:schemeClr val="bg1">
                    <a:lumMod val="85000"/>
                  </a:schemeClr>
                </a:solidFill>
              </a:rPr>
              <a:t>:</a:t>
            </a:r>
          </a:p>
          <a:p>
            <a:pPr marL="0" indent="0">
              <a:buNone/>
            </a:pPr>
            <a:endParaRPr lang="es-AR" sz="1400" dirty="0">
              <a:solidFill>
                <a:schemeClr val="bg1">
                  <a:lumMod val="85000"/>
                </a:schemeClr>
              </a:solidFill>
            </a:endParaRPr>
          </a:p>
          <a:p>
            <a:pPr marL="0" indent="0">
              <a:buNone/>
            </a:pPr>
            <a:endParaRPr lang="es-AR" sz="1400" dirty="0" smtClean="0">
              <a:solidFill>
                <a:schemeClr val="bg1">
                  <a:lumMod val="85000"/>
                </a:schemeClr>
              </a:solidFill>
            </a:endParaRPr>
          </a:p>
        </p:txBody>
      </p:sp>
      <p:pic>
        <p:nvPicPr>
          <p:cNvPr id="5" name="Picture 3" descr="C:\Users\Rody\Documents\_Arduino-Nac\img\creativecommons-compacto.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0216" y="4981550"/>
            <a:ext cx="762000" cy="142875"/>
          </a:xfrm>
          <a:prstGeom prst="rect">
            <a:avLst/>
          </a:prstGeom>
          <a:noFill/>
          <a:extLst>
            <a:ext uri="{909E8E84-426E-40DD-AFC4-6F175D3DCCD1}">
              <a14:hiddenFill xmlns:a14="http://schemas.microsoft.com/office/drawing/2010/main">
                <a:solidFill>
                  <a:srgbClr val="FFFFFF"/>
                </a:solidFill>
              </a14:hiddenFill>
            </a:ext>
          </a:extLst>
        </p:spPr>
      </p:pic>
      <p:sp>
        <p:nvSpPr>
          <p:cNvPr id="6" name="1 Marcador de pie de página"/>
          <p:cNvSpPr txBox="1">
            <a:spLocks/>
          </p:cNvSpPr>
          <p:nvPr/>
        </p:nvSpPr>
        <p:spPr>
          <a:xfrm>
            <a:off x="2987824" y="4907419"/>
            <a:ext cx="3031976" cy="226354"/>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AR" dirty="0" smtClean="0">
                <a:solidFill>
                  <a:prstClr val="black">
                    <a:tint val="75000"/>
                  </a:prstClr>
                </a:solidFill>
              </a:rPr>
              <a:t>Rodolfo Valguarnera, NAC - Pigüé</a:t>
            </a:r>
            <a:endParaRPr lang="es-AR" dirty="0">
              <a:solidFill>
                <a:prstClr val="black">
                  <a:tint val="75000"/>
                </a:prstClr>
              </a:solidFill>
            </a:endParaRPr>
          </a:p>
        </p:txBody>
      </p:sp>
      <p:pic>
        <p:nvPicPr>
          <p:cNvPr id="7" name="6 Imagen">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5532" y="4211723"/>
            <a:ext cx="708956" cy="708956"/>
          </a:xfrm>
          <a:prstGeom prst="rect">
            <a:avLst/>
          </a:prstGeom>
        </p:spPr>
      </p:pic>
      <p:graphicFrame>
        <p:nvGraphicFramePr>
          <p:cNvPr id="9" name="8 Objeto"/>
          <p:cNvGraphicFramePr>
            <a:graphicFrameLocks noChangeAspect="1"/>
          </p:cNvGraphicFramePr>
          <p:nvPr>
            <p:extLst>
              <p:ext uri="{D42A27DB-BD31-4B8C-83A1-F6EECF244321}">
                <p14:modId xmlns:p14="http://schemas.microsoft.com/office/powerpoint/2010/main" val="747578919"/>
              </p:ext>
            </p:extLst>
          </p:nvPr>
        </p:nvGraphicFramePr>
        <p:xfrm>
          <a:off x="395536" y="2937680"/>
          <a:ext cx="3548063" cy="573087"/>
        </p:xfrm>
        <a:graphic>
          <a:graphicData uri="http://schemas.openxmlformats.org/presentationml/2006/ole">
            <mc:AlternateContent xmlns:mc="http://schemas.openxmlformats.org/markup-compatibility/2006">
              <mc:Choice xmlns:v="urn:schemas-microsoft-com:vml" Requires="v">
                <p:oleObj spid="_x0000_s4316" name="Documento" r:id="rId7" imgW="3265200" imgH="535680" progId="Word.OpenDocumentText.12">
                  <p:embed/>
                </p:oleObj>
              </mc:Choice>
              <mc:Fallback>
                <p:oleObj name="Documento" r:id="rId7" imgW="3265200" imgH="535680" progId="Word.OpenDocumentText.12">
                  <p:embed/>
                  <p:pic>
                    <p:nvPicPr>
                      <p:cNvPr id="0" name="7 Objeto"/>
                      <p:cNvPicPr>
                        <a:picLocks noChangeAspect="1" noChangeArrowheads="1"/>
                      </p:cNvPicPr>
                      <p:nvPr/>
                    </p:nvPicPr>
                    <p:blipFill>
                      <a:blip r:embed="rId8"/>
                      <a:srcRect/>
                      <a:stretch>
                        <a:fillRect/>
                      </a:stretch>
                    </p:blipFill>
                    <p:spPr bwMode="auto">
                      <a:xfrm>
                        <a:off x="395536" y="2937680"/>
                        <a:ext cx="354806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9 Objeto"/>
          <p:cNvGraphicFramePr>
            <a:graphicFrameLocks noChangeAspect="1"/>
          </p:cNvGraphicFramePr>
          <p:nvPr>
            <p:extLst>
              <p:ext uri="{D42A27DB-BD31-4B8C-83A1-F6EECF244321}">
                <p14:modId xmlns:p14="http://schemas.microsoft.com/office/powerpoint/2010/main" val="2597834911"/>
              </p:ext>
            </p:extLst>
          </p:nvPr>
        </p:nvGraphicFramePr>
        <p:xfrm>
          <a:off x="395536" y="3441736"/>
          <a:ext cx="3548063" cy="573087"/>
        </p:xfrm>
        <a:graphic>
          <a:graphicData uri="http://schemas.openxmlformats.org/presentationml/2006/ole">
            <mc:AlternateContent xmlns:mc="http://schemas.openxmlformats.org/markup-compatibility/2006">
              <mc:Choice xmlns:v="urn:schemas-microsoft-com:vml" Requires="v">
                <p:oleObj spid="_x0000_s4317" name="Documento" r:id="rId9" imgW="3265200" imgH="535680" progId="Word.OpenDocumentText.12">
                  <p:embed/>
                </p:oleObj>
              </mc:Choice>
              <mc:Fallback>
                <p:oleObj name="Documento" r:id="rId9" imgW="3265200" imgH="535680" progId="Word.OpenDocumentText.12">
                  <p:embed/>
                  <p:pic>
                    <p:nvPicPr>
                      <p:cNvPr id="0" name="7 Objeto"/>
                      <p:cNvPicPr>
                        <a:picLocks noChangeAspect="1" noChangeArrowheads="1"/>
                      </p:cNvPicPr>
                      <p:nvPr/>
                    </p:nvPicPr>
                    <p:blipFill>
                      <a:blip r:embed="rId10"/>
                      <a:srcRect/>
                      <a:stretch>
                        <a:fillRect/>
                      </a:stretch>
                    </p:blipFill>
                    <p:spPr bwMode="auto">
                      <a:xfrm>
                        <a:off x="395536" y="3441736"/>
                        <a:ext cx="354806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11 Objeto"/>
          <p:cNvGraphicFramePr>
            <a:graphicFrameLocks noChangeAspect="1"/>
          </p:cNvGraphicFramePr>
          <p:nvPr>
            <p:extLst>
              <p:ext uri="{D42A27DB-BD31-4B8C-83A1-F6EECF244321}">
                <p14:modId xmlns:p14="http://schemas.microsoft.com/office/powerpoint/2010/main" val="3765294382"/>
              </p:ext>
            </p:extLst>
          </p:nvPr>
        </p:nvGraphicFramePr>
        <p:xfrm>
          <a:off x="377958" y="2433624"/>
          <a:ext cx="3548062" cy="573087"/>
        </p:xfrm>
        <a:graphic>
          <a:graphicData uri="http://schemas.openxmlformats.org/presentationml/2006/ole">
            <mc:AlternateContent xmlns:mc="http://schemas.openxmlformats.org/markup-compatibility/2006">
              <mc:Choice xmlns:v="urn:schemas-microsoft-com:vml" Requires="v">
                <p:oleObj spid="_x0000_s4318" name="Documento" r:id="rId11" imgW="3265200" imgH="535680" progId="Word.OpenDocumentText.12">
                  <p:embed/>
                </p:oleObj>
              </mc:Choice>
              <mc:Fallback>
                <p:oleObj name="Documento" r:id="rId11" imgW="3265200" imgH="535680" progId="Word.OpenDocumentText.12">
                  <p:embed/>
                  <p:pic>
                    <p:nvPicPr>
                      <p:cNvPr id="0" name="8 Objeto"/>
                      <p:cNvPicPr>
                        <a:picLocks noChangeAspect="1" noChangeArrowheads="1"/>
                      </p:cNvPicPr>
                      <p:nvPr/>
                    </p:nvPicPr>
                    <p:blipFill>
                      <a:blip r:embed="rId12"/>
                      <a:srcRect/>
                      <a:stretch>
                        <a:fillRect/>
                      </a:stretch>
                    </p:blipFill>
                    <p:spPr bwMode="auto">
                      <a:xfrm>
                        <a:off x="377958" y="2433624"/>
                        <a:ext cx="3548062"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12 Objeto"/>
          <p:cNvGraphicFramePr>
            <a:graphicFrameLocks noChangeAspect="1"/>
          </p:cNvGraphicFramePr>
          <p:nvPr>
            <p:extLst>
              <p:ext uri="{D42A27DB-BD31-4B8C-83A1-F6EECF244321}">
                <p14:modId xmlns:p14="http://schemas.microsoft.com/office/powerpoint/2010/main" val="3463988835"/>
              </p:ext>
            </p:extLst>
          </p:nvPr>
        </p:nvGraphicFramePr>
        <p:xfrm>
          <a:off x="395536" y="3943443"/>
          <a:ext cx="3548063" cy="573088"/>
        </p:xfrm>
        <a:graphic>
          <a:graphicData uri="http://schemas.openxmlformats.org/presentationml/2006/ole">
            <mc:AlternateContent xmlns:mc="http://schemas.openxmlformats.org/markup-compatibility/2006">
              <mc:Choice xmlns:v="urn:schemas-microsoft-com:vml" Requires="v">
                <p:oleObj spid="_x0000_s4319" name="Documento" r:id="rId13" imgW="3265200" imgH="535680" progId="Word.OpenDocumentText.12">
                  <p:embed/>
                </p:oleObj>
              </mc:Choice>
              <mc:Fallback>
                <p:oleObj name="Documento" r:id="rId13" imgW="3265200" imgH="535680" progId="Word.OpenDocumentText.12">
                  <p:embed/>
                  <p:pic>
                    <p:nvPicPr>
                      <p:cNvPr id="0" name="11 Objeto"/>
                      <p:cNvPicPr>
                        <a:picLocks noChangeAspect="1" noChangeArrowheads="1"/>
                      </p:cNvPicPr>
                      <p:nvPr/>
                    </p:nvPicPr>
                    <p:blipFill>
                      <a:blip r:embed="rId14"/>
                      <a:srcRect/>
                      <a:stretch>
                        <a:fillRect/>
                      </a:stretch>
                    </p:blipFill>
                    <p:spPr bwMode="auto">
                      <a:xfrm>
                        <a:off x="395536" y="3943443"/>
                        <a:ext cx="3548063"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751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95487"/>
            <a:ext cx="5256584" cy="504056"/>
          </a:xfrm>
        </p:spPr>
        <p:txBody>
          <a:bodyPr>
            <a:normAutofit/>
          </a:bodyPr>
          <a:lstStyle/>
          <a:p>
            <a:pPr algn="l"/>
            <a:r>
              <a:rPr lang="es-AR" sz="2400" dirty="0" err="1">
                <a:solidFill>
                  <a:schemeClr val="accent6"/>
                </a:solidFill>
              </a:rPr>
              <a:t>Arrays</a:t>
            </a:r>
            <a:endParaRPr lang="es-AR" sz="2400" dirty="0"/>
          </a:p>
        </p:txBody>
      </p:sp>
      <p:sp>
        <p:nvSpPr>
          <p:cNvPr id="3" name="2 Marcador de contenido"/>
          <p:cNvSpPr>
            <a:spLocks noGrp="1"/>
          </p:cNvSpPr>
          <p:nvPr>
            <p:ph idx="1"/>
          </p:nvPr>
        </p:nvSpPr>
        <p:spPr>
          <a:xfrm>
            <a:off x="251520" y="771550"/>
            <a:ext cx="8712968" cy="3960440"/>
          </a:xfrm>
        </p:spPr>
        <p:txBody>
          <a:bodyPr>
            <a:normAutofit/>
          </a:bodyPr>
          <a:lstStyle/>
          <a:p>
            <a:pPr marL="0" indent="0">
              <a:buNone/>
            </a:pPr>
            <a:r>
              <a:rPr lang="es-AR" sz="1600" u="sng" dirty="0" smtClean="0">
                <a:solidFill>
                  <a:schemeClr val="bg1">
                    <a:lumMod val="85000"/>
                  </a:schemeClr>
                </a:solidFill>
              </a:rPr>
              <a:t>Acceso a los datos:</a:t>
            </a:r>
            <a:endParaRPr lang="es-AR" sz="1600" dirty="0">
              <a:solidFill>
                <a:schemeClr val="bg1">
                  <a:lumMod val="85000"/>
                </a:schemeClr>
              </a:solidFill>
            </a:endParaRPr>
          </a:p>
          <a:p>
            <a:pPr marL="0" indent="0">
              <a:buNone/>
            </a:pPr>
            <a:r>
              <a:rPr lang="es-AR" sz="1400" dirty="0" smtClean="0">
                <a:solidFill>
                  <a:schemeClr val="bg1">
                    <a:lumMod val="85000"/>
                  </a:schemeClr>
                </a:solidFill>
              </a:rPr>
              <a:t>Para acceder a los datos almacenados dentro de un array es necesario invocar el nombre del arreglo junto al índice.</a:t>
            </a:r>
          </a:p>
          <a:p>
            <a:pPr marL="0" indent="0">
              <a:buNone/>
            </a:pPr>
            <a:endParaRPr lang="es-AR" sz="1400" dirty="0" smtClean="0">
              <a:solidFill>
                <a:schemeClr val="accent6"/>
              </a:solidFill>
            </a:endParaRPr>
          </a:p>
          <a:p>
            <a:pPr marL="0" indent="0">
              <a:buNone/>
            </a:pPr>
            <a:r>
              <a:rPr lang="es-AR" sz="1400" dirty="0" smtClean="0">
                <a:solidFill>
                  <a:schemeClr val="accent6"/>
                </a:solidFill>
              </a:rPr>
              <a:t>Importante</a:t>
            </a:r>
            <a:r>
              <a:rPr lang="es-AR" sz="1400" dirty="0">
                <a:solidFill>
                  <a:schemeClr val="accent6"/>
                </a:solidFill>
              </a:rPr>
              <a:t>!:</a:t>
            </a:r>
            <a:r>
              <a:rPr lang="es-AR" sz="1400" dirty="0">
                <a:solidFill>
                  <a:schemeClr val="bg1">
                    <a:lumMod val="85000"/>
                  </a:schemeClr>
                </a:solidFill>
              </a:rPr>
              <a:t> El primer índice dentro del array es siempre 0 (no 1</a:t>
            </a:r>
            <a:r>
              <a:rPr lang="es-AR" sz="1400" dirty="0" smtClean="0">
                <a:solidFill>
                  <a:schemeClr val="bg1">
                    <a:lumMod val="85000"/>
                  </a:schemeClr>
                </a:solidFill>
              </a:rPr>
              <a:t>).</a:t>
            </a:r>
            <a:endParaRPr lang="es-AR" sz="1400" dirty="0" smtClean="0">
              <a:solidFill>
                <a:schemeClr val="accent6"/>
              </a:solidFill>
            </a:endParaRPr>
          </a:p>
          <a:p>
            <a:pPr marL="0" indent="0">
              <a:buNone/>
            </a:pPr>
            <a:endParaRPr lang="es-AR" sz="1400" dirty="0">
              <a:solidFill>
                <a:schemeClr val="accent6"/>
              </a:solidFill>
            </a:endParaRPr>
          </a:p>
          <a:p>
            <a:pPr marL="0" indent="0">
              <a:buNone/>
            </a:pPr>
            <a:endParaRPr lang="es-AR" sz="1400" dirty="0" smtClean="0">
              <a:solidFill>
                <a:schemeClr val="bg1">
                  <a:lumMod val="85000"/>
                </a:schemeClr>
              </a:solidFill>
            </a:endParaRPr>
          </a:p>
          <a:p>
            <a:pPr marL="0" indent="0">
              <a:buNone/>
            </a:pPr>
            <a:r>
              <a:rPr lang="es-AR" sz="1400" dirty="0" smtClean="0">
                <a:solidFill>
                  <a:schemeClr val="bg1">
                    <a:lumMod val="85000"/>
                  </a:schemeClr>
                </a:solidFill>
              </a:rPr>
              <a:t>Ejemplo de selección de pines mediante un arreglo:</a:t>
            </a:r>
          </a:p>
          <a:p>
            <a:pPr marL="0" indent="0">
              <a:buNone/>
            </a:pPr>
            <a:endParaRPr lang="es-AR" sz="1400" dirty="0">
              <a:solidFill>
                <a:schemeClr val="bg1">
                  <a:lumMod val="85000"/>
                </a:schemeClr>
              </a:solidFill>
            </a:endParaRPr>
          </a:p>
          <a:p>
            <a:pPr marL="0" indent="0">
              <a:buNone/>
            </a:pPr>
            <a:endParaRPr lang="es-AR" sz="1400" dirty="0">
              <a:solidFill>
                <a:schemeClr val="bg1">
                  <a:lumMod val="85000"/>
                </a:schemeClr>
              </a:solidFill>
            </a:endParaRPr>
          </a:p>
        </p:txBody>
      </p:sp>
      <p:pic>
        <p:nvPicPr>
          <p:cNvPr id="5" name="Picture 3" descr="C:\Users\Rody\Documents\_Arduino-Nac\img\creativecommons-compacto.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0216" y="4981550"/>
            <a:ext cx="762000" cy="142875"/>
          </a:xfrm>
          <a:prstGeom prst="rect">
            <a:avLst/>
          </a:prstGeom>
          <a:noFill/>
          <a:extLst>
            <a:ext uri="{909E8E84-426E-40DD-AFC4-6F175D3DCCD1}">
              <a14:hiddenFill xmlns:a14="http://schemas.microsoft.com/office/drawing/2010/main">
                <a:solidFill>
                  <a:srgbClr val="FFFFFF"/>
                </a:solidFill>
              </a14:hiddenFill>
            </a:ext>
          </a:extLst>
        </p:spPr>
      </p:pic>
      <p:sp>
        <p:nvSpPr>
          <p:cNvPr id="6" name="1 Marcador de pie de página"/>
          <p:cNvSpPr txBox="1">
            <a:spLocks/>
          </p:cNvSpPr>
          <p:nvPr/>
        </p:nvSpPr>
        <p:spPr>
          <a:xfrm>
            <a:off x="2987824" y="4907419"/>
            <a:ext cx="3031976" cy="226354"/>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AR" dirty="0" smtClean="0">
                <a:solidFill>
                  <a:prstClr val="black">
                    <a:tint val="75000"/>
                  </a:prstClr>
                </a:solidFill>
              </a:rPr>
              <a:t>Rodolfo Valguarnera, NAC - Pigüé</a:t>
            </a:r>
            <a:endParaRPr lang="es-AR" dirty="0">
              <a:solidFill>
                <a:prstClr val="black">
                  <a:tint val="75000"/>
                </a:prstClr>
              </a:solidFill>
            </a:endParaRPr>
          </a:p>
        </p:txBody>
      </p:sp>
      <p:pic>
        <p:nvPicPr>
          <p:cNvPr id="7" name="6 Imagen">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5532" y="4211723"/>
            <a:ext cx="708956" cy="708956"/>
          </a:xfrm>
          <a:prstGeom prst="rect">
            <a:avLst/>
          </a:prstGeom>
        </p:spPr>
      </p:pic>
      <p:graphicFrame>
        <p:nvGraphicFramePr>
          <p:cNvPr id="8" name="7 Objeto"/>
          <p:cNvGraphicFramePr>
            <a:graphicFrameLocks noChangeAspect="1"/>
          </p:cNvGraphicFramePr>
          <p:nvPr>
            <p:extLst>
              <p:ext uri="{D42A27DB-BD31-4B8C-83A1-F6EECF244321}">
                <p14:modId xmlns:p14="http://schemas.microsoft.com/office/powerpoint/2010/main" val="3491486485"/>
              </p:ext>
            </p:extLst>
          </p:nvPr>
        </p:nvGraphicFramePr>
        <p:xfrm>
          <a:off x="1126405" y="3075806"/>
          <a:ext cx="6754813" cy="1670050"/>
        </p:xfrm>
        <a:graphic>
          <a:graphicData uri="http://schemas.openxmlformats.org/presentationml/2006/ole">
            <mc:AlternateContent xmlns:mc="http://schemas.openxmlformats.org/markup-compatibility/2006">
              <mc:Choice xmlns:v="urn:schemas-microsoft-com:vml" Requires="v">
                <p:oleObj spid="_x0000_s5171" name="Documento" r:id="rId7" imgW="6361560" imgH="1576440" progId="Word.OpenDocumentText.12">
                  <p:embed/>
                </p:oleObj>
              </mc:Choice>
              <mc:Fallback>
                <p:oleObj name="Documento" r:id="rId7" imgW="6361560" imgH="1576440" progId="Word.OpenDocumentText.12">
                  <p:embed/>
                  <p:pic>
                    <p:nvPicPr>
                      <p:cNvPr id="0" name="7 Objeto"/>
                      <p:cNvPicPr>
                        <a:picLocks noChangeAspect="1" noChangeArrowheads="1"/>
                      </p:cNvPicPr>
                      <p:nvPr/>
                    </p:nvPicPr>
                    <p:blipFill>
                      <a:blip r:embed="rId8"/>
                      <a:srcRect/>
                      <a:stretch>
                        <a:fillRect/>
                      </a:stretch>
                    </p:blipFill>
                    <p:spPr bwMode="auto">
                      <a:xfrm>
                        <a:off x="1126405" y="3075806"/>
                        <a:ext cx="6754813"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195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0"/>
            <a:ext cx="2736304" cy="504057"/>
          </a:xfrm>
        </p:spPr>
        <p:txBody>
          <a:bodyPr>
            <a:normAutofit/>
          </a:bodyPr>
          <a:lstStyle/>
          <a:p>
            <a:pPr algn="l"/>
            <a:r>
              <a:rPr lang="es-AR" sz="2400" dirty="0" smtClean="0">
                <a:solidFill>
                  <a:schemeClr val="accent6"/>
                </a:solidFill>
              </a:rPr>
              <a:t>Desafío Array</a:t>
            </a:r>
            <a:endParaRPr lang="es-AR" sz="2400" dirty="0"/>
          </a:p>
        </p:txBody>
      </p:sp>
      <p:sp>
        <p:nvSpPr>
          <p:cNvPr id="3" name="2 Marcador de contenido"/>
          <p:cNvSpPr>
            <a:spLocks noGrp="1"/>
          </p:cNvSpPr>
          <p:nvPr>
            <p:ph idx="1"/>
          </p:nvPr>
        </p:nvSpPr>
        <p:spPr>
          <a:xfrm>
            <a:off x="323528" y="446210"/>
            <a:ext cx="8640960" cy="4104456"/>
          </a:xfrm>
        </p:spPr>
        <p:txBody>
          <a:bodyPr>
            <a:normAutofit/>
          </a:bodyPr>
          <a:lstStyle/>
          <a:p>
            <a:pPr marL="0" indent="0">
              <a:buNone/>
            </a:pPr>
            <a:r>
              <a:rPr lang="es-AR" sz="1400" dirty="0" smtClean="0">
                <a:solidFill>
                  <a:schemeClr val="bg1">
                    <a:lumMod val="85000"/>
                  </a:schemeClr>
                </a:solidFill>
              </a:rPr>
              <a:t>Crear un nuevo prototipo Arduino en </a:t>
            </a:r>
            <a:r>
              <a:rPr lang="es-AR" sz="1400" dirty="0" smtClean="0">
                <a:solidFill>
                  <a:schemeClr val="bg1">
                    <a:lumMod val="85000"/>
                  </a:schemeClr>
                </a:solidFill>
                <a:hlinkClick r:id="rId3"/>
              </a:rPr>
              <a:t>circuits.io</a:t>
            </a:r>
            <a:r>
              <a:rPr lang="es-AR" sz="1400" dirty="0" smtClean="0">
                <a:solidFill>
                  <a:schemeClr val="bg1">
                    <a:lumMod val="85000"/>
                  </a:schemeClr>
                </a:solidFill>
              </a:rPr>
              <a:t> para comprender el uso de los </a:t>
            </a:r>
            <a:r>
              <a:rPr lang="es-AR" sz="1400" dirty="0" err="1" smtClean="0">
                <a:solidFill>
                  <a:schemeClr val="accent6"/>
                </a:solidFill>
              </a:rPr>
              <a:t>arrays</a:t>
            </a:r>
            <a:r>
              <a:rPr lang="es-AR" sz="1400" dirty="0" smtClean="0">
                <a:solidFill>
                  <a:schemeClr val="bg1">
                    <a:lumMod val="85000"/>
                  </a:schemeClr>
                </a:solidFill>
              </a:rPr>
              <a:t>. El prototipo debe hacer parpadear </a:t>
            </a:r>
            <a:r>
              <a:rPr lang="es-AR" sz="1400" u="sng" dirty="0" smtClean="0">
                <a:solidFill>
                  <a:schemeClr val="bg1">
                    <a:lumMod val="85000"/>
                  </a:schemeClr>
                </a:solidFill>
              </a:rPr>
              <a:t>dos</a:t>
            </a:r>
            <a:r>
              <a:rPr lang="es-AR" sz="1400" dirty="0" smtClean="0">
                <a:solidFill>
                  <a:schemeClr val="bg1">
                    <a:lumMod val="85000"/>
                  </a:schemeClr>
                </a:solidFill>
              </a:rPr>
              <a:t> LED o mas con intervalos de un segundo. Respetar los siguientes requisitos mínimos:</a:t>
            </a:r>
          </a:p>
          <a:p>
            <a:r>
              <a:rPr lang="es-AR" sz="1400" dirty="0" smtClean="0">
                <a:solidFill>
                  <a:schemeClr val="bg1">
                    <a:lumMod val="85000"/>
                  </a:schemeClr>
                </a:solidFill>
              </a:rPr>
              <a:t>Nombre: Parpadear-LED-con-</a:t>
            </a:r>
            <a:r>
              <a:rPr lang="es-AR" sz="1400" dirty="0" err="1" smtClean="0">
                <a:solidFill>
                  <a:schemeClr val="bg1">
                    <a:lumMod val="85000"/>
                  </a:schemeClr>
                </a:solidFill>
              </a:rPr>
              <a:t>Arrays</a:t>
            </a:r>
            <a:r>
              <a:rPr lang="es-AR" sz="1400" dirty="0" smtClean="0">
                <a:solidFill>
                  <a:schemeClr val="bg1">
                    <a:lumMod val="85000"/>
                  </a:schemeClr>
                </a:solidFill>
              </a:rPr>
              <a:t>.</a:t>
            </a:r>
          </a:p>
          <a:p>
            <a:r>
              <a:rPr lang="es-AR" sz="1400" dirty="0" smtClean="0">
                <a:solidFill>
                  <a:schemeClr val="bg1">
                    <a:lumMod val="85000"/>
                  </a:schemeClr>
                </a:solidFill>
              </a:rPr>
              <a:t>Componentes: Arduino Uno R3, Resistor, LED.</a:t>
            </a:r>
          </a:p>
          <a:p>
            <a:r>
              <a:rPr lang="es-AR" sz="1400" dirty="0" smtClean="0">
                <a:solidFill>
                  <a:schemeClr val="bg1">
                    <a:lumMod val="85000"/>
                  </a:schemeClr>
                </a:solidFill>
              </a:rPr>
              <a:t>Sketch: </a:t>
            </a:r>
            <a:endParaRPr lang="es-AR" sz="1400" dirty="0">
              <a:solidFill>
                <a:schemeClr val="bg1">
                  <a:lumMod val="85000"/>
                </a:schemeClr>
              </a:solidFill>
            </a:endParaRPr>
          </a:p>
        </p:txBody>
      </p:sp>
      <p:pic>
        <p:nvPicPr>
          <p:cNvPr id="5" name="Picture 3" descr="C:\Users\Rody\Documents\_Arduino-Nac\img\creativecommons-compacto.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0216" y="4981550"/>
            <a:ext cx="762000" cy="142875"/>
          </a:xfrm>
          <a:prstGeom prst="rect">
            <a:avLst/>
          </a:prstGeom>
          <a:noFill/>
          <a:extLst>
            <a:ext uri="{909E8E84-426E-40DD-AFC4-6F175D3DCCD1}">
              <a14:hiddenFill xmlns:a14="http://schemas.microsoft.com/office/drawing/2010/main">
                <a:solidFill>
                  <a:srgbClr val="FFFFFF"/>
                </a:solidFill>
              </a14:hiddenFill>
            </a:ext>
          </a:extLst>
        </p:spPr>
      </p:pic>
      <p:sp>
        <p:nvSpPr>
          <p:cNvPr id="6" name="1 Marcador de pie de página"/>
          <p:cNvSpPr txBox="1">
            <a:spLocks/>
          </p:cNvSpPr>
          <p:nvPr/>
        </p:nvSpPr>
        <p:spPr>
          <a:xfrm>
            <a:off x="2987824" y="4907419"/>
            <a:ext cx="3031976" cy="226354"/>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AR" dirty="0" smtClean="0">
                <a:solidFill>
                  <a:prstClr val="black">
                    <a:tint val="75000"/>
                  </a:prstClr>
                </a:solidFill>
              </a:rPr>
              <a:t>Rodolfo Valguarnera, NAC - Pigüé</a:t>
            </a:r>
            <a:endParaRPr lang="es-AR" dirty="0">
              <a:solidFill>
                <a:prstClr val="black">
                  <a:tint val="75000"/>
                </a:prstClr>
              </a:solidFill>
            </a:endParaRPr>
          </a:p>
        </p:txBody>
      </p:sp>
      <p:pic>
        <p:nvPicPr>
          <p:cNvPr id="7" name="6 Imagen">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5532" y="4211723"/>
            <a:ext cx="708956" cy="708956"/>
          </a:xfrm>
          <a:prstGeom prst="rect">
            <a:avLst/>
          </a:prstGeom>
        </p:spPr>
      </p:pic>
      <p:graphicFrame>
        <p:nvGraphicFramePr>
          <p:cNvPr id="8" name="7 Objeto"/>
          <p:cNvGraphicFramePr>
            <a:graphicFrameLocks noChangeAspect="1"/>
          </p:cNvGraphicFramePr>
          <p:nvPr>
            <p:extLst>
              <p:ext uri="{D42A27DB-BD31-4B8C-83A1-F6EECF244321}">
                <p14:modId xmlns:p14="http://schemas.microsoft.com/office/powerpoint/2010/main" val="1498659124"/>
              </p:ext>
            </p:extLst>
          </p:nvPr>
        </p:nvGraphicFramePr>
        <p:xfrm>
          <a:off x="1601862" y="1707654"/>
          <a:ext cx="5803900" cy="3571875"/>
        </p:xfrm>
        <a:graphic>
          <a:graphicData uri="http://schemas.openxmlformats.org/presentationml/2006/ole">
            <mc:AlternateContent xmlns:mc="http://schemas.openxmlformats.org/markup-compatibility/2006">
              <mc:Choice xmlns:v="urn:schemas-microsoft-com:vml" Requires="v">
                <p:oleObj spid="_x0000_s6195" name="Documento" r:id="rId8" imgW="6387480" imgH="3943440" progId="Word.OpenDocumentText.12">
                  <p:embed/>
                </p:oleObj>
              </mc:Choice>
              <mc:Fallback>
                <p:oleObj name="Documento" r:id="rId8" imgW="6387480" imgH="3943440" progId="Word.OpenDocumentText.12">
                  <p:embed/>
                  <p:pic>
                    <p:nvPicPr>
                      <p:cNvPr id="0" name=""/>
                      <p:cNvPicPr>
                        <a:picLocks noChangeAspect="1" noChangeArrowheads="1"/>
                      </p:cNvPicPr>
                      <p:nvPr/>
                    </p:nvPicPr>
                    <p:blipFill>
                      <a:blip r:embed="rId9"/>
                      <a:srcRect/>
                      <a:stretch>
                        <a:fillRect/>
                      </a:stretch>
                    </p:blipFill>
                    <p:spPr bwMode="auto">
                      <a:xfrm>
                        <a:off x="1601862" y="1707654"/>
                        <a:ext cx="5803900" cy="35718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3628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Tema de Office">
  <a:themeElements>
    <a:clrScheme name="rody">
      <a:dk1>
        <a:sysClr val="windowText" lastClr="000000"/>
      </a:dk1>
      <a:lt1>
        <a:sysClr val="window" lastClr="FFFFFF"/>
      </a:lt1>
      <a:dk2>
        <a:srgbClr val="262626"/>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4BACC6"/>
      </a:folHlink>
    </a:clrScheme>
    <a:fontScheme name="Rody">
      <a:majorFont>
        <a:latin typeface="Aharoni"/>
        <a:ea typeface=""/>
        <a:cs typeface=""/>
      </a:majorFont>
      <a:minorFont>
        <a:latin typeface="Verdana"/>
        <a:ea typeface=""/>
        <a:cs typeface=""/>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2471</TotalTime>
  <Words>1180</Words>
  <Application>Microsoft Office PowerPoint</Application>
  <PresentationFormat>Presentación en pantalla (16:9)</PresentationFormat>
  <Paragraphs>144</Paragraphs>
  <Slides>14</Slides>
  <Notes>0</Notes>
  <HiddenSlides>0</HiddenSlides>
  <MMClips>0</MMClips>
  <ScaleCrop>false</ScaleCrop>
  <HeadingPairs>
    <vt:vector size="6" baseType="variant">
      <vt:variant>
        <vt:lpstr>Tema</vt:lpstr>
      </vt:variant>
      <vt:variant>
        <vt:i4>1</vt:i4>
      </vt:variant>
      <vt:variant>
        <vt:lpstr>Servidores OLE incrustados</vt:lpstr>
      </vt:variant>
      <vt:variant>
        <vt:i4>2</vt:i4>
      </vt:variant>
      <vt:variant>
        <vt:lpstr>Títulos de diapositiva</vt:lpstr>
      </vt:variant>
      <vt:variant>
        <vt:i4>14</vt:i4>
      </vt:variant>
    </vt:vector>
  </HeadingPairs>
  <TitlesOfParts>
    <vt:vector size="17" baseType="lpstr">
      <vt:lpstr>Tema de Office</vt:lpstr>
      <vt:lpstr>Documento</vt:lpstr>
      <vt:lpstr>Texto OpenDocument</vt:lpstr>
      <vt:lpstr>Modulo_1:  Variables, Arrays y bucle For</vt:lpstr>
      <vt:lpstr>Contenidos:</vt:lpstr>
      <vt:lpstr>Variables</vt:lpstr>
      <vt:lpstr>Variables</vt:lpstr>
      <vt:lpstr>Variables</vt:lpstr>
      <vt:lpstr>Desafío Variable</vt:lpstr>
      <vt:lpstr>Arrays</vt:lpstr>
      <vt:lpstr>Arrays</vt:lpstr>
      <vt:lpstr>Desafío Array</vt:lpstr>
      <vt:lpstr>Operadores Lógicos</vt:lpstr>
      <vt:lpstr>Bucle For</vt:lpstr>
      <vt:lpstr>Bucle For</vt:lpstr>
      <vt:lpstr>Desafío For</vt:lpstr>
      <vt:lpstr>Fin del tema.  Muchas 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Rody</dc:creator>
  <cp:lastModifiedBy>Rody</cp:lastModifiedBy>
  <cp:revision>92</cp:revision>
  <dcterms:created xsi:type="dcterms:W3CDTF">2016-08-17T13:51:58Z</dcterms:created>
  <dcterms:modified xsi:type="dcterms:W3CDTF">2016-10-24T18:10:04Z</dcterms:modified>
</cp:coreProperties>
</file>