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5" r:id="rId2"/>
  </p:sldMasterIdLst>
  <p:notesMasterIdLst>
    <p:notesMasterId r:id="rId18"/>
  </p:notesMasterIdLst>
  <p:sldIdLst>
    <p:sldId id="256" r:id="rId3"/>
    <p:sldId id="301" r:id="rId4"/>
    <p:sldId id="308" r:id="rId5"/>
    <p:sldId id="298" r:id="rId6"/>
    <p:sldId id="324" r:id="rId7"/>
    <p:sldId id="318" r:id="rId8"/>
    <p:sldId id="325" r:id="rId9"/>
    <p:sldId id="319" r:id="rId10"/>
    <p:sldId id="312" r:id="rId11"/>
    <p:sldId id="314" r:id="rId12"/>
    <p:sldId id="313" r:id="rId13"/>
    <p:sldId id="326" r:id="rId14"/>
    <p:sldId id="327" r:id="rId15"/>
    <p:sldId id="323" r:id="rId16"/>
    <p:sldId id="262" r:id="rId17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1" autoAdjust="0"/>
    <p:restoredTop sz="93692"/>
  </p:normalViewPr>
  <p:slideViewPr>
    <p:cSldViewPr snapToGrid="0" snapToObjects="1">
      <p:cViewPr varScale="1">
        <p:scale>
          <a:sx n="81" d="100"/>
          <a:sy n="81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C14B4-BC12-4BEE-8525-6AEE85DEDDA4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A12A-CEE7-4F8D-AE7F-651237D2C8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041650" y="2491076"/>
            <a:ext cx="6108700" cy="156966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Theme</a:t>
            </a: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041650" y="3966715"/>
            <a:ext cx="61087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1720850" y="2294404"/>
            <a:ext cx="1397000" cy="139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9150350" y="3275906"/>
            <a:ext cx="1320800" cy="13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4720" y="243800"/>
            <a:ext cx="946256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739870" y="12065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248400" y="0"/>
            <a:ext cx="7988300" cy="6858000"/>
          </a:xfrm>
          <a:prstGeom prst="parallelogram">
            <a:avLst>
              <a:gd name="adj" fmla="val 53895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平行四边形 4"/>
          <p:cNvSpPr/>
          <p:nvPr userDrawn="1"/>
        </p:nvSpPr>
        <p:spPr>
          <a:xfrm>
            <a:off x="6248400" y="0"/>
            <a:ext cx="7988300" cy="6858000"/>
          </a:xfrm>
          <a:prstGeom prst="parallelogram">
            <a:avLst>
              <a:gd name="adj" fmla="val 53895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4978400"/>
            <a:ext cx="12192000" cy="187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Times New Roman 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pitchFamily="3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pitchFamily="34" charset="-122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192313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81889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818897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H="1">
            <a:off x="1124494" y="322700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312276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3122763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 flipH="1">
            <a:off x="1124494" y="463510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453086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4530869"/>
            <a:ext cx="3725884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116960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06536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065363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 flipH="1">
            <a:off x="1124494" y="247346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236922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236922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9" name="直接连接符 28"/>
          <p:cNvCxnSpPr/>
          <p:nvPr userDrawn="1"/>
        </p:nvCxnSpPr>
        <p:spPr>
          <a:xfrm flipH="1">
            <a:off x="1124494" y="3881575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3777335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3777335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2" name="直接连接符 31"/>
          <p:cNvCxnSpPr/>
          <p:nvPr userDrawn="1"/>
        </p:nvCxnSpPr>
        <p:spPr>
          <a:xfrm flipH="1">
            <a:off x="1124494" y="5292312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5188072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5188072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21" name="直接连接符 20"/>
          <p:cNvCxnSpPr/>
          <p:nvPr userDrawn="1"/>
        </p:nvCxnSpPr>
        <p:spPr>
          <a:xfrm flipH="1">
            <a:off x="1124494" y="1374010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1269770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1269770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24" name="直接连接符 23"/>
          <p:cNvCxnSpPr/>
          <p:nvPr userDrawn="1"/>
        </p:nvCxnSpPr>
        <p:spPr>
          <a:xfrm flipH="1">
            <a:off x="1124494" y="227147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216723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2167237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6" name="直接连接符 35"/>
          <p:cNvCxnSpPr/>
          <p:nvPr userDrawn="1"/>
        </p:nvCxnSpPr>
        <p:spPr>
          <a:xfrm flipH="1">
            <a:off x="1124494" y="3175264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3071024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3071024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9" name="直接连接符 38"/>
          <p:cNvCxnSpPr/>
          <p:nvPr userDrawn="1"/>
        </p:nvCxnSpPr>
        <p:spPr>
          <a:xfrm flipH="1">
            <a:off x="1124494" y="4103732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3999492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3999492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 flipH="1">
            <a:off x="1124494" y="500119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369" y="489695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1472649" y="489695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88900"/>
            <a:ext cx="5842000" cy="6946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6613525" y="30405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 flipH="1">
            <a:off x="10694987" y="3205629"/>
            <a:ext cx="650875" cy="6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994400" y="2876718"/>
            <a:ext cx="6108700" cy="101566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 flipH="1">
            <a:off x="1124494" y="950677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413369" y="846437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1472649" y="846437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9" name="直接连接符 38"/>
          <p:cNvCxnSpPr/>
          <p:nvPr userDrawn="1"/>
        </p:nvCxnSpPr>
        <p:spPr>
          <a:xfrm flipH="1">
            <a:off x="1124494" y="1848144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413369" y="1743904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1472649" y="1743904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 flipH="1">
            <a:off x="1124494" y="2751931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413369" y="2647691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1472649" y="2647691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5" name="直接连接符 44"/>
          <p:cNvCxnSpPr/>
          <p:nvPr userDrawn="1"/>
        </p:nvCxnSpPr>
        <p:spPr>
          <a:xfrm flipH="1">
            <a:off x="1124494" y="3680399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413369" y="3576159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47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1472649" y="3576159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48" name="直接连接符 47"/>
          <p:cNvCxnSpPr/>
          <p:nvPr userDrawn="1"/>
        </p:nvCxnSpPr>
        <p:spPr>
          <a:xfrm flipH="1">
            <a:off x="1124494" y="4577866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413369" y="4473626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50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1472649" y="4473626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51" name="直接连接符 50"/>
          <p:cNvCxnSpPr/>
          <p:nvPr userDrawn="1"/>
        </p:nvCxnSpPr>
        <p:spPr>
          <a:xfrm flipH="1">
            <a:off x="1124494" y="5481653"/>
            <a:ext cx="223914" cy="4378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413369" y="5377413"/>
            <a:ext cx="65665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53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1472649" y="5377413"/>
            <a:ext cx="42451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9200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-1094317" y="-433596"/>
            <a:ext cx="6108700" cy="772519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9600" u="none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205940" y="4564102"/>
            <a:ext cx="6108700" cy="110799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 flipH="1">
            <a:off x="4318000" y="4610100"/>
            <a:ext cx="650874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710140" y="628521"/>
            <a:ext cx="5538260" cy="14465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Please add </a:t>
            </a:r>
          </a:p>
          <a:p>
            <a:pPr lvl="0"/>
            <a:r>
              <a:rPr lang="en-US" altLang="zh-CN" dirty="0"/>
              <a:t>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710140" y="2298700"/>
            <a:ext cx="71226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1364720" y="243800"/>
            <a:ext cx="9462560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Please add your title here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H="1">
            <a:off x="5739870" y="1206500"/>
            <a:ext cx="71226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41009" y="2615810"/>
            <a:ext cx="9636369" cy="1015663"/>
          </a:xfrm>
        </p:spPr>
        <p:txBody>
          <a:bodyPr/>
          <a:lstStyle/>
          <a:p>
            <a:r>
              <a:rPr lang="en-US" altLang="zh-CN" sz="4000" dirty="0">
                <a:latin typeface="等线" panose="02010600030101010101" pitchFamily="2" charset="-122"/>
                <a:ea typeface="等线" panose="02010600030101010101" pitchFamily="2" charset="-122"/>
              </a:rPr>
              <a:t>             Java</a:t>
            </a:r>
            <a:r>
              <a:rPr lang="zh-CN" altLang="en-US" sz="4000" dirty="0">
                <a:latin typeface="等线" panose="02010600030101010101" pitchFamily="2" charset="-122"/>
                <a:ea typeface="等线" panose="02010600030101010101" pitchFamily="2" charset="-122"/>
              </a:rPr>
              <a:t>留学生信息管理与分析系统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——      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   Information Management and Analysis System for Overseas Students 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6337" y="5077711"/>
            <a:ext cx="4651041" cy="112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小组成员</a:t>
            </a:r>
            <a:r>
              <a:rPr lang="en-US" altLang="zh-CN" sz="2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: </a:t>
            </a:r>
            <a:r>
              <a:rPr lang="zh-CN" altLang="en-US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罗迪、随哲朝、章文</a:t>
            </a:r>
            <a:endParaRPr lang="en-US" altLang="zh-CN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指导教师：</a:t>
            </a:r>
            <a:r>
              <a:rPr lang="zh-CN" altLang="en-US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lt"/>
              </a:rPr>
              <a:t>张曙</a:t>
            </a:r>
            <a:endParaRPr lang="en-US" altLang="zh-CN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10995296-A8E8-4553-AFB6-6E5E7516F53A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6A89718-F7BE-4842-8151-D5D3A8BB9BCF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C37AF3F-C660-4DAE-9B09-7478B3DE764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6ADEC4-F60D-43AE-92E9-74554D32F356}"/>
                </a:ext>
              </a:extLst>
            </p:cNvPr>
            <p:cNvSpPr txBox="1"/>
            <p:nvPr/>
          </p:nvSpPr>
          <p:spPr>
            <a:xfrm>
              <a:off x="13251" y="133637"/>
              <a:ext cx="1743550" cy="796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技术架构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238344E2-D46A-4E37-B05C-AFB777EFB97B}"/>
              </a:ext>
            </a:extLst>
          </p:cNvPr>
          <p:cNvSpPr/>
          <p:nvPr/>
        </p:nvSpPr>
        <p:spPr>
          <a:xfrm>
            <a:off x="507492" y="2718616"/>
            <a:ext cx="7745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Bootstrap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是美国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Twitter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公司的设计师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Mark Otto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Jacob Thornton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合作基于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HTML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CSS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JavaScript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开发的简洁、直观、强悍的前端开发框架，使得 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Web 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开发更加快捷。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Bootstrap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提供了优雅的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HTML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CSS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规范，它是由动态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CSS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语言</a:t>
            </a: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Less</a:t>
            </a:r>
            <a:r>
              <a:rPr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写成。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69E9A-72B7-4FE4-9864-0834CC8D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874" y="2250023"/>
            <a:ext cx="2309060" cy="2659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33713" y="2385869"/>
            <a:ext cx="10724573" cy="372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requests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模块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使用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requests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可以模拟浏览器的请求，比起之前用到的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urllib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，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requests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模块的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api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更加便捷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Beautiful Soup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是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python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的一个库，最主要的功能是从网页抓取数据。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Beautiful Soup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提供一些简单的、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python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式的函数用来处理导航、搜索、修改分析树等功能。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EB3C7E-BA80-4F74-868E-978428CC3B96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7CBD392-A03C-4BA9-9B03-25377F81AF26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C561C0-7725-4C93-B358-7C670CFEAE3E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BBAAA2-00DD-4B57-821E-D038C2681B8A}"/>
                </a:ext>
              </a:extLst>
            </p:cNvPr>
            <p:cNvSpPr txBox="1"/>
            <p:nvPr/>
          </p:nvSpPr>
          <p:spPr>
            <a:xfrm>
              <a:off x="13251" y="133637"/>
              <a:ext cx="1743550" cy="796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技术架构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33713" y="2385869"/>
            <a:ext cx="10724573" cy="420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K-means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算法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本项目采用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K-means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算法进行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个地区的学校聚类分析，使用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6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维特征：地区排名、录取率、雅思成绩、托福成绩、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Sat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成绩、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GPA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，进行聚类，将美国地区的院校分为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27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类，英国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9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类，澳洲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4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类，香港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类，相关结果保存于数据库中，这样可以解决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K-means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算法的局部最优导致每次结果不一样的问题。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根据用户输入的信息将其归入距离最近的一个聚类中，完成院校的匹配推荐。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EB3C7E-BA80-4F74-868E-978428CC3B96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7CBD392-A03C-4BA9-9B03-25377F81AF26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C561C0-7725-4C93-B358-7C670CFEAE3E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BBAAA2-00DD-4B57-821E-D038C2681B8A}"/>
                </a:ext>
              </a:extLst>
            </p:cNvPr>
            <p:cNvSpPr txBox="1"/>
            <p:nvPr/>
          </p:nvSpPr>
          <p:spPr>
            <a:xfrm>
              <a:off x="13251" y="133637"/>
              <a:ext cx="1743550" cy="796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技术架构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63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33713" y="2385869"/>
            <a:ext cx="10724573" cy="3800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模糊查询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模糊查询展示：在条件不完全的情况下进行查询，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1.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用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LIKE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代替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= 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2.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使用通配符代表在该位置存在任意一个字符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,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在该位置一定有一个字符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,%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代表在该位置存在任意多个字符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3.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利用</a:t>
            </a: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contact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函数连接字符串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4.</a:t>
            </a: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采用自定义分页函数展现给用户。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EB3C7E-BA80-4F74-868E-978428CC3B96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7CBD392-A03C-4BA9-9B03-25377F81AF26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6C561C0-7725-4C93-B358-7C670CFEAE3E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ABBAAA2-00DD-4B57-821E-D038C2681B8A}"/>
                </a:ext>
              </a:extLst>
            </p:cNvPr>
            <p:cNvSpPr txBox="1"/>
            <p:nvPr/>
          </p:nvSpPr>
          <p:spPr>
            <a:xfrm>
              <a:off x="13251" y="133637"/>
              <a:ext cx="1743550" cy="796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技术架构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62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99414" y="1752600"/>
            <a:ext cx="1639931" cy="89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4987" y="1487308"/>
            <a:ext cx="6390005" cy="499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不足：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页面设计不统一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部分功能比较独立，互相之间确少联系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展望：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信息社区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学校各专业排名</a:t>
            </a: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A95C10-56C2-4FF1-81CE-5B4F1A47F8CF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8C17945-E66F-4FF1-9706-E5D710EB5F00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FCBDC5-F325-48D6-86A6-7FD73327F764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CD2A712-7A38-4EC9-8FDE-36AB84F5DBB9}"/>
                </a:ext>
              </a:extLst>
            </p:cNvPr>
            <p:cNvSpPr txBox="1"/>
            <p:nvPr/>
          </p:nvSpPr>
          <p:spPr>
            <a:xfrm>
              <a:off x="-9960" y="133637"/>
              <a:ext cx="1939344" cy="796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不足和展望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END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5994400" y="2876718"/>
            <a:ext cx="6108700" cy="1107996"/>
          </a:xfrm>
        </p:spPr>
        <p:txBody>
          <a:bodyPr>
            <a:spAutoFit/>
          </a:bodyPr>
          <a:lstStyle/>
          <a:p>
            <a:r>
              <a:rPr lang="en-US" altLang="zh-CN" sz="66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Contents</a:t>
            </a:r>
            <a:endParaRPr lang="zh-CN" altLang="en-US" sz="6600" dirty="0">
              <a:solidFill>
                <a:schemeClr val="accent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系统概要</a:t>
            </a: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功能演示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技术架构</a:t>
            </a:r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8"/>
          </p:nvPr>
        </p:nvSpPr>
        <p:spPr>
          <a:xfrm>
            <a:off x="1472648" y="5188072"/>
            <a:ext cx="4521751" cy="646331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不足与展望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7492" y="1913206"/>
            <a:ext cx="125927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5E9381-C1A5-4161-9B0E-10BBBFC27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19" y="228580"/>
            <a:ext cx="8298357" cy="64008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B6E7BA1-5B82-4C40-8461-CEBB4CD865A3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EE3D12-4A65-4D72-9E14-7EB8ADF81C55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B568358-54B4-4B92-B432-58819A038540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667F64E-1D9E-47E0-89E9-45A09035E6DD}"/>
                </a:ext>
              </a:extLst>
            </p:cNvPr>
            <p:cNvSpPr txBox="1"/>
            <p:nvPr/>
          </p:nvSpPr>
          <p:spPr>
            <a:xfrm>
              <a:off x="13251" y="133637"/>
              <a:ext cx="1743550" cy="796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</a:rPr>
                <a:t>系统概要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489A80B-1404-4BB2-BE3E-9ED54C2ED548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B1E415F-6C1B-4CDD-9797-DA1ACC45F3D2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D0E896D-59C3-43E6-AB29-EE9707380D01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5E4EBCC-3D78-4384-A46D-481104F00B94}"/>
                </a:ext>
              </a:extLst>
            </p:cNvPr>
            <p:cNvSpPr txBox="1"/>
            <p:nvPr/>
          </p:nvSpPr>
          <p:spPr>
            <a:xfrm>
              <a:off x="13251" y="133637"/>
              <a:ext cx="1743550" cy="796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</a:rPr>
                <a:t>系统概要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927B82-5644-43FE-877B-F90DC607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" y="780139"/>
            <a:ext cx="8655362" cy="5777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9226955-771D-4F92-9EEE-512872E2D852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A2613F-7538-4C37-B4A7-BCCB2844CC7A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BEA8BB-1B4B-4565-A1C0-404B4F954EF6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68833A-7ACE-4DA8-91D9-B7DF73C8D5F7}"/>
                </a:ext>
              </a:extLst>
            </p:cNvPr>
            <p:cNvSpPr txBox="1"/>
            <p:nvPr/>
          </p:nvSpPr>
          <p:spPr>
            <a:xfrm>
              <a:off x="13251" y="133637"/>
              <a:ext cx="1743550" cy="796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</a:rPr>
                <a:t>系统概要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57D2D8EC-52B6-4111-8CF2-DC1C7016EB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064"/>
          <a:stretch/>
        </p:blipFill>
        <p:spPr>
          <a:xfrm>
            <a:off x="23212" y="2218375"/>
            <a:ext cx="12168788" cy="24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9226955-771D-4F92-9EEE-512872E2D852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A2613F-7538-4C37-B4A7-BCCB2844CC7A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BEA8BB-1B4B-4565-A1C0-404B4F954EF6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68833A-7ACE-4DA8-91D9-B7DF73C8D5F7}"/>
                </a:ext>
              </a:extLst>
            </p:cNvPr>
            <p:cNvSpPr txBox="1"/>
            <p:nvPr/>
          </p:nvSpPr>
          <p:spPr>
            <a:xfrm>
              <a:off x="13251" y="133637"/>
              <a:ext cx="1743550" cy="796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</a:rPr>
                <a:t>系统概要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279A8C22-2DE4-456D-B623-12E431E6F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28" y="827660"/>
            <a:ext cx="11726944" cy="5858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9226955-771D-4F92-9EEE-512872E2D852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A2613F-7538-4C37-B4A7-BCCB2844CC7A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CBEA8BB-1B4B-4565-A1C0-404B4F954EF6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68833A-7ACE-4DA8-91D9-B7DF73C8D5F7}"/>
                </a:ext>
              </a:extLst>
            </p:cNvPr>
            <p:cNvSpPr txBox="1"/>
            <p:nvPr/>
          </p:nvSpPr>
          <p:spPr>
            <a:xfrm>
              <a:off x="13251" y="133637"/>
              <a:ext cx="1743550" cy="796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1.</a:t>
              </a:r>
              <a:r>
                <a:rPr lang="zh-CN" altLang="en-US" sz="2400" dirty="0">
                  <a:solidFill>
                    <a:schemeClr val="bg1"/>
                  </a:solidFill>
                </a:rPr>
                <a:t>系统概要</a:t>
              </a:r>
              <a:endParaRPr lang="en-US" altLang="zh-CN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42F2015-377D-4671-87CC-6388F764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0371"/>
            <a:ext cx="12192000" cy="53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26955-771D-4F92-9EEE-512872E2D852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36E1B7-C1E5-4CE0-820B-769E0D5C4454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C11E73-C973-446E-861D-1CE1C97DACAD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5DEB9BE-B45B-46E5-9DD6-106B0D38C5E0}"/>
                </a:ext>
              </a:extLst>
            </p:cNvPr>
            <p:cNvSpPr txBox="1"/>
            <p:nvPr/>
          </p:nvSpPr>
          <p:spPr>
            <a:xfrm>
              <a:off x="13251" y="133638"/>
              <a:ext cx="1743550" cy="4616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2.</a:t>
              </a:r>
              <a:r>
                <a:rPr lang="zh-CN" altLang="en-US" sz="2400" dirty="0">
                  <a:solidFill>
                    <a:schemeClr val="bg1"/>
                  </a:solidFill>
                </a:rPr>
                <a:t>功能演示</a:t>
              </a:r>
            </a:p>
          </p:txBody>
        </p:sp>
      </p:grpSp>
      <p:grpSp>
        <p:nvGrpSpPr>
          <p:cNvPr id="15" name="Group 3">
            <a:extLst>
              <a:ext uri="{FF2B5EF4-FFF2-40B4-BE49-F238E27FC236}">
                <a16:creationId xmlns:a16="http://schemas.microsoft.com/office/drawing/2014/main" id="{D0CBD6AD-B9C0-4C93-A12B-B143322C97EA}"/>
              </a:ext>
            </a:extLst>
          </p:cNvPr>
          <p:cNvGrpSpPr/>
          <p:nvPr/>
        </p:nvGrpSpPr>
        <p:grpSpPr>
          <a:xfrm>
            <a:off x="4091844" y="1663118"/>
            <a:ext cx="4071125" cy="4071125"/>
            <a:chOff x="3386666" y="719666"/>
            <a:chExt cx="5418667" cy="5418667"/>
          </a:xfrm>
        </p:grpSpPr>
        <p:sp>
          <p:nvSpPr>
            <p:cNvPr id="16" name="Diamond 4">
              <a:extLst>
                <a:ext uri="{FF2B5EF4-FFF2-40B4-BE49-F238E27FC236}">
                  <a16:creationId xmlns:a16="http://schemas.microsoft.com/office/drawing/2014/main" id="{D19997BB-4303-4FFC-A952-6CFD1AC22BCF}"/>
                </a:ext>
              </a:extLst>
            </p:cNvPr>
            <p:cNvSpPr/>
            <p:nvPr/>
          </p:nvSpPr>
          <p:spPr>
            <a:xfrm>
              <a:off x="3386666" y="719666"/>
              <a:ext cx="5418667" cy="5418667"/>
            </a:xfrm>
            <a:prstGeom prst="diamond">
              <a:avLst/>
            </a:prstGeom>
            <a:solidFill>
              <a:schemeClr val="bg1">
                <a:alpha val="80000"/>
              </a:schemeClr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4A6FEA0-AB75-41CE-AF84-9B78C14266A6}"/>
                </a:ext>
              </a:extLst>
            </p:cNvPr>
            <p:cNvSpPr/>
            <p:nvPr/>
          </p:nvSpPr>
          <p:spPr>
            <a:xfrm>
              <a:off x="3901439" y="123443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noFill/>
            <a:ln>
              <a:solidFill>
                <a:srgbClr val="888886"/>
              </a:solidFill>
            </a:ln>
            <a:effectLst>
              <a:outerShdw blurRad="50800" dist="508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lvl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000" dirty="0">
                  <a:solidFill>
                    <a:srgbClr val="888886"/>
                  </a:solidFill>
                  <a:latin typeface="Script MT Bold" panose="03040602040607080904" pitchFamily="66" charset="0"/>
                </a:rPr>
                <a:t>功</a:t>
              </a:r>
              <a:endParaRPr lang="en-GB" sz="8000" kern="1200" dirty="0">
                <a:solidFill>
                  <a:srgbClr val="888886"/>
                </a:solidFill>
                <a:latin typeface="Script MT Bold" panose="03040602040607080904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373B9CA-A161-405F-A554-C78459262555}"/>
                </a:ext>
              </a:extLst>
            </p:cNvPr>
            <p:cNvSpPr/>
            <p:nvPr/>
          </p:nvSpPr>
          <p:spPr>
            <a:xfrm>
              <a:off x="6177280" y="123443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noFill/>
            <a:ln>
              <a:solidFill>
                <a:srgbClr val="888886"/>
              </a:solidFill>
            </a:ln>
            <a:effectLst>
              <a:outerShdw blurRad="50800" dist="508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000" dirty="0">
                  <a:solidFill>
                    <a:srgbClr val="888886"/>
                  </a:solidFill>
                  <a:latin typeface="Script MT Bold" panose="03040602040607080904" pitchFamily="66" charset="0"/>
                </a:rPr>
                <a:t>能</a:t>
              </a:r>
              <a:endParaRPr lang="en-GB" sz="8000" dirty="0">
                <a:solidFill>
                  <a:srgbClr val="888886"/>
                </a:solidFill>
                <a:latin typeface="Script MT Bold" panose="03040602040607080904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9D3A9C70-4B02-452E-A037-5BB260788320}"/>
                </a:ext>
              </a:extLst>
            </p:cNvPr>
            <p:cNvSpPr/>
            <p:nvPr/>
          </p:nvSpPr>
          <p:spPr>
            <a:xfrm>
              <a:off x="3901439" y="351027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noFill/>
            <a:ln>
              <a:solidFill>
                <a:srgbClr val="888886"/>
              </a:solidFill>
            </a:ln>
            <a:effectLst>
              <a:outerShdw blurRad="50800" dist="508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000" dirty="0">
                  <a:solidFill>
                    <a:srgbClr val="888886"/>
                  </a:solidFill>
                  <a:latin typeface="Script MT Bold" panose="03040602040607080904" pitchFamily="66" charset="0"/>
                </a:rPr>
                <a:t>演</a:t>
              </a:r>
              <a:endParaRPr lang="en-GB" sz="8000" dirty="0">
                <a:solidFill>
                  <a:srgbClr val="888886"/>
                </a:solidFill>
                <a:latin typeface="Script MT Bold" panose="03040602040607080904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421CBC0A-E87C-411C-9A59-9BEEACFD6F92}"/>
                </a:ext>
              </a:extLst>
            </p:cNvPr>
            <p:cNvSpPr/>
            <p:nvPr/>
          </p:nvSpPr>
          <p:spPr>
            <a:xfrm>
              <a:off x="6177280" y="3510279"/>
              <a:ext cx="2113280" cy="2113280"/>
            </a:xfrm>
            <a:custGeom>
              <a:avLst/>
              <a:gdLst>
                <a:gd name="connsiteX0" fmla="*/ 0 w 2113280"/>
                <a:gd name="connsiteY0" fmla="*/ 352220 h 2113280"/>
                <a:gd name="connsiteX1" fmla="*/ 352220 w 2113280"/>
                <a:gd name="connsiteY1" fmla="*/ 0 h 2113280"/>
                <a:gd name="connsiteX2" fmla="*/ 1761060 w 2113280"/>
                <a:gd name="connsiteY2" fmla="*/ 0 h 2113280"/>
                <a:gd name="connsiteX3" fmla="*/ 2113280 w 2113280"/>
                <a:gd name="connsiteY3" fmla="*/ 352220 h 2113280"/>
                <a:gd name="connsiteX4" fmla="*/ 2113280 w 2113280"/>
                <a:gd name="connsiteY4" fmla="*/ 1761060 h 2113280"/>
                <a:gd name="connsiteX5" fmla="*/ 1761060 w 2113280"/>
                <a:gd name="connsiteY5" fmla="*/ 2113280 h 2113280"/>
                <a:gd name="connsiteX6" fmla="*/ 352220 w 2113280"/>
                <a:gd name="connsiteY6" fmla="*/ 2113280 h 2113280"/>
                <a:gd name="connsiteX7" fmla="*/ 0 w 2113280"/>
                <a:gd name="connsiteY7" fmla="*/ 1761060 h 2113280"/>
                <a:gd name="connsiteX8" fmla="*/ 0 w 2113280"/>
                <a:gd name="connsiteY8" fmla="*/ 352220 h 211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3280" h="2113280">
                  <a:moveTo>
                    <a:pt x="0" y="352220"/>
                  </a:moveTo>
                  <a:cubicBezTo>
                    <a:pt x="0" y="157694"/>
                    <a:pt x="157694" y="0"/>
                    <a:pt x="352220" y="0"/>
                  </a:cubicBezTo>
                  <a:lnTo>
                    <a:pt x="1761060" y="0"/>
                  </a:lnTo>
                  <a:cubicBezTo>
                    <a:pt x="1955586" y="0"/>
                    <a:pt x="2113280" y="157694"/>
                    <a:pt x="2113280" y="352220"/>
                  </a:cubicBezTo>
                  <a:lnTo>
                    <a:pt x="2113280" y="1761060"/>
                  </a:lnTo>
                  <a:cubicBezTo>
                    <a:pt x="2113280" y="1955586"/>
                    <a:pt x="1955586" y="2113280"/>
                    <a:pt x="1761060" y="2113280"/>
                  </a:cubicBezTo>
                  <a:lnTo>
                    <a:pt x="352220" y="2113280"/>
                  </a:lnTo>
                  <a:cubicBezTo>
                    <a:pt x="157694" y="2113280"/>
                    <a:pt x="0" y="1955586"/>
                    <a:pt x="0" y="1761060"/>
                  </a:cubicBezTo>
                  <a:lnTo>
                    <a:pt x="0" y="352220"/>
                  </a:lnTo>
                  <a:close/>
                </a:path>
              </a:pathLst>
            </a:custGeom>
            <a:noFill/>
            <a:ln>
              <a:solidFill>
                <a:srgbClr val="888886"/>
              </a:solidFill>
            </a:ln>
            <a:effectLst>
              <a:outerShdw blurRad="50800" dist="50800" dir="2700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1282" tIns="301282" rIns="301282" bIns="301282" numCol="1" spcCol="1270" anchor="ctr" anchorCtr="0">
              <a:noAutofit/>
            </a:bodyPr>
            <a:lstStyle/>
            <a:p>
              <a:pPr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8000" dirty="0">
                  <a:solidFill>
                    <a:srgbClr val="888886"/>
                  </a:solidFill>
                  <a:latin typeface="Script MT Bold" panose="03040602040607080904" pitchFamily="66" charset="0"/>
                </a:rPr>
                <a:t>示</a:t>
              </a:r>
              <a:endParaRPr lang="en-GB" sz="8000" dirty="0">
                <a:solidFill>
                  <a:srgbClr val="888886"/>
                </a:solidFill>
                <a:latin typeface="Script MT Bold" panose="03040602040607080904" pitchFamily="66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07492" y="1663118"/>
            <a:ext cx="1568958" cy="1080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0140" y="2465409"/>
            <a:ext cx="9317620" cy="109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endParaRPr lang="en-US" altLang="zh-CN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endParaRPr lang="zh-CN" altLang="en-US" sz="24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54F48D-7460-4BE0-B9CE-71E2CE19A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60" y="2253007"/>
            <a:ext cx="9459715" cy="369361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D335889-47D5-4E13-9666-153A3958735F}"/>
              </a:ext>
            </a:extLst>
          </p:cNvPr>
          <p:cNvSpPr txBox="1"/>
          <p:nvPr/>
        </p:nvSpPr>
        <p:spPr>
          <a:xfrm>
            <a:off x="507492" y="349498"/>
            <a:ext cx="964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Roboto Lt" pitchFamily="2" charset="0"/>
              </a:rPr>
              <a:t>概要设计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CB9DDF-9D7A-4097-A7F4-BF0B8F101554}"/>
              </a:ext>
            </a:extLst>
          </p:cNvPr>
          <p:cNvGrpSpPr/>
          <p:nvPr/>
        </p:nvGrpSpPr>
        <p:grpSpPr>
          <a:xfrm>
            <a:off x="0" y="0"/>
            <a:ext cx="1939345" cy="650449"/>
            <a:chOff x="-9961" y="-8288"/>
            <a:chExt cx="1939345" cy="112163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1B03022-F784-450E-B8AC-CD734AC40E07}"/>
                </a:ext>
              </a:extLst>
            </p:cNvPr>
            <p:cNvSpPr/>
            <p:nvPr/>
          </p:nvSpPr>
          <p:spPr>
            <a:xfrm>
              <a:off x="-9961" y="-8288"/>
              <a:ext cx="1939345" cy="112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9AA7372-3B76-47A3-A4C3-6A90DF756AEF}"/>
                </a:ext>
              </a:extLst>
            </p:cNvPr>
            <p:cNvSpPr txBox="1"/>
            <p:nvPr/>
          </p:nvSpPr>
          <p:spPr>
            <a:xfrm>
              <a:off x="13251" y="133637"/>
              <a:ext cx="1743550" cy="79609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</a:rPr>
                <a:t>3.</a:t>
              </a:r>
              <a:r>
                <a:rPr lang="zh-CN" altLang="en-US" sz="2400" dirty="0">
                  <a:solidFill>
                    <a:schemeClr val="bg1"/>
                  </a:solidFill>
                </a:rPr>
                <a:t>技术架构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7D2F1FE6-FF60-47E3-9B1B-4D01164B6583}"/>
              </a:ext>
            </a:extLst>
          </p:cNvPr>
          <p:cNvSpPr txBox="1"/>
          <p:nvPr/>
        </p:nvSpPr>
        <p:spPr>
          <a:xfrm>
            <a:off x="3337089" y="543969"/>
            <a:ext cx="6561055" cy="139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SSM</a:t>
            </a:r>
            <a:r>
              <a:rPr lang="zh-CN" altLang="en-US" sz="32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框架</a:t>
            </a:r>
            <a:endParaRPr lang="en-US" altLang="zh-CN" sz="32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zh-CN" sz="3200" kern="0" dirty="0">
                <a:latin typeface="等线" panose="02010600030101010101" pitchFamily="2" charset="-122"/>
                <a:ea typeface="等线" panose="02010600030101010101" pitchFamily="2" charset="-122"/>
                <a:cs typeface="+mn-ea"/>
                <a:sym typeface="+mn-lt"/>
              </a:rPr>
              <a:t>Spring + SpringMVC + MyBatis</a:t>
            </a:r>
            <a:endParaRPr lang="zh-CN" altLang="en-US" sz="3200" kern="0" dirty="0">
              <a:latin typeface="等线" panose="02010600030101010101" pitchFamily="2" charset="-122"/>
              <a:ea typeface="等线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12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947D"/>
      </a:accent1>
      <a:accent2>
        <a:srgbClr val="292C33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63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438</Words>
  <Application>Microsoft Office PowerPoint</Application>
  <PresentationFormat>宽屏</PresentationFormat>
  <Paragraphs>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Roboto Lt</vt:lpstr>
      <vt:lpstr>等线</vt:lpstr>
      <vt:lpstr>微软雅黑</vt:lpstr>
      <vt:lpstr>Arial</vt:lpstr>
      <vt:lpstr>Century Gothic</vt:lpstr>
      <vt:lpstr>Script MT Bold</vt:lpstr>
      <vt:lpstr>Segoe UI Light</vt:lpstr>
      <vt:lpstr>Times New Roman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342822705@qq.com</cp:lastModifiedBy>
  <cp:revision>152</cp:revision>
  <dcterms:created xsi:type="dcterms:W3CDTF">2015-08-18T02:51:00Z</dcterms:created>
  <dcterms:modified xsi:type="dcterms:W3CDTF">2019-07-01T13:59:58Z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2052-11.1.0.7875</vt:lpwstr>
  </property>
</Properties>
</file>