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95AC4-1A48-4F9C-932C-EABDE3A47105}" type="doc">
      <dgm:prSet loTypeId="urn:microsoft.com/office/officeart/2005/8/layout/radial5" loCatId="relationship" qsTypeId="urn:microsoft.com/office/officeart/2005/8/quickstyle/simple2" qsCatId="simple" csTypeId="urn:microsoft.com/office/officeart/2005/8/colors/accent2_1" csCatId="accent2" phldr="1"/>
      <dgm:spPr/>
      <dgm:t>
        <a:bodyPr/>
        <a:lstStyle/>
        <a:p>
          <a:endParaRPr lang="es-ES"/>
        </a:p>
      </dgm:t>
    </dgm:pt>
    <dgm:pt modelId="{C96ADFE3-2C12-482F-9FE6-51EBEFC401B4}">
      <dgm:prSet phldrT="[Texto]"/>
      <dgm:spPr/>
      <dgm:t>
        <a:bodyPr/>
        <a:lstStyle/>
        <a:p>
          <a:r>
            <a:rPr lang="es-ES" b="1" dirty="0" smtClean="0">
              <a:latin typeface="+mn-lt"/>
            </a:rPr>
            <a:t>Artículo 1: principios generales y ambientales</a:t>
          </a:r>
          <a:endParaRPr lang="es-ES" b="1" dirty="0">
            <a:latin typeface="+mn-lt"/>
          </a:endParaRPr>
        </a:p>
      </dgm:t>
    </dgm:pt>
    <dgm:pt modelId="{AABA6B2C-23B9-4FF7-9B96-88ED9A9DA362}" type="parTrans" cxnId="{F39925E9-769B-42CC-81EC-A6FCBB586234}">
      <dgm:prSet/>
      <dgm:spPr/>
      <dgm:t>
        <a:bodyPr/>
        <a:lstStyle/>
        <a:p>
          <a:endParaRPr lang="es-ES"/>
        </a:p>
      </dgm:t>
    </dgm:pt>
    <dgm:pt modelId="{08D1AA64-AF23-41F9-B02B-C022F1032DB4}" type="sibTrans" cxnId="{F39925E9-769B-42CC-81EC-A6FCBB586234}">
      <dgm:prSet/>
      <dgm:spPr/>
      <dgm:t>
        <a:bodyPr/>
        <a:lstStyle/>
        <a:p>
          <a:endParaRPr lang="es-ES"/>
        </a:p>
      </dgm:t>
    </dgm:pt>
    <dgm:pt modelId="{AF27F48D-FB74-46C3-ABAE-F909DDDD49D0}">
      <dgm:prSet phldrT="[Texto]"/>
      <dgm:spPr/>
      <dgm:t>
        <a:bodyPr/>
        <a:lstStyle/>
        <a:p>
          <a:r>
            <a:rPr lang="es-CO" b="1" dirty="0">
              <a:latin typeface="+mn-lt"/>
            </a:rPr>
            <a:t>Recursos hídricos: </a:t>
          </a:r>
          <a:r>
            <a:rPr lang="es-CO" dirty="0">
              <a:latin typeface="+mn-lt"/>
            </a:rPr>
            <a:t>como prioridad el consumo de los seres humanos. </a:t>
          </a:r>
          <a:endParaRPr lang="es-ES" dirty="0">
            <a:latin typeface="+mn-lt"/>
          </a:endParaRPr>
        </a:p>
      </dgm:t>
    </dgm:pt>
    <dgm:pt modelId="{6A534CFB-569F-449F-B8D1-85B982D9D3A6}" type="parTrans" cxnId="{5BFDA135-06DD-46C1-823A-4791E817E2D2}">
      <dgm:prSet/>
      <dgm:spPr/>
      <dgm:t>
        <a:bodyPr/>
        <a:lstStyle/>
        <a:p>
          <a:endParaRPr lang="es-ES"/>
        </a:p>
      </dgm:t>
    </dgm:pt>
    <dgm:pt modelId="{F065562B-4B49-4DC7-ABE5-DBCD05193922}" type="sibTrans" cxnId="{5BFDA135-06DD-46C1-823A-4791E817E2D2}">
      <dgm:prSet/>
      <dgm:spPr/>
      <dgm:t>
        <a:bodyPr/>
        <a:lstStyle/>
        <a:p>
          <a:endParaRPr lang="es-ES"/>
        </a:p>
      </dgm:t>
    </dgm:pt>
    <dgm:pt modelId="{81B60F6C-3BDE-49B3-B801-60F6CDB59FEF}">
      <dgm:prSet phldrT="[Texto]"/>
      <dgm:spPr/>
      <dgm:t>
        <a:bodyPr/>
        <a:lstStyle/>
        <a:p>
          <a:r>
            <a:rPr lang="es-CO" b="1" dirty="0">
              <a:latin typeface="+mn-lt"/>
            </a:rPr>
            <a:t>Protección especial</a:t>
          </a:r>
          <a:r>
            <a:rPr lang="es-CO" dirty="0">
              <a:latin typeface="+mn-lt"/>
            </a:rPr>
            <a:t>: </a:t>
          </a:r>
          <a:r>
            <a:rPr lang="es-CO" dirty="0" smtClean="0">
              <a:latin typeface="+mn-lt"/>
            </a:rPr>
            <a:t>páramos</a:t>
          </a:r>
          <a:r>
            <a:rPr lang="es-CO" dirty="0">
              <a:latin typeface="+mn-lt"/>
            </a:rPr>
            <a:t>, subpáramos, nacimientos de agua.</a:t>
          </a:r>
          <a:endParaRPr lang="es-ES" dirty="0">
            <a:latin typeface="+mn-lt"/>
          </a:endParaRPr>
        </a:p>
      </dgm:t>
    </dgm:pt>
    <dgm:pt modelId="{6A74FE1E-1C9C-44DD-AFCC-A6EE879C76CD}" type="parTrans" cxnId="{870A019B-57C4-4EBF-B5DC-C61794819009}">
      <dgm:prSet/>
      <dgm:spPr/>
      <dgm:t>
        <a:bodyPr/>
        <a:lstStyle/>
        <a:p>
          <a:endParaRPr lang="es-ES"/>
        </a:p>
      </dgm:t>
    </dgm:pt>
    <dgm:pt modelId="{7E69A793-339E-4242-85CD-C74E8EED5DF5}" type="sibTrans" cxnId="{870A019B-57C4-4EBF-B5DC-C61794819009}">
      <dgm:prSet/>
      <dgm:spPr/>
      <dgm:t>
        <a:bodyPr/>
        <a:lstStyle/>
        <a:p>
          <a:endParaRPr lang="es-ES"/>
        </a:p>
      </dgm:t>
    </dgm:pt>
    <dgm:pt modelId="{1E550B59-0E66-44A7-9D98-FD2062F3B300}">
      <dgm:prSet phldrT="[Texto]"/>
      <dgm:spPr/>
      <dgm:t>
        <a:bodyPr/>
        <a:lstStyle/>
        <a:p>
          <a:r>
            <a:rPr lang="es-CO" b="1" dirty="0">
              <a:latin typeface="+mn-lt"/>
            </a:rPr>
            <a:t>Seres humanos</a:t>
          </a:r>
          <a:r>
            <a:rPr lang="es-CO" dirty="0">
              <a:latin typeface="+mn-lt"/>
            </a:rPr>
            <a:t>: tienen derecho a una vida saludable y en armonía con la naturaleza. </a:t>
          </a:r>
          <a:endParaRPr lang="es-ES" dirty="0">
            <a:latin typeface="+mn-lt"/>
          </a:endParaRPr>
        </a:p>
      </dgm:t>
    </dgm:pt>
    <dgm:pt modelId="{867D31C8-A0FB-4ECA-B164-93FFED089397}" type="parTrans" cxnId="{D4B56AFA-C88D-403D-A4BF-3A6C7D878A42}">
      <dgm:prSet/>
      <dgm:spPr/>
      <dgm:t>
        <a:bodyPr/>
        <a:lstStyle/>
        <a:p>
          <a:endParaRPr lang="es-ES"/>
        </a:p>
      </dgm:t>
    </dgm:pt>
    <dgm:pt modelId="{A1328628-B7C2-4FF8-A7D9-1FF14570A068}" type="sibTrans" cxnId="{D4B56AFA-C88D-403D-A4BF-3A6C7D878A42}">
      <dgm:prSet/>
      <dgm:spPr/>
      <dgm:t>
        <a:bodyPr/>
        <a:lstStyle/>
        <a:p>
          <a:endParaRPr lang="es-ES"/>
        </a:p>
      </dgm:t>
    </dgm:pt>
    <dgm:pt modelId="{6A30E679-D46B-4E72-8FA2-1C5A15109E73}">
      <dgm:prSet phldrT="[Texto]"/>
      <dgm:spPr/>
      <dgm:t>
        <a:bodyPr/>
        <a:lstStyle/>
        <a:p>
          <a:r>
            <a:rPr lang="es-CO" b="1" dirty="0">
              <a:latin typeface="+mn-lt"/>
            </a:rPr>
            <a:t>Biodiversidad: </a:t>
          </a:r>
          <a:r>
            <a:rPr lang="es-CO" dirty="0">
              <a:latin typeface="+mn-lt"/>
            </a:rPr>
            <a:t>por ser patrimonio debe ser protegida primordialmente. </a:t>
          </a:r>
          <a:endParaRPr lang="es-ES" dirty="0">
            <a:latin typeface="+mn-lt"/>
          </a:endParaRPr>
        </a:p>
      </dgm:t>
    </dgm:pt>
    <dgm:pt modelId="{0D0AA205-9EB4-41C6-9350-7EC6D1FC6382}" type="parTrans" cxnId="{BEF9B095-C4AB-4833-8389-3B86995E5065}">
      <dgm:prSet/>
      <dgm:spPr/>
      <dgm:t>
        <a:bodyPr/>
        <a:lstStyle/>
        <a:p>
          <a:endParaRPr lang="es-ES"/>
        </a:p>
      </dgm:t>
    </dgm:pt>
    <dgm:pt modelId="{D74D297F-0790-46F8-86EB-38166EFA5A72}" type="sibTrans" cxnId="{BEF9B095-C4AB-4833-8389-3B86995E5065}">
      <dgm:prSet/>
      <dgm:spPr/>
      <dgm:t>
        <a:bodyPr/>
        <a:lstStyle/>
        <a:p>
          <a:endParaRPr lang="es-ES"/>
        </a:p>
      </dgm:t>
    </dgm:pt>
    <dgm:pt modelId="{8C6EAC2D-7DEA-4B7A-8561-B520FBEB862B}">
      <dgm:prSet phldrT="[Texto]"/>
      <dgm:spPr/>
      <dgm:t>
        <a:bodyPr/>
        <a:lstStyle/>
        <a:p>
          <a:r>
            <a:rPr lang="es-CO" b="1" dirty="0">
              <a:latin typeface="+mn-lt"/>
            </a:rPr>
            <a:t>Declaración de Rio de Janeiro 1992</a:t>
          </a:r>
          <a:r>
            <a:rPr lang="es-CO" dirty="0">
              <a:latin typeface="+mn-lt"/>
            </a:rPr>
            <a:t>: se trabaja sobre esos principios.</a:t>
          </a:r>
          <a:endParaRPr lang="es-ES" dirty="0">
            <a:latin typeface="+mn-lt"/>
          </a:endParaRPr>
        </a:p>
      </dgm:t>
    </dgm:pt>
    <dgm:pt modelId="{5BD70349-1A4A-434A-B344-FDAD86A88A91}" type="parTrans" cxnId="{FA81EBC2-F24C-4BA1-A345-58879A64D273}">
      <dgm:prSet/>
      <dgm:spPr/>
      <dgm:t>
        <a:bodyPr/>
        <a:lstStyle/>
        <a:p>
          <a:endParaRPr lang="es-ES"/>
        </a:p>
      </dgm:t>
    </dgm:pt>
    <dgm:pt modelId="{7CB55B4B-382B-4394-BE57-FEA0377D8780}" type="sibTrans" cxnId="{FA81EBC2-F24C-4BA1-A345-58879A64D273}">
      <dgm:prSet/>
      <dgm:spPr/>
      <dgm:t>
        <a:bodyPr/>
        <a:lstStyle/>
        <a:p>
          <a:endParaRPr lang="es-ES"/>
        </a:p>
      </dgm:t>
    </dgm:pt>
    <dgm:pt modelId="{E5996B26-5D60-4083-881E-5324994911CD}">
      <dgm:prSet phldrT="[Texto]"/>
      <dgm:spPr/>
      <dgm:t>
        <a:bodyPr/>
        <a:lstStyle/>
        <a:p>
          <a:r>
            <a:rPr lang="es-ES" b="1" dirty="0">
              <a:latin typeface="+mn-lt"/>
            </a:rPr>
            <a:t>Principio de precaución: </a:t>
          </a:r>
        </a:p>
        <a:p>
          <a:r>
            <a:rPr lang="es-ES" dirty="0" smtClean="0">
              <a:latin typeface="+mn-lt"/>
            </a:rPr>
            <a:t>articulación </a:t>
          </a:r>
          <a:r>
            <a:rPr lang="es-ES" dirty="0">
              <a:latin typeface="+mn-lt"/>
            </a:rPr>
            <a:t>investigación y política pública </a:t>
          </a:r>
        </a:p>
      </dgm:t>
    </dgm:pt>
    <dgm:pt modelId="{6C253B87-AAC0-461C-95D3-E50F1C8B7A08}" type="parTrans" cxnId="{B2EEAD3A-83D0-45C5-9365-04541B5830E0}">
      <dgm:prSet/>
      <dgm:spPr/>
      <dgm:t>
        <a:bodyPr/>
        <a:lstStyle/>
        <a:p>
          <a:endParaRPr lang="es-MX"/>
        </a:p>
      </dgm:t>
    </dgm:pt>
    <dgm:pt modelId="{3CE93770-D730-49B8-A465-405354CFC621}" type="sibTrans" cxnId="{B2EEAD3A-83D0-45C5-9365-04541B5830E0}">
      <dgm:prSet/>
      <dgm:spPr/>
      <dgm:t>
        <a:bodyPr/>
        <a:lstStyle/>
        <a:p>
          <a:endParaRPr lang="es-MX"/>
        </a:p>
      </dgm:t>
    </dgm:pt>
    <dgm:pt modelId="{96B78A4B-1BD5-4AB1-AD34-F61D25E2D551}" type="pres">
      <dgm:prSet presAssocID="{DCC95AC4-1A48-4F9C-932C-EABDE3A47105}" presName="Name0" presStyleCnt="0">
        <dgm:presLayoutVars>
          <dgm:chMax val="1"/>
          <dgm:dir/>
          <dgm:animLvl val="ctr"/>
          <dgm:resizeHandles val="exact"/>
        </dgm:presLayoutVars>
      </dgm:prSet>
      <dgm:spPr/>
      <dgm:t>
        <a:bodyPr/>
        <a:lstStyle/>
        <a:p>
          <a:endParaRPr lang="es-CO"/>
        </a:p>
      </dgm:t>
    </dgm:pt>
    <dgm:pt modelId="{B5E12292-DCAE-40EE-92E2-A4D2A3C58775}" type="pres">
      <dgm:prSet presAssocID="{C96ADFE3-2C12-482F-9FE6-51EBEFC401B4}" presName="centerShape" presStyleLbl="node0" presStyleIdx="0" presStyleCnt="1" custScaleX="138100" custScaleY="118497"/>
      <dgm:spPr/>
      <dgm:t>
        <a:bodyPr/>
        <a:lstStyle/>
        <a:p>
          <a:endParaRPr lang="es-CO"/>
        </a:p>
      </dgm:t>
    </dgm:pt>
    <dgm:pt modelId="{D6754D1D-164F-4643-B910-0A14AB9879A3}" type="pres">
      <dgm:prSet presAssocID="{6C253B87-AAC0-461C-95D3-E50F1C8B7A08}" presName="parTrans" presStyleLbl="sibTrans2D1" presStyleIdx="0" presStyleCnt="6"/>
      <dgm:spPr/>
      <dgm:t>
        <a:bodyPr/>
        <a:lstStyle/>
        <a:p>
          <a:endParaRPr lang="es-CO"/>
        </a:p>
      </dgm:t>
    </dgm:pt>
    <dgm:pt modelId="{3DAA5442-11D4-45A8-9B71-70075B7CC5EA}" type="pres">
      <dgm:prSet presAssocID="{6C253B87-AAC0-461C-95D3-E50F1C8B7A08}" presName="connectorText" presStyleLbl="sibTrans2D1" presStyleIdx="0" presStyleCnt="6"/>
      <dgm:spPr/>
      <dgm:t>
        <a:bodyPr/>
        <a:lstStyle/>
        <a:p>
          <a:endParaRPr lang="es-CO"/>
        </a:p>
      </dgm:t>
    </dgm:pt>
    <dgm:pt modelId="{FA5585FF-7496-4B4E-8068-E0DFAB44724B}" type="pres">
      <dgm:prSet presAssocID="{E5996B26-5D60-4083-881E-5324994911CD}" presName="node" presStyleLbl="node1" presStyleIdx="0" presStyleCnt="6">
        <dgm:presLayoutVars>
          <dgm:bulletEnabled val="1"/>
        </dgm:presLayoutVars>
      </dgm:prSet>
      <dgm:spPr/>
      <dgm:t>
        <a:bodyPr/>
        <a:lstStyle/>
        <a:p>
          <a:endParaRPr lang="es-CO"/>
        </a:p>
      </dgm:t>
    </dgm:pt>
    <dgm:pt modelId="{71E0FCA8-6F7D-424B-9554-1C01D63B80F0}" type="pres">
      <dgm:prSet presAssocID="{6A534CFB-569F-449F-B8D1-85B982D9D3A6}" presName="parTrans" presStyleLbl="sibTrans2D1" presStyleIdx="1" presStyleCnt="6"/>
      <dgm:spPr/>
      <dgm:t>
        <a:bodyPr/>
        <a:lstStyle/>
        <a:p>
          <a:endParaRPr lang="es-CO"/>
        </a:p>
      </dgm:t>
    </dgm:pt>
    <dgm:pt modelId="{3720A5B1-3A6B-431D-8AAF-6909363D54A8}" type="pres">
      <dgm:prSet presAssocID="{6A534CFB-569F-449F-B8D1-85B982D9D3A6}" presName="connectorText" presStyleLbl="sibTrans2D1" presStyleIdx="1" presStyleCnt="6"/>
      <dgm:spPr/>
      <dgm:t>
        <a:bodyPr/>
        <a:lstStyle/>
        <a:p>
          <a:endParaRPr lang="es-CO"/>
        </a:p>
      </dgm:t>
    </dgm:pt>
    <dgm:pt modelId="{444F677F-DAA1-4E93-9138-EB1AAF76391C}" type="pres">
      <dgm:prSet presAssocID="{AF27F48D-FB74-46C3-ABAE-F909DDDD49D0}" presName="node" presStyleLbl="node1" presStyleIdx="1" presStyleCnt="6" custScaleX="116854" custScaleY="111687" custRadScaleRad="92857" custRadScaleInc="1540">
        <dgm:presLayoutVars>
          <dgm:bulletEnabled val="1"/>
        </dgm:presLayoutVars>
      </dgm:prSet>
      <dgm:spPr/>
      <dgm:t>
        <a:bodyPr/>
        <a:lstStyle/>
        <a:p>
          <a:endParaRPr lang="es-CO"/>
        </a:p>
      </dgm:t>
    </dgm:pt>
    <dgm:pt modelId="{ABC95FE1-F01A-4514-9796-D1BCAF4A2FFC}" type="pres">
      <dgm:prSet presAssocID="{6A74FE1E-1C9C-44DD-AFCC-A6EE879C76CD}" presName="parTrans" presStyleLbl="sibTrans2D1" presStyleIdx="2" presStyleCnt="6"/>
      <dgm:spPr/>
      <dgm:t>
        <a:bodyPr/>
        <a:lstStyle/>
        <a:p>
          <a:endParaRPr lang="es-CO"/>
        </a:p>
      </dgm:t>
    </dgm:pt>
    <dgm:pt modelId="{99C8A261-EF8C-4024-8C43-D12946165778}" type="pres">
      <dgm:prSet presAssocID="{6A74FE1E-1C9C-44DD-AFCC-A6EE879C76CD}" presName="connectorText" presStyleLbl="sibTrans2D1" presStyleIdx="2" presStyleCnt="6"/>
      <dgm:spPr/>
      <dgm:t>
        <a:bodyPr/>
        <a:lstStyle/>
        <a:p>
          <a:endParaRPr lang="es-CO"/>
        </a:p>
      </dgm:t>
    </dgm:pt>
    <dgm:pt modelId="{9EC80746-6913-4AE3-BB72-4DFC67F8A9C6}" type="pres">
      <dgm:prSet presAssocID="{81B60F6C-3BDE-49B3-B801-60F6CDB59FEF}" presName="node" presStyleLbl="node1" presStyleIdx="2" presStyleCnt="6" custScaleX="116854" custScaleY="110810" custRadScaleRad="111750" custRadScaleInc="-8401">
        <dgm:presLayoutVars>
          <dgm:bulletEnabled val="1"/>
        </dgm:presLayoutVars>
      </dgm:prSet>
      <dgm:spPr/>
      <dgm:t>
        <a:bodyPr/>
        <a:lstStyle/>
        <a:p>
          <a:endParaRPr lang="es-CO"/>
        </a:p>
      </dgm:t>
    </dgm:pt>
    <dgm:pt modelId="{090871D4-27CC-415C-92CD-4BEF71CBD0E1}" type="pres">
      <dgm:prSet presAssocID="{867D31C8-A0FB-4ECA-B164-93FFED089397}" presName="parTrans" presStyleLbl="sibTrans2D1" presStyleIdx="3" presStyleCnt="6"/>
      <dgm:spPr/>
      <dgm:t>
        <a:bodyPr/>
        <a:lstStyle/>
        <a:p>
          <a:endParaRPr lang="es-CO"/>
        </a:p>
      </dgm:t>
    </dgm:pt>
    <dgm:pt modelId="{D8ED526A-762B-45B9-ACDA-E1AF29009A1B}" type="pres">
      <dgm:prSet presAssocID="{867D31C8-A0FB-4ECA-B164-93FFED089397}" presName="connectorText" presStyleLbl="sibTrans2D1" presStyleIdx="3" presStyleCnt="6"/>
      <dgm:spPr/>
      <dgm:t>
        <a:bodyPr/>
        <a:lstStyle/>
        <a:p>
          <a:endParaRPr lang="es-CO"/>
        </a:p>
      </dgm:t>
    </dgm:pt>
    <dgm:pt modelId="{23C29F9B-B4FC-4BD8-9A82-8D01968BCBED}" type="pres">
      <dgm:prSet presAssocID="{1E550B59-0E66-44A7-9D98-FD2062F3B300}" presName="node" presStyleLbl="node1" presStyleIdx="3" presStyleCnt="6" custScaleX="116854" custScaleY="110810" custRadScaleRad="105080" custRadScaleInc="-11835">
        <dgm:presLayoutVars>
          <dgm:bulletEnabled val="1"/>
        </dgm:presLayoutVars>
      </dgm:prSet>
      <dgm:spPr/>
      <dgm:t>
        <a:bodyPr/>
        <a:lstStyle/>
        <a:p>
          <a:endParaRPr lang="es-CO"/>
        </a:p>
      </dgm:t>
    </dgm:pt>
    <dgm:pt modelId="{59248902-7A86-4DE6-8DF7-C3D54E5C2ABF}" type="pres">
      <dgm:prSet presAssocID="{0D0AA205-9EB4-41C6-9350-7EC6D1FC6382}" presName="parTrans" presStyleLbl="sibTrans2D1" presStyleIdx="4" presStyleCnt="6"/>
      <dgm:spPr/>
      <dgm:t>
        <a:bodyPr/>
        <a:lstStyle/>
        <a:p>
          <a:endParaRPr lang="es-CO"/>
        </a:p>
      </dgm:t>
    </dgm:pt>
    <dgm:pt modelId="{BC9723A4-21FC-4128-AC37-ACC6B0CE05DA}" type="pres">
      <dgm:prSet presAssocID="{0D0AA205-9EB4-41C6-9350-7EC6D1FC6382}" presName="connectorText" presStyleLbl="sibTrans2D1" presStyleIdx="4" presStyleCnt="6"/>
      <dgm:spPr/>
      <dgm:t>
        <a:bodyPr/>
        <a:lstStyle/>
        <a:p>
          <a:endParaRPr lang="es-CO"/>
        </a:p>
      </dgm:t>
    </dgm:pt>
    <dgm:pt modelId="{8913D3DC-D64F-4966-8B0F-E933A9008257}" type="pres">
      <dgm:prSet presAssocID="{6A30E679-D46B-4E72-8FA2-1C5A15109E73}" presName="node" presStyleLbl="node1" presStyleIdx="4" presStyleCnt="6" custScaleX="116854" custScaleY="110810" custRadScaleRad="108328" custRadScaleInc="10787">
        <dgm:presLayoutVars>
          <dgm:bulletEnabled val="1"/>
        </dgm:presLayoutVars>
      </dgm:prSet>
      <dgm:spPr/>
      <dgm:t>
        <a:bodyPr/>
        <a:lstStyle/>
        <a:p>
          <a:endParaRPr lang="es-CO"/>
        </a:p>
      </dgm:t>
    </dgm:pt>
    <dgm:pt modelId="{570A1622-18A9-41D1-B5EB-F0A2BF1B327B}" type="pres">
      <dgm:prSet presAssocID="{5BD70349-1A4A-434A-B344-FDAD86A88A91}" presName="parTrans" presStyleLbl="sibTrans2D1" presStyleIdx="5" presStyleCnt="6"/>
      <dgm:spPr/>
      <dgm:t>
        <a:bodyPr/>
        <a:lstStyle/>
        <a:p>
          <a:endParaRPr lang="es-CO"/>
        </a:p>
      </dgm:t>
    </dgm:pt>
    <dgm:pt modelId="{935A7040-B15A-47F3-940A-483C8106D465}" type="pres">
      <dgm:prSet presAssocID="{5BD70349-1A4A-434A-B344-FDAD86A88A91}" presName="connectorText" presStyleLbl="sibTrans2D1" presStyleIdx="5" presStyleCnt="6"/>
      <dgm:spPr/>
      <dgm:t>
        <a:bodyPr/>
        <a:lstStyle/>
        <a:p>
          <a:endParaRPr lang="es-CO"/>
        </a:p>
      </dgm:t>
    </dgm:pt>
    <dgm:pt modelId="{74B73556-77E3-429C-BBCD-4D1A63BA23FC}" type="pres">
      <dgm:prSet presAssocID="{8C6EAC2D-7DEA-4B7A-8561-B520FBEB862B}" presName="node" presStyleLbl="node1" presStyleIdx="5" presStyleCnt="6" custScaleX="116854" custScaleY="110810" custRadScaleRad="113544" custRadScaleInc="2178">
        <dgm:presLayoutVars>
          <dgm:bulletEnabled val="1"/>
        </dgm:presLayoutVars>
      </dgm:prSet>
      <dgm:spPr/>
      <dgm:t>
        <a:bodyPr/>
        <a:lstStyle/>
        <a:p>
          <a:endParaRPr lang="es-CO"/>
        </a:p>
      </dgm:t>
    </dgm:pt>
  </dgm:ptLst>
  <dgm:cxnLst>
    <dgm:cxn modelId="{B2EEAD3A-83D0-45C5-9365-04541B5830E0}" srcId="{C96ADFE3-2C12-482F-9FE6-51EBEFC401B4}" destId="{E5996B26-5D60-4083-881E-5324994911CD}" srcOrd="0" destOrd="0" parTransId="{6C253B87-AAC0-461C-95D3-E50F1C8B7A08}" sibTransId="{3CE93770-D730-49B8-A465-405354CFC621}"/>
    <dgm:cxn modelId="{18DD1FA8-4F48-40E7-822A-BF164839881D}" type="presOf" srcId="{6A74FE1E-1C9C-44DD-AFCC-A6EE879C76CD}" destId="{99C8A261-EF8C-4024-8C43-D12946165778}" srcOrd="1" destOrd="0" presId="urn:microsoft.com/office/officeart/2005/8/layout/radial5"/>
    <dgm:cxn modelId="{6BECB977-EBD3-4EC8-9D0E-DE45B1265D8E}" type="presOf" srcId="{0D0AA205-9EB4-41C6-9350-7EC6D1FC6382}" destId="{59248902-7A86-4DE6-8DF7-C3D54E5C2ABF}" srcOrd="0" destOrd="0" presId="urn:microsoft.com/office/officeart/2005/8/layout/radial5"/>
    <dgm:cxn modelId="{A703415A-7BF9-4667-AE97-F234DAD06FE9}" type="presOf" srcId="{81B60F6C-3BDE-49B3-B801-60F6CDB59FEF}" destId="{9EC80746-6913-4AE3-BB72-4DFC67F8A9C6}" srcOrd="0" destOrd="0" presId="urn:microsoft.com/office/officeart/2005/8/layout/radial5"/>
    <dgm:cxn modelId="{82EFD116-CEF7-43FB-A779-FE24CA427B16}" type="presOf" srcId="{867D31C8-A0FB-4ECA-B164-93FFED089397}" destId="{D8ED526A-762B-45B9-ACDA-E1AF29009A1B}" srcOrd="1" destOrd="0" presId="urn:microsoft.com/office/officeart/2005/8/layout/radial5"/>
    <dgm:cxn modelId="{BE4A0C70-661F-4999-BB52-B3ECF33E2B7F}" type="presOf" srcId="{AF27F48D-FB74-46C3-ABAE-F909DDDD49D0}" destId="{444F677F-DAA1-4E93-9138-EB1AAF76391C}" srcOrd="0" destOrd="0" presId="urn:microsoft.com/office/officeart/2005/8/layout/radial5"/>
    <dgm:cxn modelId="{12845ED7-0DE8-4FC5-9B15-148BB63F0C34}" type="presOf" srcId="{6C253B87-AAC0-461C-95D3-E50F1C8B7A08}" destId="{3DAA5442-11D4-45A8-9B71-70075B7CC5EA}" srcOrd="1" destOrd="0" presId="urn:microsoft.com/office/officeart/2005/8/layout/radial5"/>
    <dgm:cxn modelId="{5BFDA135-06DD-46C1-823A-4791E817E2D2}" srcId="{C96ADFE3-2C12-482F-9FE6-51EBEFC401B4}" destId="{AF27F48D-FB74-46C3-ABAE-F909DDDD49D0}" srcOrd="1" destOrd="0" parTransId="{6A534CFB-569F-449F-B8D1-85B982D9D3A6}" sibTransId="{F065562B-4B49-4DC7-ABE5-DBCD05193922}"/>
    <dgm:cxn modelId="{888842B3-3A0C-4037-A016-E180201509AE}" type="presOf" srcId="{1E550B59-0E66-44A7-9D98-FD2062F3B300}" destId="{23C29F9B-B4FC-4BD8-9A82-8D01968BCBED}" srcOrd="0" destOrd="0" presId="urn:microsoft.com/office/officeart/2005/8/layout/radial5"/>
    <dgm:cxn modelId="{79555E02-A715-4CE9-99A4-FCF25FB74062}" type="presOf" srcId="{5BD70349-1A4A-434A-B344-FDAD86A88A91}" destId="{935A7040-B15A-47F3-940A-483C8106D465}" srcOrd="1" destOrd="0" presId="urn:microsoft.com/office/officeart/2005/8/layout/radial5"/>
    <dgm:cxn modelId="{BEF9B095-C4AB-4833-8389-3B86995E5065}" srcId="{C96ADFE3-2C12-482F-9FE6-51EBEFC401B4}" destId="{6A30E679-D46B-4E72-8FA2-1C5A15109E73}" srcOrd="4" destOrd="0" parTransId="{0D0AA205-9EB4-41C6-9350-7EC6D1FC6382}" sibTransId="{D74D297F-0790-46F8-86EB-38166EFA5A72}"/>
    <dgm:cxn modelId="{C84E09A7-FD86-4A95-9680-05E817C5F902}" type="presOf" srcId="{C96ADFE3-2C12-482F-9FE6-51EBEFC401B4}" destId="{B5E12292-DCAE-40EE-92E2-A4D2A3C58775}" srcOrd="0" destOrd="0" presId="urn:microsoft.com/office/officeart/2005/8/layout/radial5"/>
    <dgm:cxn modelId="{870A019B-57C4-4EBF-B5DC-C61794819009}" srcId="{C96ADFE3-2C12-482F-9FE6-51EBEFC401B4}" destId="{81B60F6C-3BDE-49B3-B801-60F6CDB59FEF}" srcOrd="2" destOrd="0" parTransId="{6A74FE1E-1C9C-44DD-AFCC-A6EE879C76CD}" sibTransId="{7E69A793-339E-4242-85CD-C74E8EED5DF5}"/>
    <dgm:cxn modelId="{8110A18A-13B5-4BFA-8455-A57C89C4882B}" type="presOf" srcId="{6A534CFB-569F-449F-B8D1-85B982D9D3A6}" destId="{71E0FCA8-6F7D-424B-9554-1C01D63B80F0}" srcOrd="0" destOrd="0" presId="urn:microsoft.com/office/officeart/2005/8/layout/radial5"/>
    <dgm:cxn modelId="{D25A02D3-37E3-42F4-A3DD-0BC3B4A75F16}" type="presOf" srcId="{6C253B87-AAC0-461C-95D3-E50F1C8B7A08}" destId="{D6754D1D-164F-4643-B910-0A14AB9879A3}" srcOrd="0" destOrd="0" presId="urn:microsoft.com/office/officeart/2005/8/layout/radial5"/>
    <dgm:cxn modelId="{A6C09FB3-BE3D-43C6-96D7-ECA4FC8C13AD}" type="presOf" srcId="{6A534CFB-569F-449F-B8D1-85B982D9D3A6}" destId="{3720A5B1-3A6B-431D-8AAF-6909363D54A8}" srcOrd="1" destOrd="0" presId="urn:microsoft.com/office/officeart/2005/8/layout/radial5"/>
    <dgm:cxn modelId="{D4B56AFA-C88D-403D-A4BF-3A6C7D878A42}" srcId="{C96ADFE3-2C12-482F-9FE6-51EBEFC401B4}" destId="{1E550B59-0E66-44A7-9D98-FD2062F3B300}" srcOrd="3" destOrd="0" parTransId="{867D31C8-A0FB-4ECA-B164-93FFED089397}" sibTransId="{A1328628-B7C2-4FF8-A7D9-1FF14570A068}"/>
    <dgm:cxn modelId="{2D2238F8-012F-4A92-AFD8-5E2FC3E1DB7D}" type="presOf" srcId="{0D0AA205-9EB4-41C6-9350-7EC6D1FC6382}" destId="{BC9723A4-21FC-4128-AC37-ACC6B0CE05DA}" srcOrd="1" destOrd="0" presId="urn:microsoft.com/office/officeart/2005/8/layout/radial5"/>
    <dgm:cxn modelId="{F39925E9-769B-42CC-81EC-A6FCBB586234}" srcId="{DCC95AC4-1A48-4F9C-932C-EABDE3A47105}" destId="{C96ADFE3-2C12-482F-9FE6-51EBEFC401B4}" srcOrd="0" destOrd="0" parTransId="{AABA6B2C-23B9-4FF7-9B96-88ED9A9DA362}" sibTransId="{08D1AA64-AF23-41F9-B02B-C022F1032DB4}"/>
    <dgm:cxn modelId="{9F15FCEA-B327-4A76-BBDC-B4F5C53FF44A}" type="presOf" srcId="{8C6EAC2D-7DEA-4B7A-8561-B520FBEB862B}" destId="{74B73556-77E3-429C-BBCD-4D1A63BA23FC}" srcOrd="0" destOrd="0" presId="urn:microsoft.com/office/officeart/2005/8/layout/radial5"/>
    <dgm:cxn modelId="{FA81EBC2-F24C-4BA1-A345-58879A64D273}" srcId="{C96ADFE3-2C12-482F-9FE6-51EBEFC401B4}" destId="{8C6EAC2D-7DEA-4B7A-8561-B520FBEB862B}" srcOrd="5" destOrd="0" parTransId="{5BD70349-1A4A-434A-B344-FDAD86A88A91}" sibTransId="{7CB55B4B-382B-4394-BE57-FEA0377D8780}"/>
    <dgm:cxn modelId="{4810AA15-DF5D-4752-B32D-AE724BF65030}" type="presOf" srcId="{E5996B26-5D60-4083-881E-5324994911CD}" destId="{FA5585FF-7496-4B4E-8068-E0DFAB44724B}" srcOrd="0" destOrd="0" presId="urn:microsoft.com/office/officeart/2005/8/layout/radial5"/>
    <dgm:cxn modelId="{3FAC2BD6-1B7D-42A5-AAC8-27346B03A7EF}" type="presOf" srcId="{867D31C8-A0FB-4ECA-B164-93FFED089397}" destId="{090871D4-27CC-415C-92CD-4BEF71CBD0E1}" srcOrd="0" destOrd="0" presId="urn:microsoft.com/office/officeart/2005/8/layout/radial5"/>
    <dgm:cxn modelId="{E2874034-A22A-4931-93DC-734C96F44068}" type="presOf" srcId="{6A30E679-D46B-4E72-8FA2-1C5A15109E73}" destId="{8913D3DC-D64F-4966-8B0F-E933A9008257}" srcOrd="0" destOrd="0" presId="urn:microsoft.com/office/officeart/2005/8/layout/radial5"/>
    <dgm:cxn modelId="{4F396D85-0E3A-40C5-B7C8-2D6ECBA15754}" type="presOf" srcId="{5BD70349-1A4A-434A-B344-FDAD86A88A91}" destId="{570A1622-18A9-41D1-B5EB-F0A2BF1B327B}" srcOrd="0" destOrd="0" presId="urn:microsoft.com/office/officeart/2005/8/layout/radial5"/>
    <dgm:cxn modelId="{57BFB3AD-1FEF-46FA-AAE3-EDF6C532D388}" type="presOf" srcId="{DCC95AC4-1A48-4F9C-932C-EABDE3A47105}" destId="{96B78A4B-1BD5-4AB1-AD34-F61D25E2D551}" srcOrd="0" destOrd="0" presId="urn:microsoft.com/office/officeart/2005/8/layout/radial5"/>
    <dgm:cxn modelId="{E21C583F-4220-4D06-AA49-939636170F06}" type="presOf" srcId="{6A74FE1E-1C9C-44DD-AFCC-A6EE879C76CD}" destId="{ABC95FE1-F01A-4514-9796-D1BCAF4A2FFC}" srcOrd="0" destOrd="0" presId="urn:microsoft.com/office/officeart/2005/8/layout/radial5"/>
    <dgm:cxn modelId="{FECC54A0-1E52-4817-B80C-03615119D7A6}" type="presParOf" srcId="{96B78A4B-1BD5-4AB1-AD34-F61D25E2D551}" destId="{B5E12292-DCAE-40EE-92E2-A4D2A3C58775}" srcOrd="0" destOrd="0" presId="urn:microsoft.com/office/officeart/2005/8/layout/radial5"/>
    <dgm:cxn modelId="{9A4C6119-1BA1-41C1-8045-C29C1629217E}" type="presParOf" srcId="{96B78A4B-1BD5-4AB1-AD34-F61D25E2D551}" destId="{D6754D1D-164F-4643-B910-0A14AB9879A3}" srcOrd="1" destOrd="0" presId="urn:microsoft.com/office/officeart/2005/8/layout/radial5"/>
    <dgm:cxn modelId="{7AA0DC23-7B72-4568-9066-72BFCEF3820E}" type="presParOf" srcId="{D6754D1D-164F-4643-B910-0A14AB9879A3}" destId="{3DAA5442-11D4-45A8-9B71-70075B7CC5EA}" srcOrd="0" destOrd="0" presId="urn:microsoft.com/office/officeart/2005/8/layout/radial5"/>
    <dgm:cxn modelId="{B527038B-1D70-4F0A-AF4E-CD6852B1BEAF}" type="presParOf" srcId="{96B78A4B-1BD5-4AB1-AD34-F61D25E2D551}" destId="{FA5585FF-7496-4B4E-8068-E0DFAB44724B}" srcOrd="2" destOrd="0" presId="urn:microsoft.com/office/officeart/2005/8/layout/radial5"/>
    <dgm:cxn modelId="{F3024FCE-92C7-423C-9487-EEF8F4A797E0}" type="presParOf" srcId="{96B78A4B-1BD5-4AB1-AD34-F61D25E2D551}" destId="{71E0FCA8-6F7D-424B-9554-1C01D63B80F0}" srcOrd="3" destOrd="0" presId="urn:microsoft.com/office/officeart/2005/8/layout/radial5"/>
    <dgm:cxn modelId="{052DCD18-B818-4189-ADDD-DC8938664D6D}" type="presParOf" srcId="{71E0FCA8-6F7D-424B-9554-1C01D63B80F0}" destId="{3720A5B1-3A6B-431D-8AAF-6909363D54A8}" srcOrd="0" destOrd="0" presId="urn:microsoft.com/office/officeart/2005/8/layout/radial5"/>
    <dgm:cxn modelId="{9A3BE905-9E8D-4719-9083-43862A2D0222}" type="presParOf" srcId="{96B78A4B-1BD5-4AB1-AD34-F61D25E2D551}" destId="{444F677F-DAA1-4E93-9138-EB1AAF76391C}" srcOrd="4" destOrd="0" presId="urn:microsoft.com/office/officeart/2005/8/layout/radial5"/>
    <dgm:cxn modelId="{5E04B66D-D20F-46EE-8307-B7B56F0C39BC}" type="presParOf" srcId="{96B78A4B-1BD5-4AB1-AD34-F61D25E2D551}" destId="{ABC95FE1-F01A-4514-9796-D1BCAF4A2FFC}" srcOrd="5" destOrd="0" presId="urn:microsoft.com/office/officeart/2005/8/layout/radial5"/>
    <dgm:cxn modelId="{0BF0F773-224C-4590-A947-77C533321F85}" type="presParOf" srcId="{ABC95FE1-F01A-4514-9796-D1BCAF4A2FFC}" destId="{99C8A261-EF8C-4024-8C43-D12946165778}" srcOrd="0" destOrd="0" presId="urn:microsoft.com/office/officeart/2005/8/layout/radial5"/>
    <dgm:cxn modelId="{E880C059-0365-409C-8FD1-FA3B1165F3E7}" type="presParOf" srcId="{96B78A4B-1BD5-4AB1-AD34-F61D25E2D551}" destId="{9EC80746-6913-4AE3-BB72-4DFC67F8A9C6}" srcOrd="6" destOrd="0" presId="urn:microsoft.com/office/officeart/2005/8/layout/radial5"/>
    <dgm:cxn modelId="{6411E9E9-1CD1-4CAF-B0ED-DD36B0E9D17F}" type="presParOf" srcId="{96B78A4B-1BD5-4AB1-AD34-F61D25E2D551}" destId="{090871D4-27CC-415C-92CD-4BEF71CBD0E1}" srcOrd="7" destOrd="0" presId="urn:microsoft.com/office/officeart/2005/8/layout/radial5"/>
    <dgm:cxn modelId="{CCD9A2AE-C918-4F09-B74E-4D648B8D190E}" type="presParOf" srcId="{090871D4-27CC-415C-92CD-4BEF71CBD0E1}" destId="{D8ED526A-762B-45B9-ACDA-E1AF29009A1B}" srcOrd="0" destOrd="0" presId="urn:microsoft.com/office/officeart/2005/8/layout/radial5"/>
    <dgm:cxn modelId="{1BBEFFCD-18C9-4F64-AF16-54AE6805B8A3}" type="presParOf" srcId="{96B78A4B-1BD5-4AB1-AD34-F61D25E2D551}" destId="{23C29F9B-B4FC-4BD8-9A82-8D01968BCBED}" srcOrd="8" destOrd="0" presId="urn:microsoft.com/office/officeart/2005/8/layout/radial5"/>
    <dgm:cxn modelId="{3FCAE020-1BDE-4C0A-9F8E-A4539873F8EC}" type="presParOf" srcId="{96B78A4B-1BD5-4AB1-AD34-F61D25E2D551}" destId="{59248902-7A86-4DE6-8DF7-C3D54E5C2ABF}" srcOrd="9" destOrd="0" presId="urn:microsoft.com/office/officeart/2005/8/layout/radial5"/>
    <dgm:cxn modelId="{87A4B2EE-7C72-4CC8-AB87-45D156CF1714}" type="presParOf" srcId="{59248902-7A86-4DE6-8DF7-C3D54E5C2ABF}" destId="{BC9723A4-21FC-4128-AC37-ACC6B0CE05DA}" srcOrd="0" destOrd="0" presId="urn:microsoft.com/office/officeart/2005/8/layout/radial5"/>
    <dgm:cxn modelId="{17066BFD-CE2F-41D1-8252-AF1FBB2BC503}" type="presParOf" srcId="{96B78A4B-1BD5-4AB1-AD34-F61D25E2D551}" destId="{8913D3DC-D64F-4966-8B0F-E933A9008257}" srcOrd="10" destOrd="0" presId="urn:microsoft.com/office/officeart/2005/8/layout/radial5"/>
    <dgm:cxn modelId="{E5BC27B2-1DFC-4932-ABDA-86C1579419E0}" type="presParOf" srcId="{96B78A4B-1BD5-4AB1-AD34-F61D25E2D551}" destId="{570A1622-18A9-41D1-B5EB-F0A2BF1B327B}" srcOrd="11" destOrd="0" presId="urn:microsoft.com/office/officeart/2005/8/layout/radial5"/>
    <dgm:cxn modelId="{AC24D833-02E7-4EF6-B859-DD4787D4C50D}" type="presParOf" srcId="{570A1622-18A9-41D1-B5EB-F0A2BF1B327B}" destId="{935A7040-B15A-47F3-940A-483C8106D465}" srcOrd="0" destOrd="0" presId="urn:microsoft.com/office/officeart/2005/8/layout/radial5"/>
    <dgm:cxn modelId="{1A9E9C17-CC91-4FE1-A08D-D984FF43EAEF}" type="presParOf" srcId="{96B78A4B-1BD5-4AB1-AD34-F61D25E2D551}" destId="{74B73556-77E3-429C-BBCD-4D1A63BA23FC}"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95AC4-1A48-4F9C-932C-EABDE3A47105}" type="doc">
      <dgm:prSet loTypeId="urn:microsoft.com/office/officeart/2005/8/layout/radial5" loCatId="relationship" qsTypeId="urn:microsoft.com/office/officeart/2005/8/quickstyle/simple1" qsCatId="simple" csTypeId="urn:microsoft.com/office/officeart/2005/8/colors/accent2_1" csCatId="accent2" phldr="1"/>
      <dgm:spPr/>
      <dgm:t>
        <a:bodyPr/>
        <a:lstStyle/>
        <a:p>
          <a:endParaRPr lang="es-ES"/>
        </a:p>
      </dgm:t>
    </dgm:pt>
    <dgm:pt modelId="{C96ADFE3-2C12-482F-9FE6-51EBEFC401B4}">
      <dgm:prSet phldrT="[Texto]" custT="1"/>
      <dgm:spPr/>
      <dgm:t>
        <a:bodyPr/>
        <a:lstStyle/>
        <a:p>
          <a:r>
            <a:rPr lang="es-ES" sz="1000" b="1" dirty="0" smtClean="0">
              <a:latin typeface="+mn-lt"/>
            </a:rPr>
            <a:t>Artículo 1: principios generales y ambientales</a:t>
          </a:r>
          <a:endParaRPr lang="es-ES" sz="1000" b="1" dirty="0">
            <a:latin typeface="+mn-lt"/>
          </a:endParaRPr>
        </a:p>
      </dgm:t>
    </dgm:pt>
    <dgm:pt modelId="{AABA6B2C-23B9-4FF7-9B96-88ED9A9DA362}" type="parTrans" cxnId="{F39925E9-769B-42CC-81EC-A6FCBB586234}">
      <dgm:prSet/>
      <dgm:spPr/>
      <dgm:t>
        <a:bodyPr/>
        <a:lstStyle/>
        <a:p>
          <a:endParaRPr lang="es-ES" sz="1200"/>
        </a:p>
      </dgm:t>
    </dgm:pt>
    <dgm:pt modelId="{08D1AA64-AF23-41F9-B02B-C022F1032DB4}" type="sibTrans" cxnId="{F39925E9-769B-42CC-81EC-A6FCBB586234}">
      <dgm:prSet/>
      <dgm:spPr/>
      <dgm:t>
        <a:bodyPr/>
        <a:lstStyle/>
        <a:p>
          <a:endParaRPr lang="es-ES" sz="1200"/>
        </a:p>
      </dgm:t>
    </dgm:pt>
    <dgm:pt modelId="{AF27F48D-FB74-46C3-ABAE-F909DDDD49D0}">
      <dgm:prSet phldrT="[Texto]" custT="1"/>
      <dgm:spPr/>
      <dgm:t>
        <a:bodyPr/>
        <a:lstStyle/>
        <a:p>
          <a:r>
            <a:rPr lang="es-CO" sz="1200" b="1" dirty="0">
              <a:latin typeface="+mn-lt"/>
            </a:rPr>
            <a:t>SINA: </a:t>
          </a:r>
          <a:r>
            <a:rPr lang="es-CO" sz="1200" dirty="0">
              <a:latin typeface="+mn-lt"/>
            </a:rPr>
            <a:t>defina los mecanismo de actuación del estado y la sociedad. . </a:t>
          </a:r>
          <a:endParaRPr lang="es-ES" sz="1200" dirty="0">
            <a:latin typeface="+mn-lt"/>
          </a:endParaRPr>
        </a:p>
      </dgm:t>
    </dgm:pt>
    <dgm:pt modelId="{6A534CFB-569F-449F-B8D1-85B982D9D3A6}" type="parTrans" cxnId="{5BFDA135-06DD-46C1-823A-4791E817E2D2}">
      <dgm:prSet custT="1"/>
      <dgm:spPr/>
      <dgm:t>
        <a:bodyPr/>
        <a:lstStyle/>
        <a:p>
          <a:endParaRPr lang="es-ES" sz="1200"/>
        </a:p>
      </dgm:t>
    </dgm:pt>
    <dgm:pt modelId="{F065562B-4B49-4DC7-ABE5-DBCD05193922}" type="sibTrans" cxnId="{5BFDA135-06DD-46C1-823A-4791E817E2D2}">
      <dgm:prSet/>
      <dgm:spPr/>
      <dgm:t>
        <a:bodyPr/>
        <a:lstStyle/>
        <a:p>
          <a:endParaRPr lang="es-ES" sz="1200"/>
        </a:p>
      </dgm:t>
    </dgm:pt>
    <dgm:pt modelId="{81B60F6C-3BDE-49B3-B801-60F6CDB59FEF}">
      <dgm:prSet phldrT="[Texto]" custT="1"/>
      <dgm:spPr/>
      <dgm:t>
        <a:bodyPr/>
        <a:lstStyle/>
        <a:p>
          <a:r>
            <a:rPr lang="es-CO" sz="1200" b="1" dirty="0">
              <a:latin typeface="+mn-lt"/>
            </a:rPr>
            <a:t>Estudios de impacto ambiental</a:t>
          </a:r>
          <a:r>
            <a:rPr lang="es-CO" sz="1200" dirty="0">
              <a:latin typeface="+mn-lt"/>
            </a:rPr>
            <a:t>: instrumento necesario para la toma de decisiones. </a:t>
          </a:r>
          <a:endParaRPr lang="es-ES" sz="1200" dirty="0">
            <a:latin typeface="+mn-lt"/>
          </a:endParaRPr>
        </a:p>
      </dgm:t>
    </dgm:pt>
    <dgm:pt modelId="{6A74FE1E-1C9C-44DD-AFCC-A6EE879C76CD}" type="parTrans" cxnId="{870A019B-57C4-4EBF-B5DC-C61794819009}">
      <dgm:prSet custT="1"/>
      <dgm:spPr/>
      <dgm:t>
        <a:bodyPr/>
        <a:lstStyle/>
        <a:p>
          <a:endParaRPr lang="es-ES" sz="1200"/>
        </a:p>
      </dgm:t>
    </dgm:pt>
    <dgm:pt modelId="{7E69A793-339E-4242-85CD-C74E8EED5DF5}" type="sibTrans" cxnId="{870A019B-57C4-4EBF-B5DC-C61794819009}">
      <dgm:prSet/>
      <dgm:spPr/>
      <dgm:t>
        <a:bodyPr/>
        <a:lstStyle/>
        <a:p>
          <a:endParaRPr lang="es-ES" sz="1200"/>
        </a:p>
      </dgm:t>
    </dgm:pt>
    <dgm:pt modelId="{1E550B59-0E66-44A7-9D98-FD2062F3B300}">
      <dgm:prSet phldrT="[Texto]" custT="1"/>
      <dgm:spPr/>
      <dgm:t>
        <a:bodyPr/>
        <a:lstStyle/>
        <a:p>
          <a:r>
            <a:rPr lang="es-CO" sz="1200" b="1" dirty="0">
              <a:latin typeface="+mn-lt"/>
            </a:rPr>
            <a:t>Protección y recuperación: </a:t>
          </a:r>
          <a:r>
            <a:rPr lang="es-CO" sz="1200" dirty="0">
              <a:latin typeface="+mn-lt"/>
            </a:rPr>
            <a:t>participa la comunidad, el estado y las entidades no gubernamentales.</a:t>
          </a:r>
          <a:endParaRPr lang="es-ES" sz="1200" dirty="0">
            <a:latin typeface="+mn-lt"/>
          </a:endParaRPr>
        </a:p>
      </dgm:t>
    </dgm:pt>
    <dgm:pt modelId="{867D31C8-A0FB-4ECA-B164-93FFED089397}" type="parTrans" cxnId="{D4B56AFA-C88D-403D-A4BF-3A6C7D878A42}">
      <dgm:prSet custT="1"/>
      <dgm:spPr/>
      <dgm:t>
        <a:bodyPr/>
        <a:lstStyle/>
        <a:p>
          <a:endParaRPr lang="es-ES" sz="1200"/>
        </a:p>
      </dgm:t>
    </dgm:pt>
    <dgm:pt modelId="{A1328628-B7C2-4FF8-A7D9-1FF14570A068}" type="sibTrans" cxnId="{D4B56AFA-C88D-403D-A4BF-3A6C7D878A42}">
      <dgm:prSet/>
      <dgm:spPr/>
      <dgm:t>
        <a:bodyPr/>
        <a:lstStyle/>
        <a:p>
          <a:endParaRPr lang="es-ES" sz="1200"/>
        </a:p>
      </dgm:t>
    </dgm:pt>
    <dgm:pt modelId="{6A30E679-D46B-4E72-8FA2-1C5A15109E73}">
      <dgm:prSet phldrT="[Texto]" custT="1"/>
      <dgm:spPr/>
      <dgm:t>
        <a:bodyPr/>
        <a:lstStyle/>
        <a:p>
          <a:r>
            <a:rPr lang="es-CO" sz="1200" b="1" dirty="0">
              <a:latin typeface="+mn-lt"/>
            </a:rPr>
            <a:t>Prevención de desastres: </a:t>
          </a:r>
          <a:r>
            <a:rPr lang="es-CO" sz="1200" dirty="0">
              <a:latin typeface="+mn-lt"/>
            </a:rPr>
            <a:t>será un tema de interés donde se tomara medidas. </a:t>
          </a:r>
          <a:endParaRPr lang="es-ES" sz="1200" dirty="0">
            <a:latin typeface="+mn-lt"/>
          </a:endParaRPr>
        </a:p>
      </dgm:t>
    </dgm:pt>
    <dgm:pt modelId="{0D0AA205-9EB4-41C6-9350-7EC6D1FC6382}" type="parTrans" cxnId="{BEF9B095-C4AB-4833-8389-3B86995E5065}">
      <dgm:prSet custT="1"/>
      <dgm:spPr/>
      <dgm:t>
        <a:bodyPr/>
        <a:lstStyle/>
        <a:p>
          <a:endParaRPr lang="es-ES" sz="1200"/>
        </a:p>
      </dgm:t>
    </dgm:pt>
    <dgm:pt modelId="{D74D297F-0790-46F8-86EB-38166EFA5A72}" type="sibTrans" cxnId="{BEF9B095-C4AB-4833-8389-3B86995E5065}">
      <dgm:prSet/>
      <dgm:spPr/>
      <dgm:t>
        <a:bodyPr/>
        <a:lstStyle/>
        <a:p>
          <a:endParaRPr lang="es-ES" sz="1200"/>
        </a:p>
      </dgm:t>
    </dgm:pt>
    <dgm:pt modelId="{8C6EAC2D-7DEA-4B7A-8561-B520FBEB862B}">
      <dgm:prSet phldrT="[Texto]" custT="1"/>
      <dgm:spPr/>
      <dgm:t>
        <a:bodyPr/>
        <a:lstStyle/>
        <a:p>
          <a:r>
            <a:rPr lang="es-CO" sz="1200" b="1" dirty="0">
              <a:latin typeface="+mn-lt"/>
            </a:rPr>
            <a:t>Costos</a:t>
          </a:r>
          <a:r>
            <a:rPr lang="es-CO" sz="1200" dirty="0">
              <a:latin typeface="+mn-lt"/>
            </a:rPr>
            <a:t>: el estado tendrá que asumir los costos por prevención, restauración o del deterioro del medio ambiente. </a:t>
          </a:r>
          <a:endParaRPr lang="es-ES" sz="1200" dirty="0">
            <a:latin typeface="+mn-lt"/>
          </a:endParaRPr>
        </a:p>
      </dgm:t>
    </dgm:pt>
    <dgm:pt modelId="{5BD70349-1A4A-434A-B344-FDAD86A88A91}" type="parTrans" cxnId="{FA81EBC2-F24C-4BA1-A345-58879A64D273}">
      <dgm:prSet custT="1"/>
      <dgm:spPr/>
      <dgm:t>
        <a:bodyPr/>
        <a:lstStyle/>
        <a:p>
          <a:endParaRPr lang="es-ES" sz="1200"/>
        </a:p>
      </dgm:t>
    </dgm:pt>
    <dgm:pt modelId="{7CB55B4B-382B-4394-BE57-FEA0377D8780}" type="sibTrans" cxnId="{FA81EBC2-F24C-4BA1-A345-58879A64D273}">
      <dgm:prSet/>
      <dgm:spPr/>
      <dgm:t>
        <a:bodyPr/>
        <a:lstStyle/>
        <a:p>
          <a:endParaRPr lang="es-ES" sz="1200"/>
        </a:p>
      </dgm:t>
    </dgm:pt>
    <dgm:pt modelId="{6CE408D9-2586-4790-BE5A-C2654821B0A7}">
      <dgm:prSet phldrT="[Texto]" custT="1"/>
      <dgm:spPr/>
      <dgm:t>
        <a:bodyPr/>
        <a:lstStyle/>
        <a:p>
          <a:endParaRPr lang="es-ES" sz="1200" dirty="0">
            <a:latin typeface="+mn-lt"/>
          </a:endParaRPr>
        </a:p>
      </dgm:t>
    </dgm:pt>
    <dgm:pt modelId="{676F2CC4-0447-4167-A570-6419AE2A4159}" type="parTrans" cxnId="{94B6FB62-17C5-4D4F-8176-B38C56CCE136}">
      <dgm:prSet/>
      <dgm:spPr/>
      <dgm:t>
        <a:bodyPr/>
        <a:lstStyle/>
        <a:p>
          <a:endParaRPr lang="es-MX" sz="1200"/>
        </a:p>
      </dgm:t>
    </dgm:pt>
    <dgm:pt modelId="{FA4B7801-378D-4F06-97CB-2C411234EF01}" type="sibTrans" cxnId="{94B6FB62-17C5-4D4F-8176-B38C56CCE136}">
      <dgm:prSet/>
      <dgm:spPr/>
      <dgm:t>
        <a:bodyPr/>
        <a:lstStyle/>
        <a:p>
          <a:endParaRPr lang="es-MX" sz="1200"/>
        </a:p>
      </dgm:t>
    </dgm:pt>
    <dgm:pt modelId="{48E655BA-B72A-44CE-A9EB-6C9968402DBD}">
      <dgm:prSet phldrT="[Texto]" custT="1"/>
      <dgm:spPr/>
      <dgm:t>
        <a:bodyPr/>
        <a:lstStyle/>
        <a:p>
          <a:r>
            <a:rPr lang="es-ES" sz="1200" b="1" dirty="0">
              <a:latin typeface="+mn-lt"/>
            </a:rPr>
            <a:t>Protección del paisaje: </a:t>
          </a:r>
          <a:r>
            <a:rPr lang="es-ES" sz="1200" b="0" dirty="0">
              <a:latin typeface="+mn-lt"/>
            </a:rPr>
            <a:t>Patrimonio común.</a:t>
          </a:r>
        </a:p>
      </dgm:t>
    </dgm:pt>
    <dgm:pt modelId="{6E87576D-11A5-42F1-B94E-BC490E6F9BAB}" type="parTrans" cxnId="{3421867F-AA26-4069-8AE6-F28B7D542394}">
      <dgm:prSet custT="1"/>
      <dgm:spPr/>
      <dgm:t>
        <a:bodyPr/>
        <a:lstStyle/>
        <a:p>
          <a:endParaRPr lang="es-MX" sz="1200"/>
        </a:p>
      </dgm:t>
    </dgm:pt>
    <dgm:pt modelId="{316BE75B-77B6-44DF-8898-529210FEFD86}" type="sibTrans" cxnId="{3421867F-AA26-4069-8AE6-F28B7D542394}">
      <dgm:prSet/>
      <dgm:spPr/>
      <dgm:t>
        <a:bodyPr/>
        <a:lstStyle/>
        <a:p>
          <a:endParaRPr lang="es-MX" sz="1200"/>
        </a:p>
      </dgm:t>
    </dgm:pt>
    <dgm:pt modelId="{96B78A4B-1BD5-4AB1-AD34-F61D25E2D551}" type="pres">
      <dgm:prSet presAssocID="{DCC95AC4-1A48-4F9C-932C-EABDE3A47105}" presName="Name0" presStyleCnt="0">
        <dgm:presLayoutVars>
          <dgm:chMax val="1"/>
          <dgm:dir/>
          <dgm:animLvl val="ctr"/>
          <dgm:resizeHandles val="exact"/>
        </dgm:presLayoutVars>
      </dgm:prSet>
      <dgm:spPr/>
      <dgm:t>
        <a:bodyPr/>
        <a:lstStyle/>
        <a:p>
          <a:endParaRPr lang="es-CO"/>
        </a:p>
      </dgm:t>
    </dgm:pt>
    <dgm:pt modelId="{B5E12292-DCAE-40EE-92E2-A4D2A3C58775}" type="pres">
      <dgm:prSet presAssocID="{C96ADFE3-2C12-482F-9FE6-51EBEFC401B4}" presName="centerShape" presStyleLbl="node0" presStyleIdx="0" presStyleCnt="1" custScaleX="124886" custScaleY="123969"/>
      <dgm:spPr/>
      <dgm:t>
        <a:bodyPr/>
        <a:lstStyle/>
        <a:p>
          <a:endParaRPr lang="es-CO"/>
        </a:p>
      </dgm:t>
    </dgm:pt>
    <dgm:pt modelId="{71E0FCA8-6F7D-424B-9554-1C01D63B80F0}" type="pres">
      <dgm:prSet presAssocID="{6A534CFB-569F-449F-B8D1-85B982D9D3A6}" presName="parTrans" presStyleLbl="sibTrans2D1" presStyleIdx="0" presStyleCnt="6"/>
      <dgm:spPr/>
      <dgm:t>
        <a:bodyPr/>
        <a:lstStyle/>
        <a:p>
          <a:endParaRPr lang="es-CO"/>
        </a:p>
      </dgm:t>
    </dgm:pt>
    <dgm:pt modelId="{3720A5B1-3A6B-431D-8AAF-6909363D54A8}" type="pres">
      <dgm:prSet presAssocID="{6A534CFB-569F-449F-B8D1-85B982D9D3A6}" presName="connectorText" presStyleLbl="sibTrans2D1" presStyleIdx="0" presStyleCnt="6"/>
      <dgm:spPr/>
      <dgm:t>
        <a:bodyPr/>
        <a:lstStyle/>
        <a:p>
          <a:endParaRPr lang="es-CO"/>
        </a:p>
      </dgm:t>
    </dgm:pt>
    <dgm:pt modelId="{444F677F-DAA1-4E93-9138-EB1AAF76391C}" type="pres">
      <dgm:prSet presAssocID="{AF27F48D-FB74-46C3-ABAE-F909DDDD49D0}" presName="node" presStyleLbl="node1" presStyleIdx="0" presStyleCnt="6" custScaleX="138799" custScaleY="125933" custRadScaleRad="94756" custRadScaleInc="532">
        <dgm:presLayoutVars>
          <dgm:bulletEnabled val="1"/>
        </dgm:presLayoutVars>
      </dgm:prSet>
      <dgm:spPr/>
      <dgm:t>
        <a:bodyPr/>
        <a:lstStyle/>
        <a:p>
          <a:endParaRPr lang="es-CO"/>
        </a:p>
      </dgm:t>
    </dgm:pt>
    <dgm:pt modelId="{ABC95FE1-F01A-4514-9796-D1BCAF4A2FFC}" type="pres">
      <dgm:prSet presAssocID="{6A74FE1E-1C9C-44DD-AFCC-A6EE879C76CD}" presName="parTrans" presStyleLbl="sibTrans2D1" presStyleIdx="1" presStyleCnt="6"/>
      <dgm:spPr/>
      <dgm:t>
        <a:bodyPr/>
        <a:lstStyle/>
        <a:p>
          <a:endParaRPr lang="es-CO"/>
        </a:p>
      </dgm:t>
    </dgm:pt>
    <dgm:pt modelId="{99C8A261-EF8C-4024-8C43-D12946165778}" type="pres">
      <dgm:prSet presAssocID="{6A74FE1E-1C9C-44DD-AFCC-A6EE879C76CD}" presName="connectorText" presStyleLbl="sibTrans2D1" presStyleIdx="1" presStyleCnt="6"/>
      <dgm:spPr/>
      <dgm:t>
        <a:bodyPr/>
        <a:lstStyle/>
        <a:p>
          <a:endParaRPr lang="es-CO"/>
        </a:p>
      </dgm:t>
    </dgm:pt>
    <dgm:pt modelId="{9EC80746-6913-4AE3-BB72-4DFC67F8A9C6}" type="pres">
      <dgm:prSet presAssocID="{81B60F6C-3BDE-49B3-B801-60F6CDB59FEF}" presName="node" presStyleLbl="node1" presStyleIdx="1" presStyleCnt="6" custScaleX="138799" custScaleY="124944" custRadScaleRad="111750" custRadScaleInc="-8401">
        <dgm:presLayoutVars>
          <dgm:bulletEnabled val="1"/>
        </dgm:presLayoutVars>
      </dgm:prSet>
      <dgm:spPr/>
      <dgm:t>
        <a:bodyPr/>
        <a:lstStyle/>
        <a:p>
          <a:endParaRPr lang="es-CO"/>
        </a:p>
      </dgm:t>
    </dgm:pt>
    <dgm:pt modelId="{090871D4-27CC-415C-92CD-4BEF71CBD0E1}" type="pres">
      <dgm:prSet presAssocID="{867D31C8-A0FB-4ECA-B164-93FFED089397}" presName="parTrans" presStyleLbl="sibTrans2D1" presStyleIdx="2" presStyleCnt="6"/>
      <dgm:spPr/>
      <dgm:t>
        <a:bodyPr/>
        <a:lstStyle/>
        <a:p>
          <a:endParaRPr lang="es-CO"/>
        </a:p>
      </dgm:t>
    </dgm:pt>
    <dgm:pt modelId="{D8ED526A-762B-45B9-ACDA-E1AF29009A1B}" type="pres">
      <dgm:prSet presAssocID="{867D31C8-A0FB-4ECA-B164-93FFED089397}" presName="connectorText" presStyleLbl="sibTrans2D1" presStyleIdx="2" presStyleCnt="6"/>
      <dgm:spPr/>
      <dgm:t>
        <a:bodyPr/>
        <a:lstStyle/>
        <a:p>
          <a:endParaRPr lang="es-CO"/>
        </a:p>
      </dgm:t>
    </dgm:pt>
    <dgm:pt modelId="{23C29F9B-B4FC-4BD8-9A82-8D01968BCBED}" type="pres">
      <dgm:prSet presAssocID="{1E550B59-0E66-44A7-9D98-FD2062F3B300}" presName="node" presStyleLbl="node1" presStyleIdx="2" presStyleCnt="6" custScaleX="179227" custScaleY="134128" custRadScaleRad="105819" custRadScaleInc="-16785">
        <dgm:presLayoutVars>
          <dgm:bulletEnabled val="1"/>
        </dgm:presLayoutVars>
      </dgm:prSet>
      <dgm:spPr/>
      <dgm:t>
        <a:bodyPr/>
        <a:lstStyle/>
        <a:p>
          <a:endParaRPr lang="es-CO"/>
        </a:p>
      </dgm:t>
    </dgm:pt>
    <dgm:pt modelId="{4F218E60-A044-4C47-BEA3-B6D45B096DA0}" type="pres">
      <dgm:prSet presAssocID="{6E87576D-11A5-42F1-B94E-BC490E6F9BAB}" presName="parTrans" presStyleLbl="sibTrans2D1" presStyleIdx="3" presStyleCnt="6"/>
      <dgm:spPr/>
      <dgm:t>
        <a:bodyPr/>
        <a:lstStyle/>
        <a:p>
          <a:endParaRPr lang="es-CO"/>
        </a:p>
      </dgm:t>
    </dgm:pt>
    <dgm:pt modelId="{F9D31FD4-F8B8-4AAC-89F7-C1B1076CE7C1}" type="pres">
      <dgm:prSet presAssocID="{6E87576D-11A5-42F1-B94E-BC490E6F9BAB}" presName="connectorText" presStyleLbl="sibTrans2D1" presStyleIdx="3" presStyleCnt="6"/>
      <dgm:spPr/>
      <dgm:t>
        <a:bodyPr/>
        <a:lstStyle/>
        <a:p>
          <a:endParaRPr lang="es-CO"/>
        </a:p>
      </dgm:t>
    </dgm:pt>
    <dgm:pt modelId="{67B93C24-F173-4CDA-A9ED-6DF0CEDD3453}" type="pres">
      <dgm:prSet presAssocID="{48E655BA-B72A-44CE-A9EB-6C9968402DBD}" presName="node" presStyleLbl="node1" presStyleIdx="3" presStyleCnt="6" custScaleX="133310" custScaleY="98677" custRadScaleRad="95800" custRadScaleInc="1382">
        <dgm:presLayoutVars>
          <dgm:bulletEnabled val="1"/>
        </dgm:presLayoutVars>
      </dgm:prSet>
      <dgm:spPr/>
      <dgm:t>
        <a:bodyPr/>
        <a:lstStyle/>
        <a:p>
          <a:endParaRPr lang="es-CO"/>
        </a:p>
      </dgm:t>
    </dgm:pt>
    <dgm:pt modelId="{59248902-7A86-4DE6-8DF7-C3D54E5C2ABF}" type="pres">
      <dgm:prSet presAssocID="{0D0AA205-9EB4-41C6-9350-7EC6D1FC6382}" presName="parTrans" presStyleLbl="sibTrans2D1" presStyleIdx="4" presStyleCnt="6"/>
      <dgm:spPr/>
      <dgm:t>
        <a:bodyPr/>
        <a:lstStyle/>
        <a:p>
          <a:endParaRPr lang="es-CO"/>
        </a:p>
      </dgm:t>
    </dgm:pt>
    <dgm:pt modelId="{BC9723A4-21FC-4128-AC37-ACC6B0CE05DA}" type="pres">
      <dgm:prSet presAssocID="{0D0AA205-9EB4-41C6-9350-7EC6D1FC6382}" presName="connectorText" presStyleLbl="sibTrans2D1" presStyleIdx="4" presStyleCnt="6"/>
      <dgm:spPr/>
      <dgm:t>
        <a:bodyPr/>
        <a:lstStyle/>
        <a:p>
          <a:endParaRPr lang="es-CO"/>
        </a:p>
      </dgm:t>
    </dgm:pt>
    <dgm:pt modelId="{8913D3DC-D64F-4966-8B0F-E933A9008257}" type="pres">
      <dgm:prSet presAssocID="{6A30E679-D46B-4E72-8FA2-1C5A15109E73}" presName="node" presStyleLbl="node1" presStyleIdx="4" presStyleCnt="6" custScaleX="153411" custScaleY="129101" custRadScaleRad="99876" custRadScaleInc="18005">
        <dgm:presLayoutVars>
          <dgm:bulletEnabled val="1"/>
        </dgm:presLayoutVars>
      </dgm:prSet>
      <dgm:spPr/>
      <dgm:t>
        <a:bodyPr/>
        <a:lstStyle/>
        <a:p>
          <a:endParaRPr lang="es-CO"/>
        </a:p>
      </dgm:t>
    </dgm:pt>
    <dgm:pt modelId="{570A1622-18A9-41D1-B5EB-F0A2BF1B327B}" type="pres">
      <dgm:prSet presAssocID="{5BD70349-1A4A-434A-B344-FDAD86A88A91}" presName="parTrans" presStyleLbl="sibTrans2D1" presStyleIdx="5" presStyleCnt="6"/>
      <dgm:spPr/>
      <dgm:t>
        <a:bodyPr/>
        <a:lstStyle/>
        <a:p>
          <a:endParaRPr lang="es-CO"/>
        </a:p>
      </dgm:t>
    </dgm:pt>
    <dgm:pt modelId="{935A7040-B15A-47F3-940A-483C8106D465}" type="pres">
      <dgm:prSet presAssocID="{5BD70349-1A4A-434A-B344-FDAD86A88A91}" presName="connectorText" presStyleLbl="sibTrans2D1" presStyleIdx="5" presStyleCnt="6"/>
      <dgm:spPr/>
      <dgm:t>
        <a:bodyPr/>
        <a:lstStyle/>
        <a:p>
          <a:endParaRPr lang="es-CO"/>
        </a:p>
      </dgm:t>
    </dgm:pt>
    <dgm:pt modelId="{74B73556-77E3-429C-BBCD-4D1A63BA23FC}" type="pres">
      <dgm:prSet presAssocID="{8C6EAC2D-7DEA-4B7A-8561-B520FBEB862B}" presName="node" presStyleLbl="node1" presStyleIdx="5" presStyleCnt="6" custScaleX="144211" custScaleY="142868" custRadScaleRad="113544" custRadScaleInc="2178">
        <dgm:presLayoutVars>
          <dgm:bulletEnabled val="1"/>
        </dgm:presLayoutVars>
      </dgm:prSet>
      <dgm:spPr/>
      <dgm:t>
        <a:bodyPr/>
        <a:lstStyle/>
        <a:p>
          <a:endParaRPr lang="es-CO"/>
        </a:p>
      </dgm:t>
    </dgm:pt>
  </dgm:ptLst>
  <dgm:cxnLst>
    <dgm:cxn modelId="{C839C396-0976-4518-8CF6-6DE34AEE26D4}" type="presOf" srcId="{0D0AA205-9EB4-41C6-9350-7EC6D1FC6382}" destId="{BC9723A4-21FC-4128-AC37-ACC6B0CE05DA}" srcOrd="1" destOrd="0" presId="urn:microsoft.com/office/officeart/2005/8/layout/radial5"/>
    <dgm:cxn modelId="{35A9D87C-4166-4832-88E0-E3463F5D60B8}" type="presOf" srcId="{6A74FE1E-1C9C-44DD-AFCC-A6EE879C76CD}" destId="{99C8A261-EF8C-4024-8C43-D12946165778}" srcOrd="1" destOrd="0" presId="urn:microsoft.com/office/officeart/2005/8/layout/radial5"/>
    <dgm:cxn modelId="{7829F352-9A16-4BF7-9BC6-06E54AAFB461}" type="presOf" srcId="{6A534CFB-569F-449F-B8D1-85B982D9D3A6}" destId="{3720A5B1-3A6B-431D-8AAF-6909363D54A8}" srcOrd="1" destOrd="0" presId="urn:microsoft.com/office/officeart/2005/8/layout/radial5"/>
    <dgm:cxn modelId="{2FB265D7-11A1-4F60-8B5D-F14EAE9E04EB}" type="presOf" srcId="{867D31C8-A0FB-4ECA-B164-93FFED089397}" destId="{D8ED526A-762B-45B9-ACDA-E1AF29009A1B}" srcOrd="1" destOrd="0" presId="urn:microsoft.com/office/officeart/2005/8/layout/radial5"/>
    <dgm:cxn modelId="{CD86252A-B2F4-4FEB-9CD4-5B7270539B47}" type="presOf" srcId="{81B60F6C-3BDE-49B3-B801-60F6CDB59FEF}" destId="{9EC80746-6913-4AE3-BB72-4DFC67F8A9C6}" srcOrd="0" destOrd="0" presId="urn:microsoft.com/office/officeart/2005/8/layout/radial5"/>
    <dgm:cxn modelId="{5BFDA135-06DD-46C1-823A-4791E817E2D2}" srcId="{C96ADFE3-2C12-482F-9FE6-51EBEFC401B4}" destId="{AF27F48D-FB74-46C3-ABAE-F909DDDD49D0}" srcOrd="0" destOrd="0" parTransId="{6A534CFB-569F-449F-B8D1-85B982D9D3A6}" sibTransId="{F065562B-4B49-4DC7-ABE5-DBCD05193922}"/>
    <dgm:cxn modelId="{AA9D173D-7524-412A-8CF2-37DF061B796F}" type="presOf" srcId="{6A30E679-D46B-4E72-8FA2-1C5A15109E73}" destId="{8913D3DC-D64F-4966-8B0F-E933A9008257}" srcOrd="0" destOrd="0" presId="urn:microsoft.com/office/officeart/2005/8/layout/radial5"/>
    <dgm:cxn modelId="{16949D48-0FE0-4A93-8EFC-C2E41C3077BC}" type="presOf" srcId="{6A74FE1E-1C9C-44DD-AFCC-A6EE879C76CD}" destId="{ABC95FE1-F01A-4514-9796-D1BCAF4A2FFC}" srcOrd="0" destOrd="0" presId="urn:microsoft.com/office/officeart/2005/8/layout/radial5"/>
    <dgm:cxn modelId="{A650FDDD-1B23-4D11-8BE1-C16B2C8014E4}" type="presOf" srcId="{867D31C8-A0FB-4ECA-B164-93FFED089397}" destId="{090871D4-27CC-415C-92CD-4BEF71CBD0E1}" srcOrd="0" destOrd="0" presId="urn:microsoft.com/office/officeart/2005/8/layout/radial5"/>
    <dgm:cxn modelId="{7A630D32-AAF4-4D7E-A40D-381FB60DF883}" type="presOf" srcId="{5BD70349-1A4A-434A-B344-FDAD86A88A91}" destId="{570A1622-18A9-41D1-B5EB-F0A2BF1B327B}" srcOrd="0" destOrd="0" presId="urn:microsoft.com/office/officeart/2005/8/layout/radial5"/>
    <dgm:cxn modelId="{BEF9B095-C4AB-4833-8389-3B86995E5065}" srcId="{C96ADFE3-2C12-482F-9FE6-51EBEFC401B4}" destId="{6A30E679-D46B-4E72-8FA2-1C5A15109E73}" srcOrd="4" destOrd="0" parTransId="{0D0AA205-9EB4-41C6-9350-7EC6D1FC6382}" sibTransId="{D74D297F-0790-46F8-86EB-38166EFA5A72}"/>
    <dgm:cxn modelId="{24081165-0877-4B5E-8EF2-FEC5C98223F2}" type="presOf" srcId="{6E87576D-11A5-42F1-B94E-BC490E6F9BAB}" destId="{4F218E60-A044-4C47-BEA3-B6D45B096DA0}" srcOrd="0" destOrd="0" presId="urn:microsoft.com/office/officeart/2005/8/layout/radial5"/>
    <dgm:cxn modelId="{F58FF84E-A90C-4ACF-8101-B74D0EB72388}" type="presOf" srcId="{AF27F48D-FB74-46C3-ABAE-F909DDDD49D0}" destId="{444F677F-DAA1-4E93-9138-EB1AAF76391C}" srcOrd="0" destOrd="0" presId="urn:microsoft.com/office/officeart/2005/8/layout/radial5"/>
    <dgm:cxn modelId="{870A019B-57C4-4EBF-B5DC-C61794819009}" srcId="{C96ADFE3-2C12-482F-9FE6-51EBEFC401B4}" destId="{81B60F6C-3BDE-49B3-B801-60F6CDB59FEF}" srcOrd="1" destOrd="0" parTransId="{6A74FE1E-1C9C-44DD-AFCC-A6EE879C76CD}" sibTransId="{7E69A793-339E-4242-85CD-C74E8EED5DF5}"/>
    <dgm:cxn modelId="{298419E9-2254-47BA-9F01-2D25F547655C}" type="presOf" srcId="{6E87576D-11A5-42F1-B94E-BC490E6F9BAB}" destId="{F9D31FD4-F8B8-4AAC-89F7-C1B1076CE7C1}" srcOrd="1" destOrd="0" presId="urn:microsoft.com/office/officeart/2005/8/layout/radial5"/>
    <dgm:cxn modelId="{8F47562C-1BEE-4EA6-8DE6-1D52DD729750}" type="presOf" srcId="{0D0AA205-9EB4-41C6-9350-7EC6D1FC6382}" destId="{59248902-7A86-4DE6-8DF7-C3D54E5C2ABF}" srcOrd="0" destOrd="0" presId="urn:microsoft.com/office/officeart/2005/8/layout/radial5"/>
    <dgm:cxn modelId="{D4B56AFA-C88D-403D-A4BF-3A6C7D878A42}" srcId="{C96ADFE3-2C12-482F-9FE6-51EBEFC401B4}" destId="{1E550B59-0E66-44A7-9D98-FD2062F3B300}" srcOrd="2" destOrd="0" parTransId="{867D31C8-A0FB-4ECA-B164-93FFED089397}" sibTransId="{A1328628-B7C2-4FF8-A7D9-1FF14570A068}"/>
    <dgm:cxn modelId="{11D653A8-6D56-4D1B-9552-428D81D5A115}" type="presOf" srcId="{48E655BA-B72A-44CE-A9EB-6C9968402DBD}" destId="{67B93C24-F173-4CDA-A9ED-6DF0CEDD3453}" srcOrd="0" destOrd="0" presId="urn:microsoft.com/office/officeart/2005/8/layout/radial5"/>
    <dgm:cxn modelId="{F39925E9-769B-42CC-81EC-A6FCBB586234}" srcId="{DCC95AC4-1A48-4F9C-932C-EABDE3A47105}" destId="{C96ADFE3-2C12-482F-9FE6-51EBEFC401B4}" srcOrd="0" destOrd="0" parTransId="{AABA6B2C-23B9-4FF7-9B96-88ED9A9DA362}" sibTransId="{08D1AA64-AF23-41F9-B02B-C022F1032DB4}"/>
    <dgm:cxn modelId="{FA81EBC2-F24C-4BA1-A345-58879A64D273}" srcId="{C96ADFE3-2C12-482F-9FE6-51EBEFC401B4}" destId="{8C6EAC2D-7DEA-4B7A-8561-B520FBEB862B}" srcOrd="5" destOrd="0" parTransId="{5BD70349-1A4A-434A-B344-FDAD86A88A91}" sibTransId="{7CB55B4B-382B-4394-BE57-FEA0377D8780}"/>
    <dgm:cxn modelId="{23EB9736-B255-4F1D-9C47-916A49CB76DC}" type="presOf" srcId="{6A534CFB-569F-449F-B8D1-85B982D9D3A6}" destId="{71E0FCA8-6F7D-424B-9554-1C01D63B80F0}" srcOrd="0" destOrd="0" presId="urn:microsoft.com/office/officeart/2005/8/layout/radial5"/>
    <dgm:cxn modelId="{D4B101B1-E650-41EF-9A43-2F59245E0165}" type="presOf" srcId="{DCC95AC4-1A48-4F9C-932C-EABDE3A47105}" destId="{96B78A4B-1BD5-4AB1-AD34-F61D25E2D551}" srcOrd="0" destOrd="0" presId="urn:microsoft.com/office/officeart/2005/8/layout/radial5"/>
    <dgm:cxn modelId="{2E8814EE-A87B-400D-A83C-F80CAFB00286}" type="presOf" srcId="{8C6EAC2D-7DEA-4B7A-8561-B520FBEB862B}" destId="{74B73556-77E3-429C-BBCD-4D1A63BA23FC}" srcOrd="0" destOrd="0" presId="urn:microsoft.com/office/officeart/2005/8/layout/radial5"/>
    <dgm:cxn modelId="{3421867F-AA26-4069-8AE6-F28B7D542394}" srcId="{C96ADFE3-2C12-482F-9FE6-51EBEFC401B4}" destId="{48E655BA-B72A-44CE-A9EB-6C9968402DBD}" srcOrd="3" destOrd="0" parTransId="{6E87576D-11A5-42F1-B94E-BC490E6F9BAB}" sibTransId="{316BE75B-77B6-44DF-8898-529210FEFD86}"/>
    <dgm:cxn modelId="{01FB0C09-6651-4268-87EB-7FBE46D735B1}" type="presOf" srcId="{1E550B59-0E66-44A7-9D98-FD2062F3B300}" destId="{23C29F9B-B4FC-4BD8-9A82-8D01968BCBED}" srcOrd="0" destOrd="0" presId="urn:microsoft.com/office/officeart/2005/8/layout/radial5"/>
    <dgm:cxn modelId="{630F93A3-CBEB-4659-AD7F-99B847E8AA97}" type="presOf" srcId="{5BD70349-1A4A-434A-B344-FDAD86A88A91}" destId="{935A7040-B15A-47F3-940A-483C8106D465}" srcOrd="1" destOrd="0" presId="urn:microsoft.com/office/officeart/2005/8/layout/radial5"/>
    <dgm:cxn modelId="{33A7BB8A-3E6A-4DA4-996D-50312BFDA6AF}" type="presOf" srcId="{C96ADFE3-2C12-482F-9FE6-51EBEFC401B4}" destId="{B5E12292-DCAE-40EE-92E2-A4D2A3C58775}" srcOrd="0" destOrd="0" presId="urn:microsoft.com/office/officeart/2005/8/layout/radial5"/>
    <dgm:cxn modelId="{94B6FB62-17C5-4D4F-8176-B38C56CCE136}" srcId="{DCC95AC4-1A48-4F9C-932C-EABDE3A47105}" destId="{6CE408D9-2586-4790-BE5A-C2654821B0A7}" srcOrd="1" destOrd="0" parTransId="{676F2CC4-0447-4167-A570-6419AE2A4159}" sibTransId="{FA4B7801-378D-4F06-97CB-2C411234EF01}"/>
    <dgm:cxn modelId="{1AA20C4A-F406-4B92-B542-EDBE95BB5C00}" type="presParOf" srcId="{96B78A4B-1BD5-4AB1-AD34-F61D25E2D551}" destId="{B5E12292-DCAE-40EE-92E2-A4D2A3C58775}" srcOrd="0" destOrd="0" presId="urn:microsoft.com/office/officeart/2005/8/layout/radial5"/>
    <dgm:cxn modelId="{F0CB64B1-1101-4421-B736-9D82E6428771}" type="presParOf" srcId="{96B78A4B-1BD5-4AB1-AD34-F61D25E2D551}" destId="{71E0FCA8-6F7D-424B-9554-1C01D63B80F0}" srcOrd="1" destOrd="0" presId="urn:microsoft.com/office/officeart/2005/8/layout/radial5"/>
    <dgm:cxn modelId="{0E353DE7-BB62-4CB5-9645-D0595F37A79D}" type="presParOf" srcId="{71E0FCA8-6F7D-424B-9554-1C01D63B80F0}" destId="{3720A5B1-3A6B-431D-8AAF-6909363D54A8}" srcOrd="0" destOrd="0" presId="urn:microsoft.com/office/officeart/2005/8/layout/radial5"/>
    <dgm:cxn modelId="{65190F8D-41F7-4A43-90B0-C87F787DE24A}" type="presParOf" srcId="{96B78A4B-1BD5-4AB1-AD34-F61D25E2D551}" destId="{444F677F-DAA1-4E93-9138-EB1AAF76391C}" srcOrd="2" destOrd="0" presId="urn:microsoft.com/office/officeart/2005/8/layout/radial5"/>
    <dgm:cxn modelId="{1E4687FB-7950-453B-AC94-07A38306AD03}" type="presParOf" srcId="{96B78A4B-1BD5-4AB1-AD34-F61D25E2D551}" destId="{ABC95FE1-F01A-4514-9796-D1BCAF4A2FFC}" srcOrd="3" destOrd="0" presId="urn:microsoft.com/office/officeart/2005/8/layout/radial5"/>
    <dgm:cxn modelId="{4810801E-B47B-42A9-80BF-33BD3417FC0B}" type="presParOf" srcId="{ABC95FE1-F01A-4514-9796-D1BCAF4A2FFC}" destId="{99C8A261-EF8C-4024-8C43-D12946165778}" srcOrd="0" destOrd="0" presId="urn:microsoft.com/office/officeart/2005/8/layout/radial5"/>
    <dgm:cxn modelId="{8F0C4F04-AA39-4AF1-91FB-6076248213EC}" type="presParOf" srcId="{96B78A4B-1BD5-4AB1-AD34-F61D25E2D551}" destId="{9EC80746-6913-4AE3-BB72-4DFC67F8A9C6}" srcOrd="4" destOrd="0" presId="urn:microsoft.com/office/officeart/2005/8/layout/radial5"/>
    <dgm:cxn modelId="{F1704DFD-6EC6-4D49-B9B2-BEEB446DAEF7}" type="presParOf" srcId="{96B78A4B-1BD5-4AB1-AD34-F61D25E2D551}" destId="{090871D4-27CC-415C-92CD-4BEF71CBD0E1}" srcOrd="5" destOrd="0" presId="urn:microsoft.com/office/officeart/2005/8/layout/radial5"/>
    <dgm:cxn modelId="{B8B7DE9B-BEC9-47D8-A02B-ADEE1D50C22D}" type="presParOf" srcId="{090871D4-27CC-415C-92CD-4BEF71CBD0E1}" destId="{D8ED526A-762B-45B9-ACDA-E1AF29009A1B}" srcOrd="0" destOrd="0" presId="urn:microsoft.com/office/officeart/2005/8/layout/radial5"/>
    <dgm:cxn modelId="{79F90065-151C-4E03-BE53-F28FEDCD36CC}" type="presParOf" srcId="{96B78A4B-1BD5-4AB1-AD34-F61D25E2D551}" destId="{23C29F9B-B4FC-4BD8-9A82-8D01968BCBED}" srcOrd="6" destOrd="0" presId="urn:microsoft.com/office/officeart/2005/8/layout/radial5"/>
    <dgm:cxn modelId="{BE12E2A8-1DF4-4B9C-8CAA-DEF4D2E15B25}" type="presParOf" srcId="{96B78A4B-1BD5-4AB1-AD34-F61D25E2D551}" destId="{4F218E60-A044-4C47-BEA3-B6D45B096DA0}" srcOrd="7" destOrd="0" presId="urn:microsoft.com/office/officeart/2005/8/layout/radial5"/>
    <dgm:cxn modelId="{55A31536-049E-416E-B790-0B9D074FA0B7}" type="presParOf" srcId="{4F218E60-A044-4C47-BEA3-B6D45B096DA0}" destId="{F9D31FD4-F8B8-4AAC-89F7-C1B1076CE7C1}" srcOrd="0" destOrd="0" presId="urn:microsoft.com/office/officeart/2005/8/layout/radial5"/>
    <dgm:cxn modelId="{C85F75FB-71BD-47FA-B146-0F59C963F9DF}" type="presParOf" srcId="{96B78A4B-1BD5-4AB1-AD34-F61D25E2D551}" destId="{67B93C24-F173-4CDA-A9ED-6DF0CEDD3453}" srcOrd="8" destOrd="0" presId="urn:microsoft.com/office/officeart/2005/8/layout/radial5"/>
    <dgm:cxn modelId="{D5E1D66A-E443-46CD-A18F-EE352A09BCDE}" type="presParOf" srcId="{96B78A4B-1BD5-4AB1-AD34-F61D25E2D551}" destId="{59248902-7A86-4DE6-8DF7-C3D54E5C2ABF}" srcOrd="9" destOrd="0" presId="urn:microsoft.com/office/officeart/2005/8/layout/radial5"/>
    <dgm:cxn modelId="{F1C75576-7C45-4440-9AAC-5A462CD939DC}" type="presParOf" srcId="{59248902-7A86-4DE6-8DF7-C3D54E5C2ABF}" destId="{BC9723A4-21FC-4128-AC37-ACC6B0CE05DA}" srcOrd="0" destOrd="0" presId="urn:microsoft.com/office/officeart/2005/8/layout/radial5"/>
    <dgm:cxn modelId="{99065E63-1F8F-499E-A79C-700ECD3320B8}" type="presParOf" srcId="{96B78A4B-1BD5-4AB1-AD34-F61D25E2D551}" destId="{8913D3DC-D64F-4966-8B0F-E933A9008257}" srcOrd="10" destOrd="0" presId="urn:microsoft.com/office/officeart/2005/8/layout/radial5"/>
    <dgm:cxn modelId="{8368F3F0-D4BC-46F8-838E-81251D031AA3}" type="presParOf" srcId="{96B78A4B-1BD5-4AB1-AD34-F61D25E2D551}" destId="{570A1622-18A9-41D1-B5EB-F0A2BF1B327B}" srcOrd="11" destOrd="0" presId="urn:microsoft.com/office/officeart/2005/8/layout/radial5"/>
    <dgm:cxn modelId="{B58D3DBE-C334-4E42-AE5B-A606D36D1AA6}" type="presParOf" srcId="{570A1622-18A9-41D1-B5EB-F0A2BF1B327B}" destId="{935A7040-B15A-47F3-940A-483C8106D465}" srcOrd="0" destOrd="0" presId="urn:microsoft.com/office/officeart/2005/8/layout/radial5"/>
    <dgm:cxn modelId="{6DF7B465-6D1A-453C-89FE-57F9E8A52327}" type="presParOf" srcId="{96B78A4B-1BD5-4AB1-AD34-F61D25E2D551}" destId="{74B73556-77E3-429C-BBCD-4D1A63BA23FC}"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2292-DCAE-40EE-92E2-A4D2A3C58775}">
      <dsp:nvSpPr>
        <dsp:cNvPr id="0" name=""/>
        <dsp:cNvSpPr/>
      </dsp:nvSpPr>
      <dsp:spPr>
        <a:xfrm>
          <a:off x="2259763" y="1441614"/>
          <a:ext cx="1303113" cy="111813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b="1" kern="1200" dirty="0" smtClean="0">
              <a:latin typeface="+mn-lt"/>
            </a:rPr>
            <a:t>Artículo 1: principios generales y ambientales</a:t>
          </a:r>
          <a:endParaRPr lang="es-ES" sz="1000" b="1" kern="1200" dirty="0">
            <a:latin typeface="+mn-lt"/>
          </a:endParaRPr>
        </a:p>
      </dsp:txBody>
      <dsp:txXfrm>
        <a:off x="2450599" y="1605362"/>
        <a:ext cx="921441" cy="790643"/>
      </dsp:txXfrm>
    </dsp:sp>
    <dsp:sp modelId="{D6754D1D-164F-4643-B910-0A14AB9879A3}">
      <dsp:nvSpPr>
        <dsp:cNvPr id="0" name=""/>
        <dsp:cNvSpPr/>
      </dsp:nvSpPr>
      <dsp:spPr>
        <a:xfrm rot="16200000">
          <a:off x="2834215" y="1171209"/>
          <a:ext cx="154209"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MX" sz="800" kern="1200"/>
        </a:p>
      </dsp:txBody>
      <dsp:txXfrm>
        <a:off x="2857347" y="1246057"/>
        <a:ext cx="107946" cy="155146"/>
      </dsp:txXfrm>
    </dsp:sp>
    <dsp:sp modelId="{FA5585FF-7496-4B4E-8068-E0DFAB44724B}">
      <dsp:nvSpPr>
        <dsp:cNvPr id="0" name=""/>
        <dsp:cNvSpPr/>
      </dsp:nvSpPr>
      <dsp:spPr>
        <a:xfrm>
          <a:off x="2321569" y="-28847"/>
          <a:ext cx="1179501" cy="1179501"/>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b="1" kern="1200" dirty="0">
              <a:latin typeface="+mn-lt"/>
            </a:rPr>
            <a:t>Principio de precaución: </a:t>
          </a:r>
        </a:p>
        <a:p>
          <a:pPr lvl="0" algn="ctr" defTabSz="400050">
            <a:lnSpc>
              <a:spcPct val="90000"/>
            </a:lnSpc>
            <a:spcBef>
              <a:spcPct val="0"/>
            </a:spcBef>
            <a:spcAft>
              <a:spcPct val="35000"/>
            </a:spcAft>
          </a:pPr>
          <a:r>
            <a:rPr lang="es-ES" sz="900" kern="1200" dirty="0" smtClean="0">
              <a:latin typeface="+mn-lt"/>
            </a:rPr>
            <a:t>articulación </a:t>
          </a:r>
          <a:r>
            <a:rPr lang="es-ES" sz="900" kern="1200" dirty="0">
              <a:latin typeface="+mn-lt"/>
            </a:rPr>
            <a:t>investigación y política pública </a:t>
          </a:r>
        </a:p>
      </dsp:txBody>
      <dsp:txXfrm>
        <a:off x="2494303" y="143887"/>
        <a:ext cx="834033" cy="834033"/>
      </dsp:txXfrm>
    </dsp:sp>
    <dsp:sp modelId="{71E0FCA8-6F7D-424B-9554-1C01D63B80F0}">
      <dsp:nvSpPr>
        <dsp:cNvPr id="0" name=""/>
        <dsp:cNvSpPr/>
      </dsp:nvSpPr>
      <dsp:spPr>
        <a:xfrm rot="19827720">
          <a:off x="3459831" y="1555976"/>
          <a:ext cx="16252"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ES" sz="800" kern="1200"/>
        </a:p>
      </dsp:txBody>
      <dsp:txXfrm>
        <a:off x="3460148" y="1608894"/>
        <a:ext cx="11376" cy="155146"/>
      </dsp:txXfrm>
    </dsp:sp>
    <dsp:sp modelId="{444F677F-DAA1-4E93-9138-EB1AAF76391C}">
      <dsp:nvSpPr>
        <dsp:cNvPr id="0" name=""/>
        <dsp:cNvSpPr/>
      </dsp:nvSpPr>
      <dsp:spPr>
        <a:xfrm>
          <a:off x="3385347" y="682897"/>
          <a:ext cx="1378294" cy="131734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b="1" kern="1200" dirty="0">
              <a:latin typeface="+mn-lt"/>
            </a:rPr>
            <a:t>Recursos hídricos: </a:t>
          </a:r>
          <a:r>
            <a:rPr lang="es-CO" sz="900" kern="1200" dirty="0">
              <a:latin typeface="+mn-lt"/>
            </a:rPr>
            <a:t>como prioridad el consumo de los seres humanos. </a:t>
          </a:r>
          <a:endParaRPr lang="es-ES" sz="900" kern="1200" dirty="0">
            <a:latin typeface="+mn-lt"/>
          </a:endParaRPr>
        </a:p>
      </dsp:txBody>
      <dsp:txXfrm>
        <a:off x="3587193" y="875818"/>
        <a:ext cx="974602" cy="931507"/>
      </dsp:txXfrm>
    </dsp:sp>
    <dsp:sp modelId="{ABC95FE1-F01A-4514-9796-D1BCAF4A2FFC}">
      <dsp:nvSpPr>
        <dsp:cNvPr id="0" name=""/>
        <dsp:cNvSpPr/>
      </dsp:nvSpPr>
      <dsp:spPr>
        <a:xfrm rot="1648782">
          <a:off x="3518062" y="2228299"/>
          <a:ext cx="158915"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ES" sz="800" kern="1200"/>
        </a:p>
      </dsp:txBody>
      <dsp:txXfrm>
        <a:off x="3520751" y="2269016"/>
        <a:ext cx="111241" cy="155146"/>
      </dsp:txXfrm>
    </dsp:sp>
    <dsp:sp modelId="{9EC80746-6913-4AE3-BB72-4DFC67F8A9C6}">
      <dsp:nvSpPr>
        <dsp:cNvPr id="0" name=""/>
        <dsp:cNvSpPr/>
      </dsp:nvSpPr>
      <dsp:spPr>
        <a:xfrm>
          <a:off x="3649596" y="2089608"/>
          <a:ext cx="1378294" cy="130700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b="1" kern="1200" dirty="0">
              <a:latin typeface="+mn-lt"/>
            </a:rPr>
            <a:t>Protección especial</a:t>
          </a:r>
          <a:r>
            <a:rPr lang="es-CO" sz="900" kern="1200" dirty="0">
              <a:latin typeface="+mn-lt"/>
            </a:rPr>
            <a:t>: </a:t>
          </a:r>
          <a:r>
            <a:rPr lang="es-CO" sz="900" kern="1200" dirty="0" smtClean="0">
              <a:latin typeface="+mn-lt"/>
            </a:rPr>
            <a:t>páramos</a:t>
          </a:r>
          <a:r>
            <a:rPr lang="es-CO" sz="900" kern="1200" dirty="0">
              <a:latin typeface="+mn-lt"/>
            </a:rPr>
            <a:t>, subpáramos, nacimientos de agua.</a:t>
          </a:r>
          <a:endParaRPr lang="es-ES" sz="900" kern="1200" dirty="0">
            <a:latin typeface="+mn-lt"/>
          </a:endParaRPr>
        </a:p>
      </dsp:txBody>
      <dsp:txXfrm>
        <a:off x="3851442" y="2281014"/>
        <a:ext cx="974602" cy="924193"/>
      </dsp:txXfrm>
    </dsp:sp>
    <dsp:sp modelId="{090871D4-27CC-415C-92CD-4BEF71CBD0E1}">
      <dsp:nvSpPr>
        <dsp:cNvPr id="0" name=""/>
        <dsp:cNvSpPr/>
      </dsp:nvSpPr>
      <dsp:spPr>
        <a:xfrm rot="5176606">
          <a:off x="2893983" y="2540814"/>
          <a:ext cx="121796"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ES" sz="800" kern="1200"/>
        </a:p>
      </dsp:txBody>
      <dsp:txXfrm>
        <a:off x="2911066" y="2574299"/>
        <a:ext cx="85257" cy="155146"/>
      </dsp:txXfrm>
    </dsp:sp>
    <dsp:sp modelId="{23C29F9B-B4FC-4BD8-9A82-8D01968BCBED}">
      <dsp:nvSpPr>
        <dsp:cNvPr id="0" name=""/>
        <dsp:cNvSpPr/>
      </dsp:nvSpPr>
      <dsp:spPr>
        <a:xfrm>
          <a:off x="2315865" y="2786962"/>
          <a:ext cx="1378294" cy="130700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b="1" kern="1200" dirty="0">
              <a:latin typeface="+mn-lt"/>
            </a:rPr>
            <a:t>Seres humanos</a:t>
          </a:r>
          <a:r>
            <a:rPr lang="es-CO" sz="900" kern="1200" dirty="0">
              <a:latin typeface="+mn-lt"/>
            </a:rPr>
            <a:t>: tienen derecho a una vida saludable y en armonía con la naturaleza. </a:t>
          </a:r>
          <a:endParaRPr lang="es-ES" sz="900" kern="1200" dirty="0">
            <a:latin typeface="+mn-lt"/>
          </a:endParaRPr>
        </a:p>
      </dsp:txBody>
      <dsp:txXfrm>
        <a:off x="2517711" y="2978368"/>
        <a:ext cx="974602" cy="924193"/>
      </dsp:txXfrm>
    </dsp:sp>
    <dsp:sp modelId="{59248902-7A86-4DE6-8DF7-C3D54E5C2ABF}">
      <dsp:nvSpPr>
        <dsp:cNvPr id="0" name=""/>
        <dsp:cNvSpPr/>
      </dsp:nvSpPr>
      <dsp:spPr>
        <a:xfrm rot="9194166">
          <a:off x="2175705" y="2209101"/>
          <a:ext cx="132039"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ES" sz="800" kern="1200"/>
        </a:p>
      </dsp:txBody>
      <dsp:txXfrm rot="10800000">
        <a:off x="2213195" y="2251898"/>
        <a:ext cx="92427" cy="155146"/>
      </dsp:txXfrm>
    </dsp:sp>
    <dsp:sp modelId="{8913D3DC-D64F-4966-8B0F-E933A9008257}">
      <dsp:nvSpPr>
        <dsp:cNvPr id="0" name=""/>
        <dsp:cNvSpPr/>
      </dsp:nvSpPr>
      <dsp:spPr>
        <a:xfrm>
          <a:off x="829576" y="2049531"/>
          <a:ext cx="1378294" cy="130700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b="1" kern="1200" dirty="0">
              <a:latin typeface="+mn-lt"/>
            </a:rPr>
            <a:t>Biodiversidad: </a:t>
          </a:r>
          <a:r>
            <a:rPr lang="es-CO" sz="900" kern="1200" dirty="0">
              <a:latin typeface="+mn-lt"/>
            </a:rPr>
            <a:t>por ser patrimonio debe ser protegida primordialmente. </a:t>
          </a:r>
          <a:endParaRPr lang="es-ES" sz="900" kern="1200" dirty="0">
            <a:latin typeface="+mn-lt"/>
          </a:endParaRPr>
        </a:p>
      </dsp:txBody>
      <dsp:txXfrm>
        <a:off x="1031422" y="2240937"/>
        <a:ext cx="974602" cy="924193"/>
      </dsp:txXfrm>
    </dsp:sp>
    <dsp:sp modelId="{570A1622-18A9-41D1-B5EB-F0A2BF1B327B}">
      <dsp:nvSpPr>
        <dsp:cNvPr id="0" name=""/>
        <dsp:cNvSpPr/>
      </dsp:nvSpPr>
      <dsp:spPr>
        <a:xfrm rot="12639204">
          <a:off x="2148525" y="1471504"/>
          <a:ext cx="176104" cy="25857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ES" sz="800" kern="1200"/>
        </a:p>
      </dsp:txBody>
      <dsp:txXfrm rot="10800000">
        <a:off x="2197665" y="1536688"/>
        <a:ext cx="123273" cy="155146"/>
      </dsp:txXfrm>
    </dsp:sp>
    <dsp:sp modelId="{74B73556-77E3-429C-BBCD-4D1A63BA23FC}">
      <dsp:nvSpPr>
        <dsp:cNvPr id="0" name=""/>
        <dsp:cNvSpPr/>
      </dsp:nvSpPr>
      <dsp:spPr>
        <a:xfrm>
          <a:off x="815820" y="513696"/>
          <a:ext cx="1378294" cy="130700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b="1" kern="1200" dirty="0">
              <a:latin typeface="+mn-lt"/>
            </a:rPr>
            <a:t>Declaración de Rio de Janeiro 1992</a:t>
          </a:r>
          <a:r>
            <a:rPr lang="es-CO" sz="900" kern="1200" dirty="0">
              <a:latin typeface="+mn-lt"/>
            </a:rPr>
            <a:t>: se trabaja sobre esos principios.</a:t>
          </a:r>
          <a:endParaRPr lang="es-ES" sz="900" kern="1200" dirty="0">
            <a:latin typeface="+mn-lt"/>
          </a:endParaRPr>
        </a:p>
      </dsp:txBody>
      <dsp:txXfrm>
        <a:off x="1017666" y="705102"/>
        <a:ext cx="974602" cy="924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2292-DCAE-40EE-92E2-A4D2A3C58775}">
      <dsp:nvSpPr>
        <dsp:cNvPr id="0" name=""/>
        <dsp:cNvSpPr/>
      </dsp:nvSpPr>
      <dsp:spPr>
        <a:xfrm>
          <a:off x="2374628" y="1479398"/>
          <a:ext cx="1368280" cy="1358233"/>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b="1" kern="1200" dirty="0" smtClean="0">
              <a:latin typeface="+mn-lt"/>
            </a:rPr>
            <a:t>Artículo 1: principios generales y ambientales</a:t>
          </a:r>
          <a:endParaRPr lang="es-ES" sz="1000" b="1" kern="1200" dirty="0">
            <a:latin typeface="+mn-lt"/>
          </a:endParaRPr>
        </a:p>
      </dsp:txBody>
      <dsp:txXfrm>
        <a:off x="2575008" y="1678307"/>
        <a:ext cx="967520" cy="960415"/>
      </dsp:txXfrm>
    </dsp:sp>
    <dsp:sp modelId="{71E0FCA8-6F7D-424B-9554-1C01D63B80F0}">
      <dsp:nvSpPr>
        <dsp:cNvPr id="0" name=""/>
        <dsp:cNvSpPr/>
      </dsp:nvSpPr>
      <dsp:spPr>
        <a:xfrm rot="16209576">
          <a:off x="3038520" y="1252418"/>
          <a:ext cx="44505"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3045177" y="1333595"/>
        <a:ext cx="31154" cy="223508"/>
      </dsp:txXfrm>
    </dsp:sp>
    <dsp:sp modelId="{444F677F-DAA1-4E93-9138-EB1AAF76391C}">
      <dsp:nvSpPr>
        <dsp:cNvPr id="0" name=""/>
        <dsp:cNvSpPr/>
      </dsp:nvSpPr>
      <dsp:spPr>
        <a:xfrm>
          <a:off x="2302458" y="15679"/>
          <a:ext cx="1520714" cy="137975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1" kern="1200" dirty="0">
              <a:latin typeface="+mn-lt"/>
            </a:rPr>
            <a:t>SINA: </a:t>
          </a:r>
          <a:r>
            <a:rPr lang="es-CO" sz="1200" kern="1200" dirty="0">
              <a:latin typeface="+mn-lt"/>
            </a:rPr>
            <a:t>defina los mecanismo de actuación del estado y la sociedad. . </a:t>
          </a:r>
          <a:endParaRPr lang="es-ES" sz="1200" kern="1200" dirty="0">
            <a:latin typeface="+mn-lt"/>
          </a:endParaRPr>
        </a:p>
      </dsp:txBody>
      <dsp:txXfrm>
        <a:off x="2525161" y="217739"/>
        <a:ext cx="1075308" cy="975631"/>
      </dsp:txXfrm>
    </dsp:sp>
    <dsp:sp modelId="{ABC95FE1-F01A-4514-9796-D1BCAF4A2FFC}">
      <dsp:nvSpPr>
        <dsp:cNvPr id="0" name=""/>
        <dsp:cNvSpPr/>
      </dsp:nvSpPr>
      <dsp:spPr>
        <a:xfrm rot="19648782">
          <a:off x="3676868" y="1528337"/>
          <a:ext cx="156348"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3680545" y="1615447"/>
        <a:ext cx="109444" cy="223508"/>
      </dsp:txXfrm>
    </dsp:sp>
    <dsp:sp modelId="{9EC80746-6913-4AE3-BB72-4DFC67F8A9C6}">
      <dsp:nvSpPr>
        <dsp:cNvPr id="0" name=""/>
        <dsp:cNvSpPr/>
      </dsp:nvSpPr>
      <dsp:spPr>
        <a:xfrm>
          <a:off x="3743276" y="552857"/>
          <a:ext cx="1520714" cy="1368915"/>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1" kern="1200" dirty="0">
              <a:latin typeface="+mn-lt"/>
            </a:rPr>
            <a:t>Estudios de impacto ambiental</a:t>
          </a:r>
          <a:r>
            <a:rPr lang="es-CO" sz="1200" kern="1200" dirty="0">
              <a:latin typeface="+mn-lt"/>
            </a:rPr>
            <a:t>: instrumento necesario para la toma de decisiones. </a:t>
          </a:r>
          <a:endParaRPr lang="es-ES" sz="1200" kern="1200" dirty="0">
            <a:latin typeface="+mn-lt"/>
          </a:endParaRPr>
        </a:p>
      </dsp:txBody>
      <dsp:txXfrm>
        <a:off x="3965979" y="753330"/>
        <a:ext cx="1075308" cy="967969"/>
      </dsp:txXfrm>
    </dsp:sp>
    <dsp:sp modelId="{090871D4-27CC-415C-92CD-4BEF71CBD0E1}">
      <dsp:nvSpPr>
        <dsp:cNvPr id="0" name=""/>
        <dsp:cNvSpPr/>
      </dsp:nvSpPr>
      <dsp:spPr>
        <a:xfrm rot="1497870">
          <a:off x="3681624" y="2264671"/>
          <a:ext cx="10479"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3681771" y="2338510"/>
        <a:ext cx="7335" cy="223508"/>
      </dsp:txXfrm>
    </dsp:sp>
    <dsp:sp modelId="{23C29F9B-B4FC-4BD8-9A82-8D01968BCBED}">
      <dsp:nvSpPr>
        <dsp:cNvPr id="0" name=""/>
        <dsp:cNvSpPr/>
      </dsp:nvSpPr>
      <dsp:spPr>
        <a:xfrm>
          <a:off x="3547944" y="2108577"/>
          <a:ext cx="1963653" cy="1469538"/>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1" kern="1200" dirty="0">
              <a:latin typeface="+mn-lt"/>
            </a:rPr>
            <a:t>Protección y recuperación: </a:t>
          </a:r>
          <a:r>
            <a:rPr lang="es-CO" sz="1200" kern="1200" dirty="0">
              <a:latin typeface="+mn-lt"/>
            </a:rPr>
            <a:t>participa la comunidad, el estado y las entidades no gubernamentales.</a:t>
          </a:r>
          <a:endParaRPr lang="es-ES" sz="1200" kern="1200" dirty="0">
            <a:latin typeface="+mn-lt"/>
          </a:endParaRPr>
        </a:p>
      </dsp:txBody>
      <dsp:txXfrm>
        <a:off x="3835514" y="2323786"/>
        <a:ext cx="1388513" cy="1039120"/>
      </dsp:txXfrm>
    </dsp:sp>
    <dsp:sp modelId="{4F218E60-A044-4C47-BEA3-B6D45B096DA0}">
      <dsp:nvSpPr>
        <dsp:cNvPr id="0" name=""/>
        <dsp:cNvSpPr/>
      </dsp:nvSpPr>
      <dsp:spPr>
        <a:xfrm rot="5424876">
          <a:off x="2986918" y="2772260"/>
          <a:ext cx="132122"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rot="10800000">
        <a:off x="3006880" y="2826944"/>
        <a:ext cx="92485" cy="223508"/>
      </dsp:txXfrm>
    </dsp:sp>
    <dsp:sp modelId="{67B93C24-F173-4CDA-A9ED-6DF0CEDD3453}">
      <dsp:nvSpPr>
        <dsp:cNvPr id="0" name=""/>
        <dsp:cNvSpPr/>
      </dsp:nvSpPr>
      <dsp:spPr>
        <a:xfrm>
          <a:off x="2317850" y="3086887"/>
          <a:ext cx="1460575" cy="1081128"/>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b="1" kern="1200" dirty="0">
              <a:latin typeface="+mn-lt"/>
            </a:rPr>
            <a:t>Protección del paisaje: </a:t>
          </a:r>
          <a:r>
            <a:rPr lang="es-ES" sz="1200" b="0" kern="1200" dirty="0">
              <a:latin typeface="+mn-lt"/>
            </a:rPr>
            <a:t>Patrimonio común.</a:t>
          </a:r>
        </a:p>
      </dsp:txBody>
      <dsp:txXfrm>
        <a:off x="2531746" y="3245215"/>
        <a:ext cx="1032783" cy="764472"/>
      </dsp:txXfrm>
    </dsp:sp>
    <dsp:sp modelId="{59248902-7A86-4DE6-8DF7-C3D54E5C2ABF}">
      <dsp:nvSpPr>
        <dsp:cNvPr id="0" name=""/>
        <dsp:cNvSpPr/>
      </dsp:nvSpPr>
      <dsp:spPr>
        <a:xfrm rot="9324090">
          <a:off x="2411891" y="2263999"/>
          <a:ext cx="19236"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10800000">
        <a:off x="2417400" y="2337300"/>
        <a:ext cx="13465" cy="223508"/>
      </dsp:txXfrm>
    </dsp:sp>
    <dsp:sp modelId="{8913D3DC-D64F-4966-8B0F-E933A9008257}">
      <dsp:nvSpPr>
        <dsp:cNvPr id="0" name=""/>
        <dsp:cNvSpPr/>
      </dsp:nvSpPr>
      <dsp:spPr>
        <a:xfrm>
          <a:off x="825875" y="2088772"/>
          <a:ext cx="1680807" cy="141446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1" kern="1200" dirty="0">
              <a:latin typeface="+mn-lt"/>
            </a:rPr>
            <a:t>Prevención de desastres: </a:t>
          </a:r>
          <a:r>
            <a:rPr lang="es-CO" sz="1200" kern="1200" dirty="0">
              <a:latin typeface="+mn-lt"/>
            </a:rPr>
            <a:t>será un tema de interés donde se tomara medidas. </a:t>
          </a:r>
          <a:endParaRPr lang="es-ES" sz="1200" kern="1200" dirty="0">
            <a:latin typeface="+mn-lt"/>
          </a:endParaRPr>
        </a:p>
      </dsp:txBody>
      <dsp:txXfrm>
        <a:off x="1072023" y="2295915"/>
        <a:ext cx="1188511" cy="1000175"/>
      </dsp:txXfrm>
    </dsp:sp>
    <dsp:sp modelId="{570A1622-18A9-41D1-B5EB-F0A2BF1B327B}">
      <dsp:nvSpPr>
        <dsp:cNvPr id="0" name=""/>
        <dsp:cNvSpPr/>
      </dsp:nvSpPr>
      <dsp:spPr>
        <a:xfrm rot="12639204">
          <a:off x="2287046" y="1557322"/>
          <a:ext cx="143185" cy="37251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10800000">
        <a:off x="2327000" y="1642774"/>
        <a:ext cx="100230" cy="223508"/>
      </dsp:txXfrm>
    </dsp:sp>
    <dsp:sp modelId="{74B73556-77E3-429C-BBCD-4D1A63BA23FC}">
      <dsp:nvSpPr>
        <dsp:cNvPr id="0" name=""/>
        <dsp:cNvSpPr/>
      </dsp:nvSpPr>
      <dsp:spPr>
        <a:xfrm>
          <a:off x="770989" y="488201"/>
          <a:ext cx="1580009" cy="1565295"/>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1" kern="1200" dirty="0">
              <a:latin typeface="+mn-lt"/>
            </a:rPr>
            <a:t>Costos</a:t>
          </a:r>
          <a:r>
            <a:rPr lang="es-CO" sz="1200" kern="1200" dirty="0">
              <a:latin typeface="+mn-lt"/>
            </a:rPr>
            <a:t>: el estado tendrá que asumir los costos por prevención, restauración o del deterioro del medio ambiente. </a:t>
          </a:r>
          <a:endParaRPr lang="es-ES" sz="1200" kern="1200" dirty="0">
            <a:latin typeface="+mn-lt"/>
          </a:endParaRPr>
        </a:p>
      </dsp:txBody>
      <dsp:txXfrm>
        <a:off x="1002376" y="717433"/>
        <a:ext cx="1117235" cy="110683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s-CO" sz="1800" b="0" strike="noStrike" spc="-1">
                <a:solidFill>
                  <a:srgbClr val="000000"/>
                </a:solidFill>
                <a:latin typeface="Arial"/>
              </a:rPr>
              <a:t>Pulse para desplazar la diapositiva</a:t>
            </a:r>
          </a:p>
        </p:txBody>
      </p:sp>
      <p:sp>
        <p:nvSpPr>
          <p:cNvPr id="157" name="PlaceHolder 2"/>
          <p:cNvSpPr>
            <a:spLocks noGrp="1"/>
          </p:cNvSpPr>
          <p:nvPr>
            <p:ph type="body"/>
          </p:nvPr>
        </p:nvSpPr>
        <p:spPr>
          <a:xfrm>
            <a:off x="777240" y="4777560"/>
            <a:ext cx="6217560" cy="4525920"/>
          </a:xfrm>
          <a:prstGeom prst="rect">
            <a:avLst/>
          </a:prstGeom>
        </p:spPr>
        <p:txBody>
          <a:bodyPr lIns="0" tIns="0" rIns="0" bIns="0">
            <a:noAutofit/>
          </a:bodyPr>
          <a:lstStyle/>
          <a:p>
            <a:r>
              <a:rPr lang="es-CO" sz="2000" b="0" strike="noStrike" spc="-1">
                <a:latin typeface="Arial"/>
              </a:rPr>
              <a:t>Pulse para editar el formato de las notas</a:t>
            </a:r>
          </a:p>
        </p:txBody>
      </p:sp>
      <p:sp>
        <p:nvSpPr>
          <p:cNvPr id="158" name="PlaceHolder 3"/>
          <p:cNvSpPr>
            <a:spLocks noGrp="1"/>
          </p:cNvSpPr>
          <p:nvPr>
            <p:ph type="hdr"/>
          </p:nvPr>
        </p:nvSpPr>
        <p:spPr>
          <a:xfrm>
            <a:off x="0" y="0"/>
            <a:ext cx="3372840" cy="502560"/>
          </a:xfrm>
          <a:prstGeom prst="rect">
            <a:avLst/>
          </a:prstGeom>
        </p:spPr>
        <p:txBody>
          <a:bodyPr lIns="0" tIns="0" rIns="0" bIns="0">
            <a:noAutofit/>
          </a:bodyPr>
          <a:lstStyle/>
          <a:p>
            <a:r>
              <a:rPr lang="es-CO" sz="1400" b="0" strike="noStrike" spc="-1">
                <a:latin typeface="Times New Roman"/>
              </a:rPr>
              <a:t>&lt;cabecera&gt;</a:t>
            </a:r>
          </a:p>
        </p:txBody>
      </p:sp>
      <p:sp>
        <p:nvSpPr>
          <p:cNvPr id="15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CO" sz="1400" b="0" strike="noStrike" spc="-1">
                <a:latin typeface="Times New Roman"/>
              </a:rPr>
              <a:t>&lt;fecha/hora&gt;</a:t>
            </a:r>
          </a:p>
        </p:txBody>
      </p:sp>
      <p:sp>
        <p:nvSpPr>
          <p:cNvPr id="16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CO" sz="1400" b="0" strike="noStrike" spc="-1">
                <a:latin typeface="Times New Roman"/>
              </a:rPr>
              <a:t>&lt;pie de página&gt;</a:t>
            </a:r>
          </a:p>
        </p:txBody>
      </p:sp>
      <p:sp>
        <p:nvSpPr>
          <p:cNvPr id="16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FCE60224-F736-4205-9813-C24248960CD7}" type="slidenum">
              <a:rPr lang="es-CO" sz="1400" b="0" strike="noStrike" spc="-1">
                <a:latin typeface="Times New Roman"/>
              </a:rPr>
              <a:t>‹Nº›</a:t>
            </a:fld>
            <a:endParaRPr lang="es-CO" sz="1400" b="0" strike="noStrike" spc="-1">
              <a:latin typeface="Times New Roman"/>
            </a:endParaRPr>
          </a:p>
        </p:txBody>
      </p:sp>
    </p:spTree>
    <p:extLst>
      <p:ext uri="{BB962C8B-B14F-4D97-AF65-F5344CB8AC3E}">
        <p14:creationId xmlns:p14="http://schemas.microsoft.com/office/powerpoint/2010/main" val="40461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2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12278CF-E489-47E4-92AA-FE9A8B13D80E}" type="slidenum">
              <a:rPr lang="es-MX" sz="1200" b="0" strike="noStrike" spc="-1">
                <a:solidFill>
                  <a:srgbClr val="000000"/>
                </a:solidFill>
                <a:latin typeface="Times New Roman"/>
                <a:ea typeface="+mn-ea"/>
              </a:rPr>
              <a:t>4</a:t>
            </a:fld>
            <a:endParaRPr lang="es-CO" sz="1200" b="0" strike="noStrike" spc="-1">
              <a:latin typeface="Arial"/>
            </a:endParaRPr>
          </a:p>
        </p:txBody>
      </p:sp>
    </p:spTree>
    <p:extLst>
      <p:ext uri="{BB962C8B-B14F-4D97-AF65-F5344CB8AC3E}">
        <p14:creationId xmlns:p14="http://schemas.microsoft.com/office/powerpoint/2010/main" val="51125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5680" cy="4114080"/>
          </a:xfrm>
          <a:prstGeom prst="rect">
            <a:avLst/>
          </a:prstGeom>
        </p:spPr>
        <p:txBody>
          <a:bodyPr lIns="0" tIns="91440" rIns="0" bIns="91440">
            <a:noAutofit/>
          </a:bodyPr>
          <a:lstStyle/>
          <a:p>
            <a:pPr marL="216000" indent="-216000">
              <a:lnSpc>
                <a:spcPct val="100000"/>
              </a:lnSpc>
              <a:tabLst>
                <a:tab pos="0" algn="l"/>
              </a:tabLst>
            </a:pPr>
            <a:endParaRPr lang="es-CO" sz="2000" b="0" strike="noStrike" spc="-1">
              <a:latin typeface="Arial"/>
            </a:endParaRPr>
          </a:p>
          <a:p>
            <a:pPr marL="216000" indent="-216000">
              <a:lnSpc>
                <a:spcPct val="100000"/>
              </a:lnSpc>
              <a:tabLst>
                <a:tab pos="0" algn="l"/>
              </a:tabLst>
            </a:pPr>
            <a:endParaRPr lang="es-CO" sz="2000" b="0" strike="noStrike" spc="-1">
              <a:latin typeface="Arial"/>
            </a:endParaRPr>
          </a:p>
        </p:txBody>
      </p:sp>
    </p:spTree>
    <p:extLst>
      <p:ext uri="{BB962C8B-B14F-4D97-AF65-F5344CB8AC3E}">
        <p14:creationId xmlns:p14="http://schemas.microsoft.com/office/powerpoint/2010/main" val="220379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381000" y="685800"/>
            <a:ext cx="6096000" cy="3429000"/>
          </a:xfrm>
          <a:prstGeom prst="rect">
            <a:avLst/>
          </a:prstGeom>
        </p:spPr>
      </p:sp>
      <p:sp>
        <p:nvSpPr>
          <p:cNvPr id="250" name="PlaceHolder 2"/>
          <p:cNvSpPr>
            <a:spLocks noGrp="1"/>
          </p:cNvSpPr>
          <p:nvPr>
            <p:ph type="body"/>
          </p:nvPr>
        </p:nvSpPr>
        <p:spPr>
          <a:xfrm>
            <a:off x="685800" y="4343400"/>
            <a:ext cx="5485680" cy="4114080"/>
          </a:xfrm>
          <a:prstGeom prst="rect">
            <a:avLst/>
          </a:prstGeom>
        </p:spPr>
        <p:txBody>
          <a:bodyPr lIns="0" tIns="91440" rIns="0" bIns="91440">
            <a:noAutofit/>
          </a:bodyPr>
          <a:lstStyle/>
          <a:p>
            <a:pPr marL="216000" indent="-216000">
              <a:lnSpc>
                <a:spcPct val="100000"/>
              </a:lnSpc>
              <a:tabLst>
                <a:tab pos="0" algn="l"/>
              </a:tabLst>
            </a:pPr>
            <a:endParaRPr lang="es-CO" sz="2000" b="0" strike="noStrike" spc="-1">
              <a:latin typeface="Arial"/>
            </a:endParaRPr>
          </a:p>
          <a:p>
            <a:pPr marL="216000" indent="-216000">
              <a:lnSpc>
                <a:spcPct val="100000"/>
              </a:lnSpc>
              <a:tabLst>
                <a:tab pos="0" algn="l"/>
              </a:tabLst>
            </a:pPr>
            <a:endParaRPr lang="es-CO" sz="2000" b="0" strike="noStrike" spc="-1">
              <a:latin typeface="Arial"/>
            </a:endParaRPr>
          </a:p>
        </p:txBody>
      </p:sp>
    </p:spTree>
    <p:extLst>
      <p:ext uri="{BB962C8B-B14F-4D97-AF65-F5344CB8AC3E}">
        <p14:creationId xmlns:p14="http://schemas.microsoft.com/office/powerpoint/2010/main" val="227297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1" descr="portada-gobierno.png"/>
          <p:cNvPicPr/>
          <p:nvPr/>
        </p:nvPicPr>
        <p:blipFill>
          <a:blip r:embed="rId14"/>
          <a:stretch/>
        </p:blipFill>
        <p:spPr>
          <a:xfrm>
            <a:off x="0" y="0"/>
            <a:ext cx="9143280" cy="514296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1" descr="portada.png"/>
          <p:cNvPicPr/>
          <p:nvPr/>
        </p:nvPicPr>
        <p:blipFill>
          <a:blip r:embed="rId14"/>
          <a:stretch/>
        </p:blipFill>
        <p:spPr>
          <a:xfrm>
            <a:off x="0" y="0"/>
            <a:ext cx="9143280" cy="514296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9" descr="interna-con-franja.png"/>
          <p:cNvPicPr/>
          <p:nvPr/>
        </p:nvPicPr>
        <p:blipFill>
          <a:blip r:embed="rId14"/>
          <a:stretch/>
        </p:blipFill>
        <p:spPr>
          <a:xfrm>
            <a:off x="0" y="0"/>
            <a:ext cx="9143280" cy="5142960"/>
          </a:xfrm>
          <a:prstGeom prst="rect">
            <a:avLst/>
          </a:prstGeom>
          <a:ln w="0">
            <a:noFill/>
          </a:ln>
        </p:spPr>
      </p:pic>
      <p:sp>
        <p:nvSpPr>
          <p:cNvPr id="79"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7" name="Imagen 4" descr="cierre.png"/>
          <p:cNvPicPr/>
          <p:nvPr/>
        </p:nvPicPr>
        <p:blipFill>
          <a:blip r:embed="rId14"/>
          <a:stretch/>
        </p:blipFill>
        <p:spPr>
          <a:xfrm>
            <a:off x="0" y="0"/>
            <a:ext cx="9143280" cy="5142960"/>
          </a:xfrm>
          <a:prstGeom prst="rect">
            <a:avLst/>
          </a:prstGeom>
          <a:ln w="0">
            <a:noFill/>
          </a:ln>
        </p:spPr>
      </p:pic>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fccc.int/es/process-and-meetings/the-paris-agreement/que-es-el-acuerdo-de-paris" TargetMode="External"/><Relationship Id="rId2" Type="http://schemas.openxmlformats.org/officeDocument/2006/relationships/image" Target="../media/image11.jpeg"/><Relationship Id="rId1" Type="http://schemas.openxmlformats.org/officeDocument/2006/relationships/slideLayout" Target="../slideLayouts/slideLayout25.xml"/><Relationship Id="rId4" Type="http://schemas.openxmlformats.org/officeDocument/2006/relationships/hyperlink" Target="https://latinclima.org/sites/default/files/styles/full/public/field/image/paris_agreement_adopted_1_758.jpg?itok=FJYCT9d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hyperlink" Target="http://www.minambiente.gov.co/" TargetMode="External"/><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nambiente.gov.co/images/planeacion-y-seguimiento/pdf/Plan_Estrategico_Institucional/PLAN_ESTRATEGICO_SECTORIAL_2015-2018_versi&#243;n_1.pdf" TargetMode="External"/><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rds.org.co/apc-aa-files/ba03645a7c069b5ed406f13122a61c07/polit_nal_produccion_consumo_sostenible-2010.pdf" TargetMode="External"/><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www.minambiente.gov.co/images/planeacion-y-seguimiento/pdf/Plan_Estrategico_Institucional/PLAN_ESTRATEGICO_SECTORIAL_2015-2018_versi&#243;n_1.pdf" TargetMode="External"/><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https://www.minambiente.gov.co/images/planeacion-y-seguimiento/pdf/Plan_Estrategico_Institucional/PLAN_ESTRATEGICO_SECTORIAL_2015-2018_versi&#243;n_1.pdf" TargetMode="External"/><Relationship Id="rId7" Type="http://schemas.openxmlformats.org/officeDocument/2006/relationships/hyperlink" Target="https://www.dipublico.org/conferencias-diplomaticas-naciones-unidas/conferencia-de-las-naciones-unidas-sobre-el-medio-humano-estocolmo-5-a-16-de-junio-de-1972/" TargetMode="External"/><Relationship Id="rId2" Type="http://schemas.openxmlformats.org/officeDocument/2006/relationships/hyperlink" Target="http://www.suin-juriscol.gov.co/legislacion/normatividad.html" TargetMode="External"/><Relationship Id="rId1" Type="http://schemas.openxmlformats.org/officeDocument/2006/relationships/slideLayout" Target="../slideLayouts/slideLayout25.xml"/><Relationship Id="rId6" Type="http://schemas.openxmlformats.org/officeDocument/2006/relationships/hyperlink" Target="https://www.un.org/es/events/ozoneday/background.shtml" TargetMode="External"/><Relationship Id="rId5" Type="http://schemas.openxmlformats.org/officeDocument/2006/relationships/hyperlink" Target="https://www.un.org/spanish/esa/sustdev/documents/declaracionrio.htm" TargetMode="External"/><Relationship Id="rId4" Type="http://schemas.openxmlformats.org/officeDocument/2006/relationships/hyperlink" Target="https://rds.org.co/apc-aa-files/ba03645a7c069b5ed406f13122a61c07/polit_nal_produccion_consumo_sostenible-201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hyperlink" Target="https://www.dipublico.org/wp-content/uploads/2013/08/mediohumano.png" TargetMode="External"/><Relationship Id="rId4" Type="http://schemas.openxmlformats.org/officeDocument/2006/relationships/hyperlink" Target="https://www.dipublico.org/conferencias-diplomaticas-naciones-unidas/conferencia-de-las-naciones-unidas-sobre-el-medio-humano-estocolmo-5-a-16-de-junio-de-197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hyperlink" Target="https://www.minambiente.gov.co/images/AsuntosambientalesySectorialyUrbana/Protocolo_1.jpg" TargetMode="External"/><Relationship Id="rId4" Type="http://schemas.openxmlformats.org/officeDocument/2006/relationships/hyperlink" Target="https://www.un.org/es/events/ozoneday/background.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basel.int/" TargetMode="External"/><Relationship Id="rId1" Type="http://schemas.openxmlformats.org/officeDocument/2006/relationships/slideLayout" Target="../slideLayouts/slideLayout25.xml"/><Relationship Id="rId4" Type="http://schemas.openxmlformats.org/officeDocument/2006/relationships/hyperlink" Target="https://greenarea.me/wp-content/uploads/2016/01/logo_basel.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n.org/spanish/esa/sustdev/documents/declaracionrio.htm" TargetMode="External"/><Relationship Id="rId1" Type="http://schemas.openxmlformats.org/officeDocument/2006/relationships/slideLayout" Target="../slideLayouts/slideLayout25.xml"/><Relationship Id="rId4" Type="http://schemas.openxmlformats.org/officeDocument/2006/relationships/hyperlink" Target="https://cdn.espace-demo.com/wp-content/uploads/2019/06/rio1992.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bd.int/?lang=es" TargetMode="External"/><Relationship Id="rId1" Type="http://schemas.openxmlformats.org/officeDocument/2006/relationships/slideLayout" Target="../slideLayouts/slideLayout25.xml"/><Relationship Id="rId4" Type="http://schemas.openxmlformats.org/officeDocument/2006/relationships/hyperlink" Target="https://www.un.org/sites/un2.un.org/files/cbd_log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062880" y="2966440"/>
            <a:ext cx="4161960" cy="201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dirty="0">
                <a:solidFill>
                  <a:srgbClr val="000000"/>
                </a:solidFill>
                <a:latin typeface="Calibri"/>
                <a:ea typeface="DejaVu Sans"/>
              </a:rPr>
              <a:t>German Leonel Sarmiento Cruz</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Instructor Centro de Gestión Industrial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Administrador Ambiental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Esp. en Educación y Gestión Ambiental.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GERMANSC@MISENA.EDU.CO</a:t>
            </a:r>
            <a:endParaRPr lang="es-CO" sz="1800" b="0" strike="noStrike" spc="-1" dirty="0">
              <a:latin typeface="Arial"/>
            </a:endParaRPr>
          </a:p>
          <a:p>
            <a:pPr>
              <a:lnSpc>
                <a:spcPct val="100000"/>
              </a:lnSpc>
            </a:pPr>
            <a:endParaRPr lang="es-CO" sz="1800" b="0" strike="noStrike" spc="-1" dirty="0">
              <a:latin typeface="Arial"/>
            </a:endParaRPr>
          </a:p>
          <a:p>
            <a:pPr>
              <a:lnSpc>
                <a:spcPct val="100000"/>
              </a:lnSpc>
            </a:pPr>
            <a:endParaRPr lang="es-CO" sz="1800" b="0" strike="noStrike" spc="-1" dirty="0">
              <a:latin typeface="Arial"/>
            </a:endParaRPr>
          </a:p>
        </p:txBody>
      </p:sp>
      <p:sp>
        <p:nvSpPr>
          <p:cNvPr id="163" name="CustomShape 2"/>
          <p:cNvSpPr/>
          <p:nvPr/>
        </p:nvSpPr>
        <p:spPr>
          <a:xfrm>
            <a:off x="50466" y="1582040"/>
            <a:ext cx="3633120" cy="99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1800" b="0" strike="noStrike" spc="-1" dirty="0">
                <a:solidFill>
                  <a:srgbClr val="000000"/>
                </a:solidFill>
                <a:latin typeface="Calibri"/>
                <a:ea typeface="DejaVu Sans"/>
              </a:rPr>
              <a:t>II. POLITICAS PÚBLICAS Y LEGISLACIÓN AMBIENTAL</a:t>
            </a:r>
            <a:endParaRPr lang="es-CO" sz="1800" b="0" strike="noStrike" spc="-1" dirty="0">
              <a:latin typeface="Arial"/>
            </a:endParaRPr>
          </a:p>
        </p:txBody>
      </p:sp>
      <p:sp>
        <p:nvSpPr>
          <p:cNvPr id="165" name="CustomShape 4"/>
          <p:cNvSpPr/>
          <p:nvPr/>
        </p:nvSpPr>
        <p:spPr>
          <a:xfrm>
            <a:off x="2532600" y="641520"/>
            <a:ext cx="6028560" cy="155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2209680" algn="l"/>
              </a:tabLst>
            </a:pPr>
            <a:r>
              <a:rPr lang="es-ES_tradnl" sz="2400" b="1" strike="noStrike" spc="-1">
                <a:solidFill>
                  <a:srgbClr val="000000"/>
                </a:solidFill>
                <a:latin typeface="Calibri"/>
                <a:ea typeface="Times New Roman"/>
              </a:rPr>
              <a:t>Aplicar prácticas de protección ambiental, seguridad y salud en el trabajo de acuerdo con las políticas organizacionales y la normatividad vigente</a:t>
            </a: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0" y="31608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3600" b="1" strike="noStrike" spc="-1">
                <a:solidFill>
                  <a:srgbClr val="FFFFFF"/>
                </a:solidFill>
                <a:latin typeface="Calibri"/>
                <a:ea typeface="DejaVu Sans"/>
              </a:rPr>
              <a:t>Marco internacional ambiental</a:t>
            </a:r>
            <a:endParaRPr lang="es-CO" sz="3600" b="0" strike="noStrike" spc="-1">
              <a:latin typeface="Arial"/>
            </a:endParaRPr>
          </a:p>
        </p:txBody>
      </p:sp>
      <p:graphicFrame>
        <p:nvGraphicFramePr>
          <p:cNvPr id="199" name="Table 2"/>
          <p:cNvGraphicFramePr/>
          <p:nvPr>
            <p:extLst>
              <p:ext uri="{D42A27DB-BD31-4B8C-83A1-F6EECF244321}">
                <p14:modId xmlns:p14="http://schemas.microsoft.com/office/powerpoint/2010/main" val="159934061"/>
              </p:ext>
            </p:extLst>
          </p:nvPr>
        </p:nvGraphicFramePr>
        <p:xfrm>
          <a:off x="75240" y="1157400"/>
          <a:ext cx="8993160" cy="3137040"/>
        </p:xfrm>
        <a:graphic>
          <a:graphicData uri="http://schemas.openxmlformats.org/drawingml/2006/table">
            <a:tbl>
              <a:tblPr/>
              <a:tblGrid>
                <a:gridCol w="2997720"/>
                <a:gridCol w="2997720"/>
                <a:gridCol w="2997720"/>
              </a:tblGrid>
              <a:tr h="756000">
                <a:tc>
                  <a:txBody>
                    <a:bodyPr/>
                    <a:lstStyle/>
                    <a:p>
                      <a:pPr algn="ctr">
                        <a:lnSpc>
                          <a:spcPct val="100000"/>
                        </a:lnSpc>
                        <a:tabLst>
                          <a:tab pos="0" algn="l"/>
                        </a:tabLst>
                      </a:pPr>
                      <a:r>
                        <a:rPr lang="es-CO" sz="1400" b="1" strike="noStrike" spc="-1" dirty="0" smtClean="0">
                          <a:solidFill>
                            <a:srgbClr val="000000"/>
                          </a:solidFill>
                          <a:latin typeface="Calibri"/>
                          <a:ea typeface="DejaVu Sans"/>
                        </a:rPr>
                        <a:t>Acuerdo de parís conferencia de las naciones unidas sobre cambio climático 2015. </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s-MX" sz="1400" b="1" strike="noStrike" spc="-1" dirty="0" smtClean="0">
                          <a:solidFill>
                            <a:srgbClr val="000000"/>
                          </a:solidFill>
                          <a:latin typeface="Calibri"/>
                          <a:ea typeface="DejaVu Sans"/>
                        </a:rPr>
                        <a:t>Aspectos más 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381040">
                <a:tc>
                  <a:txBody>
                    <a:bodyPr/>
                    <a:lstStyle/>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a:solidFill>
                            <a:srgbClr val="000000"/>
                          </a:solidFill>
                          <a:latin typeface="Calibri"/>
                          <a:ea typeface="DejaVu Sans"/>
                        </a:rPr>
                        <a:t>Reforzar la respuesta mundial a la amenaza del cambio climático manteniendo el aumento de la temperatura mundial en este siglo muy por debajo de los 2 grados centígrados por encima de los niveles preindustriales, y proseguir los esfuerzos para limitar aún más el aumento de la temperatura a 1,5 grados centígrados.</a:t>
                      </a: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dirty="0">
                          <a:solidFill>
                            <a:srgbClr val="000000"/>
                          </a:solidFill>
                          <a:latin typeface="Calibri"/>
                          <a:ea typeface="DejaVu Sans"/>
                        </a:rPr>
                        <a:t>En la COP21 de París, las Partes de la CMNUCC alcanzaron un acuerdo histórico para combatir el cambio climático y acelerar e intensificar las acciones e inversiones necesarias para un futuro sostenible con bajas emisiones de carbono. </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pic>
        <p:nvPicPr>
          <p:cNvPr id="200" name="Picture 2"/>
          <p:cNvPicPr/>
          <p:nvPr/>
        </p:nvPicPr>
        <p:blipFill>
          <a:blip r:embed="rId2"/>
          <a:srcRect l="7106" r="20519"/>
          <a:stretch/>
        </p:blipFill>
        <p:spPr>
          <a:xfrm>
            <a:off x="75240" y="2359800"/>
            <a:ext cx="2591640" cy="1248840"/>
          </a:xfrm>
          <a:prstGeom prst="rect">
            <a:avLst/>
          </a:prstGeom>
          <a:ln w="0">
            <a:noFill/>
          </a:ln>
        </p:spPr>
      </p:pic>
      <p:sp>
        <p:nvSpPr>
          <p:cNvPr id="201" name="CustomShape 3"/>
          <p:cNvSpPr/>
          <p:nvPr/>
        </p:nvSpPr>
        <p:spPr>
          <a:xfrm>
            <a:off x="202680" y="4211640"/>
            <a:ext cx="894060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endParaRPr lang="es-CO" sz="1800" b="0" strike="noStrike" spc="-1">
              <a:latin typeface="Arial"/>
            </a:endParaRPr>
          </a:p>
          <a:p>
            <a:pPr>
              <a:lnSpc>
                <a:spcPct val="100000"/>
              </a:lnSpc>
              <a:tabLst>
                <a:tab pos="0" algn="l"/>
              </a:tabLst>
            </a:pPr>
            <a:r>
              <a:rPr lang="es-MX" sz="1800" b="0" u="sng" strike="noStrike" spc="-1">
                <a:solidFill>
                  <a:srgbClr val="0000FF"/>
                </a:solidFill>
                <a:uFillTx/>
                <a:latin typeface="Calibri"/>
                <a:ea typeface="DejaVu Sans"/>
                <a:hlinkClick r:id="rId3"/>
              </a:rPr>
              <a:t>https://unfccc.int/es/process-and-meetings/the-paris-agreement/que-es-el-acuerdo-de-paris</a:t>
            </a:r>
            <a:endParaRPr lang="es-CO" sz="1800" b="0" strike="noStrike" spc="-1">
              <a:latin typeface="Arial"/>
            </a:endParaRPr>
          </a:p>
        </p:txBody>
      </p:sp>
      <p:sp>
        <p:nvSpPr>
          <p:cNvPr id="202" name="CustomShape 4"/>
          <p:cNvSpPr/>
          <p:nvPr/>
        </p:nvSpPr>
        <p:spPr>
          <a:xfrm>
            <a:off x="212040" y="3697200"/>
            <a:ext cx="2317680" cy="27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600" b="0" u="sng" strike="noStrike" spc="-1">
                <a:solidFill>
                  <a:srgbClr val="0000FF"/>
                </a:solidFill>
                <a:uFillTx/>
                <a:latin typeface="Arial"/>
                <a:ea typeface="DejaVu Sans"/>
                <a:hlinkClick r:id="rId4"/>
              </a:rPr>
              <a:t>https://latinclima.org/sites/default/files/styles/full/public/field/image/paris_agreement_adopted_1_758.jpg?itok=FJYCT9dZ</a:t>
            </a:r>
            <a:r>
              <a:rPr lang="es-CO" sz="600" b="0" strike="noStrike" spc="-1">
                <a:solidFill>
                  <a:srgbClr val="000000"/>
                </a:solidFill>
                <a:latin typeface="Arial"/>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091520" y="1804680"/>
            <a:ext cx="696060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2209680" algn="l"/>
              </a:tabLst>
            </a:pPr>
            <a:r>
              <a:rPr lang="es-ES_tradnl" sz="5400" b="0" strike="noStrike" spc="-1">
                <a:solidFill>
                  <a:srgbClr val="000000"/>
                </a:solidFill>
                <a:latin typeface="Arial"/>
                <a:ea typeface="Times New Roman"/>
              </a:rPr>
              <a:t>2.2. El ambiente sano como derecho.</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75240" y="156600"/>
            <a:ext cx="8153640" cy="79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0" strike="noStrike" spc="-1">
                <a:solidFill>
                  <a:srgbClr val="FFFFFF"/>
                </a:solidFill>
                <a:latin typeface="Calibri"/>
                <a:ea typeface="DejaVu Sans"/>
              </a:rPr>
              <a:t>Constitución política y ambiente</a:t>
            </a:r>
            <a:endParaRPr lang="es-CO" sz="4400" b="0" strike="noStrike" spc="-1">
              <a:latin typeface="Arial"/>
            </a:endParaRPr>
          </a:p>
        </p:txBody>
      </p:sp>
      <p:graphicFrame>
        <p:nvGraphicFramePr>
          <p:cNvPr id="205" name="Table 2"/>
          <p:cNvGraphicFramePr/>
          <p:nvPr>
            <p:extLst>
              <p:ext uri="{D42A27DB-BD31-4B8C-83A1-F6EECF244321}">
                <p14:modId xmlns:p14="http://schemas.microsoft.com/office/powerpoint/2010/main" val="936658990"/>
              </p:ext>
            </p:extLst>
          </p:nvPr>
        </p:nvGraphicFramePr>
        <p:xfrm>
          <a:off x="198640" y="1112134"/>
          <a:ext cx="8768520" cy="3861000"/>
        </p:xfrm>
        <a:graphic>
          <a:graphicData uri="http://schemas.openxmlformats.org/drawingml/2006/table">
            <a:tbl>
              <a:tblPr/>
              <a:tblGrid>
                <a:gridCol w="2241720"/>
                <a:gridCol w="6526800"/>
              </a:tblGrid>
              <a:tr h="297000">
                <a:tc>
                  <a:txBody>
                    <a:bodyPr/>
                    <a:lstStyle/>
                    <a:p>
                      <a:pPr algn="ctr">
                        <a:lnSpc>
                          <a:spcPct val="115000"/>
                        </a:lnSpc>
                      </a:pPr>
                      <a:r>
                        <a:rPr lang="es-CO" sz="1200" b="1" strike="noStrike" spc="-1" dirty="0">
                          <a:solidFill>
                            <a:srgbClr val="000000"/>
                          </a:solidFill>
                          <a:latin typeface="Calibri"/>
                          <a:ea typeface="DejaVu Sans"/>
                        </a:rPr>
                        <a:t>ARTÍCULO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1" strike="noStrike" spc="-1">
                          <a:solidFill>
                            <a:srgbClr val="000000"/>
                          </a:solidFill>
                          <a:latin typeface="Calibri"/>
                          <a:ea typeface="DejaVu Sans"/>
                        </a:rPr>
                        <a:t>DESCRIPCIÓN</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dirty="0">
                          <a:solidFill>
                            <a:srgbClr val="000000"/>
                          </a:solidFill>
                          <a:latin typeface="Calibri"/>
                          <a:ea typeface="DejaVu Sans"/>
                        </a:rPr>
                        <a:t>Artículo 8</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Obligación del estado de proteger las riquezas naturales.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49</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salud y el saneamiento ambiental.</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tabLst>
                          <a:tab pos="0" algn="l"/>
                        </a:tabLst>
                      </a:pPr>
                      <a:r>
                        <a:rPr lang="es-CO" sz="1200" b="0" strike="noStrike" spc="-1">
                          <a:solidFill>
                            <a:srgbClr val="000000"/>
                          </a:solidFill>
                          <a:latin typeface="Calibri"/>
                          <a:ea typeface="DejaVu Sans"/>
                        </a:rPr>
                        <a:t>Artículo</a:t>
                      </a:r>
                      <a:r>
                        <a:rPr lang="es-CO" sz="1200" b="0" strike="noStrike" spc="-1">
                          <a:solidFill>
                            <a:srgbClr val="000000"/>
                          </a:solidFill>
                          <a:latin typeface="Calibri"/>
                          <a:ea typeface="Calibri"/>
                        </a:rPr>
                        <a:t> 58</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Calibri"/>
                        </a:rPr>
                        <a:t>La Función social y ecológica de la propiedad privada.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tabLst>
                          <a:tab pos="0" algn="l"/>
                        </a:tabLst>
                      </a:pPr>
                      <a:r>
                        <a:rPr lang="es-CO" sz="1200" b="0" strike="noStrike" spc="-1">
                          <a:solidFill>
                            <a:srgbClr val="000000"/>
                          </a:solidFill>
                          <a:latin typeface="Calibri"/>
                          <a:ea typeface="DejaVu Sans"/>
                        </a:rPr>
                        <a:t>Artículo </a:t>
                      </a:r>
                      <a:r>
                        <a:rPr lang="es-CO" sz="1200" b="0" strike="noStrike" spc="-1">
                          <a:solidFill>
                            <a:srgbClr val="000000"/>
                          </a:solidFill>
                          <a:latin typeface="Calibri"/>
                          <a:ea typeface="Calibri"/>
                        </a:rPr>
                        <a:t>63</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Calibri"/>
                        </a:rPr>
                        <a:t>Los parques naturales.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a:t>
                      </a:r>
                      <a:r>
                        <a:rPr lang="es-CO" sz="1200" b="0" strike="noStrike" spc="-1">
                          <a:solidFill>
                            <a:srgbClr val="000000"/>
                          </a:solidFill>
                          <a:latin typeface="Calibri"/>
                          <a:ea typeface="Calibri"/>
                        </a:rPr>
                        <a:t>67</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Calibri"/>
                        </a:rPr>
                        <a:t>La educación, el respeto y la protección del ambiente.</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79 Cap. III  DCMA</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El derecho a gozar de un ambiente sano.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80 Cap. III  DCMA</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Los recursos naturales y ecosistemas.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81 Cap. III  DCMA</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prohibición de armas químicas, biológicas y nucleares en Colombia.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82 Cap. III  DCMA</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protección del espacio público.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95. Numeral 8</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Los deberes de la persona y la ciudadanía.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118</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El defensor del pueblo, la procuraduría y el medio ambiente.</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215</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emergencia ecológica del país.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206" name="CustomShape 3"/>
          <p:cNvSpPr/>
          <p:nvPr/>
        </p:nvSpPr>
        <p:spPr>
          <a:xfrm>
            <a:off x="7348347" y="4626900"/>
            <a:ext cx="214056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400" b="0" strike="noStrike" spc="-1" dirty="0">
                <a:solidFill>
                  <a:srgbClr val="000000"/>
                </a:solidFill>
                <a:latin typeface="Calibri"/>
                <a:ea typeface="DejaVu Sans"/>
              </a:rPr>
              <a:t>Fuente: Ministerio editorial (1995)</a:t>
            </a:r>
            <a:endParaRPr lang="es-CO"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0" strike="noStrike" spc="-1">
                <a:solidFill>
                  <a:srgbClr val="FFFFFF"/>
                </a:solidFill>
                <a:latin typeface="Calibri"/>
                <a:ea typeface="DejaVu Sans"/>
              </a:rPr>
              <a:t>Constitución política y ambiente</a:t>
            </a:r>
            <a:endParaRPr lang="es-CO" sz="4400" b="0" strike="noStrike" spc="-1">
              <a:latin typeface="Arial"/>
            </a:endParaRPr>
          </a:p>
        </p:txBody>
      </p:sp>
      <p:graphicFrame>
        <p:nvGraphicFramePr>
          <p:cNvPr id="208" name="Table 2"/>
          <p:cNvGraphicFramePr/>
          <p:nvPr>
            <p:extLst>
              <p:ext uri="{D42A27DB-BD31-4B8C-83A1-F6EECF244321}">
                <p14:modId xmlns:p14="http://schemas.microsoft.com/office/powerpoint/2010/main" val="2859332976"/>
              </p:ext>
            </p:extLst>
          </p:nvPr>
        </p:nvGraphicFramePr>
        <p:xfrm>
          <a:off x="457560" y="1147320"/>
          <a:ext cx="8229240" cy="3380400"/>
        </p:xfrm>
        <a:graphic>
          <a:graphicData uri="http://schemas.openxmlformats.org/drawingml/2006/table">
            <a:tbl>
              <a:tblPr/>
              <a:tblGrid>
                <a:gridCol w="2498040"/>
                <a:gridCol w="5731200"/>
              </a:tblGrid>
              <a:tr h="297000">
                <a:tc>
                  <a:txBody>
                    <a:bodyPr/>
                    <a:lstStyle/>
                    <a:p>
                      <a:pPr algn="ctr">
                        <a:lnSpc>
                          <a:spcPct val="115000"/>
                        </a:lnSpc>
                      </a:pPr>
                      <a:r>
                        <a:rPr lang="es-CO" sz="1200" b="1" strike="noStrike" spc="-1" dirty="0">
                          <a:solidFill>
                            <a:srgbClr val="000000"/>
                          </a:solidFill>
                          <a:latin typeface="Calibri"/>
                          <a:ea typeface="DejaVu Sans"/>
                        </a:rPr>
                        <a:t>ARTÍCULO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1" strike="noStrike" spc="-1">
                          <a:solidFill>
                            <a:srgbClr val="000000"/>
                          </a:solidFill>
                          <a:latin typeface="Calibri"/>
                          <a:ea typeface="DejaVu Sans"/>
                        </a:rPr>
                        <a:t>DESCRIPCIÓN</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dirty="0">
                          <a:solidFill>
                            <a:srgbClr val="000000"/>
                          </a:solidFill>
                          <a:latin typeface="Calibri"/>
                          <a:ea typeface="DejaVu Sans"/>
                        </a:rPr>
                        <a:t>Artículo 226</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La internacionalización de las relaciones ecológicas.</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dirty="0">
                          <a:solidFill>
                            <a:srgbClr val="000000"/>
                          </a:solidFill>
                          <a:latin typeface="Calibri"/>
                          <a:ea typeface="DejaVu Sans"/>
                        </a:rPr>
                        <a:t>Artículo 267</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Los costos Ambientales y la Contraloría General de la República.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02200">
                <a:tc>
                  <a:txBody>
                    <a:bodyPr/>
                    <a:lstStyle/>
                    <a:p>
                      <a:pPr algn="ctr">
                        <a:lnSpc>
                          <a:spcPct val="115000"/>
                        </a:lnSpc>
                      </a:pPr>
                      <a:r>
                        <a:rPr lang="es-CO" sz="1200" b="0" strike="noStrike" spc="-1">
                          <a:solidFill>
                            <a:srgbClr val="000000"/>
                          </a:solidFill>
                          <a:latin typeface="Calibri"/>
                          <a:ea typeface="DejaVu Sans"/>
                        </a:rPr>
                        <a:t>Artículo 268- numeral 7</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El informe anual del Contralor al Congreso sobre el estado de los recursos naturales y el ambiente.</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277- numeral 4</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El Procurador General de la Nación y la defensa del medio ambiente.</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289</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preservación del ambiente en zonas fronterizas.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dirty="0">
                          <a:solidFill>
                            <a:srgbClr val="000000"/>
                          </a:solidFill>
                          <a:latin typeface="Calibri"/>
                          <a:ea typeface="DejaVu Sans"/>
                        </a:rPr>
                        <a:t>Artículo 300- numeral 2</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Las asambleas departamentales y el apoyo financiero al ambiente.</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302</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Los departamentos, recursos naturales y circunstancias ecológicas.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02200">
                <a:tc>
                  <a:txBody>
                    <a:bodyPr/>
                    <a:lstStyle/>
                    <a:p>
                      <a:pPr algn="ctr">
                        <a:lnSpc>
                          <a:spcPct val="115000"/>
                        </a:lnSpc>
                      </a:pPr>
                      <a:r>
                        <a:rPr lang="es-CO" sz="1200" b="0" strike="noStrike" spc="-1">
                          <a:solidFill>
                            <a:srgbClr val="000000"/>
                          </a:solidFill>
                          <a:latin typeface="Calibri"/>
                          <a:ea typeface="DejaVu Sans"/>
                        </a:rPr>
                        <a:t>Artículo 310</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protección especial del ambiente y recursos naturales en San Andrés y Providencia.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97000">
                <a:tc>
                  <a:txBody>
                    <a:bodyPr/>
                    <a:lstStyle/>
                    <a:p>
                      <a:pPr algn="ctr">
                        <a:lnSpc>
                          <a:spcPct val="115000"/>
                        </a:lnSpc>
                      </a:pPr>
                      <a:r>
                        <a:rPr lang="es-CO" sz="1200" b="0" strike="noStrike" spc="-1">
                          <a:solidFill>
                            <a:srgbClr val="000000"/>
                          </a:solidFill>
                          <a:latin typeface="Calibri"/>
                          <a:ea typeface="DejaVu Sans"/>
                        </a:rPr>
                        <a:t>Artículo 313- numeral 9</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Los concejos municipales y la defensa del patrimonio ecológico.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209" name="CustomShape 3"/>
          <p:cNvSpPr/>
          <p:nvPr/>
        </p:nvSpPr>
        <p:spPr>
          <a:xfrm>
            <a:off x="6005707" y="4719426"/>
            <a:ext cx="3458880" cy="30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400" b="0" strike="noStrike" spc="-1" dirty="0">
                <a:solidFill>
                  <a:srgbClr val="000000"/>
                </a:solidFill>
                <a:latin typeface="Calibri"/>
                <a:ea typeface="DejaVu Sans"/>
              </a:rPr>
              <a:t>Fuente: Ministerio editorial (1995)</a:t>
            </a:r>
            <a:endParaRPr lang="es-CO"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 name="Table 1"/>
          <p:cNvGraphicFramePr/>
          <p:nvPr>
            <p:extLst>
              <p:ext uri="{D42A27DB-BD31-4B8C-83A1-F6EECF244321}">
                <p14:modId xmlns:p14="http://schemas.microsoft.com/office/powerpoint/2010/main" val="1513095456"/>
              </p:ext>
            </p:extLst>
          </p:nvPr>
        </p:nvGraphicFramePr>
        <p:xfrm>
          <a:off x="558173" y="1077787"/>
          <a:ext cx="8228880" cy="3704040"/>
        </p:xfrm>
        <a:graphic>
          <a:graphicData uri="http://schemas.openxmlformats.org/drawingml/2006/table">
            <a:tbl>
              <a:tblPr/>
              <a:tblGrid>
                <a:gridCol w="2257200"/>
                <a:gridCol w="5971680"/>
              </a:tblGrid>
              <a:tr h="297000">
                <a:tc>
                  <a:txBody>
                    <a:bodyPr/>
                    <a:lstStyle/>
                    <a:p>
                      <a:pPr algn="ctr">
                        <a:lnSpc>
                          <a:spcPct val="115000"/>
                        </a:lnSpc>
                      </a:pPr>
                      <a:r>
                        <a:rPr lang="es-CO" sz="1200" b="1" strike="noStrike" spc="-1" dirty="0">
                          <a:solidFill>
                            <a:srgbClr val="000000"/>
                          </a:solidFill>
                          <a:latin typeface="Calibri"/>
                          <a:ea typeface="DejaVu Sans"/>
                        </a:rPr>
                        <a:t>ARTÍCULO</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1" strike="noStrike" spc="-1">
                          <a:solidFill>
                            <a:srgbClr val="000000"/>
                          </a:solidFill>
                          <a:latin typeface="Calibri"/>
                          <a:ea typeface="DejaVu Sans"/>
                        </a:rPr>
                        <a:t>DESCRIPCIÓN</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43600">
                <a:tc>
                  <a:txBody>
                    <a:bodyPr/>
                    <a:lstStyle/>
                    <a:p>
                      <a:pPr algn="ctr">
                        <a:lnSpc>
                          <a:spcPct val="115000"/>
                        </a:lnSpc>
                      </a:pPr>
                      <a:r>
                        <a:rPr lang="es-CO" sz="1200" b="0" strike="noStrike" spc="-1">
                          <a:solidFill>
                            <a:srgbClr val="000000"/>
                          </a:solidFill>
                          <a:latin typeface="Calibri"/>
                          <a:ea typeface="DejaVu Sans"/>
                        </a:rPr>
                        <a:t>Artículo 317</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El porcentaje de los tributos para las entidades encargadas del manejo y conservación del ambiente y de los recursos naturales renovables.</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8160">
                <a:tc>
                  <a:txBody>
                    <a:bodyPr/>
                    <a:lstStyle/>
                    <a:p>
                      <a:pPr algn="ctr">
                        <a:lnSpc>
                          <a:spcPct val="115000"/>
                        </a:lnSpc>
                      </a:pPr>
                      <a:r>
                        <a:rPr lang="es-CO" sz="1200" b="0" strike="noStrike" spc="-1">
                          <a:solidFill>
                            <a:srgbClr val="000000"/>
                          </a:solidFill>
                          <a:latin typeface="Calibri"/>
                          <a:ea typeface="DejaVu Sans"/>
                        </a:rPr>
                        <a:t>Artículo 330- numeral 5</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Los territorios indígenas y la preservación de los recursos naturales.</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8160">
                <a:tc>
                  <a:txBody>
                    <a:bodyPr/>
                    <a:lstStyle/>
                    <a:p>
                      <a:pPr algn="ctr">
                        <a:lnSpc>
                          <a:spcPct val="115000"/>
                        </a:lnSpc>
                      </a:pPr>
                      <a:r>
                        <a:rPr lang="es-CO" sz="1200" b="0" strike="noStrike" spc="-1">
                          <a:solidFill>
                            <a:srgbClr val="000000"/>
                          </a:solidFill>
                          <a:latin typeface="Calibri"/>
                          <a:ea typeface="DejaVu Sans"/>
                        </a:rPr>
                        <a:t>Artículo 331</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 creación de la Corporación Regional del río Grande de la Magdalena.</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90240">
                <a:tc>
                  <a:txBody>
                    <a:bodyPr/>
                    <a:lstStyle/>
                    <a:p>
                      <a:pPr algn="ctr">
                        <a:lnSpc>
                          <a:spcPct val="115000"/>
                        </a:lnSpc>
                      </a:pPr>
                      <a:r>
                        <a:rPr lang="es-CO" sz="1200" b="0" strike="noStrike" spc="-1">
                          <a:solidFill>
                            <a:srgbClr val="000000"/>
                          </a:solidFill>
                          <a:latin typeface="Calibri"/>
                          <a:ea typeface="DejaVu Sans"/>
                        </a:rPr>
                        <a:t>Artículo 332</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El estado propietario del subsuelo y de los recursos naturales no renovables.</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90240">
                <a:tc>
                  <a:txBody>
                    <a:bodyPr/>
                    <a:lstStyle/>
                    <a:p>
                      <a:pPr algn="ctr">
                        <a:lnSpc>
                          <a:spcPct val="115000"/>
                        </a:lnSpc>
                      </a:pPr>
                      <a:r>
                        <a:rPr lang="es-CO" sz="1200" b="0" strike="noStrike" spc="-1">
                          <a:solidFill>
                            <a:srgbClr val="000000"/>
                          </a:solidFill>
                          <a:latin typeface="Calibri"/>
                          <a:ea typeface="DejaVu Sans"/>
                        </a:rPr>
                        <a:t>Artículo 333</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Los limites de la actividad económica privada para la defensa del ambiente.</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43600">
                <a:tc>
                  <a:txBody>
                    <a:bodyPr/>
                    <a:lstStyle/>
                    <a:p>
                      <a:pPr algn="ctr">
                        <a:lnSpc>
                          <a:spcPct val="115000"/>
                        </a:lnSpc>
                      </a:pPr>
                      <a:r>
                        <a:rPr lang="es-CO" sz="1200" b="0" strike="noStrike" spc="-1">
                          <a:solidFill>
                            <a:srgbClr val="000000"/>
                          </a:solidFill>
                          <a:latin typeface="Calibri"/>
                          <a:ea typeface="DejaVu Sans"/>
                        </a:rPr>
                        <a:t>Artículo 334</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La intervención estatal en la explotación de los recursos naturales y la preservación de un ambiente sano.</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8160">
                <a:tc>
                  <a:txBody>
                    <a:bodyPr/>
                    <a:lstStyle/>
                    <a:p>
                      <a:pPr algn="ctr">
                        <a:lnSpc>
                          <a:spcPct val="115000"/>
                        </a:lnSpc>
                      </a:pPr>
                      <a:r>
                        <a:rPr lang="es-CO" sz="1200" b="0" strike="noStrike" spc="-1">
                          <a:solidFill>
                            <a:srgbClr val="000000"/>
                          </a:solidFill>
                          <a:latin typeface="Calibri"/>
                          <a:ea typeface="DejaVu Sans"/>
                        </a:rPr>
                        <a:t>Articulo 339</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El Plan Nacional de desarrollo y la política ambiental.</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8160">
                <a:tc>
                  <a:txBody>
                    <a:bodyPr/>
                    <a:lstStyle/>
                    <a:p>
                      <a:pPr algn="ctr">
                        <a:lnSpc>
                          <a:spcPct val="115000"/>
                        </a:lnSpc>
                      </a:pPr>
                      <a:r>
                        <a:rPr lang="es-CO" sz="1200" b="0" strike="noStrike" spc="-1">
                          <a:solidFill>
                            <a:srgbClr val="000000"/>
                          </a:solidFill>
                          <a:latin typeface="Calibri"/>
                          <a:ea typeface="DejaVu Sans"/>
                        </a:rPr>
                        <a:t>Articulo 340</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a:solidFill>
                            <a:srgbClr val="000000"/>
                          </a:solidFill>
                          <a:latin typeface="Calibri"/>
                          <a:ea typeface="DejaVu Sans"/>
                        </a:rPr>
                        <a:t>El consejo Nacional de Planeación y los sectores ecológicos.</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6720">
                <a:tc>
                  <a:txBody>
                    <a:bodyPr/>
                    <a:lstStyle/>
                    <a:p>
                      <a:pPr algn="ctr">
                        <a:lnSpc>
                          <a:spcPct val="115000"/>
                        </a:lnSpc>
                      </a:pPr>
                      <a:r>
                        <a:rPr lang="es-CO" sz="1200" b="0" strike="noStrike" spc="-1">
                          <a:solidFill>
                            <a:srgbClr val="000000"/>
                          </a:solidFill>
                          <a:latin typeface="Calibri"/>
                          <a:ea typeface="DejaVu Sans"/>
                        </a:rPr>
                        <a:t>Articulo 360</a:t>
                      </a:r>
                      <a:endParaRPr lang="es-CO" sz="1200" b="0" strike="noStrike" spc="-1">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15000"/>
                        </a:lnSpc>
                      </a:pPr>
                      <a:r>
                        <a:rPr lang="es-CO" sz="1200" b="0" strike="noStrike" spc="-1" dirty="0">
                          <a:solidFill>
                            <a:srgbClr val="000000"/>
                          </a:solidFill>
                          <a:latin typeface="Calibri"/>
                          <a:ea typeface="DejaVu Sans"/>
                        </a:rPr>
                        <a:t>Las regalías sobre explotación de los recursos naturales no renovables.</a:t>
                      </a:r>
                      <a:endParaRPr lang="es-CO" sz="1200" b="0" strike="noStrike" spc="-1" dirty="0">
                        <a:latin typeface="Arial"/>
                      </a:endParaRPr>
                    </a:p>
                  </a:txBody>
                  <a:tcPr marL="51120" marR="5112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211" name="CustomShape 2"/>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0" strike="noStrike" spc="-1">
                <a:solidFill>
                  <a:srgbClr val="FFFFFF"/>
                </a:solidFill>
                <a:latin typeface="Calibri"/>
                <a:ea typeface="DejaVu Sans"/>
              </a:rPr>
              <a:t>Constitución y ambiente</a:t>
            </a:r>
            <a:endParaRPr lang="es-CO" sz="4400" b="0" strike="noStrike" spc="-1">
              <a:latin typeface="Arial"/>
            </a:endParaRPr>
          </a:p>
        </p:txBody>
      </p:sp>
      <p:sp>
        <p:nvSpPr>
          <p:cNvPr id="212" name="CustomShape 3"/>
          <p:cNvSpPr/>
          <p:nvPr/>
        </p:nvSpPr>
        <p:spPr>
          <a:xfrm>
            <a:off x="6110186" y="4776734"/>
            <a:ext cx="31604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400" b="0" strike="noStrike" spc="-1" dirty="0">
                <a:solidFill>
                  <a:srgbClr val="000000"/>
                </a:solidFill>
                <a:latin typeface="Calibri"/>
                <a:ea typeface="DejaVu Sans"/>
              </a:rPr>
              <a:t>Fuente: Ministerio editorial (1995)</a:t>
            </a:r>
            <a:endParaRPr lang="es-CO"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103040" y="1383120"/>
            <a:ext cx="7347240" cy="338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2209680" algn="l"/>
              </a:tabLst>
            </a:pPr>
            <a:r>
              <a:rPr lang="es-ES_tradnl" sz="5400" b="0" strike="noStrike" spc="-1">
                <a:solidFill>
                  <a:srgbClr val="000000"/>
                </a:solidFill>
                <a:latin typeface="Arial"/>
                <a:ea typeface="Times New Roman"/>
              </a:rPr>
              <a:t>2.3. Principios de la política Nacional Ambiental. </a:t>
            </a:r>
            <a:endParaRPr lang="es-CO" sz="5400" b="0" strike="noStrike" spc="-1">
              <a:latin typeface="Arial"/>
            </a:endParaRPr>
          </a:p>
          <a:p>
            <a:pPr algn="ctr">
              <a:lnSpc>
                <a:spcPct val="100000"/>
              </a:lnSpc>
              <a:tabLst>
                <a:tab pos="2209680" algn="l"/>
              </a:tabLst>
            </a:pP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Principios generales ambientales</a:t>
            </a:r>
            <a:endParaRPr lang="es-CO" sz="4400" b="0" strike="noStrike" spc="-1">
              <a:latin typeface="Arial"/>
            </a:endParaRPr>
          </a:p>
        </p:txBody>
      </p:sp>
      <p:graphicFrame>
        <p:nvGraphicFramePr>
          <p:cNvPr id="2" name="Diagram1"/>
          <p:cNvGraphicFramePr/>
          <p:nvPr>
            <p:extLst>
              <p:ext uri="{D42A27DB-BD31-4B8C-83A1-F6EECF244321}">
                <p14:modId xmlns:p14="http://schemas.microsoft.com/office/powerpoint/2010/main" val="1037217518"/>
              </p:ext>
            </p:extLst>
          </p:nvPr>
        </p:nvGraphicFramePr>
        <p:xfrm>
          <a:off x="2880000" y="998640"/>
          <a:ext cx="5822640" cy="4065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 name="CustomShape 2"/>
          <p:cNvSpPr/>
          <p:nvPr/>
        </p:nvSpPr>
        <p:spPr>
          <a:xfrm>
            <a:off x="441000" y="1616400"/>
            <a:ext cx="2044800" cy="2284560"/>
          </a:xfrm>
          <a:prstGeom prst="rect">
            <a:avLst/>
          </a:prstGeom>
          <a:noFill/>
          <a:ln w="0">
            <a:noFill/>
          </a:ln>
          <a:effectLst>
            <a:outerShdw blurRad="40000" dist="20160" dir="5400000"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La Política ambiental colombiana seguirá los siguientes principios generales.</a:t>
            </a:r>
            <a:endParaRPr lang="es-CO" sz="1800" b="0" strike="noStrike" spc="-1">
              <a:latin typeface="Arial"/>
            </a:endParaRPr>
          </a:p>
          <a:p>
            <a:pPr algn="ctr">
              <a:lnSpc>
                <a:spcPct val="100000"/>
              </a:lnSpc>
            </a:pPr>
            <a:endParaRPr lang="es-CO" sz="1800" b="0" strike="noStrike" spc="-1">
              <a:latin typeface="Arial"/>
            </a:endParaRPr>
          </a:p>
          <a:p>
            <a:pPr algn="ctr">
              <a:lnSpc>
                <a:spcPct val="100000"/>
              </a:lnSpc>
            </a:pPr>
            <a:r>
              <a:rPr lang="es-CO" sz="1800" b="0" strike="noStrike" spc="-1">
                <a:solidFill>
                  <a:srgbClr val="000000"/>
                </a:solidFill>
                <a:latin typeface="Calibri"/>
                <a:ea typeface="DejaVu Sans"/>
              </a:rPr>
              <a:t>Ley 99 de 1993</a:t>
            </a:r>
            <a:r>
              <a:rPr lang="es-MX" sz="1800" b="0" strike="noStrike" spc="-1">
                <a:solidFill>
                  <a:srgbClr val="000000"/>
                </a:solidFill>
                <a:latin typeface="Calibri"/>
                <a:ea typeface="DejaVu Sans"/>
              </a:rPr>
              <a:t>.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Principios generales ambientales</a:t>
            </a:r>
            <a:endParaRPr lang="es-CO" sz="4400" b="0" strike="noStrike" spc="-1">
              <a:latin typeface="Arial"/>
            </a:endParaRPr>
          </a:p>
        </p:txBody>
      </p:sp>
      <p:graphicFrame>
        <p:nvGraphicFramePr>
          <p:cNvPr id="2" name="Diagram2"/>
          <p:cNvGraphicFramePr/>
          <p:nvPr>
            <p:extLst>
              <p:ext uri="{D42A27DB-BD31-4B8C-83A1-F6EECF244321}">
                <p14:modId xmlns:p14="http://schemas.microsoft.com/office/powerpoint/2010/main" val="2336419561"/>
              </p:ext>
            </p:extLst>
          </p:nvPr>
        </p:nvGraphicFramePr>
        <p:xfrm>
          <a:off x="2732400" y="975600"/>
          <a:ext cx="6258960" cy="4167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7" name="CustomShape 2"/>
          <p:cNvSpPr/>
          <p:nvPr/>
        </p:nvSpPr>
        <p:spPr>
          <a:xfrm>
            <a:off x="265680" y="1680120"/>
            <a:ext cx="2044800" cy="2284560"/>
          </a:xfrm>
          <a:prstGeom prst="rect">
            <a:avLst/>
          </a:prstGeom>
          <a:noFill/>
          <a:ln w="0">
            <a:noFill/>
          </a:ln>
        </p:spPr>
        <p:style>
          <a:lnRef idx="2">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La Política ambiental colombiana seguirá los siguientes principios generales.</a:t>
            </a:r>
            <a:endParaRPr lang="es-CO" sz="1800" b="0" strike="noStrike" spc="-1">
              <a:latin typeface="Arial"/>
            </a:endParaRPr>
          </a:p>
          <a:p>
            <a:pPr algn="ctr">
              <a:lnSpc>
                <a:spcPct val="100000"/>
              </a:lnSpc>
            </a:pPr>
            <a:endParaRPr lang="es-CO" sz="1800" b="0" strike="noStrike" spc="-1">
              <a:latin typeface="Arial"/>
            </a:endParaRPr>
          </a:p>
          <a:p>
            <a:pPr algn="ctr">
              <a:lnSpc>
                <a:spcPct val="100000"/>
              </a:lnSpc>
            </a:pPr>
            <a:r>
              <a:rPr lang="es-CO" sz="1800" b="0" strike="noStrike" spc="-1">
                <a:solidFill>
                  <a:srgbClr val="000000"/>
                </a:solidFill>
                <a:latin typeface="Calibri"/>
                <a:ea typeface="DejaVu Sans"/>
              </a:rPr>
              <a:t>Ley 99 de 1993</a:t>
            </a:r>
            <a:r>
              <a:rPr lang="es-MX" sz="1800" b="0" strike="noStrike" spc="-1">
                <a:solidFill>
                  <a:srgbClr val="000000"/>
                </a:solidFill>
                <a:latin typeface="Calibri"/>
                <a:ea typeface="DejaVu Sans"/>
              </a:rPr>
              <a:t>.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Desarrollo sostenible</a:t>
            </a:r>
            <a:endParaRPr lang="es-CO" sz="4400" b="0" strike="noStrike" spc="-1">
              <a:latin typeface="Arial"/>
            </a:endParaRPr>
          </a:p>
        </p:txBody>
      </p:sp>
      <p:sp>
        <p:nvSpPr>
          <p:cNvPr id="219" name="CustomShape 2"/>
          <p:cNvSpPr/>
          <p:nvPr/>
        </p:nvSpPr>
        <p:spPr>
          <a:xfrm>
            <a:off x="1435680" y="1607040"/>
            <a:ext cx="627264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CO" sz="1800" b="0" strike="noStrike" spc="-1">
                <a:solidFill>
                  <a:srgbClr val="000000"/>
                </a:solidFill>
                <a:latin typeface="Calibri"/>
                <a:ea typeface="DejaVu Sans"/>
              </a:rPr>
              <a:t>Se entiende por desarrollo sostenible el que conduzca al crecimiento económico, a la elevación de la calidad de la vida y al bienestar social, sin agotar la base de recursos naturales renovables en que se sustenta, ni deteriorar el medio ambiente o el derecho de las generaciones futuras a utilizarlo para la satisfacción de sus propias necesidades.</a:t>
            </a:r>
            <a:endParaRPr lang="es-CO" sz="1800" b="0" strike="noStrike" spc="-1">
              <a:latin typeface="Arial"/>
            </a:endParaRPr>
          </a:p>
        </p:txBody>
      </p:sp>
      <p:sp>
        <p:nvSpPr>
          <p:cNvPr id="220" name="CustomShape 3"/>
          <p:cNvSpPr/>
          <p:nvPr/>
        </p:nvSpPr>
        <p:spPr>
          <a:xfrm>
            <a:off x="4572720" y="3634573"/>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dirty="0">
                <a:solidFill>
                  <a:srgbClr val="000000"/>
                </a:solidFill>
                <a:latin typeface="Calibri"/>
                <a:ea typeface="DejaVu Sans"/>
              </a:rPr>
              <a:t>Ley 99 de 1993</a:t>
            </a:r>
            <a:r>
              <a:rPr lang="es-MX" sz="1800" b="0" strike="noStrike" spc="-1" dirty="0">
                <a:solidFill>
                  <a:srgbClr val="000000"/>
                </a:solidFill>
                <a:latin typeface="Calibri"/>
                <a:ea typeface="DejaVu Sans"/>
              </a:rPr>
              <a:t>. Articulo 3.</a:t>
            </a:r>
            <a:endParaRPr lang="es-CO"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Marco institucional </a:t>
            </a:r>
            <a:endParaRPr lang="es-CO" sz="4400" b="0" strike="noStrike" spc="-1">
              <a:latin typeface="Arial"/>
            </a:endParaRPr>
          </a:p>
        </p:txBody>
      </p:sp>
      <p:pic>
        <p:nvPicPr>
          <p:cNvPr id="222" name="Picture 2" descr="infografSINA"/>
          <p:cNvPicPr/>
          <p:nvPr/>
        </p:nvPicPr>
        <p:blipFill>
          <a:blip r:embed="rId2"/>
          <a:srcRect l="10222" r="8772"/>
          <a:stretch/>
        </p:blipFill>
        <p:spPr>
          <a:xfrm>
            <a:off x="152280" y="1087200"/>
            <a:ext cx="5612040" cy="3693960"/>
          </a:xfrm>
          <a:prstGeom prst="rect">
            <a:avLst/>
          </a:prstGeom>
          <a:ln w="0">
            <a:noFill/>
          </a:ln>
        </p:spPr>
      </p:pic>
      <p:sp>
        <p:nvSpPr>
          <p:cNvPr id="223" name="CustomShape 2"/>
          <p:cNvSpPr/>
          <p:nvPr/>
        </p:nvSpPr>
        <p:spPr>
          <a:xfrm>
            <a:off x="6193800" y="1441800"/>
            <a:ext cx="2481120" cy="283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El Sistema Nacional Ambiental SINA, es el conjunto de orientaciones, normas, actividades, recursos, programas e instituciones que permiten la puesta en marcha de los principios generales ambientales</a:t>
            </a:r>
            <a:endParaRPr lang="es-CO" sz="1800" b="0" strike="noStrike" spc="-1">
              <a:latin typeface="Arial"/>
            </a:endParaRPr>
          </a:p>
        </p:txBody>
      </p:sp>
      <p:sp>
        <p:nvSpPr>
          <p:cNvPr id="224" name="CustomShape 3"/>
          <p:cNvSpPr/>
          <p:nvPr/>
        </p:nvSpPr>
        <p:spPr>
          <a:xfrm>
            <a:off x="5144040" y="4275360"/>
            <a:ext cx="4580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Ley 99 de 1993</a:t>
            </a:r>
            <a:r>
              <a:rPr lang="es-MX" sz="1800" b="0" strike="noStrike" spc="-1">
                <a:solidFill>
                  <a:srgbClr val="000000"/>
                </a:solidFill>
                <a:latin typeface="Calibri"/>
                <a:ea typeface="DejaVu Sans"/>
              </a:rPr>
              <a:t>. Artículo 4.</a:t>
            </a:r>
            <a:endParaRPr lang="es-CO" sz="1800" b="0" strike="noStrike" spc="-1">
              <a:latin typeface="Arial"/>
            </a:endParaRPr>
          </a:p>
        </p:txBody>
      </p:sp>
      <p:sp>
        <p:nvSpPr>
          <p:cNvPr id="225" name="CustomShape 4"/>
          <p:cNvSpPr/>
          <p:nvPr/>
        </p:nvSpPr>
        <p:spPr>
          <a:xfrm>
            <a:off x="1301400" y="4781160"/>
            <a:ext cx="3270240" cy="29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350" b="0" strike="noStrike" spc="-1">
                <a:solidFill>
                  <a:srgbClr val="000000"/>
                </a:solidFill>
                <a:latin typeface="Calibri"/>
                <a:ea typeface="DejaVu Sans"/>
              </a:rPr>
              <a:t>Fuente: </a:t>
            </a:r>
            <a:r>
              <a:rPr lang="es-MX" sz="1350" b="0" u="sng" strike="noStrike" spc="-1">
                <a:solidFill>
                  <a:srgbClr val="0000FF"/>
                </a:solidFill>
                <a:uFillTx/>
                <a:latin typeface="Calibri"/>
                <a:ea typeface="DejaVu Sans"/>
                <a:hlinkClick r:id="rId3"/>
              </a:rPr>
              <a:t>http://www.minambiente.gov.co</a:t>
            </a:r>
            <a:r>
              <a:rPr lang="es-MX" sz="1350" b="0" strike="noStrike" spc="-1">
                <a:solidFill>
                  <a:srgbClr val="000000"/>
                </a:solidFill>
                <a:latin typeface="Calibri"/>
                <a:ea typeface="DejaVu Sans"/>
              </a:rPr>
              <a:t> </a:t>
            </a:r>
            <a:endParaRPr lang="es-CO" sz="13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487880" y="1750320"/>
            <a:ext cx="6316920" cy="146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2209680" algn="l"/>
              </a:tabLst>
            </a:pPr>
            <a:r>
              <a:rPr lang="es-ES_tradnl" sz="1800" b="1" strike="noStrike" spc="-1">
                <a:solidFill>
                  <a:srgbClr val="000000"/>
                </a:solidFill>
                <a:latin typeface="Arial"/>
                <a:ea typeface="Times New Roman"/>
              </a:rPr>
              <a:t>2. Políticas Públicas y Legislación Ambiental</a:t>
            </a:r>
            <a:endParaRPr lang="es-CO" sz="1800" b="0" strike="noStrike" spc="-1">
              <a:latin typeface="Arial"/>
            </a:endParaRPr>
          </a:p>
          <a:p>
            <a:pPr algn="just">
              <a:lnSpc>
                <a:spcPct val="100000"/>
              </a:lnSpc>
              <a:tabLst>
                <a:tab pos="2209680" algn="l"/>
              </a:tabLst>
            </a:pPr>
            <a:r>
              <a:rPr lang="es-ES_tradnl" sz="1800" b="0" strike="noStrike" spc="-1">
                <a:solidFill>
                  <a:srgbClr val="000000"/>
                </a:solidFill>
                <a:latin typeface="Arial"/>
                <a:ea typeface="Times New Roman"/>
              </a:rPr>
              <a:t>2.1. Antecedentes </a:t>
            </a:r>
            <a:endParaRPr lang="es-CO" sz="1800" b="0" strike="noStrike" spc="-1">
              <a:latin typeface="Arial"/>
            </a:endParaRPr>
          </a:p>
          <a:p>
            <a:pPr algn="just">
              <a:lnSpc>
                <a:spcPct val="100000"/>
              </a:lnSpc>
              <a:tabLst>
                <a:tab pos="2209680" algn="l"/>
              </a:tabLst>
            </a:pPr>
            <a:r>
              <a:rPr lang="es-ES_tradnl" sz="1800" b="0" strike="noStrike" spc="-1">
                <a:solidFill>
                  <a:srgbClr val="000000"/>
                </a:solidFill>
                <a:latin typeface="Arial"/>
                <a:ea typeface="Times New Roman"/>
              </a:rPr>
              <a:t>2.2. El ambiente sano como derecho </a:t>
            </a:r>
            <a:endParaRPr lang="es-CO" sz="1800" b="0" strike="noStrike" spc="-1">
              <a:latin typeface="Arial"/>
            </a:endParaRPr>
          </a:p>
          <a:p>
            <a:pPr algn="just">
              <a:lnSpc>
                <a:spcPct val="100000"/>
              </a:lnSpc>
              <a:tabLst>
                <a:tab pos="2209680" algn="l"/>
              </a:tabLst>
            </a:pPr>
            <a:r>
              <a:rPr lang="es-ES_tradnl" sz="1800" b="0" strike="noStrike" spc="-1">
                <a:solidFill>
                  <a:srgbClr val="000000"/>
                </a:solidFill>
                <a:latin typeface="Arial"/>
                <a:ea typeface="Times New Roman"/>
              </a:rPr>
              <a:t>2.3. Principios de la política Nacional Ambiental </a:t>
            </a:r>
            <a:endParaRPr lang="es-CO" sz="1800" b="0" strike="noStrike" spc="-1">
              <a:latin typeface="Arial"/>
            </a:endParaRPr>
          </a:p>
          <a:p>
            <a:pPr>
              <a:lnSpc>
                <a:spcPct val="100000"/>
              </a:lnSpc>
              <a:tabLst>
                <a:tab pos="2209680" algn="l"/>
              </a:tabLst>
            </a:pPr>
            <a:r>
              <a:rPr lang="es-ES_tradnl" sz="1800" b="0" strike="noStrike" spc="-1">
                <a:solidFill>
                  <a:srgbClr val="000000"/>
                </a:solidFill>
                <a:latin typeface="Arial"/>
                <a:ea typeface="Times New Roman"/>
              </a:rPr>
              <a:t>2.4. Políticas Sectoriales Ambientales</a:t>
            </a:r>
            <a:endParaRPr lang="es-CO" sz="1800" b="0" strike="noStrike" spc="-1">
              <a:latin typeface="Arial"/>
            </a:endParaRPr>
          </a:p>
        </p:txBody>
      </p:sp>
      <p:sp>
        <p:nvSpPr>
          <p:cNvPr id="167" name="CustomShape 2"/>
          <p:cNvSpPr/>
          <p:nvPr/>
        </p:nvSpPr>
        <p:spPr>
          <a:xfrm>
            <a:off x="2031840" y="711360"/>
            <a:ext cx="4571280" cy="45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400" b="1" strike="noStrike" spc="-1">
                <a:solidFill>
                  <a:srgbClr val="000000"/>
                </a:solidFill>
                <a:latin typeface="Calibri"/>
                <a:ea typeface="DejaVu Sans"/>
              </a:rPr>
              <a:t>contenido</a:t>
            </a: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Marco institucional </a:t>
            </a:r>
            <a:endParaRPr lang="es-CO" sz="4400" b="0" strike="noStrike" spc="-1">
              <a:latin typeface="Arial"/>
            </a:endParaRPr>
          </a:p>
        </p:txBody>
      </p:sp>
      <p:pic>
        <p:nvPicPr>
          <p:cNvPr id="227" name="Imagen 9"/>
          <p:cNvPicPr/>
          <p:nvPr/>
        </p:nvPicPr>
        <p:blipFill>
          <a:blip r:embed="rId2"/>
          <a:srcRect l="23909" t="19591" r="24120" b="19710"/>
          <a:stretch/>
        </p:blipFill>
        <p:spPr>
          <a:xfrm>
            <a:off x="1440000" y="1080000"/>
            <a:ext cx="5621040" cy="3512880"/>
          </a:xfrm>
          <a:prstGeom prst="rect">
            <a:avLst/>
          </a:prstGeom>
          <a:ln w="0">
            <a:noFill/>
          </a:ln>
        </p:spPr>
      </p:pic>
      <p:sp>
        <p:nvSpPr>
          <p:cNvPr id="228" name="CustomShape 2"/>
          <p:cNvSpPr/>
          <p:nvPr/>
        </p:nvSpPr>
        <p:spPr>
          <a:xfrm>
            <a:off x="5161680" y="2207160"/>
            <a:ext cx="4580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800" b="0" strike="noStrike" spc="-1">
                <a:solidFill>
                  <a:srgbClr val="000000"/>
                </a:solidFill>
                <a:latin typeface="Calibri"/>
                <a:ea typeface="DejaVu Sans"/>
              </a:rPr>
              <a:t>MADS 2015</a:t>
            </a:r>
            <a:endParaRPr lang="es-CO" sz="1800" b="0" strike="noStrike" spc="-1">
              <a:latin typeface="Arial"/>
            </a:endParaRPr>
          </a:p>
        </p:txBody>
      </p:sp>
      <p:sp>
        <p:nvSpPr>
          <p:cNvPr id="229" name="CustomShape 3"/>
          <p:cNvSpPr/>
          <p:nvPr/>
        </p:nvSpPr>
        <p:spPr>
          <a:xfrm>
            <a:off x="274320" y="4822560"/>
            <a:ext cx="9324360" cy="18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600" b="0" strike="noStrike" spc="-1">
                <a:solidFill>
                  <a:srgbClr val="0000FF"/>
                </a:solidFill>
                <a:latin typeface="Calibri"/>
                <a:ea typeface="DejaVu Sans"/>
              </a:rPr>
              <a:t>                                                            </a:t>
            </a:r>
            <a:r>
              <a:rPr lang="es-MX" sz="600" b="0" u="sng" strike="noStrike" spc="-1">
                <a:solidFill>
                  <a:srgbClr val="0000FF"/>
                </a:solidFill>
                <a:uFillTx/>
                <a:latin typeface="Calibri"/>
                <a:ea typeface="DejaVu Sans"/>
              </a:rPr>
              <a:t>  </a:t>
            </a:r>
            <a:r>
              <a:rPr lang="es-MX" sz="600" b="0" u="sng" strike="noStrike" spc="-1">
                <a:solidFill>
                  <a:srgbClr val="0000FF"/>
                </a:solidFill>
                <a:uFillTx/>
                <a:latin typeface="Calibri"/>
                <a:ea typeface="DejaVu Sans"/>
                <a:hlinkClick r:id="rId3"/>
              </a:rPr>
              <a:t>https://www.minambiente.gov.co/images/planeacion-y-seguimiento/pdf/Plan_Estrategico_Institucional/PLAN_ESTRATEGICO_SECTORIAL_2015-2018_versi%C3%B3n_1.pdf</a:t>
            </a:r>
            <a:r>
              <a:rPr lang="es-MX" sz="600" b="0" u="sng" strike="noStrike" spc="-1">
                <a:solidFill>
                  <a:srgbClr val="0000FF"/>
                </a:solidFill>
                <a:uFillTx/>
                <a:latin typeface="Calibri"/>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079640" y="881640"/>
            <a:ext cx="69843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_tradnl" sz="5400" b="0" strike="noStrike" spc="-1">
                <a:solidFill>
                  <a:srgbClr val="000000"/>
                </a:solidFill>
                <a:latin typeface="Arial"/>
                <a:ea typeface="Times New Roman"/>
              </a:rPr>
              <a:t>2.4. Políticas Sectoriales Ambientales</a:t>
            </a:r>
            <a:endParaRPr lang="es-CO" sz="5400" b="0" strike="noStrike" spc="-1">
              <a:latin typeface="Arial"/>
            </a:endParaRPr>
          </a:p>
          <a:p>
            <a:pPr marL="457200" algn="ctr">
              <a:lnSpc>
                <a:spcPct val="100000"/>
              </a:lnSpc>
              <a:tabLst>
                <a:tab pos="2209680" algn="l"/>
              </a:tabLst>
            </a:pP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Políticas sectoriales </a:t>
            </a:r>
            <a:endParaRPr lang="es-CO" sz="4400" b="0" strike="noStrike" spc="-1">
              <a:latin typeface="Arial"/>
            </a:endParaRPr>
          </a:p>
        </p:txBody>
      </p:sp>
      <p:pic>
        <p:nvPicPr>
          <p:cNvPr id="232" name="Imagen 2"/>
          <p:cNvPicPr/>
          <p:nvPr/>
        </p:nvPicPr>
        <p:blipFill>
          <a:blip r:embed="rId2"/>
          <a:srcRect l="23467" t="15059" r="14163" b="7160"/>
          <a:stretch/>
        </p:blipFill>
        <p:spPr>
          <a:xfrm>
            <a:off x="1605600" y="1127160"/>
            <a:ext cx="5644440" cy="3877920"/>
          </a:xfrm>
          <a:prstGeom prst="rect">
            <a:avLst/>
          </a:prstGeom>
          <a:ln w="0">
            <a:noFill/>
          </a:ln>
        </p:spPr>
      </p:pic>
      <p:sp>
        <p:nvSpPr>
          <p:cNvPr id="233" name="CustomShape 2"/>
          <p:cNvSpPr/>
          <p:nvPr/>
        </p:nvSpPr>
        <p:spPr>
          <a:xfrm>
            <a:off x="728640" y="4865040"/>
            <a:ext cx="9195840" cy="25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100" b="0" u="sng" strike="noStrike" spc="-1">
                <a:solidFill>
                  <a:srgbClr val="0000FF"/>
                </a:solidFill>
                <a:uFillTx/>
                <a:latin typeface="Calibri"/>
                <a:ea typeface="DejaVu Sans"/>
                <a:hlinkClick r:id="rId3"/>
              </a:rPr>
              <a:t>https://rds.org.co/apc-aa-files/ba03645a7c069b5ed406f13122a61c07/polit_nal_produccion_consumo_sostenible-2010.pdf</a:t>
            </a:r>
            <a:endParaRPr lang="es-CO" sz="1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Políticas sectoriales </a:t>
            </a:r>
            <a:endParaRPr lang="es-CO" sz="4400" b="0" strike="noStrike" spc="-1">
              <a:latin typeface="Arial"/>
            </a:endParaRPr>
          </a:p>
        </p:txBody>
      </p:sp>
      <p:pic>
        <p:nvPicPr>
          <p:cNvPr id="235" name="Imagen 2"/>
          <p:cNvPicPr/>
          <p:nvPr/>
        </p:nvPicPr>
        <p:blipFill>
          <a:blip r:embed="rId2"/>
          <a:srcRect l="26104" t="18264" r="27632" b="24192"/>
          <a:stretch/>
        </p:blipFill>
        <p:spPr>
          <a:xfrm>
            <a:off x="1610640" y="1116360"/>
            <a:ext cx="5640480" cy="3878640"/>
          </a:xfrm>
          <a:prstGeom prst="rect">
            <a:avLst/>
          </a:prstGeom>
          <a:ln w="0">
            <a:noFill/>
          </a:ln>
        </p:spPr>
      </p:pic>
      <p:sp>
        <p:nvSpPr>
          <p:cNvPr id="236" name="CustomShape 2"/>
          <p:cNvSpPr/>
          <p:nvPr/>
        </p:nvSpPr>
        <p:spPr>
          <a:xfrm>
            <a:off x="435960" y="4780440"/>
            <a:ext cx="8905320" cy="25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050" b="0" u="sng" strike="noStrike" spc="-1">
                <a:solidFill>
                  <a:srgbClr val="0000FF"/>
                </a:solidFill>
                <a:uFillTx/>
                <a:latin typeface="Calibri"/>
                <a:ea typeface="DejaVu Sans"/>
                <a:hlinkClick r:id="rId3"/>
              </a:rPr>
              <a:t>https://www.minambiente.gov.co/images/planeacion-y-seguimiento/pdf/Plan_Estrategico_Institucional/PLAN_ESTRATEGICO_SECTORIAL_2015-2018_versi%C3%B3n_1.pdf</a:t>
            </a:r>
            <a:endParaRPr lang="es-CO" sz="10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Requisitos legales</a:t>
            </a:r>
            <a:endParaRPr lang="es-CO" sz="4400" b="0" strike="noStrike" spc="-1">
              <a:latin typeface="Arial"/>
            </a:endParaRPr>
          </a:p>
        </p:txBody>
      </p:sp>
      <p:graphicFrame>
        <p:nvGraphicFramePr>
          <p:cNvPr id="241" name="Table 2"/>
          <p:cNvGraphicFramePr/>
          <p:nvPr/>
        </p:nvGraphicFramePr>
        <p:xfrm>
          <a:off x="97560" y="1092240"/>
          <a:ext cx="8948880" cy="3993000"/>
        </p:xfrm>
        <a:graphic>
          <a:graphicData uri="http://schemas.openxmlformats.org/drawingml/2006/table">
            <a:tbl>
              <a:tblPr/>
              <a:tblGrid>
                <a:gridCol w="2237040"/>
                <a:gridCol w="2237040"/>
                <a:gridCol w="2237040"/>
                <a:gridCol w="2237760"/>
              </a:tblGrid>
              <a:tr h="518040">
                <a:tc>
                  <a:txBody>
                    <a:bodyPr/>
                    <a:lstStyle/>
                    <a:p>
                      <a:pPr algn="ctr">
                        <a:lnSpc>
                          <a:spcPct val="100000"/>
                        </a:lnSpc>
                      </a:pPr>
                      <a:r>
                        <a:rPr lang="es-MX" sz="1400" b="1" strike="noStrike" spc="-1">
                          <a:solidFill>
                            <a:srgbClr val="FFFFFF"/>
                          </a:solidFill>
                          <a:latin typeface="Calibri"/>
                          <a:ea typeface="DejaVu Sans"/>
                        </a:rPr>
                        <a:t>GENERALES</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c>
                  <a:txBody>
                    <a:bodyPr/>
                    <a:lstStyle/>
                    <a:p>
                      <a:pPr algn="ctr">
                        <a:lnSpc>
                          <a:spcPct val="100000"/>
                        </a:lnSpc>
                      </a:pPr>
                      <a:r>
                        <a:rPr lang="es-MX" sz="1400" b="1" strike="noStrike" spc="-1">
                          <a:solidFill>
                            <a:srgbClr val="FFFFFF"/>
                          </a:solidFill>
                          <a:latin typeface="Calibri"/>
                          <a:ea typeface="DejaVu Sans"/>
                        </a:rPr>
                        <a:t>RECURSO HÍDRICO Y VERTIMIENTOS</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c>
                  <a:txBody>
                    <a:bodyPr/>
                    <a:lstStyle/>
                    <a:p>
                      <a:pPr algn="ctr">
                        <a:lnSpc>
                          <a:spcPct val="100000"/>
                        </a:lnSpc>
                      </a:pPr>
                      <a:r>
                        <a:rPr lang="es-MX" sz="1400" b="1" strike="noStrike" spc="-1">
                          <a:solidFill>
                            <a:srgbClr val="FFFFFF"/>
                          </a:solidFill>
                          <a:latin typeface="Calibri"/>
                          <a:ea typeface="DejaVu Sans"/>
                        </a:rPr>
                        <a:t>RESIDUOS SÓLIDOS Y PELIGROSOS</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c>
                  <a:txBody>
                    <a:bodyPr/>
                    <a:lstStyle/>
                    <a:p>
                      <a:pPr algn="ctr">
                        <a:lnSpc>
                          <a:spcPct val="100000"/>
                        </a:lnSpc>
                      </a:pPr>
                      <a:r>
                        <a:rPr lang="es-MX" sz="1400" b="1" strike="noStrike" spc="-1">
                          <a:solidFill>
                            <a:srgbClr val="FFFFFF"/>
                          </a:solidFill>
                          <a:latin typeface="Calibri"/>
                          <a:ea typeface="DejaVu Sans"/>
                        </a:rPr>
                        <a:t>EMISIONES ATMOSFÉRICAS</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r>
              <a:tr h="518040">
                <a:tc>
                  <a:txBody>
                    <a:bodyPr/>
                    <a:lstStyle/>
                    <a:p>
                      <a:pPr>
                        <a:lnSpc>
                          <a:spcPct val="100000"/>
                        </a:lnSpc>
                      </a:pPr>
                      <a:r>
                        <a:rPr lang="es-MX" sz="1400" b="0" strike="noStrike" spc="-1">
                          <a:solidFill>
                            <a:srgbClr val="000000"/>
                          </a:solidFill>
                          <a:latin typeface="Calibri"/>
                          <a:ea typeface="DejaVu Sans"/>
                        </a:rPr>
                        <a:t>Decreto Ley 2811</a:t>
                      </a:r>
                      <a:endParaRPr lang="es-CO" sz="1400" b="0" strike="noStrike" spc="-1">
                        <a:latin typeface="Arial"/>
                      </a:endParaRPr>
                    </a:p>
                    <a:p>
                      <a:pPr>
                        <a:lnSpc>
                          <a:spcPct val="100000"/>
                        </a:lnSpc>
                      </a:pPr>
                      <a:r>
                        <a:rPr lang="es-MX" sz="1400" b="0" strike="noStrike" spc="-1">
                          <a:solidFill>
                            <a:srgbClr val="000000"/>
                          </a:solidFill>
                          <a:latin typeface="Calibri"/>
                          <a:ea typeface="DejaVu Sans"/>
                        </a:rPr>
                        <a:t>de 1974</a:t>
                      </a:r>
                      <a:endParaRPr lang="es-CO"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Decreto 1575 de 2007</a:t>
                      </a:r>
                      <a:endParaRPr lang="es-CO"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Decreto 4741 de 2005</a:t>
                      </a:r>
                      <a:endParaRPr lang="es-CO"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Decreto 948 de</a:t>
                      </a:r>
                      <a:endParaRPr lang="es-CO" sz="1400" b="0" strike="noStrike" spc="-1">
                        <a:latin typeface="Arial"/>
                      </a:endParaRPr>
                    </a:p>
                    <a:p>
                      <a:pPr>
                        <a:lnSpc>
                          <a:spcPct val="100000"/>
                        </a:lnSpc>
                      </a:pPr>
                      <a:r>
                        <a:rPr lang="es-MX" sz="1400" b="0" strike="noStrike" spc="-1">
                          <a:solidFill>
                            <a:srgbClr val="000000"/>
                          </a:solidFill>
                          <a:latin typeface="Calibri"/>
                          <a:ea typeface="DejaVu Sans"/>
                        </a:rPr>
                        <a:t>1995</a:t>
                      </a:r>
                      <a:endParaRPr lang="es-CO"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r>
              <a:tr h="518040">
                <a:tc>
                  <a:txBody>
                    <a:bodyPr/>
                    <a:lstStyle/>
                    <a:p>
                      <a:pPr>
                        <a:lnSpc>
                          <a:spcPct val="100000"/>
                        </a:lnSpc>
                        <a:tabLst>
                          <a:tab pos="0" algn="l"/>
                        </a:tabLst>
                      </a:pPr>
                      <a:r>
                        <a:rPr lang="es-MX" sz="1400" b="0" strike="noStrike" spc="-1">
                          <a:solidFill>
                            <a:srgbClr val="000000"/>
                          </a:solidFill>
                          <a:latin typeface="Calibri"/>
                          <a:ea typeface="DejaVu Sans"/>
                        </a:rPr>
                        <a:t>Ley 99 de 1993</a:t>
                      </a:r>
                      <a:endParaRPr lang="es-CO" sz="1400" b="0" strike="noStrike" spc="-1">
                        <a:latin typeface="Arial"/>
                      </a:endParaRPr>
                    </a:p>
                    <a:p>
                      <a:pPr>
                        <a:lnSpc>
                          <a:spcPct val="100000"/>
                        </a:lnSpc>
                        <a:tabLst>
                          <a:tab pos="0" algn="l"/>
                        </a:tabLst>
                      </a:pP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Decreto 3930 de 2010</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Decreto 351 de 2014</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Resolución 619 de</a:t>
                      </a:r>
                      <a:endParaRPr lang="es-CO" sz="1400" b="0" strike="noStrike" spc="-1">
                        <a:latin typeface="Arial"/>
                      </a:endParaRPr>
                    </a:p>
                    <a:p>
                      <a:pPr>
                        <a:lnSpc>
                          <a:spcPct val="100000"/>
                        </a:lnSpc>
                      </a:pPr>
                      <a:r>
                        <a:rPr lang="es-MX" sz="1400" b="0" strike="noStrike" spc="-1">
                          <a:solidFill>
                            <a:srgbClr val="000000"/>
                          </a:solidFill>
                          <a:latin typeface="Calibri"/>
                          <a:ea typeface="DejaVu Sans"/>
                        </a:rPr>
                        <a:t>1997</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731160">
                <a:tc>
                  <a:txBody>
                    <a:bodyPr/>
                    <a:lstStyle/>
                    <a:p>
                      <a:pPr>
                        <a:lnSpc>
                          <a:spcPct val="100000"/>
                        </a:lnSpc>
                      </a:pPr>
                      <a:r>
                        <a:rPr lang="es-MX" sz="1400" b="0" strike="noStrike" spc="-1">
                          <a:solidFill>
                            <a:srgbClr val="000000"/>
                          </a:solidFill>
                          <a:latin typeface="Calibri"/>
                          <a:ea typeface="DejaVu Sans"/>
                        </a:rPr>
                        <a:t>Ley 1333 de 2009</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Decreto 2667 de 2012</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Decreto 838 de 2005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Resoluciones 909 y</a:t>
                      </a:r>
                      <a:endParaRPr lang="es-CO" sz="1400" b="0" strike="noStrike" spc="-1">
                        <a:latin typeface="Arial"/>
                      </a:endParaRPr>
                    </a:p>
                    <a:p>
                      <a:pPr>
                        <a:lnSpc>
                          <a:spcPct val="100000"/>
                        </a:lnSpc>
                      </a:pPr>
                      <a:r>
                        <a:rPr lang="es-MX" sz="1400" b="0" strike="noStrike" spc="-1">
                          <a:solidFill>
                            <a:srgbClr val="000000"/>
                          </a:solidFill>
                          <a:latin typeface="Calibri"/>
                          <a:ea typeface="DejaVu Sans"/>
                        </a:rPr>
                        <a:t>910 de 2008</a:t>
                      </a:r>
                      <a:endParaRPr lang="es-CO" sz="1400" b="0" strike="noStrike" spc="-1">
                        <a:latin typeface="Arial"/>
                      </a:endParaRPr>
                    </a:p>
                    <a:p>
                      <a:pPr>
                        <a:lnSpc>
                          <a:spcPct val="100000"/>
                        </a:lnSpc>
                      </a:pP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r h="518040">
                <a:tc>
                  <a:txBody>
                    <a:bodyPr/>
                    <a:lstStyle/>
                    <a:p>
                      <a:pPr>
                        <a:lnSpc>
                          <a:spcPct val="100000"/>
                        </a:lnSpc>
                        <a:tabLst>
                          <a:tab pos="0" algn="l"/>
                        </a:tabLst>
                      </a:pPr>
                      <a:r>
                        <a:rPr lang="es-MX" sz="1400" b="0" strike="noStrike" spc="-1">
                          <a:solidFill>
                            <a:srgbClr val="000000"/>
                          </a:solidFill>
                          <a:latin typeface="Calibri"/>
                          <a:ea typeface="DejaVu Sans"/>
                        </a:rPr>
                        <a:t>Decreto 1076 de 2015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tabLst>
                          <a:tab pos="0" algn="l"/>
                        </a:tabLst>
                      </a:pPr>
                      <a:r>
                        <a:rPr lang="es-MX" sz="1400" b="0" strike="noStrike" spc="-1">
                          <a:solidFill>
                            <a:srgbClr val="000000"/>
                          </a:solidFill>
                          <a:latin typeface="Calibri"/>
                          <a:ea typeface="DejaVu Sans"/>
                        </a:rPr>
                        <a:t>Resolución 631 de 2015</a:t>
                      </a:r>
                      <a:endParaRPr lang="es-CO" sz="1400" b="0" strike="noStrike" spc="-1">
                        <a:latin typeface="Arial"/>
                      </a:endParaRPr>
                    </a:p>
                    <a:p>
                      <a:pPr>
                        <a:lnSpc>
                          <a:spcPct val="100000"/>
                        </a:lnSpc>
                        <a:tabLst>
                          <a:tab pos="0" algn="l"/>
                        </a:tabLst>
                      </a:pP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tabLst>
                          <a:tab pos="0" algn="l"/>
                        </a:tabLst>
                      </a:pPr>
                      <a:r>
                        <a:rPr lang="es-MX" sz="1400" b="0" strike="noStrike" spc="-1">
                          <a:solidFill>
                            <a:srgbClr val="000000"/>
                          </a:solidFill>
                          <a:latin typeface="Calibri"/>
                          <a:ea typeface="DejaVu Sans"/>
                        </a:rPr>
                        <a:t>Decreto 2981 de 2013</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Resolución 627 de 2006</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18040">
                <a:tc>
                  <a:txBody>
                    <a:bodyPr/>
                    <a:lstStyle/>
                    <a:p>
                      <a:pPr>
                        <a:lnSpc>
                          <a:spcPct val="100000"/>
                        </a:lnSpc>
                        <a:tabLst>
                          <a:tab pos="0" algn="l"/>
                        </a:tabLst>
                      </a:pPr>
                      <a:r>
                        <a:rPr lang="es-MX" sz="1400" b="0" strike="noStrike" spc="-1">
                          <a:solidFill>
                            <a:srgbClr val="000000"/>
                          </a:solidFill>
                          <a:latin typeface="Calibri"/>
                          <a:ea typeface="DejaVu Sans"/>
                        </a:rPr>
                        <a:t>Decreto 1077 de 2015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pPr>
                      <a:r>
                        <a:rPr lang="es-MX" sz="1400" b="0" strike="noStrike" spc="-1">
                          <a:solidFill>
                            <a:srgbClr val="000000"/>
                          </a:solidFill>
                          <a:latin typeface="Calibri"/>
                          <a:ea typeface="DejaVu Sans"/>
                        </a:rPr>
                        <a:t>Resolución 1362 2007  </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tabLst>
                          <a:tab pos="0" algn="l"/>
                        </a:tabLst>
                      </a:pPr>
                      <a:r>
                        <a:rPr lang="es-MX" sz="1400" b="0" strike="noStrike" spc="-1">
                          <a:solidFill>
                            <a:srgbClr val="000000"/>
                          </a:solidFill>
                          <a:latin typeface="Calibri"/>
                          <a:ea typeface="DejaVu Sans"/>
                        </a:rPr>
                        <a:t>Decreto 1609 de 2002</a:t>
                      </a:r>
                      <a:endParaRPr lang="es-CO" sz="1400" b="0" strike="noStrike" spc="-1">
                        <a:latin typeface="Arial"/>
                      </a:endParaRPr>
                    </a:p>
                    <a:p>
                      <a:pPr>
                        <a:lnSpc>
                          <a:spcPct val="100000"/>
                        </a:lnSpc>
                        <a:tabLst>
                          <a:tab pos="0" algn="l"/>
                        </a:tabLst>
                      </a:pP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nSpc>
                          <a:spcPct val="100000"/>
                        </a:lnSpc>
                        <a:tabLst>
                          <a:tab pos="0" algn="l"/>
                        </a:tabLst>
                      </a:pPr>
                      <a:r>
                        <a:rPr lang="es-MX" sz="1400" b="0" strike="noStrike" spc="-1">
                          <a:solidFill>
                            <a:srgbClr val="000000"/>
                          </a:solidFill>
                          <a:latin typeface="Calibri"/>
                          <a:ea typeface="DejaVu Sans"/>
                        </a:rPr>
                        <a:t>Resolución 2254 de 2017</a:t>
                      </a:r>
                      <a:endParaRPr lang="es-CO" sz="1400" b="0" strike="noStrike" spc="-1">
                        <a:latin typeface="Arial"/>
                      </a:endParaRPr>
                    </a:p>
                    <a:p>
                      <a:pPr>
                        <a:lnSpc>
                          <a:spcPct val="100000"/>
                        </a:lnSpc>
                        <a:tabLst>
                          <a:tab pos="0" algn="l"/>
                        </a:tabLst>
                      </a:pP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r h="304920">
                <a:tc>
                  <a:txBody>
                    <a:bodyPr/>
                    <a:lstStyle/>
                    <a:p>
                      <a:pPr>
                        <a:lnSpc>
                          <a:spcPct val="100000"/>
                        </a:lnSpc>
                      </a:pPr>
                      <a:r>
                        <a:rPr lang="es-MX" sz="1400" b="0" strike="noStrike" spc="-1">
                          <a:solidFill>
                            <a:srgbClr val="000000"/>
                          </a:solidFill>
                          <a:latin typeface="Calibri"/>
                          <a:ea typeface="DejaVu Sans"/>
                        </a:rPr>
                        <a:t>Decreto 780 de 2016</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Resolución 2145 2005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Resolución 541 de 1994</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pPr>
                      <a:r>
                        <a:rPr lang="es-MX" sz="1400" b="0" strike="noStrike" spc="-1">
                          <a:solidFill>
                            <a:srgbClr val="000000"/>
                          </a:solidFill>
                          <a:latin typeface="Calibri"/>
                          <a:ea typeface="DejaVu Sans"/>
                        </a:rPr>
                        <a:t>Resolución 1446 2005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304560">
                <a:tc>
                  <a:txBody>
                    <a:bodyPr/>
                    <a:lstStyle/>
                    <a:p>
                      <a:pPr>
                        <a:lnSpc>
                          <a:spcPct val="100000"/>
                        </a:lnSpc>
                      </a:pPr>
                      <a:r>
                        <a:rPr lang="es-MX" sz="1400" b="0" strike="noStrike" spc="-1">
                          <a:solidFill>
                            <a:srgbClr val="000000"/>
                          </a:solidFill>
                          <a:latin typeface="Calibri"/>
                          <a:ea typeface="DejaVu Sans"/>
                        </a:rPr>
                        <a:t>Decreto 1079 de 2015</a:t>
                      </a:r>
                      <a:endParaRPr lang="es-CO"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52280" y="14832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Webgrafía </a:t>
            </a:r>
            <a:endParaRPr lang="es-CO" sz="4400" b="0" strike="noStrike" spc="-1">
              <a:latin typeface="Arial"/>
            </a:endParaRPr>
          </a:p>
        </p:txBody>
      </p:sp>
      <p:sp>
        <p:nvSpPr>
          <p:cNvPr id="243" name="CustomShape 2"/>
          <p:cNvSpPr/>
          <p:nvPr/>
        </p:nvSpPr>
        <p:spPr>
          <a:xfrm>
            <a:off x="659520" y="1119600"/>
            <a:ext cx="8228880" cy="430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buClr>
                <a:srgbClr val="000000"/>
              </a:buClr>
              <a:buFont typeface="Wingdings" charset="2"/>
              <a:buChar char=""/>
            </a:pPr>
            <a:r>
              <a:rPr lang="es-CO" sz="1200" b="0" strike="noStrike" spc="-1">
                <a:solidFill>
                  <a:srgbClr val="000000"/>
                </a:solidFill>
                <a:latin typeface="Calibri"/>
                <a:ea typeface="DejaVu Sans"/>
              </a:rPr>
              <a:t>Colombia. Ministerio de Ambiente y Desarrollo Sostenible (2014). Código Nacional de Recursos Naturales Renovables y de Protección al Medio </a:t>
            </a:r>
            <a:r>
              <a:rPr lang="pt-BR" sz="1200" b="0" strike="noStrike" spc="-1">
                <a:solidFill>
                  <a:srgbClr val="000000"/>
                </a:solidFill>
                <a:latin typeface="Calibri"/>
                <a:ea typeface="DejaVu Sans"/>
              </a:rPr>
              <a:t>Ambiente – Anotado</a:t>
            </a:r>
            <a:r>
              <a:rPr lang="es-CO" sz="1200" b="0" strike="noStrike" spc="-1">
                <a:solidFill>
                  <a:srgbClr val="000000"/>
                </a:solidFill>
                <a:latin typeface="Calibri"/>
                <a:ea typeface="DejaVu Sans"/>
              </a:rPr>
              <a:t>. Ministerio de Ambiente y Desarrollo Sostenible, </a:t>
            </a:r>
            <a:r>
              <a:rPr lang="es-MX" sz="1200" b="0" strike="noStrike" spc="-1">
                <a:solidFill>
                  <a:srgbClr val="000000"/>
                </a:solidFill>
                <a:latin typeface="Calibri"/>
                <a:ea typeface="DejaVu Sans"/>
              </a:rPr>
              <a:t>244 p.</a:t>
            </a:r>
            <a:endParaRPr lang="es-CO" sz="1200" b="0" strike="noStrike" spc="-1">
              <a:latin typeface="Arial"/>
            </a:endParaRPr>
          </a:p>
          <a:p>
            <a:pPr marL="343080" indent="-342360">
              <a:lnSpc>
                <a:spcPct val="100000"/>
              </a:lnSpc>
              <a:buClr>
                <a:srgbClr val="000000"/>
              </a:buClr>
              <a:buFont typeface="Wingdings" charset="2"/>
              <a:buChar char=""/>
            </a:pPr>
            <a:r>
              <a:rPr lang="es-MX" sz="1200" b="0" strike="noStrike" spc="-1">
                <a:solidFill>
                  <a:srgbClr val="000000"/>
                </a:solidFill>
                <a:latin typeface="Calibri"/>
                <a:ea typeface="DejaVu Sans"/>
              </a:rPr>
              <a:t>García, N, J ,E. (2013). Curso virtual Evaluación de impactos ambientales para la aplicación de medidas de manejo.</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strike="noStrike" spc="-1">
                <a:solidFill>
                  <a:srgbClr val="000000"/>
                </a:solidFill>
                <a:latin typeface="Calibri"/>
                <a:ea typeface="DejaVu Sans"/>
              </a:rPr>
              <a:t>Ministerio editorial (1995). Carpeta ecológica No. 11. La Cumbre de la tierra </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2"/>
              </a:rPr>
              <a:t>http://www.suin-juriscol.gov.co/legislacion/normatividad.html</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2"/>
              </a:rPr>
              <a:t>http://www.suin-juriscol.gov.co/legislacion/normatividad.html</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3"/>
              </a:rPr>
              <a:t>https://www.minambiente.gov.co/images/planeacion-y-seguimiento/pdf/Plan_Estrategico_Institucional/PLAN_ESTRATEGICO_SECTORIAL_2015-2018_versi%C3%B3n_1.pdf</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3"/>
              </a:rPr>
              <a:t>https://www.minambiente.gov.co/images/planeacion-y-seguimiento/pdf/Plan_Estrategico_Institucional/PLAN_ESTRATEGICO_SECTORIAL_2015-2018_versi%C3%B3n_1.pdf</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4"/>
              </a:rPr>
              <a:t>https://rds.org.co/apc-aa-files/ba03645a7c069b5ed406f13122a61c07/polit_nal_produccion_consumo_sostenible-2010.pdf</a:t>
            </a:r>
            <a:endParaRPr lang="es-CO" sz="1200" b="0" strike="noStrike" spc="-1">
              <a:latin typeface="Arial"/>
            </a:endParaRPr>
          </a:p>
          <a:p>
            <a:pPr marL="343080" indent="-342360">
              <a:lnSpc>
                <a:spcPct val="100000"/>
              </a:lnSpc>
              <a:spcBef>
                <a:spcPts val="241"/>
              </a:spcBef>
              <a:buClr>
                <a:srgbClr val="000000"/>
              </a:buClr>
              <a:buFont typeface="Wingdings" charset="2"/>
              <a:buChar char=""/>
            </a:pPr>
            <a:r>
              <a:rPr lang="es-MX" sz="1200" b="0" u="sng" strike="noStrike" spc="-1">
                <a:solidFill>
                  <a:srgbClr val="0000FF"/>
                </a:solidFill>
                <a:uFillTx/>
                <a:latin typeface="Calibri"/>
                <a:ea typeface="DejaVu Sans"/>
                <a:hlinkClick r:id="rId3"/>
              </a:rPr>
              <a:t>https://www.minambiente.gov.co/images/planeacion-y-seguimiento/pdf/Plan_Estrategico_Institucional/PLAN_ESTRATEGICO_SECTORIAL_2015-2018_versi%C3%B3n_1.pdf</a:t>
            </a:r>
            <a:endParaRPr lang="es-CO" sz="1200" b="0" strike="noStrike" spc="-1">
              <a:latin typeface="Arial"/>
            </a:endParaRPr>
          </a:p>
          <a:p>
            <a:pPr marL="343080" indent="-342360">
              <a:lnSpc>
                <a:spcPct val="100000"/>
              </a:lnSpc>
              <a:buClr>
                <a:srgbClr val="000000"/>
              </a:buClr>
              <a:buFont typeface="Wingdings" charset="2"/>
              <a:buChar char=""/>
            </a:pPr>
            <a:r>
              <a:rPr lang="es-MX" sz="1200" b="0" strike="noStrike" spc="-1">
                <a:solidFill>
                  <a:srgbClr val="000000"/>
                </a:solidFill>
                <a:latin typeface="Calibri"/>
                <a:ea typeface="DejaVu Sans"/>
              </a:rPr>
              <a:t>https://unfccc.int/es/process-and-meetings/the-paris-agreement/que-es-el-acuerdo-de-pa</a:t>
            </a:r>
            <a:endParaRPr lang="es-CO" sz="1200" b="0" strike="noStrike" spc="-1">
              <a:latin typeface="Arial"/>
            </a:endParaRPr>
          </a:p>
          <a:p>
            <a:pPr marL="343080" indent="-342360">
              <a:lnSpc>
                <a:spcPct val="100000"/>
              </a:lnSpc>
              <a:buClr>
                <a:srgbClr val="000000"/>
              </a:buClr>
              <a:buFont typeface="Wingdings" charset="2"/>
              <a:buChar char=""/>
            </a:pPr>
            <a:r>
              <a:rPr lang="es-CO" sz="1200" b="0" strike="noStrike" spc="-1">
                <a:solidFill>
                  <a:srgbClr val="000000"/>
                </a:solidFill>
                <a:latin typeface="Calibri"/>
                <a:ea typeface="DejaVu Sans"/>
              </a:rPr>
              <a:t>http://www.cbd.int/?lang=es</a:t>
            </a:r>
            <a:endParaRPr lang="es-CO" sz="1200" b="0" strike="noStrike" spc="-1">
              <a:latin typeface="Arial"/>
            </a:endParaRPr>
          </a:p>
          <a:p>
            <a:pPr marL="343080" indent="-342360">
              <a:lnSpc>
                <a:spcPct val="100000"/>
              </a:lnSpc>
              <a:buClr>
                <a:srgbClr val="000000"/>
              </a:buClr>
              <a:buFont typeface="Wingdings" charset="2"/>
              <a:buChar char=""/>
            </a:pPr>
            <a:r>
              <a:rPr lang="es-MX" sz="1200" b="0" u="sng" strike="noStrike" spc="-1">
                <a:solidFill>
                  <a:srgbClr val="0000FF"/>
                </a:solidFill>
                <a:uFillTx/>
                <a:latin typeface="Calibri"/>
                <a:ea typeface="DejaVu Sans"/>
                <a:hlinkClick r:id="rId5"/>
              </a:rPr>
              <a:t>https://www.un.org/spanish/esa/sustdev/documents/declaracionrio.htm</a:t>
            </a:r>
            <a:endParaRPr lang="es-CO" sz="1200" b="0" strike="noStrike" spc="-1">
              <a:latin typeface="Arial"/>
            </a:endParaRPr>
          </a:p>
          <a:p>
            <a:pPr marL="343080" indent="-342360">
              <a:lnSpc>
                <a:spcPct val="100000"/>
              </a:lnSpc>
              <a:buClr>
                <a:srgbClr val="000000"/>
              </a:buClr>
              <a:buFont typeface="Wingdings" charset="2"/>
              <a:buChar char=""/>
            </a:pPr>
            <a:r>
              <a:rPr lang="es-CO" sz="1200" b="0" strike="noStrike" spc="-1">
                <a:solidFill>
                  <a:srgbClr val="000000"/>
                </a:solidFill>
                <a:latin typeface="Calibri"/>
                <a:ea typeface="DejaVu Sans"/>
              </a:rPr>
              <a:t>http://www.basel.int/</a:t>
            </a:r>
            <a:endParaRPr lang="es-CO" sz="1200" b="0" strike="noStrike" spc="-1">
              <a:latin typeface="Arial"/>
            </a:endParaRPr>
          </a:p>
          <a:p>
            <a:pPr marL="343080" indent="-342360">
              <a:lnSpc>
                <a:spcPct val="100000"/>
              </a:lnSpc>
              <a:buClr>
                <a:srgbClr val="000000"/>
              </a:buClr>
              <a:buFont typeface="Wingdings" charset="2"/>
              <a:buChar char=""/>
            </a:pPr>
            <a:r>
              <a:rPr lang="es-MX" sz="1200" b="0" u="sng" strike="noStrike" spc="-1">
                <a:solidFill>
                  <a:srgbClr val="0000FF"/>
                </a:solidFill>
                <a:uFillTx/>
                <a:latin typeface="Calibri"/>
                <a:ea typeface="DejaVu Sans"/>
                <a:hlinkClick r:id="rId6"/>
              </a:rPr>
              <a:t>https://www.un.org/es/events/ozoneday/background.shtml</a:t>
            </a:r>
            <a:endParaRPr lang="es-CO" sz="1200" b="0" strike="noStrike" spc="-1">
              <a:latin typeface="Arial"/>
            </a:endParaRPr>
          </a:p>
          <a:p>
            <a:pPr marL="343080" indent="-342360">
              <a:lnSpc>
                <a:spcPct val="100000"/>
              </a:lnSpc>
              <a:buClr>
                <a:srgbClr val="000000"/>
              </a:buClr>
              <a:buFont typeface="Wingdings" charset="2"/>
              <a:buChar char=""/>
            </a:pPr>
            <a:r>
              <a:rPr lang="es-MX" sz="1200" b="0" u="sng" strike="noStrike" spc="-1">
                <a:solidFill>
                  <a:srgbClr val="0000FF"/>
                </a:solidFill>
                <a:uFillTx/>
                <a:latin typeface="Calibri"/>
                <a:ea typeface="DejaVu Sans"/>
                <a:hlinkClick r:id="rId7"/>
              </a:rPr>
              <a:t>https://www.dipublico.org/conferencias-diplomaticas-naciones-unidas/conferencia-de-las-naciones-unidas-sobre-el-medio-humano-estocolmo-5-a-16-de-junio-de-1972/</a:t>
            </a:r>
            <a:endParaRPr lang="es-CO" sz="1200" b="0" strike="noStrike" spc="-1">
              <a:latin typeface="Arial"/>
            </a:endParaRPr>
          </a:p>
          <a:p>
            <a:pPr>
              <a:lnSpc>
                <a:spcPct val="100000"/>
              </a:lnSpc>
            </a:pPr>
            <a:endParaRPr lang="es-CO" sz="1200" b="0" strike="noStrike" spc="-1">
              <a:latin typeface="Arial"/>
            </a:endParaRPr>
          </a:p>
          <a:p>
            <a:pPr>
              <a:lnSpc>
                <a:spcPct val="100000"/>
              </a:lnSpc>
              <a:spcBef>
                <a:spcPts val="159"/>
              </a:spcBef>
            </a:pPr>
            <a:endParaRPr lang="es-CO" sz="1200" b="0" strike="noStrike" spc="-1">
              <a:latin typeface="Arial"/>
            </a:endParaRPr>
          </a:p>
          <a:p>
            <a:pPr>
              <a:lnSpc>
                <a:spcPct val="100000"/>
              </a:lnSpc>
              <a:spcBef>
                <a:spcPts val="159"/>
              </a:spcBef>
            </a:pPr>
            <a:endParaRPr lang="es-CO" sz="1200" b="0" strike="noStrike" spc="-1">
              <a:latin typeface="Arial"/>
            </a:endParaRPr>
          </a:p>
          <a:p>
            <a:pPr>
              <a:lnSpc>
                <a:spcPct val="100000"/>
              </a:lnSpc>
              <a:spcBef>
                <a:spcPts val="210"/>
              </a:spcBef>
            </a:pP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171880" y="2080800"/>
            <a:ext cx="61797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2209680" algn="l"/>
              </a:tabLst>
            </a:pPr>
            <a:r>
              <a:rPr lang="es-ES_tradnl" sz="5400" b="0" strike="noStrike" spc="-1">
                <a:solidFill>
                  <a:srgbClr val="000000"/>
                </a:solidFill>
                <a:latin typeface="Arial"/>
                <a:ea typeface="Times New Roman"/>
              </a:rPr>
              <a:t>2.1. Antecedentes </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918520" y="1202040"/>
            <a:ext cx="6033600" cy="398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CO" sz="1600" b="0" strike="noStrike" spc="-1">
                <a:solidFill>
                  <a:srgbClr val="000000"/>
                </a:solidFill>
                <a:latin typeface="Arial"/>
                <a:ea typeface="DejaVu Sans"/>
              </a:rPr>
              <a:t>Colombia expide por primera vez un Código Nacional de los Recursos Naturales Renovables y Protección del Medio Ambiente. Éste fue proferido con base en las facultades que el Congreso le otorgó al Gobierno mediante la Ley </a:t>
            </a:r>
            <a:r>
              <a:rPr lang="es-MX" sz="1600" b="0" strike="noStrike" spc="-1">
                <a:solidFill>
                  <a:srgbClr val="000000"/>
                </a:solidFill>
                <a:latin typeface="Arial"/>
                <a:ea typeface="DejaVu Sans"/>
              </a:rPr>
              <a:t>23 de 1973.</a:t>
            </a:r>
            <a:endParaRPr lang="es-CO" sz="1600" b="0" strike="noStrike" spc="-1">
              <a:latin typeface="Arial"/>
            </a:endParaRPr>
          </a:p>
          <a:p>
            <a:pPr algn="just">
              <a:lnSpc>
                <a:spcPct val="100000"/>
              </a:lnSpc>
            </a:pPr>
            <a:endParaRPr lang="es-CO" sz="1600" b="0" strike="noStrike" spc="-1">
              <a:latin typeface="Arial"/>
            </a:endParaRPr>
          </a:p>
          <a:p>
            <a:pPr algn="just">
              <a:lnSpc>
                <a:spcPct val="100000"/>
              </a:lnSpc>
            </a:pPr>
            <a:r>
              <a:rPr lang="es-MX" sz="1600" b="0" strike="noStrike" spc="-1">
                <a:solidFill>
                  <a:srgbClr val="000000"/>
                </a:solidFill>
                <a:latin typeface="Arial"/>
                <a:ea typeface="DejaVu Sans"/>
              </a:rPr>
              <a:t>Se incluyeron </a:t>
            </a:r>
            <a:r>
              <a:rPr lang="es-CO" sz="1600" b="0" strike="noStrike" spc="-1">
                <a:solidFill>
                  <a:srgbClr val="000000"/>
                </a:solidFill>
                <a:latin typeface="Arial"/>
                <a:ea typeface="DejaVu Sans"/>
              </a:rPr>
              <a:t>conceptos trascendentales en la legislación ambiental, como:</a:t>
            </a:r>
            <a:endParaRPr lang="es-CO" sz="1600" b="0" strike="noStrike" spc="-1">
              <a:latin typeface="Arial"/>
            </a:endParaRPr>
          </a:p>
          <a:p>
            <a:pPr algn="just">
              <a:lnSpc>
                <a:spcPct val="100000"/>
              </a:lnSpc>
            </a:pPr>
            <a:endParaRPr lang="es-CO" sz="1600" b="0" strike="noStrike" spc="-1">
              <a:latin typeface="Arial"/>
            </a:endParaRPr>
          </a:p>
          <a:p>
            <a:pPr marL="285840" indent="-285120" algn="just">
              <a:lnSpc>
                <a:spcPct val="100000"/>
              </a:lnSpc>
              <a:buClr>
                <a:srgbClr val="000000"/>
              </a:buClr>
              <a:buFont typeface="Arial"/>
              <a:buChar char="•"/>
            </a:pPr>
            <a:r>
              <a:rPr lang="es-MX" sz="1600" b="0" strike="noStrike" spc="-1">
                <a:solidFill>
                  <a:srgbClr val="000000"/>
                </a:solidFill>
                <a:latin typeface="Arial"/>
                <a:ea typeface="DejaVu Sans"/>
              </a:rPr>
              <a:t>Derecho a un ambiente sano.</a:t>
            </a:r>
            <a:endParaRPr lang="es-CO" sz="1600" b="0" strike="noStrike" spc="-1">
              <a:latin typeface="Arial"/>
            </a:endParaRPr>
          </a:p>
          <a:p>
            <a:pPr marL="285840" indent="-285120" algn="just">
              <a:lnSpc>
                <a:spcPct val="100000"/>
              </a:lnSpc>
              <a:buClr>
                <a:srgbClr val="000000"/>
              </a:buClr>
              <a:buFont typeface="Arial"/>
              <a:buChar char="•"/>
            </a:pPr>
            <a:r>
              <a:rPr lang="es-CO" sz="1600" b="0" strike="noStrike" spc="-1">
                <a:solidFill>
                  <a:srgbClr val="000000"/>
                </a:solidFill>
                <a:latin typeface="Arial"/>
                <a:ea typeface="DejaVu Sans"/>
              </a:rPr>
              <a:t>La responsabilidad compartida por parte del estado y las personas en el </a:t>
            </a:r>
            <a:r>
              <a:rPr lang="es-MX" sz="1600" b="0" strike="noStrike" spc="-1">
                <a:solidFill>
                  <a:srgbClr val="000000"/>
                </a:solidFill>
                <a:latin typeface="Arial"/>
                <a:ea typeface="DejaVu Sans"/>
              </a:rPr>
              <a:t>cuidado del ambiente.</a:t>
            </a:r>
            <a:endParaRPr lang="es-CO" sz="1600" b="0" strike="noStrike" spc="-1">
              <a:latin typeface="Arial"/>
            </a:endParaRPr>
          </a:p>
          <a:p>
            <a:pPr marL="285840" indent="-285120" algn="just">
              <a:lnSpc>
                <a:spcPct val="100000"/>
              </a:lnSpc>
              <a:buClr>
                <a:srgbClr val="000000"/>
              </a:buClr>
              <a:buFont typeface="Arial"/>
              <a:buChar char="•"/>
            </a:pPr>
            <a:r>
              <a:rPr lang="es-CO" sz="1600" b="0" strike="noStrike" spc="-1">
                <a:solidFill>
                  <a:srgbClr val="000000"/>
                </a:solidFill>
                <a:latin typeface="Arial"/>
                <a:ea typeface="DejaVu Sans"/>
              </a:rPr>
              <a:t>La importancia de procesos de planificación en el uso de los recursos naturales con una visión de cuidado sobre generaciones futuras – desarrollo </a:t>
            </a:r>
            <a:r>
              <a:rPr lang="es-MX" sz="1600" b="0" strike="noStrike" spc="-1">
                <a:solidFill>
                  <a:srgbClr val="000000"/>
                </a:solidFill>
                <a:latin typeface="Arial"/>
                <a:ea typeface="DejaVu Sans"/>
              </a:rPr>
              <a:t>sostenible.</a:t>
            </a:r>
            <a:endParaRPr lang="es-CO" sz="1600" b="0" strike="noStrike" spc="-1">
              <a:latin typeface="Arial"/>
            </a:endParaRPr>
          </a:p>
          <a:p>
            <a:pPr algn="ctr">
              <a:lnSpc>
                <a:spcPct val="100000"/>
              </a:lnSpc>
            </a:pPr>
            <a:r>
              <a:rPr lang="es-MX" sz="1600" b="0" strike="noStrike" spc="-1">
                <a:solidFill>
                  <a:srgbClr val="000000"/>
                </a:solidFill>
                <a:latin typeface="Arial"/>
                <a:ea typeface="DejaVu Sans"/>
              </a:rPr>
              <a:t>(García, 2013)</a:t>
            </a:r>
            <a:endParaRPr lang="es-CO" sz="1600" b="0" strike="noStrike" spc="-1">
              <a:latin typeface="Arial"/>
            </a:endParaRPr>
          </a:p>
          <a:p>
            <a:pPr algn="ctr">
              <a:lnSpc>
                <a:spcPct val="100000"/>
              </a:lnSpc>
            </a:pPr>
            <a:endParaRPr lang="es-CO" sz="1600" b="0" strike="noStrike" spc="-1">
              <a:latin typeface="Arial"/>
            </a:endParaRPr>
          </a:p>
        </p:txBody>
      </p:sp>
      <p:sp>
        <p:nvSpPr>
          <p:cNvPr id="170" name="CustomShape 2"/>
          <p:cNvSpPr/>
          <p:nvPr/>
        </p:nvSpPr>
        <p:spPr>
          <a:xfrm>
            <a:off x="790560" y="224640"/>
            <a:ext cx="702216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pPr>
            <a:r>
              <a:rPr lang="es-CO" sz="3600" b="1" strike="noStrike" spc="-1">
                <a:solidFill>
                  <a:srgbClr val="FFFFFF"/>
                </a:solidFill>
                <a:latin typeface="Arial"/>
                <a:ea typeface="DejaVu Sans"/>
              </a:rPr>
              <a:t>Decreto ley 2811 de 1974</a:t>
            </a:r>
            <a:endParaRPr lang="es-CO" sz="3600" b="0" strike="noStrike" spc="-1">
              <a:latin typeface="Arial"/>
            </a:endParaRPr>
          </a:p>
        </p:txBody>
      </p:sp>
      <p:pic>
        <p:nvPicPr>
          <p:cNvPr id="171" name="Imagen 7"/>
          <p:cNvPicPr/>
          <p:nvPr/>
        </p:nvPicPr>
        <p:blipFill>
          <a:blip r:embed="rId3"/>
          <a:srcRect l="33189" t="13988" r="36384" b="4367"/>
          <a:stretch/>
        </p:blipFill>
        <p:spPr>
          <a:xfrm>
            <a:off x="598320" y="1202040"/>
            <a:ext cx="2187000" cy="3369600"/>
          </a:xfrm>
          <a:prstGeom prst="rect">
            <a:avLst/>
          </a:prstGeom>
          <a:ln w="0">
            <a:noFill/>
          </a:ln>
        </p:spPr>
      </p:pic>
      <p:sp>
        <p:nvSpPr>
          <p:cNvPr id="172" name="CustomShape 3"/>
          <p:cNvSpPr/>
          <p:nvPr/>
        </p:nvSpPr>
        <p:spPr>
          <a:xfrm>
            <a:off x="598320" y="4607640"/>
            <a:ext cx="2187000" cy="52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00" b="0" strike="noStrike" spc="-1">
                <a:solidFill>
                  <a:srgbClr val="000000"/>
                </a:solidFill>
                <a:latin typeface="Arial"/>
                <a:ea typeface="Times New Roman"/>
              </a:rPr>
              <a:t>2wCEAAkGBxITEhUTEhIVFhUVFRcVFxcXFxUWFxcWFRUWFxUVFRcYHSggGBolGxcVITEiJSkrLi4uGB8zODMsNygtLisBCgoKDg0OGhAQGy0mHR8tLS0rNS0vLy03MC0tLy0rLS0tLS0tLS03LS0tLSstNy0wLS0tLS0tLS0tKy8tLy0tLf/AABEIANkAjAMBIgACEQEDEQH/xAAbAAABBQEBAAAAAAAAAAAAAAAEAAEDBQYCB//EAEcQAAEDAgMFBQMIBwYGAwAAAAEAAhEDIQQSMQUiQVFhBhNxgZEywdEWQlJTkqGx0gcUIzNicuEVF1STovBjc4KywvEkQ0T/xAAZAQADAQEBAAAAAAAAAAAAAAAAAQIDBAX/xAAwEQACAgEDAgIIBgMAAAAAAAAAAQIRAxIhUQQxE6EiQUJhcYGR8AUUMlLB8bHR4f/aAAwDAQACEQMRAD8AwBC6aE+VdNC7KMxiExClAT5UUBFlThqs9k7GrYlxZRZmIGYyWtAGly4gC5AQ/wCqO3NN/S4J9otuBpcFIAUBPlR+0tmvoPLH5cwzA5XB0ZXuYQY0MtNj0UeEwb6j206bZe8hrRYSTYCSgYHlShHYrZ9SmAXtLQS5omJlhh4jUQVGzCuLHPEQ0tBuAd6YganQ6aIAGypsqmyKc4J3dCrG6XlnXMAHG3gQgAHKlCJq0S2AeIB8iJC4yoAgITEKUtSLUqAjhOAui1OAigGLU7AuyETgQA9pP0h+IVvZWRYPlXWVarH06FRznOcDDRBDmz8+SRIkgwIvaOaHds6hLrgBriP3gMthmQ+cuPRcEPxGDXpRaf3/AL4CwbYGOosbVpYgVO7qhkup5c4dTdmbZ1iDcei0lDtbhgKYyVAW08ocKdImictMFtOTvBxY8kmPbVJTwOHNxbfcADUEuytOUTwBI1I4hQY/B0mtBYQf2hHtA26RwHNVHq8c5qNO2OzYYLbeHrCu8DIA2oXZu5BeHfrLmtILs0TUZdsnNbkVT4/tJh3YrC1mMeG0X53bjGkNzNLaTQ07waAYJ1lQ4mlQqZoi9Qy0ODZLWuAhx0BEHxUT9n0HENEDKTJzNu3vIJJ6NWEPxDH7UWv4Cy5wXbLDnuzVY4PA/aOFNj857xhcAHG2drbngUPh+0WFBbLXQG0mgd1TPdOZTqNc4X399zal1U0tn0DOshrSd9ouWZiQIveBCIr4Ci92YkkufeHN62v0AKp9diUqp/e6HZafKnCZo7qWZg4/sqYLnNq0jn6S1tU5dJdCrtvbbw9Xug3M4Mqte8mmxmcBjGuORpgElpt1Q+zKbGtrtOU3hosc0NqWBPkZ6BO7ZVAGJdcAA5m8Z3vDoh9djhNxae1fO1f8hYNtLHUX0i0AF+7vd2GzDWCRHsjdfbrpe1FlWk/sqhuy4iRM5mmQ0NcSANJGcAHiAp8Ls6kGy3Mc7IjOzeloJj6Jm1+Sb/EcSjaT+/6CzJFqbKtTitnUi32ye7Y4NgjTvKxBPPQDz8FTbVwjadQtbpAIkybjjYQei1wdZDNLSrvfy/sLK4hOApC1MAusBZUXTwTjTNS2UGPPdt4wZ8ioi1FMqHu8n8WY31gQ23SXfaWhAfW2G4MzBzNxpz+1dwc+WiRqA09OUyu/7KpmmyCGvLcxl0yAHFxygSIyi/VDvx9VwILyQRB00v01u6/HMeZUQqOtc2bl/wCkyCPvK5c+PJNLRKqHQUzYZvL2zl4T7W6Q025OC5dsZwMZ2XIA1uePC0a3XBxVQgDOYAgeFvgPRdjF1T888Dw4aLnUOsXtr7+X35gds2VLZGW7TBl287M+4EWs028FHU2S4Oa3M0lxItMAjWZHVSNxdS+8biDpoST7z6pjWeSDJkGR0PP7gnGHVKTuSrfn5eY6FX2eGsbcEl0AiYIIBGqMxOwx8x3z7ToGZSZMDWWuHkhald7iCXTBnhqNEm4moPnfgef5neqzli6tpNTVq74fl6gJqGyIBz5SeADiLZiJ00MFB19muaWiQS45bGYdbdPW4RAxlSIzWmdBxvy6lR1MVUJaS67PZ0t16mwVY4dWptyaafx428wJcTsTfIY4BoAIzyCZDuQ5tcnGxvY9knNvAOIzNLmgEWsN4eqg/XKkRmNucHnxP8x9U42jViM3EHRvCCOHQeijwutpLUtvj8OPmBwdh1DF2iRNybSWgA213guK2xXhuYEEBocdZBgkjyhI42pbe0gaN4FpEmL+y30XLsXUIIJkERoOHK1teC0UestXKIFcWJBinLU2Vd1jGhS02p+7U9JisgYNXbWqZtNSNpKbHZA1i7yIptFU1HGV35sjWGHEQZHsxN5ge0PQqbAsW00XSyAN3TImTPtTpaLRdU1PFYozFKnbW46x87omZj8SRakwwSCL2gNP0oPtBAWXgbT+ifv+KZ3d5gS0kcQDB0jW/GPvVJR2hXcHHLTGXNIOb5moHA6j1C4dtWtIAZTJLnNtmHsAEm50g/ckFlmaS5NFAHaFcPLHMptIg3JiC4NBt1KerjqwDjlpnICXRmsM2Uepn0KB2GdykaS72dVNSm15ABM2GliR7lP3JKLGAOYFG5qsjhFC+jCLQAYoEpxh/BTOBXOVMY4pqenTUopoinRWfiInSQNpqelRKIZSRdKiollRUYEFPDIQ9m8OTJZcmfafr6q8ZTUwodFk8xosZnPk1hvqz9p/xXbezeHFwwgzPtv156rSDDrl1JLx3yPwzN/JrD/QP23/ABXPyZw/Bh+2/wCK0ndJjTPBHjPkPDRnfkrQPzT9t3xSPZLD8j9o/FaAUSo30jzR4r5FoXAFhdltptDWiw01OplKrRRBqR85Qvq+apSdhsBVWFQOoI17yoXMJWmohgb6YURARjqBUfcqtaFQW2giKVJVlHtLhHGO9jqWuAPnCmqdp8IwfvMx5NaT9+n3ryfFyXWl/Q6dEeS3ZTU9Oks/hu2WEd7RezxbM/ZlS1e22CaLGo7o1sf9xCHLL20spKPJpsPR/wDaJc4DRYwfpDw31dX0Z+ZT4f8ASDhI3mVWn+Vp96lxy/tZSceTVBpPBTMw44rNYXt7gXGHOqM6uZI/0kn7lq9j42hiBmo1WvHQ382m481jkyTgvSTRS08nAw4TmiOSvWYMclDXoRwWT6hrdgnFsoqlAlC1MBKuKoQr1Uer95TxlYcCBwUTsLyCsnBRPHVarq/eQ8RVVMOeSHfRKtKjBzUDqIWq6pEvEVrqKjNFWVRihLeitdQQ8Z40umqMrtpXoGJ1KRKYFJAClOCuSUwKAJQV22oRoSogU5KALyn2ux4EDGV40/ev+K4p9p8aHZv1qvPWo8z4gmCqUFLMpcYtU0M0rO22OH/3k+IafxCHf2rxh/8A0P8AWFQ5kpWa6fEu0V9EVrlyXXymxn+Iqeqnp9r8YI/bExwLWn1sqAFOE3hxv2V9A1y5NF8s8XM52+GRsfhKkp9tcSNe7d4tI/AhZiU6n8ti/ag8SXJrPlvV+qZ/q+KkHbY/Uj7R+Cx6cFT+Vxcf5H4kuQcp2oj9Rq/Vv+y74Jv1SoNWO+yV0mZEkuiwjULmEDDKezHuaHAtMiYzAEX4z5eqY7JqwDAvpvMm08J6INKEAGs2dUhpOUBzsslzbdTfTW/RSjZFWAcov/E3pre2qAp6iRIm/gpyafJ3G0+iAO6mzqgAJAvPzm/NEnjyuuv7Jq8Gz1BHTnHMeqgYRwB48+vI8kqbLXa4+RSAnbsqrBOUW4SL+EJM2XVdBa2QQCLjjFr8bhDVG8gRa881wmAc3ZFaJy+UieHx+4oNcp4QAiUkoSCAEuguYXbAkB6Oe2dOd7CtA55yfciD2uw0SKIPQPcFhXUw5WeKwtOhRyFgc+q1pJDocLyGtEaSBKUci7M0eJ912Ls9taR1wL8vMVSfuLF1T7R7Pf7WGqjypO/GEb2CwjcRRcxzd5h+g4W4ZjpPnzQPabs4KL8zRZXJejaM13phb8RsvKHGg+//AAqJPmjaeztnlocMM4g6RTorH0c54bjdTyHFaeji2uaMrsrRYeURJ8SudSm+1HVh6Z5PqWVXZ+CptzDCyeWWmD5wm2dXwbyQMMGlvMx+C5FdziczmgtAJHPwVTtWmcve0SJOo001WbeZKmqYT6WcV23LPbW2KWHaHDChzS8MH7Vw1BPI8lS/LrD/ADsG4eFUn/xVBtja1bu25hBDwemjvigGYltRukcwePmB+PNVjlkr0zjba7o2bO2+BIGajXHgWOj1IXfyo2W7UVh/NTYfwK89dhnu3WMJcD7IEmPAXQ9Sk5rsrmlp5EEH0K3TGmeiO2vsc6gnxoNKmqDZWUu7l5jUNpMBg8YJFl5++m0OkC0aEkwehi/otrs54e3JnDnhtpa7M0kTccjJ5rHLmcEmkLUazs/2MwOKpd62gWtJsHhoJ6wJWa7S1NnYKqaRwOcjjLR+LVpOzPbJuHczDV2BoJy5mn2Z0JEaGeirv0wbAD//AJFOZA3hw/m9FtCamth2UFHtPs6LbPA8Cz8qLb2s2f8A4R48Mi84Li0kHhY+SNwmBq1G5msJBOth+JQ7KNR2Vo02MNZxl1w0HRpHFWG1dl1alNpLjULwCQ2GZAYgSTJ6lAbXwDqL6dOoAGONi07sSJPirF+1ABmJ4/gs4aZKzTW/UHdkMecDXIqE9y8Q65cARoWzxHvKvf0gY2jTZvOBLrtAuTyhYo7bBpugF2c5WtI1Pw69EVVwfd0zWxD89Zzd1sy2mIsB/F14cFpfejOS7MH2Pie7kVWjLWZPQHkug008r2AFrTmI6cUOa+fDSWkhltEFjsYW0mt4O3b+oXmu1kTXzDW4yLDaO1alVzC1gbwEOl2XjIGg049FdYmh7DQBNpjQ24LI4PFDSAI0PHjp5Eei0tF+62HE2168lr1Ef06X6+TuzzdR0vb4lT2xwrRTY0xJdPkAR71nNnU3OPd02y7gRoB1sj+02IdUfe+UgfirPZlFtFgyt33DMTOnSY0C1ctMaOWcU579gwt7mi0F9MOLpebtmQIaDlJix1sOSl7W7LbVoioMoIygOjegczx3ifuVDtDFnMOJF7e/zUG0tvValPLBbwHg32h04fetV2r3GMu1IFNICQ4yW7pykCOpkX4K2ouY4tc0ttkLXABr5sCNYdE6C2sxELMUq7t43M6xYecK+w9DvCKdOpnji6Rk/hYSZNwJtxCxyxpbmTVGidQp1mgkSeLrgAweIPAjSNVq8DtOhXwuTFYhneXpyQWzl9k8RpE+BXnra7WHK6XgnXM8EOAEFwcNJ4xPirelXAaMsS4gkyPZ4gTYxzXPiySxP3GkHtTKXbXZltAg94yo1xPs3sIPlqOKnw2MhoDWsAi2g6cVqdv7KGDwwrn9q6pdrYAptLhmJMDeNgIm6wlTEOfctYOGjfeF2u3uzZVRfbexdPED94AaZlt9fpfCdFmMTXpZSA55JMj6OvHySwdEPqEu3mAzYEydYtZD7fdNQQ0tGUCIjQngFGHAscVGPYz3LXYDxSc91STAApxpe+YT5eqba203VNSSq6hiTlHhHpZcVnISdu2U0XjDV7lopEiQCRa5Hiu6WFdUp5aol4OYcNVa7G2e00GGbloPh0XWMo5CCL6iyxy7R27oJra0Z9mHgnotFRDQBJiBKqWx3h6+9EV3i8/yt+KxXpSTfqHGSl39RWVNmvqtfUDg0l8CZgi8+70UFTGPpktrCWEQSw8FYdozkwzGgwe8Bnnuut/vkspUrkiS4my7oLUtwk9zSnCMqw+m41I+YwtD78w7Xhop62wc9y51JrSScwtBAne4m33rGU6pBkWPRE1MXVqWe9zhwkkjzCpQrsJyTVNGlpGgRkogZRY1HkkmeLGTEeKgxtcZBBByxDRu8Ll0En/ZVDUJbYOB4iDw6ozDtaGnfFzfn58lM4diNKkEM2s8tOYCYjNAki0Tzg/crPY/f46tRotaBc3vAFsxPQRohtj7EqV3hlKmTeSdABaJJjj+C9c7KdizhnF5rtcS3KMoIy+F/DhwSWGDd0NxSFtGaTaeBZTZVaymwHvG55J4weHxVRtTs3s3P+0YGPLRmDHENnoCbLfvwwDzUPBkHrp+EH1Xg/ava4di6xMHfOgEQLADyWmmtwW57DT7DbPb7OHA8HVPzJqnYLZzjLsMCeeep+ZaRJUTZmP7vtmf4Ufbq/nSP6Ptmf4Yf5lX8606SVBZTUOy2DY0NbRhoEAZn+9yZ/ZTCGJpaGRv1PzK6SS0rgdszzuxGBLs3c3/AJ6n5k3yHwEz3Jn/AJlT8y0SSNEeBGYxXYHZ9RuV9EkTP7yprBH0uqFP6MNmfUO/zav5lslzUeACSYAuU9kgtsxv91+zPqXf5lT4px+jHZoiKTxBkRVqWPr0V83abnuDabdeJ5c44K0C5+n6vH1Dl4e6W1+r5FzhKH6jGf3XbN+qf/mP+KOwnYTAUzmbRuOJJOuuvitKnXSRZX4TYuHpiGUmjymfGdUbTpgaADwAC6SQAnCbLBY79GeALy4irLpcf2mpJMnRb1B4w73l7ygAxJJJAhi0clSV9rltbJ3bcsOPGYaXA8I+afuV2ZUJwzSc0CddDrziYnRY5Yyl+kCN+LaDGQ6kaC8Tpz0XDsfTicpOmgHFpPujzRsHmPT</a:t>
            </a:r>
            <a:endParaRPr lang="es-CO" sz="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16272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3600" b="1" strike="noStrike" spc="-1">
                <a:solidFill>
                  <a:srgbClr val="FFFFFF"/>
                </a:solidFill>
                <a:latin typeface="Calibri"/>
                <a:ea typeface="DejaVu Sans"/>
              </a:rPr>
              <a:t>Marco internacional ambiental</a:t>
            </a:r>
            <a:endParaRPr lang="es-CO" sz="3600" b="0" strike="noStrike" spc="-1">
              <a:latin typeface="Arial"/>
            </a:endParaRPr>
          </a:p>
        </p:txBody>
      </p:sp>
      <p:graphicFrame>
        <p:nvGraphicFramePr>
          <p:cNvPr id="174" name="Table 2"/>
          <p:cNvGraphicFramePr/>
          <p:nvPr>
            <p:extLst>
              <p:ext uri="{D42A27DB-BD31-4B8C-83A1-F6EECF244321}">
                <p14:modId xmlns:p14="http://schemas.microsoft.com/office/powerpoint/2010/main" val="3872600258"/>
              </p:ext>
            </p:extLst>
          </p:nvPr>
        </p:nvGraphicFramePr>
        <p:xfrm>
          <a:off x="143280" y="1095840"/>
          <a:ext cx="8688600" cy="3596640"/>
        </p:xfrm>
        <a:graphic>
          <a:graphicData uri="http://schemas.openxmlformats.org/drawingml/2006/table">
            <a:tbl>
              <a:tblPr/>
              <a:tblGrid>
                <a:gridCol w="3120120"/>
                <a:gridCol w="1627560"/>
                <a:gridCol w="3940920"/>
              </a:tblGrid>
              <a:tr h="896760">
                <a:tc>
                  <a:txBody>
                    <a:bodyPr/>
                    <a:lstStyle/>
                    <a:p>
                      <a:pPr algn="ctr">
                        <a:lnSpc>
                          <a:spcPct val="100000"/>
                        </a:lnSpc>
                        <a:tabLst>
                          <a:tab pos="0" algn="l"/>
                        </a:tabLst>
                      </a:pPr>
                      <a:r>
                        <a:rPr lang="es-CO" sz="1400" b="1" strike="noStrike" spc="-1" dirty="0" smtClean="0">
                          <a:solidFill>
                            <a:srgbClr val="000000"/>
                          </a:solidFill>
                          <a:latin typeface="Calibri"/>
                          <a:ea typeface="DejaVu Sans"/>
                        </a:rPr>
                        <a:t>Declaración de Estocolmo de la conferencia de las Naciones Unidas sobre el medio humano</a:t>
                      </a:r>
                      <a:r>
                        <a:rPr lang="es-CO" sz="1400" b="1" strike="noStrike" spc="-1" baseline="0" dirty="0" smtClean="0">
                          <a:solidFill>
                            <a:srgbClr val="000000"/>
                          </a:solidFill>
                          <a:latin typeface="Calibri"/>
                          <a:ea typeface="DejaVu Sans"/>
                        </a:rPr>
                        <a:t> </a:t>
                      </a:r>
                      <a:r>
                        <a:rPr lang="es-CO" sz="1400" b="1" strike="noStrike" spc="-1" dirty="0" smtClean="0">
                          <a:solidFill>
                            <a:srgbClr val="000000"/>
                          </a:solidFill>
                          <a:latin typeface="Calibri"/>
                          <a:ea typeface="DejaVu Sans"/>
                        </a:rPr>
                        <a:t>(junio 16 de 1972).</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Aspectos más </a:t>
                      </a:r>
                      <a:r>
                        <a:rPr lang="es-MX" sz="1400" b="1" strike="noStrike" spc="-1" dirty="0" smtClean="0">
                          <a:solidFill>
                            <a:srgbClr val="000000"/>
                          </a:solidFill>
                          <a:latin typeface="Calibri"/>
                          <a:ea typeface="DejaVu Sans"/>
                        </a:rPr>
                        <a:t>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382480">
                <a:tc>
                  <a:txBody>
                    <a:bodyPr/>
                    <a:lstStyle/>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dirty="0">
                          <a:solidFill>
                            <a:srgbClr val="000000"/>
                          </a:solidFill>
                          <a:latin typeface="Calibri"/>
                          <a:ea typeface="DejaVu Sans"/>
                        </a:rPr>
                        <a:t>Convertir el medio ambiente en un tema de relevancia a nivel internacional.</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a:solidFill>
                            <a:srgbClr val="000000"/>
                          </a:solidFill>
                          <a:latin typeface="Calibri"/>
                          <a:ea typeface="DejaVu Sans"/>
                        </a:rPr>
                        <a:t>La Conferencia de las Naciones Unidas sobre el Medio Humano, que tuvo lugar en junio de 1972, fue el evento que convirtió al medio ambiente en un tema de relevancia a nivel internacional. La conferencia reunió tanto a países desarrollados como en desarrollo </a:t>
                      </a:r>
                      <a:r>
                        <a:rPr lang="en" sz="1400" b="0" strike="noStrike" spc="-1">
                          <a:solidFill>
                            <a:srgbClr val="000000"/>
                          </a:solidFill>
                          <a:latin typeface="Calibri"/>
                          <a:ea typeface="DejaVu Sans"/>
                        </a:rPr>
                        <a:t>La Conferencia de Estocolmo emitió una Declaración de 26 Principios y un plan de acción con recomendaciones. La Declaración de Estocolmo sobre el Medio Humano y sus Principios formaron el primer cuerpo de una «legislación blanda» para cuestiones internacionales relativas al medio ambiente.</a:t>
                      </a: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pic>
        <p:nvPicPr>
          <p:cNvPr id="175" name="Google Shape;80;p16"/>
          <p:cNvPicPr/>
          <p:nvPr/>
        </p:nvPicPr>
        <p:blipFill>
          <a:blip r:embed="rId3"/>
          <a:stretch/>
        </p:blipFill>
        <p:spPr>
          <a:xfrm>
            <a:off x="312120" y="2235600"/>
            <a:ext cx="2739960" cy="2009880"/>
          </a:xfrm>
          <a:prstGeom prst="rect">
            <a:avLst/>
          </a:prstGeom>
          <a:ln w="0">
            <a:noFill/>
          </a:ln>
        </p:spPr>
      </p:pic>
      <p:sp>
        <p:nvSpPr>
          <p:cNvPr id="176" name="CustomShape 3"/>
          <p:cNvSpPr/>
          <p:nvPr/>
        </p:nvSpPr>
        <p:spPr>
          <a:xfrm>
            <a:off x="48960" y="4749840"/>
            <a:ext cx="909432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200" b="0" u="sng" strike="noStrike" spc="-1">
                <a:solidFill>
                  <a:srgbClr val="0000FF"/>
                </a:solidFill>
                <a:uFillTx/>
                <a:latin typeface="Calibri"/>
                <a:ea typeface="DejaVu Sans"/>
                <a:hlinkClick r:id="rId4"/>
              </a:rPr>
              <a:t>https://www.dipublico.org/conferencias-diplomaticas-naciones-unidas/conferencia-de-las-naciones-unidas-sobre-el-medio-humano-estocolmo-5-a-16-de-junio-de-1972/</a:t>
            </a:r>
            <a:endParaRPr lang="es-CO" sz="1200" b="0" strike="noStrike" spc="-1">
              <a:latin typeface="Arial"/>
            </a:endParaRPr>
          </a:p>
        </p:txBody>
      </p:sp>
      <p:sp>
        <p:nvSpPr>
          <p:cNvPr id="177" name="CustomShape 4"/>
          <p:cNvSpPr/>
          <p:nvPr/>
        </p:nvSpPr>
        <p:spPr>
          <a:xfrm>
            <a:off x="143280" y="4269240"/>
            <a:ext cx="4571640" cy="19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700" b="0" u="sng" strike="noStrike" spc="-1">
                <a:solidFill>
                  <a:srgbClr val="0000FF"/>
                </a:solidFill>
                <a:uFillTx/>
                <a:latin typeface="Arial"/>
                <a:ea typeface="DejaVu Sans"/>
                <a:hlinkClick r:id="rId5"/>
              </a:rPr>
              <a:t>https://www.dipublico.org/wp-content/uploads/2013/08/mediohumano.png</a:t>
            </a:r>
            <a:r>
              <a:rPr lang="es-CO" sz="700" b="0" strike="noStrike" spc="-1">
                <a:solidFill>
                  <a:srgbClr val="000000"/>
                </a:solidFill>
                <a:latin typeface="Arial"/>
                <a:ea typeface="DejaVu Sans"/>
              </a:rPr>
              <a:t> </a:t>
            </a:r>
            <a:endParaRPr lang="es-CO" sz="7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14004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3600" b="1" strike="noStrike" spc="-1">
                <a:solidFill>
                  <a:srgbClr val="FFFFFF"/>
                </a:solidFill>
                <a:latin typeface="Calibri"/>
                <a:ea typeface="DejaVu Sans"/>
              </a:rPr>
              <a:t>Marco internacional ambiental</a:t>
            </a:r>
            <a:endParaRPr lang="es-CO" sz="3600" b="0" strike="noStrike" spc="-1">
              <a:latin typeface="Arial"/>
            </a:endParaRPr>
          </a:p>
        </p:txBody>
      </p:sp>
      <p:graphicFrame>
        <p:nvGraphicFramePr>
          <p:cNvPr id="179" name="Table 2"/>
          <p:cNvGraphicFramePr/>
          <p:nvPr>
            <p:extLst>
              <p:ext uri="{D42A27DB-BD31-4B8C-83A1-F6EECF244321}">
                <p14:modId xmlns:p14="http://schemas.microsoft.com/office/powerpoint/2010/main" val="2038463041"/>
              </p:ext>
            </p:extLst>
          </p:nvPr>
        </p:nvGraphicFramePr>
        <p:xfrm>
          <a:off x="75240" y="1157400"/>
          <a:ext cx="8722080" cy="3539280"/>
        </p:xfrm>
        <a:graphic>
          <a:graphicData uri="http://schemas.openxmlformats.org/drawingml/2006/table">
            <a:tbl>
              <a:tblPr/>
              <a:tblGrid>
                <a:gridCol w="2907360"/>
                <a:gridCol w="2907360"/>
                <a:gridCol w="2907360"/>
              </a:tblGrid>
              <a:tr h="885240">
                <a:tc>
                  <a:txBody>
                    <a:bodyPr/>
                    <a:lstStyle/>
                    <a:p>
                      <a:pPr algn="ctr">
                        <a:lnSpc>
                          <a:spcPct val="100000"/>
                        </a:lnSpc>
                        <a:tabLst>
                          <a:tab pos="0" algn="l"/>
                        </a:tabLst>
                      </a:pPr>
                      <a:r>
                        <a:rPr lang="es-CO" sz="1400" b="1" strike="noStrike" spc="-1" dirty="0" smtClean="0">
                          <a:solidFill>
                            <a:srgbClr val="000000"/>
                          </a:solidFill>
                          <a:latin typeface="Calibri"/>
                          <a:ea typeface="DejaVu Sans"/>
                        </a:rPr>
                        <a:t>Protocolo de Montreal del convenio de Viena para la protección de la capa de ozono relativo a las sustancias que agotan la capa de ozono (1987).</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s-MX" sz="1400" b="1" strike="noStrike" spc="-1" dirty="0" smtClean="0">
                          <a:solidFill>
                            <a:srgbClr val="000000"/>
                          </a:solidFill>
                          <a:latin typeface="Calibri"/>
                          <a:ea typeface="DejaVu Sans"/>
                        </a:rPr>
                        <a:t>Aspectos más 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381040">
                <a:tc>
                  <a:txBody>
                    <a:bodyPr/>
                    <a:lstStyle/>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n" sz="1400" b="0" strike="noStrike" spc="-1" dirty="0">
                          <a:solidFill>
                            <a:srgbClr val="333333"/>
                          </a:solidFill>
                          <a:latin typeface="Calibri"/>
                          <a:ea typeface="DejaVu Sans"/>
                        </a:rPr>
                        <a:t>Protección de la capa de ozono mediante la toma de medidas para controlar la producción total mundial y el consumo de sustancias que la agotan, con el objetivo final de eliminarlas, sobre la base del progreso de los conocimientos científicos e información tecnológica.</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n" sz="1400" b="0" strike="noStrike" spc="-1">
                          <a:solidFill>
                            <a:srgbClr val="2A2A2A"/>
                          </a:solidFill>
                          <a:latin typeface="Calibri"/>
                          <a:ea typeface="DejaVu Sans"/>
                        </a:rPr>
                        <a:t>Los avances y cumplimiento del acuerdo  han sido extraordinarios. En los últimos años, se ha luchado no solamente por recuperar la capa de ozono, sino también por mitigar los efectos negativos del cambio climático. </a:t>
                      </a:r>
                      <a:r>
                        <a:rPr lang="es-CO" sz="1400" b="0" strike="noStrike" spc="-1">
                          <a:solidFill>
                            <a:srgbClr val="000000"/>
                          </a:solidFill>
                          <a:latin typeface="Calibri"/>
                          <a:ea typeface="DejaVu Sans"/>
                        </a:rPr>
                        <a:t>Todos los calendarios de eliminación se han respetado en la mayoría de los casos, algunos incluso antes de lo previsto. </a:t>
                      </a: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pic>
        <p:nvPicPr>
          <p:cNvPr id="180" name="Google Shape;129;p22"/>
          <p:cNvPicPr/>
          <p:nvPr/>
        </p:nvPicPr>
        <p:blipFill>
          <a:blip r:embed="rId3"/>
          <a:stretch/>
        </p:blipFill>
        <p:spPr>
          <a:xfrm>
            <a:off x="479160" y="2787480"/>
            <a:ext cx="2380680" cy="1782000"/>
          </a:xfrm>
          <a:prstGeom prst="rect">
            <a:avLst/>
          </a:prstGeom>
          <a:ln w="0">
            <a:noFill/>
          </a:ln>
        </p:spPr>
      </p:pic>
      <p:sp>
        <p:nvSpPr>
          <p:cNvPr id="181" name="CustomShape 3"/>
          <p:cNvSpPr/>
          <p:nvPr/>
        </p:nvSpPr>
        <p:spPr>
          <a:xfrm>
            <a:off x="202680" y="4754880"/>
            <a:ext cx="93366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4"/>
              </a:rPr>
              <a:t>https://www.un.org/es/events/ozoneday/background.shtml</a:t>
            </a:r>
            <a:endParaRPr lang="es-CO" sz="1800" b="0" strike="noStrike" spc="-1">
              <a:latin typeface="Arial"/>
            </a:endParaRPr>
          </a:p>
        </p:txBody>
      </p:sp>
      <p:sp>
        <p:nvSpPr>
          <p:cNvPr id="182" name="CustomShape 4"/>
          <p:cNvSpPr/>
          <p:nvPr/>
        </p:nvSpPr>
        <p:spPr>
          <a:xfrm>
            <a:off x="479160" y="4478040"/>
            <a:ext cx="2380680" cy="27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600" b="0" u="sng" strike="noStrike" spc="-1">
                <a:solidFill>
                  <a:srgbClr val="0000FF"/>
                </a:solidFill>
                <a:uFillTx/>
                <a:latin typeface="Arial"/>
                <a:ea typeface="DejaVu Sans"/>
                <a:hlinkClick r:id="rId5"/>
              </a:rPr>
              <a:t>https://www.minambiente.gov.co/images/AsuntosambientalesySectorialyUrbana/Protocolo_1.jpg</a:t>
            </a:r>
            <a:r>
              <a:rPr lang="es-CO" sz="600" b="0" strike="noStrike" spc="-1">
                <a:solidFill>
                  <a:srgbClr val="000000"/>
                </a:solidFill>
                <a:latin typeface="Arial"/>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0" y="31608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4000" b="1" strike="noStrike" spc="-1">
                <a:solidFill>
                  <a:srgbClr val="FFFFFF"/>
                </a:solidFill>
                <a:latin typeface="Calibri"/>
                <a:ea typeface="DejaVu Sans"/>
              </a:rPr>
              <a:t>Marco internacional ambiental</a:t>
            </a:r>
            <a:endParaRPr lang="es-CO" sz="4000" b="0" strike="noStrike" spc="-1">
              <a:latin typeface="Arial"/>
            </a:endParaRPr>
          </a:p>
        </p:txBody>
      </p:sp>
      <p:graphicFrame>
        <p:nvGraphicFramePr>
          <p:cNvPr id="184" name="Table 2"/>
          <p:cNvGraphicFramePr/>
          <p:nvPr>
            <p:extLst>
              <p:ext uri="{D42A27DB-BD31-4B8C-83A1-F6EECF244321}">
                <p14:modId xmlns:p14="http://schemas.microsoft.com/office/powerpoint/2010/main" val="1827190621"/>
              </p:ext>
            </p:extLst>
          </p:nvPr>
        </p:nvGraphicFramePr>
        <p:xfrm>
          <a:off x="75240" y="1157400"/>
          <a:ext cx="8722080" cy="3325920"/>
        </p:xfrm>
        <a:graphic>
          <a:graphicData uri="http://schemas.openxmlformats.org/drawingml/2006/table">
            <a:tbl>
              <a:tblPr/>
              <a:tblGrid>
                <a:gridCol w="2907360"/>
                <a:gridCol w="2907360"/>
                <a:gridCol w="2907360"/>
              </a:tblGrid>
              <a:tr h="885240">
                <a:tc>
                  <a:txBody>
                    <a:bodyPr/>
                    <a:lstStyle/>
                    <a:p>
                      <a:pPr algn="ctr">
                        <a:lnSpc>
                          <a:spcPct val="100000"/>
                        </a:lnSpc>
                        <a:tabLst>
                          <a:tab pos="0" algn="l"/>
                        </a:tabLst>
                      </a:pPr>
                      <a:r>
                        <a:rPr lang="es-CO" sz="1400" b="1" strike="noStrike" spc="-1" dirty="0" smtClean="0">
                          <a:solidFill>
                            <a:srgbClr val="000000"/>
                          </a:solidFill>
                          <a:latin typeface="Calibri"/>
                          <a:ea typeface="DejaVu Sans"/>
                        </a:rPr>
                        <a:t>Convenio de Basilea control de los movimientos transfronterizos de los desechos peligrosos y su eliminación</a:t>
                      </a:r>
                      <a:r>
                        <a:rPr lang="es-CO" sz="1400" b="1" strike="noStrike" spc="-1" baseline="0" dirty="0" smtClean="0">
                          <a:solidFill>
                            <a:srgbClr val="000000"/>
                          </a:solidFill>
                          <a:latin typeface="Calibri"/>
                          <a:ea typeface="DejaVu Sans"/>
                        </a:rPr>
                        <a:t> (S</a:t>
                      </a:r>
                      <a:r>
                        <a:rPr lang="es-CO" sz="1400" b="1" strike="noStrike" spc="-1" dirty="0" smtClean="0">
                          <a:solidFill>
                            <a:srgbClr val="000000"/>
                          </a:solidFill>
                          <a:latin typeface="Calibri"/>
                          <a:ea typeface="DejaVu Sans"/>
                        </a:rPr>
                        <a:t>uiza 1999).</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r>
                        <a:rPr lang="es-MX" sz="1400" b="1" strike="noStrike" spc="-1" dirty="0" smtClean="0">
                          <a:solidFill>
                            <a:srgbClr val="000000"/>
                          </a:solidFill>
                          <a:latin typeface="Calibri"/>
                          <a:ea typeface="DejaVu Sans"/>
                        </a:rPr>
                        <a:t>Aspectos más 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381040">
                <a:tc>
                  <a:txBody>
                    <a:bodyPr/>
                    <a:lstStyle/>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marL="165240" algn="just">
                        <a:lnSpc>
                          <a:spcPct val="100000"/>
                        </a:lnSpc>
                        <a:tabLst>
                          <a:tab pos="0" algn="l"/>
                        </a:tabLst>
                      </a:pPr>
                      <a:r>
                        <a:rPr lang="en" sz="1400" b="0" strike="noStrike" spc="-1" dirty="0">
                          <a:solidFill>
                            <a:srgbClr val="000000"/>
                          </a:solidFill>
                          <a:latin typeface="Calibri"/>
                          <a:ea typeface="DejaVu Sans"/>
                        </a:rPr>
                        <a:t>P</a:t>
                      </a:r>
                      <a:r>
                        <a:rPr lang="es-CO" sz="1400" b="0" strike="noStrike" spc="-1" dirty="0" err="1">
                          <a:solidFill>
                            <a:srgbClr val="000000"/>
                          </a:solidFill>
                          <a:latin typeface="Calibri"/>
                          <a:ea typeface="DejaVu Sans"/>
                        </a:rPr>
                        <a:t>roteger</a:t>
                      </a:r>
                      <a:r>
                        <a:rPr lang="es-CO" sz="1400" b="0" strike="noStrike" spc="-1" dirty="0">
                          <a:solidFill>
                            <a:srgbClr val="000000"/>
                          </a:solidFill>
                          <a:latin typeface="Calibri"/>
                          <a:ea typeface="DejaVu Sans"/>
                        </a:rPr>
                        <a:t> la salud de las personas y el medio ambiente frente a los efectos perjudiciales de los desechos peligrosos.</a:t>
                      </a:r>
                      <a:endParaRPr lang="es-CO" sz="1400" b="0" strike="noStrike" spc="-1" dirty="0">
                        <a:latin typeface="Arial"/>
                      </a:endParaRPr>
                    </a:p>
                    <a:p>
                      <a:pPr marL="165240" algn="just">
                        <a:lnSpc>
                          <a:spcPct val="100000"/>
                        </a:lnSpc>
                        <a:tabLst>
                          <a:tab pos="0" algn="l"/>
                        </a:tabLst>
                      </a:pPr>
                      <a:r>
                        <a:rPr lang="es-CO" sz="1400" b="0" strike="noStrike" spc="-1" dirty="0">
                          <a:solidFill>
                            <a:srgbClr val="000000"/>
                          </a:solidFill>
                          <a:latin typeface="Calibri"/>
                          <a:ea typeface="DejaVu Sans"/>
                        </a:rPr>
                        <a:t>Reducir los tratamientos transfronterizos.</a:t>
                      </a:r>
                      <a:endParaRPr lang="es-CO" sz="1400" b="0" strike="noStrike" spc="-1" dirty="0">
                        <a:latin typeface="Arial"/>
                      </a:endParaRPr>
                    </a:p>
                    <a:p>
                      <a:pPr marL="165240" algn="just">
                        <a:lnSpc>
                          <a:spcPct val="100000"/>
                        </a:lnSpc>
                        <a:tabLst>
                          <a:tab pos="0" algn="l"/>
                        </a:tabLst>
                      </a:pPr>
                      <a:r>
                        <a:rPr lang="es-CO" sz="1400" b="0" strike="noStrike" spc="-1" dirty="0">
                          <a:solidFill>
                            <a:srgbClr val="000000"/>
                          </a:solidFill>
                          <a:latin typeface="Calibri"/>
                          <a:ea typeface="DejaVu Sans"/>
                        </a:rPr>
                        <a:t>Tratar y eliminar los residuos tratando que sea lo más cercano posible de la fuente de generación </a:t>
                      </a:r>
                      <a:endParaRPr lang="es-CO" sz="1400" b="0" strike="noStrike" spc="-1" dirty="0">
                        <a:latin typeface="Arial"/>
                      </a:endParaRPr>
                    </a:p>
                    <a:p>
                      <a:pPr marL="165240" algn="just">
                        <a:lnSpc>
                          <a:spcPct val="100000"/>
                        </a:lnSpc>
                        <a:tabLst>
                          <a:tab pos="0" algn="l"/>
                        </a:tabLst>
                      </a:pPr>
                      <a:r>
                        <a:rPr lang="es-CO" sz="1400" b="0" strike="noStrike" spc="-1" dirty="0">
                          <a:solidFill>
                            <a:srgbClr val="000000"/>
                          </a:solidFill>
                          <a:latin typeface="Calibri"/>
                          <a:ea typeface="DejaVu Sans"/>
                        </a:rPr>
                        <a:t>Reducir al mínimo la generación.</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a:solidFill>
                            <a:srgbClr val="000000"/>
                          </a:solidFill>
                          <a:latin typeface="Calibri"/>
                          <a:ea typeface="DejaVu Sans"/>
                        </a:rPr>
                        <a:t>Responsabilidad e indemnización por daños resultantes de los movimientos transfronterizos de desechos peligrosos y su eliminación". Colombia lo ratifica a través de la ley 945 de 1997.</a:t>
                      </a:r>
                      <a:endParaRPr lang="es-CO" sz="1400" b="0" strike="noStrike" spc="-1">
                        <a:latin typeface="Arial"/>
                      </a:endParaRPr>
                    </a:p>
                    <a:p>
                      <a:pPr algn="just">
                        <a:lnSpc>
                          <a:spcPct val="100000"/>
                        </a:lnSpc>
                        <a:tabLst>
                          <a:tab pos="0" algn="l"/>
                        </a:tabLst>
                      </a:pP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185" name="CustomShape 3"/>
          <p:cNvSpPr/>
          <p:nvPr/>
        </p:nvSpPr>
        <p:spPr>
          <a:xfrm>
            <a:off x="202680" y="4754880"/>
            <a:ext cx="93366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u="sng" strike="noStrike" spc="-1">
                <a:solidFill>
                  <a:srgbClr val="0000FF"/>
                </a:solidFill>
                <a:uFillTx/>
                <a:latin typeface="Calibri"/>
                <a:ea typeface="DejaVu Sans"/>
                <a:hlinkClick r:id="rId2"/>
              </a:rPr>
              <a:t>http://www.basel.int/</a:t>
            </a:r>
            <a:r>
              <a:rPr lang="es-CO" sz="1800" b="0" strike="noStrike" spc="-1">
                <a:solidFill>
                  <a:srgbClr val="000000"/>
                </a:solidFill>
                <a:latin typeface="Calibri"/>
                <a:ea typeface="DejaVu Sans"/>
              </a:rPr>
              <a:t> </a:t>
            </a:r>
            <a:endParaRPr lang="es-CO" sz="1800" b="0" strike="noStrike" spc="-1">
              <a:latin typeface="Arial"/>
            </a:endParaRPr>
          </a:p>
        </p:txBody>
      </p:sp>
      <p:pic>
        <p:nvPicPr>
          <p:cNvPr id="186" name="Picture 2"/>
          <p:cNvPicPr/>
          <p:nvPr/>
        </p:nvPicPr>
        <p:blipFill>
          <a:blip r:embed="rId3"/>
          <a:srcRect l="11756" r="26456"/>
          <a:stretch/>
        </p:blipFill>
        <p:spPr>
          <a:xfrm>
            <a:off x="468720" y="2689920"/>
            <a:ext cx="2399760" cy="1674000"/>
          </a:xfrm>
          <a:prstGeom prst="rect">
            <a:avLst/>
          </a:prstGeom>
          <a:ln w="9525">
            <a:noFill/>
          </a:ln>
        </p:spPr>
      </p:pic>
      <p:sp>
        <p:nvSpPr>
          <p:cNvPr id="187" name="CustomShape 4"/>
          <p:cNvSpPr/>
          <p:nvPr/>
        </p:nvSpPr>
        <p:spPr>
          <a:xfrm>
            <a:off x="597960" y="4364280"/>
            <a:ext cx="4768200" cy="18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600" b="0" u="sng" strike="noStrike" spc="-1">
                <a:solidFill>
                  <a:srgbClr val="0000FF"/>
                </a:solidFill>
                <a:uFillTx/>
                <a:latin typeface="Arial"/>
                <a:ea typeface="DejaVu Sans"/>
                <a:hlinkClick r:id="rId4"/>
              </a:rPr>
              <a:t>https://greenarea.me/wp-content/uploads/2016/01/logo_basel.jpg</a:t>
            </a:r>
            <a:r>
              <a:rPr lang="es-CO" sz="600" b="0" strike="noStrike" spc="-1">
                <a:solidFill>
                  <a:srgbClr val="000000"/>
                </a:solidFill>
                <a:latin typeface="Arial"/>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0" y="17928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3600" b="1" strike="noStrike" spc="-1">
                <a:solidFill>
                  <a:srgbClr val="FFFFFF"/>
                </a:solidFill>
                <a:latin typeface="Calibri"/>
                <a:ea typeface="DejaVu Sans"/>
              </a:rPr>
              <a:t>Marco internacional ambiental</a:t>
            </a:r>
            <a:endParaRPr lang="es-CO" sz="3600" b="0" strike="noStrike" spc="-1">
              <a:latin typeface="Arial"/>
            </a:endParaRPr>
          </a:p>
        </p:txBody>
      </p:sp>
      <p:graphicFrame>
        <p:nvGraphicFramePr>
          <p:cNvPr id="189" name="Table 2"/>
          <p:cNvGraphicFramePr/>
          <p:nvPr>
            <p:extLst>
              <p:ext uri="{D42A27DB-BD31-4B8C-83A1-F6EECF244321}">
                <p14:modId xmlns:p14="http://schemas.microsoft.com/office/powerpoint/2010/main" val="2181267792"/>
              </p:ext>
            </p:extLst>
          </p:nvPr>
        </p:nvGraphicFramePr>
        <p:xfrm>
          <a:off x="75240" y="1157400"/>
          <a:ext cx="8722080" cy="3810000"/>
        </p:xfrm>
        <a:graphic>
          <a:graphicData uri="http://schemas.openxmlformats.org/drawingml/2006/table">
            <a:tbl>
              <a:tblPr/>
              <a:tblGrid>
                <a:gridCol w="2907360"/>
                <a:gridCol w="2907360"/>
                <a:gridCol w="2907360"/>
              </a:tblGrid>
              <a:tr h="718200">
                <a:tc>
                  <a:txBody>
                    <a:bodyPr/>
                    <a:lstStyle/>
                    <a:p>
                      <a:pPr algn="ctr">
                        <a:lnSpc>
                          <a:spcPct val="100000"/>
                        </a:lnSpc>
                        <a:tabLst>
                          <a:tab pos="0" algn="l"/>
                        </a:tabLst>
                      </a:pPr>
                      <a:r>
                        <a:rPr lang="en" sz="1400" b="1" strike="noStrike" spc="-1" dirty="0" smtClean="0">
                          <a:solidFill>
                            <a:srgbClr val="000000"/>
                          </a:solidFill>
                          <a:latin typeface="Calibri"/>
                          <a:ea typeface="DejaVu Sans"/>
                        </a:rPr>
                        <a:t>Declaración  de río sobre el medio ambiente y el desarrollo (junio 16 de 1992).</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s-MX" sz="1400" b="1" strike="noStrike" spc="-1" dirty="0" smtClean="0">
                          <a:solidFill>
                            <a:srgbClr val="000000"/>
                          </a:solidFill>
                          <a:latin typeface="Calibri"/>
                          <a:ea typeface="DejaVu Sans"/>
                        </a:rPr>
                        <a:t>Aspectos más 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682360">
                <a:tc>
                  <a:txBody>
                    <a:bodyPr/>
                    <a:lstStyle/>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p>
                      <a:pPr>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tabLst>
                          <a:tab pos="0" algn="l"/>
                        </a:tabLst>
                      </a:pPr>
                      <a:r>
                        <a:rPr lang="en" sz="1400" b="0" strike="noStrike" spc="-1" dirty="0">
                          <a:solidFill>
                            <a:srgbClr val="333333"/>
                          </a:solidFill>
                          <a:latin typeface="Calibri"/>
                          <a:ea typeface="DejaVu Sans"/>
                        </a:rPr>
                        <a:t>E</a:t>
                      </a:r>
                      <a:r>
                        <a:rPr lang="es-CO" sz="1400" b="0" strike="noStrike" spc="-1" dirty="0">
                          <a:solidFill>
                            <a:srgbClr val="333333"/>
                          </a:solidFill>
                          <a:latin typeface="Calibri"/>
                          <a:ea typeface="DejaVu Sans"/>
                        </a:rPr>
                        <a:t>establecer una alianza mundial nueva y equitativa mediante la creación de nuevos niveles de cooperación entre los Estados, los sectores claves de las sociedades y las personas, procurando alcanzar acuerdos internacionales en los que se respeten los intereses de todos y se proteja la integridad del sistema ambiental y de desarrollo mundial, reconociendo la naturaleza integral e interdependiente de la Tierra, nuestro hogar.</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nSpc>
                          <a:spcPct val="100000"/>
                        </a:lnSpc>
                        <a:tabLst>
                          <a:tab pos="0" algn="l"/>
                        </a:tabLst>
                      </a:pPr>
                      <a:r>
                        <a:rPr lang="es-MX" sz="1400" b="0" strike="noStrike" spc="-1">
                          <a:solidFill>
                            <a:srgbClr val="2A2A2A"/>
                          </a:solidFill>
                          <a:latin typeface="Calibri"/>
                          <a:ea typeface="DejaVu Sans"/>
                        </a:rPr>
                        <a:t>Se establecieron 27 principios. Un plan de acción denominado Agenda 21  y de esta declaración surgieron importantes convenios como el Convenio de Diversidad Biológica. Algunos principios hace especial referencia a que </a:t>
                      </a:r>
                      <a:r>
                        <a:rPr lang="es-CO" sz="1400" b="0" strike="noStrike" spc="-1">
                          <a:solidFill>
                            <a:srgbClr val="2A2A2A"/>
                          </a:solidFill>
                          <a:latin typeface="Calibri"/>
                          <a:ea typeface="DejaVu Sans"/>
                        </a:rPr>
                        <a:t>La paz, el desarrollo y la protección del medio ambiente son interdependientes e inseparables (Principio 25). Las mujeres desempeñan un papel fundamental en la ordenación del medio ambiente y en el desarrollo (Principio 20).</a:t>
                      </a:r>
                      <a:r>
                        <a:t/>
                      </a:r>
                      <a:b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190" name="CustomShape 3"/>
          <p:cNvSpPr/>
          <p:nvPr/>
        </p:nvSpPr>
        <p:spPr>
          <a:xfrm>
            <a:off x="64280" y="4619413"/>
            <a:ext cx="93366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dirty="0">
                <a:solidFill>
                  <a:srgbClr val="0000FF"/>
                </a:solidFill>
                <a:uFillTx/>
                <a:latin typeface="Calibri"/>
                <a:ea typeface="DejaVu Sans"/>
                <a:hlinkClick r:id="rId2"/>
              </a:rPr>
              <a:t>https://www.un.org/spanish/esa/sustdev/documents/declaracionrio.htm</a:t>
            </a:r>
            <a:endParaRPr lang="es-CO" sz="1800" b="0" strike="noStrike" spc="-1" dirty="0">
              <a:latin typeface="Arial"/>
            </a:endParaRPr>
          </a:p>
        </p:txBody>
      </p:sp>
      <p:pic>
        <p:nvPicPr>
          <p:cNvPr id="191" name="Google Shape;137;p23"/>
          <p:cNvPicPr/>
          <p:nvPr/>
        </p:nvPicPr>
        <p:blipFill>
          <a:blip r:embed="rId3"/>
          <a:stretch/>
        </p:blipFill>
        <p:spPr>
          <a:xfrm>
            <a:off x="732960" y="2400840"/>
            <a:ext cx="1584360" cy="1584360"/>
          </a:xfrm>
          <a:prstGeom prst="rect">
            <a:avLst/>
          </a:prstGeom>
          <a:ln w="0">
            <a:noFill/>
          </a:ln>
        </p:spPr>
      </p:pic>
      <p:sp>
        <p:nvSpPr>
          <p:cNvPr id="192" name="CustomShape 4"/>
          <p:cNvSpPr/>
          <p:nvPr/>
        </p:nvSpPr>
        <p:spPr>
          <a:xfrm>
            <a:off x="239400" y="4066560"/>
            <a:ext cx="4709880" cy="18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600" b="0" u="sng" strike="noStrike" spc="-1">
                <a:solidFill>
                  <a:srgbClr val="0000FF"/>
                </a:solidFill>
                <a:uFillTx/>
                <a:latin typeface="Arial"/>
                <a:ea typeface="DejaVu Sans"/>
                <a:hlinkClick r:id="rId4"/>
              </a:rPr>
              <a:t>https://cdn.espace-demo.com/wp-content/uploads/2019/06/rio1992.jpg</a:t>
            </a:r>
            <a:r>
              <a:rPr lang="es-CO" sz="600" b="0" strike="noStrike" spc="-1">
                <a:solidFill>
                  <a:srgbClr val="000000"/>
                </a:solidFill>
                <a:latin typeface="Arial"/>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0" y="129960"/>
            <a:ext cx="8520840" cy="71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s-MX" sz="3600" b="1" strike="noStrike" spc="-1">
                <a:solidFill>
                  <a:srgbClr val="FFFFFF"/>
                </a:solidFill>
                <a:latin typeface="Calibri"/>
                <a:ea typeface="DejaVu Sans"/>
              </a:rPr>
              <a:t>Marco internacional ambiental</a:t>
            </a:r>
            <a:endParaRPr lang="es-CO" sz="3600" b="0" strike="noStrike" spc="-1">
              <a:latin typeface="Arial"/>
            </a:endParaRPr>
          </a:p>
        </p:txBody>
      </p:sp>
      <p:graphicFrame>
        <p:nvGraphicFramePr>
          <p:cNvPr id="194" name="Table 2"/>
          <p:cNvGraphicFramePr/>
          <p:nvPr>
            <p:extLst>
              <p:ext uri="{D42A27DB-BD31-4B8C-83A1-F6EECF244321}">
                <p14:modId xmlns:p14="http://schemas.microsoft.com/office/powerpoint/2010/main" val="333462309"/>
              </p:ext>
            </p:extLst>
          </p:nvPr>
        </p:nvGraphicFramePr>
        <p:xfrm>
          <a:off x="75240" y="1157400"/>
          <a:ext cx="8722080" cy="3266280"/>
        </p:xfrm>
        <a:graphic>
          <a:graphicData uri="http://schemas.openxmlformats.org/drawingml/2006/table">
            <a:tbl>
              <a:tblPr/>
              <a:tblGrid>
                <a:gridCol w="2907360"/>
                <a:gridCol w="2907360"/>
                <a:gridCol w="2907360"/>
              </a:tblGrid>
              <a:tr h="885240">
                <a:tc>
                  <a:txBody>
                    <a:bodyPr/>
                    <a:lstStyle/>
                    <a:p>
                      <a:pPr algn="ctr">
                        <a:lnSpc>
                          <a:spcPct val="100000"/>
                        </a:lnSpc>
                        <a:tabLst>
                          <a:tab pos="0" algn="l"/>
                        </a:tabLst>
                      </a:pPr>
                      <a:endParaRPr lang="es-CO" sz="1800" b="0" strike="noStrike" spc="-1" dirty="0">
                        <a:latin typeface="Arial"/>
                      </a:endParaRPr>
                    </a:p>
                    <a:p>
                      <a:pPr algn="ctr">
                        <a:lnSpc>
                          <a:spcPct val="100000"/>
                        </a:lnSpc>
                        <a:tabLst>
                          <a:tab pos="0" algn="l"/>
                        </a:tabLst>
                      </a:pPr>
                      <a:r>
                        <a:rPr lang="es-CO" sz="1400" b="1" strike="noStrike" spc="-1" dirty="0">
                          <a:solidFill>
                            <a:srgbClr val="000000"/>
                          </a:solidFill>
                          <a:latin typeface="Calibri"/>
                          <a:ea typeface="DejaVu Sans"/>
                        </a:rPr>
                        <a:t>Convenio sobre la Diversidad Biológica (CDB) </a:t>
                      </a:r>
                      <a:r>
                        <a:rPr lang="en" sz="1400" b="1" strike="noStrike" spc="-1" dirty="0">
                          <a:solidFill>
                            <a:srgbClr val="000000"/>
                          </a:solidFill>
                          <a:latin typeface="Calibri"/>
                          <a:ea typeface="DejaVu Sans"/>
                        </a:rPr>
                        <a:t>DE 1992 </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n" sz="1400" b="1" strike="noStrike" spc="-1" dirty="0" smtClean="0">
                          <a:solidFill>
                            <a:srgbClr val="000000"/>
                          </a:solidFill>
                          <a:latin typeface="Calibri"/>
                          <a:ea typeface="DejaVu Sans"/>
                        </a:rPr>
                        <a:t>Objetivo</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tabLst>
                          <a:tab pos="0" algn="l"/>
                        </a:tabLst>
                      </a:pPr>
                      <a:endParaRPr lang="es-CO" sz="1800" b="0" strike="noStrike" spc="-1" dirty="0" smtClean="0">
                        <a:latin typeface="Arial"/>
                      </a:endParaRPr>
                    </a:p>
                    <a:p>
                      <a:pPr algn="ctr">
                        <a:lnSpc>
                          <a:spcPct val="100000"/>
                        </a:lnSpc>
                        <a:tabLst>
                          <a:tab pos="0" algn="l"/>
                        </a:tabLst>
                      </a:pPr>
                      <a:r>
                        <a:rPr lang="es-MX" sz="1400" b="1" strike="noStrike" spc="-1" dirty="0" smtClean="0">
                          <a:solidFill>
                            <a:srgbClr val="000000"/>
                          </a:solidFill>
                          <a:latin typeface="Calibri"/>
                          <a:ea typeface="DejaVu Sans"/>
                        </a:rPr>
                        <a:t>Aspectos más significativos</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2381040">
                <a:tc>
                  <a:txBody>
                    <a:bodyPr/>
                    <a:lstStyle/>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p>
                      <a:pPr algn="just">
                        <a:lnSpc>
                          <a:spcPct val="100000"/>
                        </a:lnSpc>
                        <a:tabLst>
                          <a:tab pos="0" algn="l"/>
                        </a:tabLst>
                      </a:pPr>
                      <a:endParaRPr lang="es-CO"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a:solidFill>
                            <a:srgbClr val="000000"/>
                          </a:solidFill>
                          <a:latin typeface="Calibri"/>
                          <a:ea typeface="DejaVu Sans"/>
                        </a:rPr>
                        <a:t>Mejorar la situación de la diversidad biológica salvaguardando los ecosistemas, las especies y la diversidad genética.</a:t>
                      </a:r>
                      <a:endParaRPr lang="es-CO" sz="1400" b="0" strike="noStrike" spc="-1">
                        <a:latin typeface="Arial"/>
                      </a:endParaRPr>
                    </a:p>
                    <a:p>
                      <a:pPr algn="just">
                        <a:lnSpc>
                          <a:spcPct val="100000"/>
                        </a:lnSpc>
                        <a:tabLst>
                          <a:tab pos="0" algn="l"/>
                        </a:tabLst>
                      </a:pPr>
                      <a:endParaRPr lang="es-CO" sz="14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just">
                        <a:lnSpc>
                          <a:spcPct val="100000"/>
                        </a:lnSpc>
                        <a:tabLst>
                          <a:tab pos="0" algn="l"/>
                        </a:tabLst>
                      </a:pPr>
                      <a:r>
                        <a:rPr lang="es-CO" sz="1400" b="0" strike="noStrike" spc="-1" dirty="0">
                          <a:solidFill>
                            <a:srgbClr val="000000"/>
                          </a:solidFill>
                          <a:latin typeface="Calibri"/>
                          <a:ea typeface="DejaVu Sans"/>
                        </a:rPr>
                        <a:t>es el primer acuerdo mundial que protege todos los aspectos de la biodiversidad. Fue adoptado en la Cumbre de la Tierra en1992 en Río de Janeiro, Brasil, y entró en vigor a finales de 1993. Actualmente, lo conforman más de 185 países miembros. </a:t>
                      </a:r>
                      <a:endParaRPr lang="es-CO" sz="14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195" name="CustomShape 3"/>
          <p:cNvSpPr/>
          <p:nvPr/>
        </p:nvSpPr>
        <p:spPr>
          <a:xfrm>
            <a:off x="202680" y="4754880"/>
            <a:ext cx="93366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u="sng" strike="noStrike" spc="-1">
                <a:solidFill>
                  <a:srgbClr val="0000FF"/>
                </a:solidFill>
                <a:uFillTx/>
                <a:latin typeface="Calibri"/>
                <a:ea typeface="DejaVu Sans"/>
                <a:hlinkClick r:id="rId2"/>
              </a:rPr>
              <a:t>http://www.cbd.int/?lang=es</a:t>
            </a:r>
            <a:r>
              <a:rPr lang="es-CO" sz="1800" b="0" strike="noStrike" spc="-1">
                <a:solidFill>
                  <a:srgbClr val="000000"/>
                </a:solidFill>
                <a:latin typeface="Calibri"/>
                <a:ea typeface="DejaVu Sans"/>
              </a:rPr>
              <a:t> </a:t>
            </a:r>
            <a:endParaRPr lang="es-CO" sz="1800" b="0" strike="noStrike" spc="-1">
              <a:latin typeface="Arial"/>
            </a:endParaRPr>
          </a:p>
        </p:txBody>
      </p:sp>
      <p:pic>
        <p:nvPicPr>
          <p:cNvPr id="196" name="Picture 3"/>
          <p:cNvPicPr/>
          <p:nvPr/>
        </p:nvPicPr>
        <p:blipFill>
          <a:blip r:embed="rId3"/>
          <a:srcRect l="17042" t="18135" r="55661" b="27400"/>
          <a:stretch/>
        </p:blipFill>
        <p:spPr>
          <a:xfrm>
            <a:off x="704520" y="2072160"/>
            <a:ext cx="1708200" cy="1921680"/>
          </a:xfrm>
          <a:prstGeom prst="rect">
            <a:avLst/>
          </a:prstGeom>
          <a:ln w="9525">
            <a:noFill/>
          </a:ln>
        </p:spPr>
      </p:pic>
      <p:sp>
        <p:nvSpPr>
          <p:cNvPr id="197" name="CustomShape 4"/>
          <p:cNvSpPr/>
          <p:nvPr/>
        </p:nvSpPr>
        <p:spPr>
          <a:xfrm>
            <a:off x="597960" y="4024440"/>
            <a:ext cx="4768200" cy="18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600" b="0" u="sng" strike="noStrike" spc="-1">
                <a:solidFill>
                  <a:srgbClr val="0000FF"/>
                </a:solidFill>
                <a:uFillTx/>
                <a:latin typeface="Arial"/>
                <a:ea typeface="DejaVu Sans"/>
                <a:hlinkClick r:id="rId4"/>
              </a:rPr>
              <a:t>https://www.un.org/sites/un2.un.org/files/cbd_logo.png</a:t>
            </a:r>
            <a:r>
              <a:rPr lang="es-CO" sz="600" b="0" strike="noStrike" spc="-1">
                <a:solidFill>
                  <a:srgbClr val="000000"/>
                </a:solidFill>
                <a:latin typeface="Arial"/>
                <a:ea typeface="DejaVu Sans"/>
              </a:rPr>
              <a:t> </a:t>
            </a:r>
            <a:endParaRPr lang="es-CO" sz="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4985</TotalTime>
  <Words>2025</Words>
  <Application>Microsoft Office PowerPoint</Application>
  <PresentationFormat>Presentación en pantalla (16:9)</PresentationFormat>
  <Paragraphs>286</Paragraphs>
  <Slides>26</Slides>
  <Notes>3</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26</vt:i4>
      </vt:variant>
    </vt:vector>
  </HeadingPairs>
  <TitlesOfParts>
    <vt:vector size="36" baseType="lpstr">
      <vt:lpstr>Arial</vt:lpstr>
      <vt:lpstr>Calibri</vt:lpstr>
      <vt:lpstr>DejaVu Sans</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Leonardo Cantor</dc:creator>
  <dc:description/>
  <cp:lastModifiedBy>Silvia Milena Sequeda Cardenas</cp:lastModifiedBy>
  <cp:revision>189</cp:revision>
  <dcterms:created xsi:type="dcterms:W3CDTF">2019-11-27T03:16:21Z</dcterms:created>
  <dcterms:modified xsi:type="dcterms:W3CDTF">2020-10-16T16:10:23Z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