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D6300-5789-A4D9-B2B9-3FEA39A826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578F94-793E-A505-A592-12D5D7081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EF9A20-96FE-6947-A5F9-4B03EE14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38029-DEE1-054B-CED6-6E969E74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72B47-6C05-79B9-D1FD-105FAF8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54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3F95F-DA7A-ACCA-A525-01A23521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5CF73B-A653-C399-E48E-0EA34C722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9C8084-BA95-F24E-4CE9-8ECFB142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BFBA5-7480-12AF-F149-BC7E3A9F1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9E56EF-ED7C-8F4F-9C80-47BD62C7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243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DEC644-08A7-F41E-8803-B76FB98DE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C5ADAC-C08F-86AC-3337-76C32091C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48CF11-8755-4ACE-E088-EF68F0BE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3406A7-F04C-9BCE-63AC-649C853B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3FF30E-B794-F08F-8D31-63146AE8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5836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801B8-8C20-E91D-05B8-735D5B2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DDB74A-AB48-2A40-717D-0D2FC11E0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93FCFB-C004-BCB0-F602-74CB98AD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2DC18-43F9-CAFF-E92B-C5D987D4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6BF50-AD23-F5D4-A6AE-85B34063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4811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D0363-8EF3-8991-D109-C999D68A0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B2D6C7-4714-9C36-E523-93E9582CF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29E53-11A5-4D10-329F-F215C411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D56438-D4CF-0B0B-A5E6-E6137BA0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5F21E8-A716-4CB8-E613-8055F1D8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721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6F769-2CA5-19D3-BBDF-6589D62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2A6F20-FDD8-E3D8-E0B8-48859B230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E4516C-A1C1-203D-7D59-3F02CD705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26348C-1F07-E636-76F1-421E8C17F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D8B0B-87EA-242F-A54D-1DED2780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A299EC-9403-EFE9-E242-6E383860A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521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EDBA4-823B-ACFB-0E72-79BF188E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F752D9-1E96-4041-B1EB-A4E5AD8B4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F07C38C-DE38-E8FD-24CB-65FBAE45F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7D8B43-1B9A-F8AF-062F-BABF9EACB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AC82D9-FD43-4F70-ABBC-977491DFC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71518D-D2FE-BB2F-8283-0E6D5C75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85B3BB-C693-0077-657C-65795B849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FA744D-29F5-8C42-EF42-7D46477DD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771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BF2991-36DA-654D-80D4-7284341C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7A3243-837F-3BAE-F010-AA9C2EEAD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21BFB0-E1D3-6633-BDD1-0B98001B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391C2E-C2AF-6823-01CC-42B10D38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79425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CDD5D8E-A9EB-5FAE-64E9-1AB177E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CFDBC7-18AE-2236-7E6E-E5DB9BE19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6EA34-FAFC-CD7F-EC7A-9297EE26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8303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B8107-2196-0830-C6FA-644471E8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D59402-FA41-B499-241E-EAF443C88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AF2ECD-3F88-31EC-EE99-163162B49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1705EC-806B-B8BD-F159-3DE106DF9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52CA95-4A3E-5A60-B2A1-0DD9BF31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AC058C-A31F-28B2-2441-94AB87FE1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478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CE437-9D4E-4EF9-9C05-C83658D3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6F21C0-3541-137A-EDEF-81399FEB1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36DAA5-89A0-4AEA-B652-364D2E9D3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F41921-E025-F986-9D33-3CA9968E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82772C-0073-529B-AA00-894F9B3B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7058E6-DF32-1EAD-0657-14F50E15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037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D77A05-5B7A-CCF4-4982-9AA75745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37F8C-A4AB-5F46-E74D-8AD16071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855CDB-42CB-1822-740C-6AF599C59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BEFA2-CF23-439A-BE2E-32FF76F9D52A}" type="datetimeFigureOut">
              <a:rPr lang="es-CO" smtClean="0"/>
              <a:t>18/03/2024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C95326-9D1F-0010-1AAB-E871E1BB7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0B72C0-5F3E-C5D0-D8F5-26A1BE673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3DE75-06D0-4132-8516-3D8381712F8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792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A8926C9-13E8-D6C0-ED55-542AD4557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6376" y="2519687"/>
            <a:ext cx="3514531" cy="1464484"/>
          </a:xfrm>
        </p:spPr>
        <p:txBody>
          <a:bodyPr>
            <a:normAutofit/>
          </a:bodyPr>
          <a:lstStyle/>
          <a:p>
            <a:r>
              <a:rPr lang="es-MX" sz="1800" dirty="0">
                <a:solidFill>
                  <a:schemeClr val="bg1"/>
                </a:solidFill>
              </a:rPr>
              <a:t>Autor: Rodney Zapata </a:t>
            </a:r>
          </a:p>
          <a:p>
            <a:r>
              <a:rPr lang="es-MX" sz="1800" dirty="0">
                <a:solidFill>
                  <a:schemeClr val="bg1"/>
                </a:solidFill>
              </a:rPr>
              <a:t>Instructora: María Isabel Alegría</a:t>
            </a:r>
          </a:p>
          <a:p>
            <a:r>
              <a:rPr lang="es-MX" sz="1800" dirty="0">
                <a:solidFill>
                  <a:schemeClr val="bg1"/>
                </a:solidFill>
              </a:rPr>
              <a:t>Ficha: 2675810</a:t>
            </a:r>
          </a:p>
          <a:p>
            <a:r>
              <a:rPr lang="es-MX" sz="1800" dirty="0">
                <a:solidFill>
                  <a:schemeClr val="bg1"/>
                </a:solidFill>
              </a:rPr>
              <a:t>Análisis  y desarrollo de software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1F1C1E07-055D-0D13-E0CD-47537B1B1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070" y="574253"/>
            <a:ext cx="9144000" cy="710779"/>
          </a:xfrm>
        </p:spPr>
        <p:txBody>
          <a:bodyPr>
            <a:noAutofit/>
          </a:bodyPr>
          <a:lstStyle/>
          <a:p>
            <a:r>
              <a:rPr lang="es-ES" sz="2400" b="1" dirty="0">
                <a:solidFill>
                  <a:schemeClr val="bg1"/>
                </a:solidFill>
              </a:rPr>
              <a:t>Presentación sobre las estrategias para la prevención y control de los impactos ambientales, accidentes y enfermedades laborales (ATEL)</a:t>
            </a:r>
            <a:endParaRPr lang="es-CO" sz="2400" b="1" dirty="0">
              <a:solidFill>
                <a:schemeClr val="bg1"/>
              </a:solidFill>
            </a:endParaRPr>
          </a:p>
        </p:txBody>
      </p:sp>
      <p:sp>
        <p:nvSpPr>
          <p:cNvPr id="2" name="Diagrama de flujo: conector 1">
            <a:extLst>
              <a:ext uri="{FF2B5EF4-FFF2-40B4-BE49-F238E27FC236}">
                <a16:creationId xmlns:a16="http://schemas.microsoft.com/office/drawing/2014/main" id="{96785787-8E6F-CCDD-B1FA-F48CC4EFDF88}"/>
              </a:ext>
            </a:extLst>
          </p:cNvPr>
          <p:cNvSpPr/>
          <p:nvPr/>
        </p:nvSpPr>
        <p:spPr>
          <a:xfrm>
            <a:off x="475860" y="4211119"/>
            <a:ext cx="1931437" cy="146448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Evaluación de riesgos</a:t>
            </a:r>
            <a:endParaRPr lang="es-CO" dirty="0"/>
          </a:p>
        </p:txBody>
      </p:sp>
      <p:sp>
        <p:nvSpPr>
          <p:cNvPr id="4" name="Diagrama de flujo: conector 3">
            <a:extLst>
              <a:ext uri="{FF2B5EF4-FFF2-40B4-BE49-F238E27FC236}">
                <a16:creationId xmlns:a16="http://schemas.microsoft.com/office/drawing/2014/main" id="{E014BB3B-1209-D56E-3D11-EA3C5D562182}"/>
              </a:ext>
            </a:extLst>
          </p:cNvPr>
          <p:cNvSpPr/>
          <p:nvPr/>
        </p:nvSpPr>
        <p:spPr>
          <a:xfrm>
            <a:off x="2208234" y="5296578"/>
            <a:ext cx="2721432" cy="1561422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Implementación de  medidas preventivas</a:t>
            </a:r>
            <a:endParaRPr lang="es-CO" dirty="0"/>
          </a:p>
        </p:txBody>
      </p:sp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FD445518-FE0D-AC23-C416-3927AE0B15C4}"/>
              </a:ext>
            </a:extLst>
          </p:cNvPr>
          <p:cNvSpPr/>
          <p:nvPr/>
        </p:nvSpPr>
        <p:spPr>
          <a:xfrm>
            <a:off x="4660625" y="4196824"/>
            <a:ext cx="2254901" cy="146448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Capacitación y sensibilización</a:t>
            </a:r>
            <a:endParaRPr lang="es-CO" dirty="0"/>
          </a:p>
        </p:txBody>
      </p:sp>
      <p:sp>
        <p:nvSpPr>
          <p:cNvPr id="7" name="Diagrama de flujo: conector 6">
            <a:extLst>
              <a:ext uri="{FF2B5EF4-FFF2-40B4-BE49-F238E27FC236}">
                <a16:creationId xmlns:a16="http://schemas.microsoft.com/office/drawing/2014/main" id="{493A1B5A-AAD1-9755-93F0-876C6EE1D359}"/>
              </a:ext>
            </a:extLst>
          </p:cNvPr>
          <p:cNvSpPr/>
          <p:nvPr/>
        </p:nvSpPr>
        <p:spPr>
          <a:xfrm>
            <a:off x="6826895" y="5340123"/>
            <a:ext cx="2254901" cy="146448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Monitoreo y seguimiento</a:t>
            </a:r>
            <a:endParaRPr lang="es-CO" dirty="0"/>
          </a:p>
        </p:txBody>
      </p:sp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087C8A05-BB65-FBBD-61EA-9803D6D630F7}"/>
              </a:ext>
            </a:extLst>
          </p:cNvPr>
          <p:cNvSpPr/>
          <p:nvPr/>
        </p:nvSpPr>
        <p:spPr>
          <a:xfrm>
            <a:off x="8397550" y="3610859"/>
            <a:ext cx="2254901" cy="146448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Promoción de la salud</a:t>
            </a:r>
            <a:endParaRPr lang="es-CO" dirty="0"/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4D208C1B-4E65-D49C-5FB9-BA63C7177BD7}"/>
              </a:ext>
            </a:extLst>
          </p:cNvPr>
          <p:cNvSpPr/>
          <p:nvPr/>
        </p:nvSpPr>
        <p:spPr>
          <a:xfrm>
            <a:off x="9940206" y="5144201"/>
            <a:ext cx="2254901" cy="1464484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Participación y consulta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711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7" y="466531"/>
            <a:ext cx="2789854" cy="508518"/>
          </a:xfrm>
        </p:spPr>
        <p:txBody>
          <a:bodyPr>
            <a:norm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Evaluación de riesgos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La evaluación de riesgo ambiental es un proceso sistemático que se utiliza para identificar, evaluar y comprender los posibles impactos que ciertas actividades, sustancias o proyectos pueden tener sobre el medio ambiente. </a:t>
            </a:r>
          </a:p>
          <a:p>
            <a:pPr algn="l"/>
            <a:r>
              <a:rPr lang="es-ES" sz="2000" b="0" i="0" dirty="0">
                <a:solidFill>
                  <a:schemeClr val="bg1"/>
                </a:solidFill>
                <a:effectLst/>
                <a:latin typeface="Söhne"/>
              </a:rPr>
              <a:t>Este proceso es fundamental para tomar decisiones informadas sobre cómo gestionar y mitigar los riesgos ambientales.</a:t>
            </a:r>
          </a:p>
          <a:p>
            <a:pPr algn="l"/>
            <a:endParaRPr lang="es-CO" sz="2000" dirty="0"/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301688" y="4622182"/>
            <a:ext cx="9041364" cy="1623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900" dirty="0">
                <a:solidFill>
                  <a:schemeClr val="bg1"/>
                </a:solidFill>
                <a:latin typeface="Söhne"/>
              </a:rPr>
              <a:t>Para la evaluación de riesgos hay que tener en cuenta: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  <a:latin typeface="Söhne"/>
              </a:rPr>
              <a:t>Realizar evaluaciones periódicas de riesgos ambientales y laborales.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  <a:latin typeface="Söhne"/>
              </a:rPr>
              <a:t>Identificar y priorizar los riesgos más significativos.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1900" dirty="0">
                <a:solidFill>
                  <a:schemeClr val="bg1"/>
                </a:solidFill>
                <a:latin typeface="Söhne"/>
              </a:rPr>
              <a:t>Utilizar herramientas como análisis de riesgos, listas de verificación y mapas de riesgos.</a:t>
            </a:r>
          </a:p>
          <a:p>
            <a:pPr algn="l"/>
            <a:endParaRPr lang="es-ES" sz="1900" dirty="0">
              <a:solidFill>
                <a:schemeClr val="bg1"/>
              </a:solidFill>
              <a:latin typeface="Söhne"/>
            </a:endParaRPr>
          </a:p>
          <a:p>
            <a:pPr algn="l"/>
            <a:endParaRPr lang="es-ES" sz="1900" dirty="0">
              <a:solidFill>
                <a:schemeClr val="bg1"/>
              </a:solidFill>
              <a:latin typeface="Söhne"/>
            </a:endParaRPr>
          </a:p>
          <a:p>
            <a:pPr algn="l"/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89589C-C159-7EAB-4AB7-32F318080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211" y="2789853"/>
            <a:ext cx="5158789" cy="290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64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6" y="466531"/>
            <a:ext cx="5365103" cy="508518"/>
          </a:xfrm>
        </p:spPr>
        <p:txBody>
          <a:bodyPr>
            <a:normAutofit/>
          </a:bodyPr>
          <a:lstStyle/>
          <a:p>
            <a:r>
              <a:rPr lang="es-CO" sz="2400" dirty="0">
                <a:solidFill>
                  <a:schemeClr val="bg1"/>
                </a:solidFill>
              </a:rPr>
              <a:t>Implementación de medidas preventivas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1600" b="0" i="0" dirty="0">
                <a:solidFill>
                  <a:schemeClr val="bg1"/>
                </a:solidFill>
                <a:effectLst/>
                <a:latin typeface="Söhne"/>
              </a:rPr>
              <a:t>La implementación de medidas preventivas es una parte crucial de la gestión de riesgos ambientales y se realiza para evitar, reducir o mitigar los posibles impactos adversos sobre el medio ambiente. Aquí hay algunas pautas generales para implementar medidas preventivas efectivas:</a:t>
            </a:r>
            <a:endParaRPr lang="es-CO" sz="20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301688" y="4622182"/>
            <a:ext cx="9041364" cy="1623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Desarrollar e implementar políticas y procedimientos de seguridad y salud ocupacional.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Promover el uso de equipos de protección personal (EPP) adecuados.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Establecer controles técnicos para minimizar los riesgos, como sistemas de ventilación, barreras de seguridad, etc.</a:t>
            </a:r>
          </a:p>
          <a:p>
            <a:pPr algn="l"/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DC9A76C-E5DA-A185-DB63-28983BB31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813" y="2130294"/>
            <a:ext cx="4275484" cy="222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87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6" y="466531"/>
            <a:ext cx="5365103" cy="508518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bg1"/>
                </a:solidFill>
              </a:rPr>
              <a:t>Capacitación y sensibilización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1600" b="0" i="0" dirty="0">
                <a:solidFill>
                  <a:schemeClr val="bg1"/>
                </a:solidFill>
                <a:effectLst/>
                <a:latin typeface="Söhne"/>
              </a:rPr>
              <a:t>La capacitación y la sensibilización son componentes fundamentales para mejorar la gestión ambiental y promover prácticas sostenibles. Aquí hay algunas estrategias clave para llevar a cabo una capacitación y sensibilización efectivas en temas ambientales:</a:t>
            </a:r>
            <a:endParaRPr lang="es-CO" sz="16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301688" y="4622182"/>
            <a:ext cx="9041364" cy="1623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Proporcionar capacitación regular sobre seguridad y salud en el trabajo a todos los empleados.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Fomentar una cultura de seguridad que promueva la responsabilidad individual y colectiva.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  <a:latin typeface="Söhne"/>
              </a:rPr>
              <a:t>Realizar campañas de sensibilización sobre la importancia de la protección ambiental y la prevención de accidentes y enfermedades laborales.</a:t>
            </a:r>
            <a:endParaRPr lang="es-CO" sz="20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6590EC-EB83-0CDE-4688-31E78C0D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080" y="1959215"/>
            <a:ext cx="3999333" cy="249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06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6" y="466531"/>
            <a:ext cx="5365103" cy="508518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bg1"/>
                </a:solidFill>
              </a:rPr>
              <a:t>Monitoreo y seguimiento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1800" b="0" i="0" dirty="0">
                <a:solidFill>
                  <a:schemeClr val="bg1"/>
                </a:solidFill>
                <a:effectLst/>
                <a:latin typeface="Söhne"/>
              </a:rPr>
              <a:t>El monitoreo y seguimiento son componentes esenciales de cualquier programa de gestión ambiental efectivo. Estas actividades permiten recopilar datos, evaluar el desempeño ambiental y tomar medidas correctivas cuando sea necesario. Aquí hay algunas pautas para realizar un monitoreo y seguimiento efectivo: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152397" y="4751635"/>
            <a:ext cx="9336835" cy="143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  <a:latin typeface="Söhne"/>
              </a:rPr>
              <a:t>Establecer programas de monitoreo ambiental para identificar posibles impactos y riesgos.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  <a:latin typeface="Söhne"/>
              </a:rPr>
              <a:t>Implementar sistemas de reporte de incidentes y accidentes para identificar áreas de mejora.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  <a:latin typeface="Söhne"/>
              </a:rPr>
              <a:t>Realizar auditorías periódicas para evaluar el cumplimiento de las políticas y procedimientos de seguridad y salud ocupacional.</a:t>
            </a:r>
            <a:endParaRPr lang="es-CO" sz="18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441AB5-F298-F74C-411F-42737FCE8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553" y="2106365"/>
            <a:ext cx="3975133" cy="264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478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6" y="466531"/>
            <a:ext cx="5365103" cy="508518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bg1"/>
                </a:solidFill>
              </a:rPr>
              <a:t>Promoción de la salud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1800" b="0" i="0" dirty="0">
                <a:solidFill>
                  <a:schemeClr val="bg1"/>
                </a:solidFill>
                <a:effectLst/>
                <a:latin typeface="Söhne"/>
              </a:rPr>
              <a:t>La promoción de la salud es un enfoque integral que busca mejorar la salud y el bienestar de las personas y las comunidades mediante la prevención de enfermedades, la promoción de estilos de vida saludables y la creación de entornos propicios para la salud. Aquí hay algunas estrategias clave para promover la salud: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152397" y="4751635"/>
            <a:ext cx="9336835" cy="1434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Fomentar estilos de vida saludables entre los empleados.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Ofrecer programas de bienestar que incluyan ejercicios físicos, alimentación saludable y manejo del estrés.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800" dirty="0">
                <a:solidFill>
                  <a:schemeClr val="bg1"/>
                </a:solidFill>
              </a:rPr>
              <a:t>Proporcionar acceso a servicios médicos y de salud mental.</a:t>
            </a:r>
            <a:endParaRPr lang="es-CO" sz="1800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91F9C1-294C-7089-B1D6-AFCD84E3B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911" y="2367622"/>
            <a:ext cx="3581692" cy="268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2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77FCA-24FB-6776-76C2-758054DF5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586" y="466531"/>
            <a:ext cx="5365103" cy="508518"/>
          </a:xfrm>
        </p:spPr>
        <p:txBody>
          <a:bodyPr>
            <a:normAutofit/>
          </a:bodyPr>
          <a:lstStyle/>
          <a:p>
            <a:pPr algn="l"/>
            <a:r>
              <a:rPr lang="es-CO" sz="2400" dirty="0">
                <a:solidFill>
                  <a:schemeClr val="bg1"/>
                </a:solidFill>
              </a:rPr>
              <a:t>Participación y consulta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3B77F9-D9A9-4BF2-8AFE-78284AE16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587" y="1278715"/>
            <a:ext cx="9041364" cy="1623105"/>
          </a:xfrm>
        </p:spPr>
        <p:txBody>
          <a:bodyPr>
            <a:normAutofit/>
          </a:bodyPr>
          <a:lstStyle/>
          <a:p>
            <a:pPr algn="l"/>
            <a:r>
              <a:rPr lang="es-ES" sz="1800" b="0" i="0" dirty="0">
                <a:solidFill>
                  <a:schemeClr val="bg1"/>
                </a:solidFill>
                <a:effectLst/>
                <a:latin typeface="Söhne"/>
              </a:rPr>
              <a:t>La participación y la consulta son elementos fundamentales en cualquier proceso de toma de decisiones, especialmente en lo que respecta a temas ambientales y de desarrollo sostenible. Aquí hay algunas formas en las que se puede promover la participación y la consulta efectiva:</a:t>
            </a:r>
            <a:endParaRPr lang="es-CO" sz="1800" dirty="0">
              <a:solidFill>
                <a:schemeClr val="bg1"/>
              </a:solidFill>
            </a:endParaRP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75E4EA60-FB7B-A5CD-7FE8-F6C40977C7DC}"/>
              </a:ext>
            </a:extLst>
          </p:cNvPr>
          <p:cNvSpPr txBox="1">
            <a:spLocks/>
          </p:cNvSpPr>
          <p:nvPr/>
        </p:nvSpPr>
        <p:spPr>
          <a:xfrm>
            <a:off x="143066" y="4537028"/>
            <a:ext cx="9336835" cy="1434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Involucrar a los trabajadores en la identificación de riesgos y la toma de decisiones relacionadas con la seguridad y la salud ocupacional.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Fomentar la comunicación abierta y la retroalimentación entre empleados y empleadores.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Establecer comités de seguridad y salud laboral para promover la participación activa de los trabajadores en la mejora continua de las condiciones laborales.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1"/>
                </a:solidFill>
              </a:rPr>
              <a:t>Al implementar estas estrategias de manera integral y sistemática, las organizaciones pueden reducir significativamente los impactos ambientales, prevenir accidentes y enfermedades laborales, y promover ambientes de trabajo seguros y saludables.</a:t>
            </a:r>
            <a:endParaRPr lang="es-CO" sz="1600" dirty="0">
              <a:solidFill>
                <a:schemeClr val="bg1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7C19B-75D8-9FE1-251C-551E3715A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12" y="2348963"/>
            <a:ext cx="5604588" cy="21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182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664</Words>
  <Application>Microsoft Office PowerPoint</Application>
  <PresentationFormat>Panorámica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de Office</vt:lpstr>
      <vt:lpstr>Presentación sobre las estrategias para la prevención y control de los impactos ambientales, accidentes y enfermedades laborales (ATEL)</vt:lpstr>
      <vt:lpstr>Evaluación de riesgos</vt:lpstr>
      <vt:lpstr>Implementación de medidas preventivas</vt:lpstr>
      <vt:lpstr>Capacitación y sensibilización</vt:lpstr>
      <vt:lpstr>Monitoreo y seguimiento</vt:lpstr>
      <vt:lpstr>Promoción de la salud</vt:lpstr>
      <vt:lpstr>Participación y consulta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sobre las estrategias para la prevención y control de los impactos ambientales, accidentes y enfermedades laborales (ATEL)</dc:title>
  <dc:creator>rodney zapata</dc:creator>
  <cp:lastModifiedBy>rodney zapata</cp:lastModifiedBy>
  <cp:revision>25</cp:revision>
  <dcterms:created xsi:type="dcterms:W3CDTF">2024-03-18T12:55:22Z</dcterms:created>
  <dcterms:modified xsi:type="dcterms:W3CDTF">2024-03-18T16:28:48Z</dcterms:modified>
</cp:coreProperties>
</file>