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85" r:id="rId3"/>
    <p:sldId id="265" r:id="rId4"/>
    <p:sldId id="288" r:id="rId5"/>
    <p:sldId id="289" r:id="rId6"/>
    <p:sldId id="280" r:id="rId7"/>
    <p:sldId id="269" r:id="rId8"/>
    <p:sldId id="270" r:id="rId9"/>
    <p:sldId id="271" r:id="rId10"/>
    <p:sldId id="273" r:id="rId11"/>
    <p:sldId id="272" r:id="rId12"/>
    <p:sldId id="274" r:id="rId13"/>
    <p:sldId id="290" r:id="rId14"/>
    <p:sldId id="276" r:id="rId15"/>
    <p:sldId id="278" r:id="rId16"/>
    <p:sldId id="277" r:id="rId17"/>
    <p:sldId id="279" r:id="rId18"/>
    <p:sldId id="268" r:id="rId19"/>
    <p:sldId id="286" r:id="rId20"/>
    <p:sldId id="263" r:id="rId21"/>
    <p:sldId id="287" r:id="rId22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828754" rtl="0" fontAlgn="auto" latinLnBrk="0" hangingPunct="0">
      <a:lnSpc>
        <a:spcPct val="9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828754" rtl="0" fontAlgn="auto" latinLnBrk="0" hangingPunct="0">
      <a:lnSpc>
        <a:spcPct val="9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828754" rtl="0" fontAlgn="auto" latinLnBrk="0" hangingPunct="0">
      <a:lnSpc>
        <a:spcPct val="9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828754" rtl="0" fontAlgn="auto" latinLnBrk="0" hangingPunct="0">
      <a:lnSpc>
        <a:spcPct val="9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828754" rtl="0" fontAlgn="auto" latinLnBrk="0" hangingPunct="0">
      <a:lnSpc>
        <a:spcPct val="9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828754" rtl="0" fontAlgn="auto" latinLnBrk="0" hangingPunct="0">
      <a:lnSpc>
        <a:spcPct val="9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828754" rtl="0" fontAlgn="auto" latinLnBrk="0" hangingPunct="0">
      <a:lnSpc>
        <a:spcPct val="9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828754" rtl="0" fontAlgn="auto" latinLnBrk="0" hangingPunct="0">
      <a:lnSpc>
        <a:spcPct val="9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828754" rtl="0" fontAlgn="auto" latinLnBrk="0" hangingPunct="0">
      <a:lnSpc>
        <a:spcPct val="90000"/>
      </a:lnSpc>
      <a:spcBef>
        <a:spcPts val="330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536773"/>
              </a:solidFill>
              <a:prstDash val="solid"/>
              <a:miter lim="400000"/>
            </a:ln>
          </a:top>
          <a:bottom>
            <a:ln w="3175" cap="flat">
              <a:solidFill>
                <a:srgbClr val="536773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36773"/>
              </a:solidFill>
              <a:prstDash val="solid"/>
              <a:miter lim="400000"/>
            </a:ln>
          </a:left>
          <a:right>
            <a:ln w="3175" cap="flat">
              <a:solidFill>
                <a:srgbClr val="536773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536773"/>
              </a:solidFill>
              <a:prstDash val="solid"/>
              <a:miter lim="400000"/>
            </a:ln>
          </a:insideH>
          <a:insideV>
            <a:ln w="3175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838383"/>
              </a:solidFill>
              <a:prstDash val="solid"/>
              <a:miter lim="400000"/>
            </a:ln>
          </a:left>
          <a:right>
            <a:ln w="3175" cap="flat">
              <a:solidFill>
                <a:srgbClr val="838383"/>
              </a:solidFill>
              <a:prstDash val="solid"/>
              <a:miter lim="400000"/>
            </a:ln>
          </a:right>
          <a:top>
            <a:ln w="3175" cap="flat">
              <a:solidFill>
                <a:srgbClr val="838383"/>
              </a:solidFill>
              <a:prstDash val="solid"/>
              <a:miter lim="400000"/>
            </a:ln>
          </a:top>
          <a:bottom>
            <a:ln w="3175" cap="flat">
              <a:solidFill>
                <a:srgbClr val="838383"/>
              </a:solidFill>
              <a:prstDash val="solid"/>
              <a:miter lim="400000"/>
            </a:ln>
          </a:bottom>
          <a:insideH>
            <a:ln w="3175" cap="flat">
              <a:solidFill>
                <a:srgbClr val="838383"/>
              </a:solidFill>
              <a:prstDash val="solid"/>
              <a:miter lim="400000"/>
            </a:ln>
          </a:insideH>
          <a:insideV>
            <a:ln w="3175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808080"/>
              </a:solidFill>
              <a:prstDash val="solid"/>
              <a:miter lim="400000"/>
            </a:ln>
          </a:right>
          <a:top>
            <a:ln w="3175" cap="flat">
              <a:solidFill>
                <a:srgbClr val="808080"/>
              </a:solidFill>
              <a:prstDash val="solid"/>
              <a:miter lim="400000"/>
            </a:ln>
          </a:top>
          <a:bottom>
            <a:ln w="3175" cap="flat">
              <a:solidFill>
                <a:srgbClr val="808080"/>
              </a:solidFill>
              <a:prstDash val="solid"/>
              <a:miter lim="400000"/>
            </a:ln>
          </a:bottom>
          <a:insideH>
            <a:ln w="3175" cap="flat">
              <a:solidFill>
                <a:srgbClr val="808080"/>
              </a:solidFill>
              <a:prstDash val="solid"/>
              <a:miter lim="400000"/>
            </a:ln>
          </a:insideH>
          <a:insideV>
            <a:ln w="3175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4D4D4D"/>
              </a:solidFill>
              <a:prstDash val="solid"/>
              <a:miter lim="400000"/>
            </a:ln>
          </a:left>
          <a:right>
            <a:ln w="3175" cap="flat">
              <a:solidFill>
                <a:srgbClr val="4D4D4D"/>
              </a:solidFill>
              <a:prstDash val="solid"/>
              <a:miter lim="400000"/>
            </a:ln>
          </a:right>
          <a:top>
            <a:ln w="3175" cap="flat">
              <a:solidFill>
                <a:srgbClr val="4D4D4D"/>
              </a:solidFill>
              <a:prstDash val="solid"/>
              <a:miter lim="400000"/>
            </a:ln>
          </a:top>
          <a:bottom>
            <a:ln w="3175" cap="flat">
              <a:solidFill>
                <a:srgbClr val="4D4D4D"/>
              </a:solidFill>
              <a:prstDash val="solid"/>
              <a:miter lim="400000"/>
            </a:ln>
          </a:bottom>
          <a:insideH>
            <a:ln w="3175" cap="flat">
              <a:solidFill>
                <a:srgbClr val="4D4D4D"/>
              </a:solidFill>
              <a:prstDash val="solid"/>
              <a:miter lim="400000"/>
            </a:ln>
          </a:insideH>
          <a:insideV>
            <a:ln w="3175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3175" cap="flat">
              <a:solidFill>
                <a:srgbClr val="5B5A5A"/>
              </a:solidFill>
              <a:prstDash val="solid"/>
              <a:miter lim="400000"/>
            </a:ln>
          </a:left>
          <a:right>
            <a:ln w="3175" cap="flat">
              <a:solidFill>
                <a:srgbClr val="5B5A5A"/>
              </a:solidFill>
              <a:prstDash val="solid"/>
              <a:miter lim="400000"/>
            </a:ln>
          </a:right>
          <a:top>
            <a:ln w="3175" cap="flat">
              <a:solidFill>
                <a:srgbClr val="5B5A5A"/>
              </a:solidFill>
              <a:prstDash val="solid"/>
              <a:miter lim="400000"/>
            </a:ln>
          </a:top>
          <a:bottom>
            <a:ln w="3175" cap="flat">
              <a:solidFill>
                <a:srgbClr val="5B5A5A"/>
              </a:solidFill>
              <a:prstDash val="solid"/>
              <a:miter lim="400000"/>
            </a:ln>
          </a:bottom>
          <a:insideH>
            <a:ln w="3175" cap="flat">
              <a:solidFill>
                <a:srgbClr val="5B5A5A"/>
              </a:solidFill>
              <a:prstDash val="solid"/>
              <a:miter lim="400000"/>
            </a:ln>
          </a:insideH>
          <a:insideV>
            <a:ln w="3175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464646"/>
              </a:solidFill>
              <a:prstDash val="solid"/>
              <a:miter lim="400000"/>
            </a:ln>
          </a:left>
          <a:right>
            <a:ln w="3175" cap="flat">
              <a:solidFill>
                <a:srgbClr val="464646"/>
              </a:solidFill>
              <a:prstDash val="solid"/>
              <a:miter lim="400000"/>
            </a:ln>
          </a:right>
          <a:top>
            <a:ln w="3175" cap="flat">
              <a:solidFill>
                <a:srgbClr val="464646"/>
              </a:solidFill>
              <a:prstDash val="solid"/>
              <a:miter lim="400000"/>
            </a:ln>
          </a:top>
          <a:bottom>
            <a:ln w="3175" cap="flat">
              <a:solidFill>
                <a:srgbClr val="464646"/>
              </a:solidFill>
              <a:prstDash val="solid"/>
              <a:miter lim="400000"/>
            </a:ln>
          </a:bottom>
          <a:insideH>
            <a:ln w="3175" cap="flat">
              <a:solidFill>
                <a:srgbClr val="464646"/>
              </a:solidFill>
              <a:prstDash val="solid"/>
              <a:miter lim="400000"/>
            </a:ln>
          </a:insideH>
          <a:insideV>
            <a:ln w="3175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C3C3C3"/>
              </a:solidFill>
              <a:prstDash val="solid"/>
              <a:miter lim="400000"/>
            </a:ln>
          </a:top>
          <a:bottom>
            <a:ln w="3175" cap="flat">
              <a:solidFill>
                <a:srgbClr val="C3C3C3"/>
              </a:solidFill>
              <a:prstDash val="solid"/>
              <a:miter lim="400000"/>
            </a:ln>
          </a:bottom>
          <a:insideH>
            <a:ln w="3175" cap="flat">
              <a:solidFill>
                <a:srgbClr val="C3C3C3"/>
              </a:solidFill>
              <a:prstDash val="solid"/>
              <a:miter lim="400000"/>
            </a:ln>
          </a:insideH>
          <a:insideV>
            <a:ln w="3175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5E5E5E"/>
              </a:solidFill>
              <a:prstDash val="solid"/>
              <a:miter lim="400000"/>
            </a:ln>
          </a:left>
          <a:right>
            <a:ln w="3175" cap="flat">
              <a:solidFill>
                <a:srgbClr val="5E5E5E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3175" cap="flat">
              <a:solidFill>
                <a:srgbClr val="5E5E5E"/>
              </a:solidFill>
              <a:prstDash val="solid"/>
              <a:miter lim="400000"/>
            </a:ln>
          </a:bottom>
          <a:insideH>
            <a:ln w="3175" cap="flat">
              <a:solidFill>
                <a:srgbClr val="5E5E5E"/>
              </a:solidFill>
              <a:prstDash val="solid"/>
              <a:miter lim="400000"/>
            </a:ln>
          </a:insideH>
          <a:insideV>
            <a:ln w="3175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5E5E5E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6C6C6C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175" cap="flat">
              <a:solidFill>
                <a:srgbClr val="6C6C6C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3175" cap="flat">
              <a:solidFill>
                <a:srgbClr val="000000"/>
              </a:solidFill>
              <a:prstDash val="solid"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6C6C6C"/>
              </a:solidFill>
              <a:prstDash val="solid"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prstDash val="solid"/>
              <a:miter lim="400000"/>
            </a:ln>
          </a:insideH>
          <a:insideV>
            <a:ln w="3175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46" d="100"/>
          <a:sy n="46" d="100"/>
        </p:scale>
        <p:origin x="774" y="42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hape 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532438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lantillas Nuevas SP | 2020_vv  copy.jpeg" descr="Plantillas Nuevas SP | 2020_vv  copy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3"/>
            <a:ext cx="18288000" cy="10283954"/>
          </a:xfrm>
          <a:prstGeom prst="rect">
            <a:avLst/>
          </a:prstGeom>
          <a:ln w="3175">
            <a:miter lim="400000"/>
          </a:ln>
        </p:spPr>
      </p:pic>
      <p:sp>
        <p:nvSpPr>
          <p:cNvPr id="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cop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lantillas Nuevas SP | 2020_vv  copy 7.jpeg" descr="Plantillas Nuevas SP | 2020_vv  copy 7.jpe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523"/>
            <a:ext cx="18288000" cy="10283954"/>
          </a:xfrm>
          <a:prstGeom prst="rect">
            <a:avLst/>
          </a:prstGeom>
          <a:ln w="3175">
            <a:miter lim="400000"/>
          </a:ln>
        </p:spPr>
      </p:pic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lantillas Nuevas SP | 2020_vv .jpeg" descr="Plantillas Nuevas SP | 2020_vv .jpe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1523"/>
            <a:ext cx="18288000" cy="10283954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Presentation Title"/>
          <p:cNvSpPr txBox="1">
            <a:spLocks noGrp="1"/>
          </p:cNvSpPr>
          <p:nvPr>
            <p:ph type="title"/>
          </p:nvPr>
        </p:nvSpPr>
        <p:spPr>
          <a:xfrm>
            <a:off x="904872" y="1931243"/>
            <a:ext cx="16478254" cy="34861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 anchor="b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901007" y="5417393"/>
            <a:ext cx="16478251" cy="14287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8100" tIns="38100" rIns="38100" bIns="38100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010129" y="9841965"/>
            <a:ext cx="258369" cy="249734"/>
          </a:xfrm>
          <a:prstGeom prst="rect">
            <a:avLst/>
          </a:prstGeom>
          <a:ln w="3175">
            <a:miter lim="400000"/>
          </a:ln>
        </p:spPr>
        <p:txBody>
          <a:bodyPr wrap="none" lIns="38100" tIns="38100" rIns="38100" bIns="38100" anchor="b">
            <a:spAutoFit/>
          </a:bodyPr>
          <a:lstStyle>
            <a:lvl1pPr algn="ctr" defTabSz="438150">
              <a:lnSpc>
                <a:spcPct val="100000"/>
              </a:lnSpc>
              <a:spcBef>
                <a:spcPts val="0"/>
              </a:spcBef>
              <a:defRPr sz="12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ransition spd="med"/>
  <p:txStyles>
    <p:titleStyle>
      <a:lvl1pPr marL="0" marR="0" indent="0" algn="l" defTabSz="18287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1" i="0" u="none" strike="noStrike" cap="none" spc="-171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18287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1" i="0" u="none" strike="noStrike" cap="none" spc="-171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18287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1" i="0" u="none" strike="noStrike" cap="none" spc="-171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18287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1" i="0" u="none" strike="noStrike" cap="none" spc="-171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18287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1" i="0" u="none" strike="noStrike" cap="none" spc="-171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18287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1" i="0" u="none" strike="noStrike" cap="none" spc="-171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18287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1" i="0" u="none" strike="noStrike" cap="none" spc="-171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18287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1" i="0" u="none" strike="noStrike" cap="none" spc="-171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1828754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1" i="0" u="none" strike="noStrike" cap="none" spc="-171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l" defTabSz="6191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4381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lsura.com/index.php/173-noticias-riesgos-profesionales/noticias/2244-aprendamos-juntos-como-manipular-correctamente-cargas-pesadas" TargetMode="External"/><Relationship Id="rId2" Type="http://schemas.openxmlformats.org/officeDocument/2006/relationships/hyperlink" Target="https://www.insst.es/manipulacion-manual-de-carga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ma.es/prevencion/navegador_de_ficheros/navegador_de_ficheros/descargar/Area%20Ergonomia/manipulacion_manual_carga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34A91-984F-42E5-9DF9-B13D48A88937}"/>
              </a:ext>
            </a:extLst>
          </p:cNvPr>
          <p:cNvSpPr txBox="1"/>
          <p:nvPr/>
        </p:nvSpPr>
        <p:spPr>
          <a:xfrm>
            <a:off x="2701637" y="1282103"/>
            <a:ext cx="13175672" cy="18297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RECOMENDACIONES EN EL LEVANTAMIENTO MANUAL DE CARGAS</a:t>
            </a:r>
            <a:endParaRPr kumimoji="0" lang="es-CO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0F5DF5-3665-4EE3-AB51-CA42723EE094}"/>
              </a:ext>
            </a:extLst>
          </p:cNvPr>
          <p:cNvSpPr txBox="1"/>
          <p:nvPr/>
        </p:nvSpPr>
        <p:spPr>
          <a:xfrm>
            <a:off x="1423556" y="3610433"/>
            <a:ext cx="9705109" cy="533530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r>
              <a:rPr lang="es-ES" b="1" i="0" dirty="0">
                <a:solidFill>
                  <a:srgbClr val="1E212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4. Agarre firme</a:t>
            </a:r>
          </a:p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endParaRPr lang="es-ES" b="1" dirty="0">
              <a:solidFill>
                <a:srgbClr val="1E212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marR="0" indent="-5715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ES" dirty="0"/>
              <a:t>Sujetar firmemente la carga empleando ambas manos y pegarla al cuerpo. El mejor tipo de agarre sería un agarre en gancho, pero también puede depender de las preferencias individuales, lo importante es que sea seguro. </a:t>
            </a:r>
            <a:endParaRPr lang="es-ES" b="0" i="0" dirty="0">
              <a:solidFill>
                <a:srgbClr val="1E2123"/>
              </a:solidFill>
              <a:effectLst/>
              <a:latin typeface="Panton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32EEDF-1107-4620-B1C3-385D5AD8D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92" t="27066" r="26201" b="53835"/>
          <a:stretch/>
        </p:blipFill>
        <p:spPr>
          <a:xfrm>
            <a:off x="12614563" y="2595750"/>
            <a:ext cx="4509654" cy="25477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0E1F84F-2D3A-428D-97D6-56FFCFA22F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917" t="27066" r="5917" b="52760"/>
          <a:stretch/>
        </p:blipFill>
        <p:spPr>
          <a:xfrm>
            <a:off x="12829937" y="5143500"/>
            <a:ext cx="4034507" cy="23875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4F16AB5-92BD-41A5-A262-5A13C1FB3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674" t="47300" r="26840" b="31677"/>
          <a:stretch/>
        </p:blipFill>
        <p:spPr>
          <a:xfrm>
            <a:off x="12923873" y="7175165"/>
            <a:ext cx="4200344" cy="254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3655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34A91-984F-42E5-9DF9-B13D48A88937}"/>
              </a:ext>
            </a:extLst>
          </p:cNvPr>
          <p:cNvSpPr txBox="1"/>
          <p:nvPr/>
        </p:nvSpPr>
        <p:spPr>
          <a:xfrm>
            <a:off x="2701637" y="1282103"/>
            <a:ext cx="13175672" cy="18297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RECOMENDACIONES EN EL LEVANTAMIENTO MANUAL DE CARGAS</a:t>
            </a:r>
            <a:endParaRPr kumimoji="0" lang="es-CO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0F5DF5-3665-4EE3-AB51-CA42723EE094}"/>
              </a:ext>
            </a:extLst>
          </p:cNvPr>
          <p:cNvSpPr txBox="1"/>
          <p:nvPr/>
        </p:nvSpPr>
        <p:spPr>
          <a:xfrm>
            <a:off x="1953491" y="3248706"/>
            <a:ext cx="9705109" cy="610628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5. LEVANTAMIENTO</a:t>
            </a:r>
          </a:p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Levantamiento suave 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extensión de las piernas,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sin dar tirones bruscos.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Mantener la espalda recta</a:t>
            </a:r>
            <a:endParaRPr lang="es-ES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Evitar giros.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Carga pegada al cuerpo.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3F3D5C2-EC24-4AF0-B31B-D670EFEEA6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298" t="34504" r="45209" b="31120"/>
          <a:stretch/>
        </p:blipFill>
        <p:spPr>
          <a:xfrm>
            <a:off x="12011890" y="5285437"/>
            <a:ext cx="2743200" cy="342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1626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34A91-984F-42E5-9DF9-B13D48A88937}"/>
              </a:ext>
            </a:extLst>
          </p:cNvPr>
          <p:cNvSpPr txBox="1"/>
          <p:nvPr/>
        </p:nvSpPr>
        <p:spPr>
          <a:xfrm>
            <a:off x="2701637" y="1282103"/>
            <a:ext cx="13175672" cy="18297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RECOMENDACIONES EN EL LEVANTAMIENTO MANUAL DE CARGAS</a:t>
            </a:r>
            <a:endParaRPr kumimoji="0" lang="es-CO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0F5DF5-3665-4EE3-AB51-CA42723EE094}"/>
              </a:ext>
            </a:extLst>
          </p:cNvPr>
          <p:cNvSpPr txBox="1"/>
          <p:nvPr/>
        </p:nvSpPr>
        <p:spPr>
          <a:xfrm>
            <a:off x="1485901" y="3111835"/>
            <a:ext cx="9705109" cy="9987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r>
              <a:rPr lang="es-ES" b="1" dirty="0">
                <a:solidFill>
                  <a:srgbClr val="1E212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Depositar la carga</a:t>
            </a:r>
            <a:endParaRPr lang="es-ES" b="0" i="0" dirty="0">
              <a:solidFill>
                <a:srgbClr val="1E2123"/>
              </a:solidFill>
              <a:effectLst/>
              <a:latin typeface="Panton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EF53A73-A772-4702-A856-50D06C7A6D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80" t="44745" r="26681" b="8664"/>
          <a:stretch/>
        </p:blipFill>
        <p:spPr>
          <a:xfrm>
            <a:off x="4966854" y="4110570"/>
            <a:ext cx="10132382" cy="569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6150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34A91-984F-42E5-9DF9-B13D48A88937}"/>
              </a:ext>
            </a:extLst>
          </p:cNvPr>
          <p:cNvSpPr txBox="1"/>
          <p:nvPr/>
        </p:nvSpPr>
        <p:spPr>
          <a:xfrm>
            <a:off x="2701637" y="1282103"/>
            <a:ext cx="13175672" cy="18297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RECOMENDACIONES EN EL LEVANTAMIENTO MANUAL DE CARGAS</a:t>
            </a:r>
            <a:endParaRPr kumimoji="0" lang="es-CO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D9F11E-836E-0298-6D36-53E380A434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26" t="29134" r="30354" b="10937"/>
          <a:stretch/>
        </p:blipFill>
        <p:spPr>
          <a:xfrm>
            <a:off x="4306629" y="3111836"/>
            <a:ext cx="9242722" cy="67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8411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34A91-984F-42E5-9DF9-B13D48A88937}"/>
              </a:ext>
            </a:extLst>
          </p:cNvPr>
          <p:cNvSpPr txBox="1"/>
          <p:nvPr/>
        </p:nvSpPr>
        <p:spPr>
          <a:xfrm>
            <a:off x="2722419" y="1510703"/>
            <a:ext cx="13175672" cy="18297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RECOMENDACIONES EN EL LEVANTAMIENTO MANUAL DE CARGAS</a:t>
            </a:r>
            <a:endParaRPr kumimoji="0" lang="es-CO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DCCD333-7353-4D22-B883-AD1ADD32550C}"/>
              </a:ext>
            </a:extLst>
          </p:cNvPr>
          <p:cNvSpPr txBox="1"/>
          <p:nvPr/>
        </p:nvSpPr>
        <p:spPr>
          <a:xfrm>
            <a:off x="1182166" y="2900460"/>
            <a:ext cx="9809018" cy="7677486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/>
              <a:t>¿USO DE CINTURONES EN EL LEVANTAMIENTO DE CARGAS?</a:t>
            </a:r>
          </a:p>
          <a:p>
            <a:pPr marL="0" marR="0" indent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En distintos estudios no se ha encontrado ninguna evidencia de que los cinturones puedan evitar lesiones. De hecho, pueden dar una falsa sensación de seguridad y el trabajador puede tratar de levantar mas peso del recomendado. </a:t>
            </a:r>
          </a:p>
          <a:p>
            <a:pPr marL="0" marR="0" indent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7172" name="Picture 4" descr="FAJA SEGURIDAD CARGA LUMBAR COLUMNA | TIENDA Oi">
            <a:extLst>
              <a:ext uri="{FF2B5EF4-FFF2-40B4-BE49-F238E27FC236}">
                <a16:creationId xmlns:a16="http://schemas.microsoft.com/office/drawing/2014/main" id="{7343B837-AF35-40CF-8C36-B0B00BD30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2633" y="3152020"/>
            <a:ext cx="2484566" cy="3421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ANIPULACIÓN MANUAL DE CARGAS">
            <a:extLst>
              <a:ext uri="{FF2B5EF4-FFF2-40B4-BE49-F238E27FC236}">
                <a16:creationId xmlns:a16="http://schemas.microsoft.com/office/drawing/2014/main" id="{704629DB-90B9-C896-DED5-7BEEF49E5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01326" y="6448257"/>
            <a:ext cx="5987181" cy="3089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9058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53D9B7B4-2F01-4EFD-B69C-B753F061DA37}"/>
              </a:ext>
            </a:extLst>
          </p:cNvPr>
          <p:cNvSpPr txBox="1"/>
          <p:nvPr/>
        </p:nvSpPr>
        <p:spPr>
          <a:xfrm>
            <a:off x="4686301" y="1578815"/>
            <a:ext cx="9164782" cy="9987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/>
              <a:t>ESTRUCTURA DE LA ESPALDA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BE6E835-25E7-45D9-9BBE-5F95BA4B9C11}"/>
              </a:ext>
            </a:extLst>
          </p:cNvPr>
          <p:cNvSpPr txBox="1"/>
          <p:nvPr/>
        </p:nvSpPr>
        <p:spPr>
          <a:xfrm>
            <a:off x="955964" y="2736240"/>
            <a:ext cx="9663546" cy="341632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La espalda está soportada por la columna y la musculatura que la conforman. El dolor surge cuando  se lesiona cualquier parte de la espalda por exceso o por malas posturas. </a:t>
            </a:r>
          </a:p>
          <a:p>
            <a:pPr marL="0" marR="0" indent="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9E7E5E6-AC2A-4E7E-A7B7-C1ED9635C8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1" t="52415" r="43771" b="22861"/>
          <a:stretch/>
        </p:blipFill>
        <p:spPr>
          <a:xfrm>
            <a:off x="2576944" y="5348697"/>
            <a:ext cx="5340929" cy="416877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122C97A-5D20-4794-BF48-E4EF68C369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347" t="40767" r="26042" b="39347"/>
          <a:stretch/>
        </p:blipFill>
        <p:spPr>
          <a:xfrm>
            <a:off x="10619510" y="2577550"/>
            <a:ext cx="5798128" cy="3902587"/>
          </a:xfrm>
          <a:prstGeom prst="rect">
            <a:avLst/>
          </a:prstGeom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CBFB62D2-E181-4DDA-ACB7-E7D87CB4CD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29" t="55922" r="4717" b="3975"/>
          <a:stretch/>
        </p:blipFill>
        <p:spPr bwMode="auto">
          <a:xfrm>
            <a:off x="11076710" y="6311250"/>
            <a:ext cx="5340928" cy="33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1991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34A91-984F-42E5-9DF9-B13D48A88937}"/>
              </a:ext>
            </a:extLst>
          </p:cNvPr>
          <p:cNvSpPr txBox="1"/>
          <p:nvPr/>
        </p:nvSpPr>
        <p:spPr>
          <a:xfrm>
            <a:off x="2701637" y="1282103"/>
            <a:ext cx="13175672" cy="18297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800" b="1" dirty="0">
                <a:latin typeface="Calibri" panose="020F0502020204030204" pitchFamily="34" charset="0"/>
                <a:cs typeface="Calibri" panose="020F0502020204030204" pitchFamily="34" charset="0"/>
              </a:rPr>
              <a:t>EFECTOS DEL LEVANTAMIENTO MANUAL DE CARGAS</a:t>
            </a:r>
            <a:endParaRPr kumimoji="0" lang="es-CO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0F5DF5-3665-4EE3-AB51-CA42723EE094}"/>
              </a:ext>
            </a:extLst>
          </p:cNvPr>
          <p:cNvSpPr txBox="1"/>
          <p:nvPr/>
        </p:nvSpPr>
        <p:spPr>
          <a:xfrm>
            <a:off x="1995055" y="3111835"/>
            <a:ext cx="12032672" cy="739587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r>
              <a:rPr lang="es-ES" sz="32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 posibles lesiones musculoesqueléticas que se pueden producir por un mal levantamiento manual de cargas son:</a:t>
            </a:r>
          </a:p>
          <a:p>
            <a:pPr marL="457200" marR="0" indent="-4572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Hernias discales</a:t>
            </a:r>
          </a:p>
          <a:p>
            <a:pPr marL="457200" marR="0" indent="-4572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Lumbalgias</a:t>
            </a:r>
          </a:p>
          <a:p>
            <a:pPr marL="457200" marR="0" indent="-4572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Ciática</a:t>
            </a:r>
          </a:p>
          <a:p>
            <a:pPr marL="457200" marR="0" indent="-4572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dolores musculares</a:t>
            </a:r>
          </a:p>
          <a:p>
            <a:pPr marL="457200" marR="0" indent="-4572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Contracturas</a:t>
            </a:r>
          </a:p>
          <a:p>
            <a:pPr marL="457200" marR="0" indent="-4572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s-ES" sz="3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Esguinces</a:t>
            </a:r>
          </a:p>
          <a:p>
            <a:pPr marL="457200" marR="0" indent="-4572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s-ES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46" name="Picture 2" descr="HERNIA DISCAL, ¿QUÉ ES?">
            <a:extLst>
              <a:ext uri="{FF2B5EF4-FFF2-40B4-BE49-F238E27FC236}">
                <a16:creationId xmlns:a16="http://schemas.microsoft.com/office/drawing/2014/main" id="{AD6CCF95-AB27-4527-922E-49306272D0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9" t="7598" b="8678"/>
          <a:stretch/>
        </p:blipFill>
        <p:spPr bwMode="auto">
          <a:xfrm>
            <a:off x="10650681" y="4941567"/>
            <a:ext cx="6754091" cy="477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104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34A91-984F-42E5-9DF9-B13D48A88937}"/>
              </a:ext>
            </a:extLst>
          </p:cNvPr>
          <p:cNvSpPr txBox="1"/>
          <p:nvPr/>
        </p:nvSpPr>
        <p:spPr>
          <a:xfrm>
            <a:off x="2265219" y="1780756"/>
            <a:ext cx="13175672" cy="116493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CONSEJOS PARA CUIDAR LA ESPALDA</a:t>
            </a:r>
            <a:endParaRPr kumimoji="0" lang="es-CO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9EF8766-76AA-4FB6-BEED-77AA248DC3A7}"/>
              </a:ext>
            </a:extLst>
          </p:cNvPr>
          <p:cNvSpPr txBox="1"/>
          <p:nvPr/>
        </p:nvSpPr>
        <p:spPr>
          <a:xfrm>
            <a:off x="1332634" y="3212492"/>
            <a:ext cx="10868890" cy="560768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571500" marR="0" indent="-57150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ES" dirty="0"/>
              <a:t>Nunca flexione la columna para cargar objetos </a:t>
            </a:r>
          </a:p>
          <a:p>
            <a:pPr marL="571500" marR="0" indent="-57150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ES" dirty="0"/>
              <a:t>No levante objetos pesado</a:t>
            </a:r>
          </a:p>
          <a:p>
            <a:pPr marL="571500" marR="0" indent="-57150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Rea</a:t>
            </a:r>
            <a:r>
              <a:rPr lang="es-ES" dirty="0"/>
              <a:t>lice ejercicios de fortalecimiento muscular</a:t>
            </a:r>
          </a:p>
          <a:p>
            <a:pPr marL="571500" marR="0" indent="-57150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ES" dirty="0"/>
              <a:t>Controles su peso</a:t>
            </a:r>
          </a:p>
          <a:p>
            <a:pPr marL="571500" marR="0" indent="-57150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Ponga en practica las pautas de higiene postural</a:t>
            </a:r>
          </a:p>
          <a:p>
            <a:pPr marL="571500" marR="0" indent="-57150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ES" dirty="0"/>
              <a:t>Realice pausas activas.</a:t>
            </a:r>
            <a:endParaRPr kumimoji="0" lang="es-CO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12290" name="Picture 2" descr="Pausas activas en casa: ¿qué ejercicios puedo hacer? | Medical Assistant">
            <a:extLst>
              <a:ext uri="{FF2B5EF4-FFF2-40B4-BE49-F238E27FC236}">
                <a16:creationId xmlns:a16="http://schemas.microsoft.com/office/drawing/2014/main" id="{3184464B-992E-4214-8E64-1202EE3B2C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9"/>
          <a:stretch/>
        </p:blipFill>
        <p:spPr bwMode="auto">
          <a:xfrm>
            <a:off x="13709734" y="7341311"/>
            <a:ext cx="4162630" cy="2672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24410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34A91-984F-42E5-9DF9-B13D48A88937}"/>
              </a:ext>
            </a:extLst>
          </p:cNvPr>
          <p:cNvSpPr txBox="1"/>
          <p:nvPr/>
        </p:nvSpPr>
        <p:spPr>
          <a:xfrm>
            <a:off x="4572001" y="2186859"/>
            <a:ext cx="8412480" cy="116493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4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BIBLIOGRAFIA</a:t>
            </a:r>
            <a:endParaRPr kumimoji="0" lang="es-CO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30C9A9-8155-4150-A440-824454503FC6}"/>
              </a:ext>
            </a:extLst>
          </p:cNvPr>
          <p:cNvSpPr txBox="1"/>
          <p:nvPr/>
        </p:nvSpPr>
        <p:spPr>
          <a:xfrm>
            <a:off x="2119745" y="3407251"/>
            <a:ext cx="12219710" cy="575849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  <a:hlinkClick r:id="rId2"/>
              </a:rPr>
              <a:t>https://www.insst.es/manipulacion-manual-de-cargas</a:t>
            </a:r>
            <a:endParaRPr kumimoji="0" lang="es-CO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  <a:hlinkClick r:id="rId3"/>
              </a:rPr>
              <a:t>https://www.arlsura.com/index.php/173-noticias-riesgos-profesionales/noticias/2244-aprendamos-juntos-como-manipular-correctamente-cargas-pesadas</a:t>
            </a:r>
            <a:endParaRPr lang="es-CO" dirty="0"/>
          </a:p>
          <a:p>
            <a:pPr marL="0" marR="0" indent="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O" sz="3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  <a:hlinkClick r:id="rId4"/>
              </a:rPr>
              <a:t>https://www.uma.es/prevencion/navegador_de_ficheros/navegador_de_ficheros/descargar/Area%20Ergonomia/manipulacion_manual_cargas.pdf</a:t>
            </a:r>
            <a:endParaRPr kumimoji="0" lang="es-CO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l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sz="3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onozca el nuevo código de colores unificado | CJS Cane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2" name="AutoShape 2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4" name="AutoShape 4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9CD1CAF-8F59-4574-B154-9BA702EE3AD2}"/>
              </a:ext>
            </a:extLst>
          </p:cNvPr>
          <p:cNvSpPr/>
          <p:nvPr/>
        </p:nvSpPr>
        <p:spPr>
          <a:xfrm>
            <a:off x="4108409" y="4993576"/>
            <a:ext cx="9566027" cy="10895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7200" b="1" cap="none" spc="0" dirty="0">
                <a:ln w="1270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¡MUCHAS GRACIAS!</a:t>
            </a:r>
          </a:p>
        </p:txBody>
      </p:sp>
    </p:spTree>
    <p:extLst>
      <p:ext uri="{BB962C8B-B14F-4D97-AF65-F5344CB8AC3E}">
        <p14:creationId xmlns:p14="http://schemas.microsoft.com/office/powerpoint/2010/main" val="188830625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onozca el nuevo código de colores unificado | CJS Cane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2" name="AutoShape 2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4" name="AutoShape 4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7272C9-CD28-4176-9A02-EAF62BEC6922}"/>
              </a:ext>
            </a:extLst>
          </p:cNvPr>
          <p:cNvSpPr txBox="1"/>
          <p:nvPr/>
        </p:nvSpPr>
        <p:spPr>
          <a:xfrm>
            <a:off x="2202873" y="2420771"/>
            <a:ext cx="14131635" cy="649408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400" b="1" dirty="0"/>
              <a:t>CAPACITACIÓN MANIPULACIÓN MANUAL DE CARGAS</a:t>
            </a:r>
          </a:p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/>
          </a:p>
          <a:p>
            <a:pPr marL="0" marR="0" indent="0" algn="r" defTabSz="1828754" rtl="0" fontAlgn="auto" latinLnBrk="0" hangingPunct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chemeClr val="accent1">
                    <a:lumMod val="75000"/>
                  </a:schemeClr>
                </a:solidFill>
              </a:rPr>
              <a:t>Marinellys Miranda Montes</a:t>
            </a:r>
          </a:p>
          <a:p>
            <a:pPr marL="0" marR="0" indent="0" algn="r" defTabSz="1828754" rtl="0" fontAlgn="auto" latinLnBrk="0" hangingPunct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Asesor Técnico – Fisioterapeuta</a:t>
            </a:r>
          </a:p>
          <a:p>
            <a:pPr marL="0" marR="0" indent="0" algn="r" defTabSz="1828754" rtl="0" fontAlgn="auto" latinLnBrk="0" hangingPunct="0">
              <a:lnSpc>
                <a:spcPct val="10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CO" dirty="0"/>
              <a:t>Sura- Serviparamo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1710831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262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onozca el nuevo código de colores unificado | CJS Cane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2" name="AutoShape 2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4" name="AutoShape 4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7272C9-CD28-4176-9A02-EAF62BEC6922}"/>
              </a:ext>
            </a:extLst>
          </p:cNvPr>
          <p:cNvSpPr txBox="1"/>
          <p:nvPr/>
        </p:nvSpPr>
        <p:spPr>
          <a:xfrm>
            <a:off x="1995052" y="2677390"/>
            <a:ext cx="9850583" cy="9987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/>
              <a:t>OBJETIVO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016704-9156-45FE-8FF5-C8CFBD614E54}"/>
              </a:ext>
            </a:extLst>
          </p:cNvPr>
          <p:cNvSpPr txBox="1"/>
          <p:nvPr/>
        </p:nvSpPr>
        <p:spPr>
          <a:xfrm>
            <a:off x="1559232" y="4909229"/>
            <a:ext cx="9850583" cy="2993127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Brindar a los empleados de Serviparamo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los conocimientos necesarios para poder prevenir y evitar todos los riesgos a los que va a estar expuesto durante el desarrollo de su actividad laboral que impliquen realizar manipulación manual de cargas.</a:t>
            </a:r>
            <a:endParaRPr kumimoji="0" lang="es-CO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3074" name="Picture 2" descr="EN LA MANIPULACIÓN MANUAL DE CARGAS EN LA MANIPULACIÓN MANUAL DE CARGAS">
            <a:extLst>
              <a:ext uri="{FF2B5EF4-FFF2-40B4-BE49-F238E27FC236}">
                <a16:creationId xmlns:a16="http://schemas.microsoft.com/office/drawing/2014/main" id="{ECC553C2-E7C1-62BB-96BF-5F5B94078F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56767" y="5109655"/>
            <a:ext cx="5653252" cy="34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onozca el nuevo código de colores unificado | CJS Cane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2" name="AutoShape 2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4" name="AutoShape 4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7272C9-CD28-4176-9A02-EAF62BEC6922}"/>
              </a:ext>
            </a:extLst>
          </p:cNvPr>
          <p:cNvSpPr txBox="1"/>
          <p:nvPr/>
        </p:nvSpPr>
        <p:spPr>
          <a:xfrm>
            <a:off x="2826325" y="1742209"/>
            <a:ext cx="9850583" cy="9987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/>
              <a:t>MANIPULACION MANUAL DE CARGAS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016704-9156-45FE-8FF5-C8CFBD614E54}"/>
              </a:ext>
            </a:extLst>
          </p:cNvPr>
          <p:cNvSpPr txBox="1"/>
          <p:nvPr/>
        </p:nvSpPr>
        <p:spPr>
          <a:xfrm>
            <a:off x="1559232" y="3451138"/>
            <a:ext cx="9372005" cy="5909310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La Carga es cualquier objeto susceptible de ser movido, incluyendo personas, animales y materiales, que requiere del esfuerzo humano para moverlos o colocarlos en su posición definitiva.</a:t>
            </a:r>
            <a:endParaRPr lang="es-E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La </a:t>
            </a:r>
            <a:r>
              <a:rPr lang="es-E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manipulación manual de cargas cualquier operación de transporte o sujeción de una carga por parte de uno o varios trabajadores, como el levantamiento, la colocación, el empuje, la tracción o el desplazamiento. </a:t>
            </a:r>
            <a:endParaRPr kumimoji="0" lang="es-CO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1026" name="Picture 2" descr="FACTORES DE RIESGOS Y MEDIDAS PREVENTIVAS DE MMC | MANEJO MANUAL DE CARGA">
            <a:extLst>
              <a:ext uri="{FF2B5EF4-FFF2-40B4-BE49-F238E27FC236}">
                <a16:creationId xmlns:a16="http://schemas.microsoft.com/office/drawing/2014/main" id="{15E0CE00-1E09-4845-9B46-77A58C8F1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825" y="4291157"/>
            <a:ext cx="5951728" cy="3826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58981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onozca el nuevo código de colores unificado | CJS Cane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2" name="AutoShape 2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4" name="AutoShape 4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7272C9-CD28-4176-9A02-EAF62BEC6922}"/>
              </a:ext>
            </a:extLst>
          </p:cNvPr>
          <p:cNvSpPr txBox="1"/>
          <p:nvPr/>
        </p:nvSpPr>
        <p:spPr>
          <a:xfrm>
            <a:off x="2826325" y="1742209"/>
            <a:ext cx="9850583" cy="9987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/>
              <a:t>MANIPULACION MECANICA DE CARGAS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016704-9156-45FE-8FF5-C8CFBD614E54}"/>
              </a:ext>
            </a:extLst>
          </p:cNvPr>
          <p:cNvSpPr txBox="1"/>
          <p:nvPr/>
        </p:nvSpPr>
        <p:spPr>
          <a:xfrm>
            <a:off x="1559232" y="4161332"/>
            <a:ext cx="9372005" cy="448892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Manipulación realizada con medios mecánicos para elevación y descenso de la carga, el transporte o la suspensión de la misma. Incluye palancas, sistemas basados en poleas (por ejemplo, polipastos), carros, carretillas, plataforma rodante, mesas y plataformas elevadoras, transpaletas, apiladores, elevadores volteadores, bandas transportadoras, etc.</a:t>
            </a:r>
            <a:endParaRPr kumimoji="0" lang="es-CO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4" name="Picture 2" descr="DE CARGAS Parte 2 EMPUJAR - HALAR">
            <a:extLst>
              <a:ext uri="{FF2B5EF4-FFF2-40B4-BE49-F238E27FC236}">
                <a16:creationId xmlns:a16="http://schemas.microsoft.com/office/drawing/2014/main" id="{9EE39B34-0735-F8D6-75FF-EFAA225D6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2884" y="4778270"/>
            <a:ext cx="5109874" cy="3255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1318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 descr="Conozca el nuevo código de colores unificado | CJS Caneca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2" name="AutoShape 2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5124" name="AutoShape 4" descr="IDENTIFICACIÓN DE PELIGROS, EVALUACIÓN Y VALORACIÓN DE RIESGOS | ABSP  CONSULTORIA &amp;amp; CAPACITACION E.I.R.L | Asesoria, Consultoria , Auditoria y  Capacitacion en Seguridad y Salud Ocupacional, Higiene Industrial, Salud  Ocupacional, Medio Ambiente Y Calid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97272C9-CD28-4176-9A02-EAF62BEC6922}"/>
              </a:ext>
            </a:extLst>
          </p:cNvPr>
          <p:cNvSpPr txBox="1"/>
          <p:nvPr/>
        </p:nvSpPr>
        <p:spPr>
          <a:xfrm>
            <a:off x="2639289" y="2573481"/>
            <a:ext cx="9850583" cy="998735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/>
              <a:t>MANIPULACION MANUAL DE CARGAS</a:t>
            </a:r>
            <a:endParaRPr kumimoji="0" lang="es-CO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016704-9156-45FE-8FF5-C8CFBD614E54}"/>
              </a:ext>
            </a:extLst>
          </p:cNvPr>
          <p:cNvSpPr txBox="1"/>
          <p:nvPr/>
        </p:nvSpPr>
        <p:spPr>
          <a:xfrm>
            <a:off x="1897111" y="5606874"/>
            <a:ext cx="9372005" cy="2419124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Se considera levantamiento manual de cargas cuando la carga </a:t>
            </a:r>
            <a:r>
              <a:rPr lang="es-ES" dirty="0">
                <a:latin typeface="Calibri" panose="020F0502020204030204" pitchFamily="34" charset="0"/>
                <a:cs typeface="Calibri" panose="020F0502020204030204" pitchFamily="34" charset="0"/>
              </a:rPr>
              <a:t>pesa más de 3 kg</a:t>
            </a:r>
            <a:r>
              <a:rPr lang="es-ES" dirty="0"/>
              <a:t>.</a:t>
            </a:r>
          </a:p>
          <a:p>
            <a:pPr marL="0" marR="0" indent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O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13314" name="Picture 2" descr="Manipulación manual de cargas">
            <a:extLst>
              <a:ext uri="{FF2B5EF4-FFF2-40B4-BE49-F238E27FC236}">
                <a16:creationId xmlns:a16="http://schemas.microsoft.com/office/drawing/2014/main" id="{6A392DB3-CA93-4FA9-8938-CB77AF869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908" b="16070"/>
          <a:stretch/>
        </p:blipFill>
        <p:spPr bwMode="auto">
          <a:xfrm>
            <a:off x="11952576" y="4925291"/>
            <a:ext cx="4438313" cy="378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9193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34A91-984F-42E5-9DF9-B13D48A88937}"/>
              </a:ext>
            </a:extLst>
          </p:cNvPr>
          <p:cNvSpPr txBox="1"/>
          <p:nvPr/>
        </p:nvSpPr>
        <p:spPr>
          <a:xfrm>
            <a:off x="2701637" y="1282103"/>
            <a:ext cx="13175672" cy="18297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RECOMENDACIONES EN EL LEVANTAMIENTO MANUAL DE CARGAS</a:t>
            </a:r>
            <a:endParaRPr kumimoji="0" lang="es-CO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0F5DF5-3665-4EE3-AB51-CA42723EE094}"/>
              </a:ext>
            </a:extLst>
          </p:cNvPr>
          <p:cNvSpPr txBox="1"/>
          <p:nvPr/>
        </p:nvSpPr>
        <p:spPr>
          <a:xfrm>
            <a:off x="1205345" y="3111835"/>
            <a:ext cx="12884728" cy="6640279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1.PLANIFICAR EL LEVANTAMIENTO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  <a:p>
            <a:pPr marL="571500" marR="0" indent="-5715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Siempre que sea 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posible, utiliza las ayudas mecánicas precisas.</a:t>
            </a:r>
          </a:p>
          <a:p>
            <a:pPr marL="571500" marR="0" indent="-5715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En las tareas repetiti</a:t>
            </a: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vas, disminuye el peso manejado.</a:t>
            </a:r>
          </a:p>
          <a:p>
            <a:pPr marL="571500" marR="0" indent="-5715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Solicita ayuda a otras personas si el peso de la carga es excesivo y no se puede transportar con ayudas mecánicas.</a:t>
            </a:r>
          </a:p>
          <a:p>
            <a:pPr marL="571500" marR="0" indent="-5715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Identifique plenamente la ruta de transporte y el punto de destino del levantamiento.</a:t>
            </a:r>
          </a:p>
          <a:p>
            <a:pPr marL="571500" marR="0" indent="-5715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cs typeface="Calibri" panose="020F0502020204030204" pitchFamily="34" charset="0"/>
                <a:sym typeface="Helvetica Neue"/>
              </a:rPr>
              <a:t>Asegúrese que la zona de transporte esta libre de obstáculos.</a:t>
            </a:r>
          </a:p>
          <a:p>
            <a:pPr marL="571500" marR="0" indent="-57150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s-ES" sz="2800" dirty="0">
                <a:latin typeface="Calibri" panose="020F0502020204030204" pitchFamily="34" charset="0"/>
                <a:cs typeface="Calibri" panose="020F0502020204030204" pitchFamily="34" charset="0"/>
              </a:rPr>
              <a:t>Establezca pausas frecuentes.</a:t>
            </a:r>
            <a:endParaRPr kumimoji="0" lang="es-CO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2054" name="Picture 6" descr="Manipulación manual de cargas - Andes Montacargas">
            <a:extLst>
              <a:ext uri="{FF2B5EF4-FFF2-40B4-BE49-F238E27FC236}">
                <a16:creationId xmlns:a16="http://schemas.microsoft.com/office/drawing/2014/main" id="{E30179C1-A700-4DBF-9060-86F80EB104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4" t="50000" r="15057"/>
          <a:stretch/>
        </p:blipFill>
        <p:spPr bwMode="auto">
          <a:xfrm>
            <a:off x="14083274" y="2880982"/>
            <a:ext cx="4204726" cy="41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1815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34A91-984F-42E5-9DF9-B13D48A88937}"/>
              </a:ext>
            </a:extLst>
          </p:cNvPr>
          <p:cNvSpPr txBox="1"/>
          <p:nvPr/>
        </p:nvSpPr>
        <p:spPr>
          <a:xfrm>
            <a:off x="2701637" y="1282103"/>
            <a:ext cx="13175672" cy="18297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RECOMENDACIONES EN EL LEVANTAMIENTO MANUAL DE CARGAS</a:t>
            </a:r>
            <a:endParaRPr kumimoji="0" lang="es-CO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0F5DF5-3665-4EE3-AB51-CA42723EE094}"/>
              </a:ext>
            </a:extLst>
          </p:cNvPr>
          <p:cNvSpPr txBox="1"/>
          <p:nvPr/>
        </p:nvSpPr>
        <p:spPr>
          <a:xfrm>
            <a:off x="1600200" y="3689027"/>
            <a:ext cx="9705109" cy="4338111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2. COLOCAR LOS PIES SEPARADOS</a:t>
            </a:r>
          </a:p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r>
              <a:rPr lang="es-ES" dirty="0"/>
              <a:t>Separar los pies para proporcionar una postura estable y equilibrada para el levantamiento, colocando un pie más adelantado que el otro en la dirección del movimiento.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570760-3E16-4775-8C6A-4BC30E5406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076" t="52131" r="16625" b="32528"/>
          <a:stretch/>
        </p:blipFill>
        <p:spPr>
          <a:xfrm>
            <a:off x="12136580" y="4883727"/>
            <a:ext cx="4986043" cy="34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723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5334A91-984F-42E5-9DF9-B13D48A88937}"/>
              </a:ext>
            </a:extLst>
          </p:cNvPr>
          <p:cNvSpPr txBox="1"/>
          <p:nvPr/>
        </p:nvSpPr>
        <p:spPr>
          <a:xfrm>
            <a:off x="935182" y="1382699"/>
            <a:ext cx="13175672" cy="182973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L="0" marR="0" indent="0" algn="ctr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sz="4800" b="1" dirty="0">
                <a:latin typeface="Calibri" panose="020F0502020204030204" pitchFamily="34" charset="0"/>
                <a:cs typeface="Calibri" panose="020F0502020204030204" pitchFamily="34" charset="0"/>
              </a:rPr>
              <a:t>RECOMENDACIONES EN EL LEVANTAMIENTO MANUAL DE CARGAS</a:t>
            </a:r>
            <a:endParaRPr kumimoji="0" lang="es-CO" sz="48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10F5DF5-3665-4EE3-AB51-CA42723EE094}"/>
              </a:ext>
            </a:extLst>
          </p:cNvPr>
          <p:cNvSpPr txBox="1"/>
          <p:nvPr/>
        </p:nvSpPr>
        <p:spPr>
          <a:xfrm>
            <a:off x="1184565" y="3590028"/>
            <a:ext cx="8125691" cy="6181692"/>
          </a:xfrm>
          <a:prstGeom prst="rect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38100" tIns="38100" rIns="38100" bIns="38100" numCol="1" spcCol="38100" rtlCol="0" anchor="ctr">
            <a:spAutoFit/>
          </a:bodyPr>
          <a:lstStyle/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r>
              <a:rPr lang="es-ES" b="1" dirty="0">
                <a:latin typeface="Calibri" panose="020F0502020204030204" pitchFamily="34" charset="0"/>
                <a:cs typeface="Calibri" panose="020F0502020204030204" pitchFamily="34" charset="0"/>
              </a:rPr>
              <a:t>3. ADOPTAR LA POSTURA DE LEVANTAMIENTO</a:t>
            </a:r>
          </a:p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endParaRPr lang="es-E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r>
              <a:rPr lang="es-ES" dirty="0"/>
              <a:t>Flexionar las rodillas manteniendo en todo momento la espalda recta. </a:t>
            </a:r>
          </a:p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r>
              <a:rPr lang="es-ES" dirty="0"/>
              <a:t>No girar el tronco ni adoptar posturas forzadas.</a:t>
            </a:r>
          </a:p>
          <a:p>
            <a:pPr marR="0" algn="just" defTabSz="1828754" rtl="0" fontAlgn="auto" latinLnBrk="0" hangingPunct="0">
              <a:lnSpc>
                <a:spcPct val="90000"/>
              </a:lnSpc>
              <a:spcBef>
                <a:spcPts val="3300"/>
              </a:spcBef>
              <a:spcAft>
                <a:spcPts val="0"/>
              </a:spcAft>
              <a:buClrTx/>
              <a:buSzTx/>
              <a:tabLst/>
            </a:pPr>
            <a:r>
              <a:rPr lang="es-ES" dirty="0"/>
              <a:t>En ningún realizar flexión de tronco 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cs typeface="Calibri" panose="020F0502020204030204" pitchFamily="34" charset="0"/>
              <a:sym typeface="Helvetica Neue"/>
            </a:endParaRPr>
          </a:p>
        </p:txBody>
      </p:sp>
      <p:pic>
        <p:nvPicPr>
          <p:cNvPr id="3074" name="Picture 2" descr="Manipulación manual de cargas | Prevención de Riesgos Laborales">
            <a:extLst>
              <a:ext uri="{FF2B5EF4-FFF2-40B4-BE49-F238E27FC236}">
                <a16:creationId xmlns:a16="http://schemas.microsoft.com/office/drawing/2014/main" id="{3F9B2385-B5D5-4EFA-A636-14AC6A97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405" y="3287735"/>
            <a:ext cx="4424795" cy="294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MANIPULACIÓN MANUAL DE CARGAS">
            <a:extLst>
              <a:ext uri="{FF2B5EF4-FFF2-40B4-BE49-F238E27FC236}">
                <a16:creationId xmlns:a16="http://schemas.microsoft.com/office/drawing/2014/main" id="{4FE377D9-DD19-29CC-E396-9A13A1B0F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1192" y="3603914"/>
            <a:ext cx="3435882" cy="277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N LA MANIPULACIÓN MANUAL DE CARGAS EN LA MANIPULACIÓN MANUAL DE CARGAS">
            <a:extLst>
              <a:ext uri="{FF2B5EF4-FFF2-40B4-BE49-F238E27FC236}">
                <a16:creationId xmlns:a16="http://schemas.microsoft.com/office/drawing/2014/main" id="{456666EE-ABB1-CBD3-D9F1-EDFCCF9845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9118" y="6472061"/>
            <a:ext cx="5653252" cy="3435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99002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6191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1828754" rtl="0" fontAlgn="auto" latinLnBrk="0" hangingPunct="0">
          <a:lnSpc>
            <a:spcPct val="9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ctr" defTabSz="6191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38100" tIns="38100" rIns="38100" bIns="38100" numCol="1" spcCol="38100" rtlCol="0" anchor="ctr">
        <a:spAutoFit/>
      </a:bodyPr>
      <a:lstStyle>
        <a:defPPr marL="0" marR="0" indent="0" algn="l" defTabSz="1828754" rtl="0" fontAlgn="auto" latinLnBrk="0" hangingPunct="0">
          <a:lnSpc>
            <a:spcPct val="90000"/>
          </a:lnSpc>
          <a:spcBef>
            <a:spcPts val="330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705</Words>
  <Application>Microsoft Office PowerPoint</Application>
  <PresentationFormat>Personalizado</PresentationFormat>
  <Paragraphs>74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Calibri</vt:lpstr>
      <vt:lpstr>Helvetica Neue</vt:lpstr>
      <vt:lpstr>Panton</vt:lpstr>
      <vt:lpstr>Wingdings</vt:lpstr>
      <vt:lpstr>21_BasicWhite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IRAMIREZ</dc:creator>
  <cp:lastModifiedBy>Lic0296</cp:lastModifiedBy>
  <cp:revision>106</cp:revision>
  <dcterms:modified xsi:type="dcterms:W3CDTF">2023-04-10T14:22:34Z</dcterms:modified>
</cp:coreProperties>
</file>