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23" r:id="rId2"/>
    <p:sldId id="325" r:id="rId3"/>
    <p:sldId id="272" r:id="rId4"/>
    <p:sldId id="257" r:id="rId5"/>
    <p:sldId id="328" r:id="rId6"/>
    <p:sldId id="331" r:id="rId7"/>
    <p:sldId id="330" r:id="rId8"/>
    <p:sldId id="333" r:id="rId9"/>
    <p:sldId id="271"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B23"/>
    <a:srgbClr val="FB7E1A"/>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49" autoAdjust="0"/>
  </p:normalViewPr>
  <p:slideViewPr>
    <p:cSldViewPr snapToGrid="0" snapToObjects="1">
      <p:cViewPr varScale="1">
        <p:scale>
          <a:sx n="95" d="100"/>
          <a:sy n="95" d="100"/>
        </p:scale>
        <p:origin x="1092" y="8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1/05/2020</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01/05/2020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424C6DA7-DA40-DC4C-AC5F-D47F3BE5E5F1}" type="slidenum">
              <a:rPr lang="es-ES" smtClean="0"/>
              <a:t>1</a:t>
            </a:fld>
            <a:endParaRPr lang="es-ES"/>
          </a:p>
        </p:txBody>
      </p:sp>
    </p:spTree>
    <p:extLst>
      <p:ext uri="{BB962C8B-B14F-4D97-AF65-F5344CB8AC3E}">
        <p14:creationId xmlns:p14="http://schemas.microsoft.com/office/powerpoint/2010/main" val="112745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t>2</a:t>
            </a:fld>
            <a:endParaRPr lang="es-ES"/>
          </a:p>
        </p:txBody>
      </p:sp>
    </p:spTree>
    <p:extLst>
      <p:ext uri="{BB962C8B-B14F-4D97-AF65-F5344CB8AC3E}">
        <p14:creationId xmlns:p14="http://schemas.microsoft.com/office/powerpoint/2010/main" val="195506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t>8</a:t>
            </a:fld>
            <a:endParaRPr lang="es-ES"/>
          </a:p>
        </p:txBody>
      </p:sp>
    </p:spTree>
    <p:extLst>
      <p:ext uri="{BB962C8B-B14F-4D97-AF65-F5344CB8AC3E}">
        <p14:creationId xmlns:p14="http://schemas.microsoft.com/office/powerpoint/2010/main" val="80688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index.php?goto=74&amp;idfoto=901550&amp;term=duda"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normograma.sena.edu.co/normograma/docs/acuerdo_sena_0007_2012.htm" TargetMode="External"/><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3054" y="2075767"/>
            <a:ext cx="4432422" cy="523220"/>
          </a:xfrm>
          <a:prstGeom prst="rect">
            <a:avLst/>
          </a:prstGeom>
          <a:noFill/>
        </p:spPr>
        <p:txBody>
          <a:bodyPr wrap="square" rtlCol="0">
            <a:spAutoFit/>
          </a:bodyPr>
          <a:lstStyle/>
          <a:p>
            <a:r>
              <a:rPr lang="es-ES" sz="2800" b="1" dirty="0">
                <a:solidFill>
                  <a:schemeClr val="bg1"/>
                </a:solidFill>
                <a:latin typeface="Calibri"/>
                <a:cs typeface="Calibri"/>
              </a:rPr>
              <a:t>ETAPA PRODUCTIVA</a:t>
            </a:r>
          </a:p>
        </p:txBody>
      </p:sp>
      <p:sp>
        <p:nvSpPr>
          <p:cNvPr id="5" name="CuadroTexto 4"/>
          <p:cNvSpPr txBox="1"/>
          <p:nvPr/>
        </p:nvSpPr>
        <p:spPr>
          <a:xfrm>
            <a:off x="733054" y="2598987"/>
            <a:ext cx="3707890" cy="369332"/>
          </a:xfrm>
          <a:prstGeom prst="rect">
            <a:avLst/>
          </a:prstGeom>
          <a:noFill/>
        </p:spPr>
        <p:txBody>
          <a:bodyPr wrap="square" rtlCol="0">
            <a:spAutoFit/>
          </a:bodyPr>
          <a:lstStyle/>
          <a:p>
            <a:r>
              <a:rPr lang="es-ES" b="1" dirty="0">
                <a:solidFill>
                  <a:srgbClr val="ACC42D"/>
                </a:solidFill>
                <a:latin typeface="Calibri"/>
                <a:cs typeface="Calibri"/>
              </a:rPr>
              <a:t>Formación Profesional Integral</a:t>
            </a:r>
          </a:p>
        </p:txBody>
      </p:sp>
      <p:sp>
        <p:nvSpPr>
          <p:cNvPr id="2" name="CuadroTexto 1">
            <a:extLst>
              <a:ext uri="{FF2B5EF4-FFF2-40B4-BE49-F238E27FC236}">
                <a16:creationId xmlns:a16="http://schemas.microsoft.com/office/drawing/2014/main" id="{29C425A2-BA1A-0340-AD31-74DECA7CCE45}"/>
              </a:ext>
            </a:extLst>
          </p:cNvPr>
          <p:cNvSpPr txBox="1"/>
          <p:nvPr/>
        </p:nvSpPr>
        <p:spPr>
          <a:xfrm>
            <a:off x="7898524" y="843455"/>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Tree>
    <p:extLst>
      <p:ext uri="{BB962C8B-B14F-4D97-AF65-F5344CB8AC3E}">
        <p14:creationId xmlns:p14="http://schemas.microsoft.com/office/powerpoint/2010/main" val="37560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97035" y="2665371"/>
            <a:ext cx="1705021" cy="1011516"/>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8" name="CuadroTexto 7"/>
          <p:cNvSpPr txBox="1"/>
          <p:nvPr/>
        </p:nvSpPr>
        <p:spPr>
          <a:xfrm>
            <a:off x="3027171" y="2242039"/>
            <a:ext cx="1977542" cy="769441"/>
          </a:xfrm>
          <a:prstGeom prst="rect">
            <a:avLst/>
          </a:prstGeom>
          <a:noFill/>
        </p:spPr>
        <p:txBody>
          <a:bodyPr wrap="square" rtlCol="0">
            <a:spAutoFit/>
          </a:bodyPr>
          <a:lstStyle/>
          <a:p>
            <a:r>
              <a:rPr lang="es-ES" sz="2200" b="1" dirty="0">
                <a:solidFill>
                  <a:schemeClr val="bg1"/>
                </a:solidFill>
                <a:latin typeface="Calibri"/>
                <a:cs typeface="Calibri"/>
              </a:rPr>
              <a:t>ETAPA PRODUCTIVA</a:t>
            </a:r>
          </a:p>
        </p:txBody>
      </p:sp>
      <p:pic>
        <p:nvPicPr>
          <p:cNvPr id="9" name="Imagen 8"/>
          <p:cNvPicPr>
            <a:picLocks noChangeAspect="1"/>
          </p:cNvPicPr>
          <p:nvPr/>
        </p:nvPicPr>
        <p:blipFill>
          <a:blip r:embed="rId3"/>
          <a:stretch>
            <a:fillRect/>
          </a:stretch>
        </p:blipFill>
        <p:spPr>
          <a:xfrm>
            <a:off x="3165653" y="3011480"/>
            <a:ext cx="1623042" cy="45719"/>
          </a:xfrm>
          <a:prstGeom prst="rect">
            <a:avLst/>
          </a:prstGeom>
        </p:spPr>
      </p:pic>
      <p:sp>
        <p:nvSpPr>
          <p:cNvPr id="10" name="CuadroTexto 9"/>
          <p:cNvSpPr txBox="1"/>
          <p:nvPr/>
        </p:nvSpPr>
        <p:spPr>
          <a:xfrm>
            <a:off x="5511481" y="126215"/>
            <a:ext cx="3252999" cy="3493264"/>
          </a:xfrm>
          <a:prstGeom prst="rect">
            <a:avLst/>
          </a:prstGeom>
          <a:noFill/>
        </p:spPr>
        <p:txBody>
          <a:bodyPr wrap="square" rtlCol="0">
            <a:spAutoFit/>
          </a:bodyPr>
          <a:lstStyle/>
          <a:p>
            <a:pPr algn="just"/>
            <a:r>
              <a:rPr lang="es-ES_tradnl" sz="1400" i="1" dirty="0"/>
              <a:t>La etapa productiva del programa de formación es aquella en la cual el Aprendiz SENA aplica, complementa, fortalece y consolida sus competencias, en términos de conocimiento, habilidades, destrezas, actitudes y valores. </a:t>
            </a:r>
          </a:p>
          <a:p>
            <a:pPr algn="just"/>
            <a:endParaRPr lang="es-ES_tradnl" sz="1400" i="1" dirty="0"/>
          </a:p>
          <a:p>
            <a:pPr algn="just"/>
            <a:r>
              <a:rPr lang="es-ES_tradnl" sz="1400" i="1" dirty="0"/>
              <a:t>La etapa productiva debe permitirle al aprendiz aplicar en la resolución de problemas reales del sector productivo, los conocimientos, habilidades y destrezas pertinentes a las competencias del programa de formación, asumiendo estrategias y metodologías de autogestión. (</a:t>
            </a:r>
            <a:r>
              <a:rPr lang="es-ES_tradnl" sz="1000" b="1" i="1" dirty="0">
                <a:solidFill>
                  <a:srgbClr val="FFC000"/>
                </a:solidFill>
                <a:latin typeface="Calibri"/>
                <a:cs typeface="Calibri"/>
              </a:rPr>
              <a:t>Reglamento al Aprendiz-Capítulo V. Art. 11</a:t>
            </a:r>
            <a:r>
              <a:rPr lang="es-ES_tradnl" sz="1100" b="1" i="1" dirty="0">
                <a:latin typeface="Calibri"/>
                <a:cs typeface="Calibri"/>
              </a:rPr>
              <a:t>)</a:t>
            </a:r>
            <a:endParaRPr lang="es-ES" sz="1100" b="1" dirty="0">
              <a:latin typeface="Calibri"/>
              <a:cs typeface="Calibri"/>
            </a:endParaRPr>
          </a:p>
        </p:txBody>
      </p:sp>
      <p:sp>
        <p:nvSpPr>
          <p:cNvPr id="12" name="CuadroTexto 11"/>
          <p:cNvSpPr txBox="1"/>
          <p:nvPr/>
        </p:nvSpPr>
        <p:spPr>
          <a:xfrm>
            <a:off x="280660" y="126215"/>
            <a:ext cx="2540899" cy="769441"/>
          </a:xfrm>
          <a:prstGeom prst="rect">
            <a:avLst/>
          </a:prstGeom>
          <a:noFill/>
        </p:spPr>
        <p:txBody>
          <a:bodyPr wrap="square" rtlCol="0">
            <a:spAutoFit/>
          </a:bodyPr>
          <a:lstStyle/>
          <a:p>
            <a:r>
              <a:rPr lang="es-ES" sz="2200" b="1" dirty="0">
                <a:solidFill>
                  <a:schemeClr val="bg1"/>
                </a:solidFill>
                <a:latin typeface="Calibri"/>
                <a:cs typeface="Calibri"/>
              </a:rPr>
              <a:t>La formación  titulada SENA </a:t>
            </a:r>
          </a:p>
        </p:txBody>
      </p:sp>
      <p:pic>
        <p:nvPicPr>
          <p:cNvPr id="13" name="Imagen 12"/>
          <p:cNvPicPr>
            <a:picLocks/>
          </p:cNvPicPr>
          <p:nvPr/>
        </p:nvPicPr>
        <p:blipFill>
          <a:blip r:embed="rId4"/>
          <a:stretch>
            <a:fillRect/>
          </a:stretch>
        </p:blipFill>
        <p:spPr>
          <a:xfrm>
            <a:off x="3060412" y="1336676"/>
            <a:ext cx="36000" cy="2340211"/>
          </a:xfrm>
          <a:prstGeom prst="rect">
            <a:avLst/>
          </a:prstGeom>
        </p:spPr>
      </p:pic>
      <p:sp>
        <p:nvSpPr>
          <p:cNvPr id="14" name="CuadroTexto 13">
            <a:extLst>
              <a:ext uri="{FF2B5EF4-FFF2-40B4-BE49-F238E27FC236}">
                <a16:creationId xmlns:a16="http://schemas.microsoft.com/office/drawing/2014/main" id="{CE8DF5BB-4AE7-2A4E-A54D-905A5DA9334C}"/>
              </a:ext>
            </a:extLst>
          </p:cNvPr>
          <p:cNvSpPr txBox="1"/>
          <p:nvPr/>
        </p:nvSpPr>
        <p:spPr>
          <a:xfrm>
            <a:off x="215046" y="988702"/>
            <a:ext cx="2338598" cy="4185761"/>
          </a:xfrm>
          <a:prstGeom prst="rect">
            <a:avLst/>
          </a:prstGeom>
          <a:noFill/>
        </p:spPr>
        <p:txBody>
          <a:bodyPr wrap="square" rtlCol="0">
            <a:spAutoFit/>
          </a:bodyPr>
          <a:lstStyle/>
          <a:p>
            <a:pPr algn="just"/>
            <a:r>
              <a:rPr lang="es-ES_tradnl" sz="1400" i="1" dirty="0"/>
              <a:t>Preparar a las personas para desempeñar oficios y ocupaciones requeridos por los sectores productivos y sociales, con el fin de satisfacer necesidades del nuevo talento o de </a:t>
            </a:r>
            <a:r>
              <a:rPr lang="es-ES_tradnl" sz="1400" i="1" dirty="0" err="1"/>
              <a:t>cualificaci</a:t>
            </a:r>
            <a:r>
              <a:rPr lang="es-ES" sz="1400" i="1" dirty="0" err="1"/>
              <a:t>ón</a:t>
            </a:r>
            <a:r>
              <a:rPr lang="es-ES" sz="1400" i="1" dirty="0"/>
              <a:t> de trabajadores, en los niveles operativo, técnico o tecnológico</a:t>
            </a:r>
            <a:r>
              <a:rPr lang="es-ES_tradnl" sz="1400" i="1" dirty="0"/>
              <a:t>. </a:t>
            </a:r>
          </a:p>
          <a:p>
            <a:pPr algn="just"/>
            <a:endParaRPr lang="es-ES_tradnl" sz="1400" i="1" dirty="0"/>
          </a:p>
          <a:p>
            <a:pPr algn="just"/>
            <a:r>
              <a:rPr lang="es-ES" sz="1400" i="1" dirty="0"/>
              <a:t>En estos niveles, la formación esta conformada por dos etapas:</a:t>
            </a:r>
          </a:p>
          <a:p>
            <a:pPr algn="just"/>
            <a:endParaRPr lang="es-ES" sz="1400" b="1" i="1" dirty="0">
              <a:latin typeface="Calibri"/>
              <a:cs typeface="Calibri"/>
            </a:endParaRPr>
          </a:p>
          <a:p>
            <a:pPr algn="just"/>
            <a:r>
              <a:rPr lang="es-ES" sz="1400" b="1" i="1" dirty="0">
                <a:latin typeface="Calibri"/>
                <a:cs typeface="Calibri"/>
              </a:rPr>
              <a:t>Etapa Lectiva</a:t>
            </a:r>
          </a:p>
          <a:p>
            <a:pPr algn="just"/>
            <a:r>
              <a:rPr lang="es-ES" sz="1400" b="1" i="1" dirty="0">
                <a:latin typeface="Calibri"/>
                <a:cs typeface="Calibri"/>
              </a:rPr>
              <a:t>Etapa Productiva </a:t>
            </a:r>
          </a:p>
          <a:p>
            <a:pPr algn="just"/>
            <a:endParaRPr lang="es-ES" sz="1400" b="1" i="1" dirty="0">
              <a:latin typeface="Calibri"/>
              <a:cs typeface="Calibri"/>
            </a:endParaRPr>
          </a:p>
          <a:p>
            <a:pPr algn="just"/>
            <a:r>
              <a:rPr lang="es-ES" sz="1000" b="1" i="1" dirty="0">
                <a:latin typeface="Calibri"/>
                <a:cs typeface="Calibri"/>
              </a:rPr>
              <a:t>(Fuente: Manual PEI-SENA)</a:t>
            </a:r>
            <a:endParaRPr lang="es-ES" sz="1000" b="1" dirty="0">
              <a:latin typeface="Calibri"/>
              <a:cs typeface="Calibri"/>
            </a:endParaRPr>
          </a:p>
        </p:txBody>
      </p:sp>
      <p:sp>
        <p:nvSpPr>
          <p:cNvPr id="15" name="CuadroTexto 14">
            <a:extLst>
              <a:ext uri="{FF2B5EF4-FFF2-40B4-BE49-F238E27FC236}">
                <a16:creationId xmlns:a16="http://schemas.microsoft.com/office/drawing/2014/main" id="{09F5204E-D704-ED4A-B75F-A558EE5ECCDE}"/>
              </a:ext>
            </a:extLst>
          </p:cNvPr>
          <p:cNvSpPr txBox="1"/>
          <p:nvPr/>
        </p:nvSpPr>
        <p:spPr>
          <a:xfrm>
            <a:off x="6753529" y="3748830"/>
            <a:ext cx="1281862" cy="369332"/>
          </a:xfrm>
          <a:prstGeom prst="rect">
            <a:avLst/>
          </a:prstGeom>
          <a:noFill/>
        </p:spPr>
        <p:txBody>
          <a:bodyPr wrap="square" rtlCol="0">
            <a:spAutoFit/>
          </a:bodyPr>
          <a:lstStyle/>
          <a:p>
            <a:r>
              <a:rPr lang="es-ES" b="1" dirty="0">
                <a:latin typeface="Calibri"/>
                <a:cs typeface="Calibri"/>
              </a:rPr>
              <a:t>Duración</a:t>
            </a:r>
          </a:p>
        </p:txBody>
      </p:sp>
      <p:pic>
        <p:nvPicPr>
          <p:cNvPr id="16" name="Imagen 15">
            <a:extLst>
              <a:ext uri="{FF2B5EF4-FFF2-40B4-BE49-F238E27FC236}">
                <a16:creationId xmlns:a16="http://schemas.microsoft.com/office/drawing/2014/main" id="{2E2A18B9-F1FF-494C-8543-D72955198B28}"/>
              </a:ext>
            </a:extLst>
          </p:cNvPr>
          <p:cNvPicPr>
            <a:picLocks noChangeAspect="1"/>
          </p:cNvPicPr>
          <p:nvPr/>
        </p:nvPicPr>
        <p:blipFill>
          <a:blip r:embed="rId3"/>
          <a:stretch>
            <a:fillRect/>
          </a:stretch>
        </p:blipFill>
        <p:spPr>
          <a:xfrm>
            <a:off x="6477084" y="4072443"/>
            <a:ext cx="1623042" cy="45719"/>
          </a:xfrm>
          <a:prstGeom prst="rect">
            <a:avLst/>
          </a:prstGeom>
        </p:spPr>
      </p:pic>
      <p:sp>
        <p:nvSpPr>
          <p:cNvPr id="17" name="CuadroTexto 16">
            <a:extLst>
              <a:ext uri="{FF2B5EF4-FFF2-40B4-BE49-F238E27FC236}">
                <a16:creationId xmlns:a16="http://schemas.microsoft.com/office/drawing/2014/main" id="{566FBDEF-90AF-E240-8361-CB12ED5D8E68}"/>
              </a:ext>
            </a:extLst>
          </p:cNvPr>
          <p:cNvSpPr txBox="1"/>
          <p:nvPr/>
        </p:nvSpPr>
        <p:spPr>
          <a:xfrm>
            <a:off x="5706612" y="4247514"/>
            <a:ext cx="3228721" cy="430887"/>
          </a:xfrm>
          <a:prstGeom prst="rect">
            <a:avLst/>
          </a:prstGeom>
          <a:noFill/>
        </p:spPr>
        <p:txBody>
          <a:bodyPr wrap="square" rtlCol="0">
            <a:spAutoFit/>
          </a:bodyPr>
          <a:lstStyle/>
          <a:p>
            <a:pPr algn="ctr"/>
            <a:r>
              <a:rPr lang="es-ES" sz="2200" b="1" dirty="0">
                <a:solidFill>
                  <a:schemeClr val="bg1">
                    <a:lumMod val="50000"/>
                  </a:schemeClr>
                </a:solidFill>
                <a:latin typeface="Calibri"/>
                <a:cs typeface="Calibri"/>
              </a:rPr>
              <a:t>880 horas- 6 meses</a:t>
            </a:r>
          </a:p>
        </p:txBody>
      </p:sp>
    </p:spTree>
    <p:extLst>
      <p:ext uri="{BB962C8B-B14F-4D97-AF65-F5344CB8AC3E}">
        <p14:creationId xmlns:p14="http://schemas.microsoft.com/office/powerpoint/2010/main" val="4126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C3C254ED-A996-464F-8290-B9898600FFC7}"/>
              </a:ext>
            </a:extLst>
          </p:cNvPr>
          <p:cNvSpPr txBox="1"/>
          <p:nvPr/>
        </p:nvSpPr>
        <p:spPr>
          <a:xfrm>
            <a:off x="3911424" y="892429"/>
            <a:ext cx="4293900" cy="4278094"/>
          </a:xfrm>
          <a:prstGeom prst="rect">
            <a:avLst/>
          </a:prstGeom>
          <a:noFill/>
        </p:spPr>
        <p:txBody>
          <a:bodyPr wrap="square" rtlCol="0">
            <a:spAutoFit/>
          </a:bodyPr>
          <a:lstStyle/>
          <a:p>
            <a:endParaRPr lang="es-ES" sz="1600" b="1" dirty="0">
              <a:solidFill>
                <a:srgbClr val="5E5C5D"/>
              </a:solidFill>
              <a:latin typeface="Calibri"/>
              <a:cs typeface="Calibri"/>
            </a:endParaRPr>
          </a:p>
          <a:p>
            <a:pPr marL="285750" indent="-285750">
              <a:buFont typeface="Wingdings" pitchFamily="2" charset="2"/>
              <a:buChar char="Ø"/>
            </a:pPr>
            <a:r>
              <a:rPr lang="es-ES" sz="1600" b="1" dirty="0">
                <a:solidFill>
                  <a:srgbClr val="5E5C5D"/>
                </a:solidFill>
                <a:cs typeface="Calibri"/>
              </a:rPr>
              <a:t>¿Qué modalidades o alternativas  de etapa productiva puedo realizar?</a:t>
            </a:r>
          </a:p>
          <a:p>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¿Cuándo inicio mi etapa productiva?</a:t>
            </a:r>
          </a:p>
          <a:p>
            <a:pPr marL="285750" indent="-285750">
              <a:buFont typeface="Wingdings" pitchFamily="2" charset="2"/>
              <a:buChar char="Ø"/>
            </a:pPr>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¿Qué debo hacer para solicitar mi etapa productiva? </a:t>
            </a:r>
          </a:p>
          <a:p>
            <a:pPr marL="285750" indent="-285750">
              <a:buFont typeface="Wingdings" pitchFamily="2" charset="2"/>
              <a:buChar char="Ø"/>
            </a:pPr>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¿Cuánto tiempo tengo para realizar  mi etapa productiva ?</a:t>
            </a:r>
          </a:p>
          <a:p>
            <a:pPr marL="285750" indent="-285750">
              <a:buFont typeface="Wingdings" pitchFamily="2" charset="2"/>
              <a:buChar char="Ø"/>
            </a:pPr>
            <a:endParaRPr lang="es-ES" sz="1600" b="1" dirty="0">
              <a:solidFill>
                <a:srgbClr val="5E5C5D"/>
              </a:solidFill>
              <a:cs typeface="Calibri"/>
            </a:endParaRPr>
          </a:p>
          <a:p>
            <a:pPr marL="285750" indent="-285750">
              <a:buFont typeface="Wingdings" pitchFamily="2" charset="2"/>
              <a:buChar char="Ø"/>
            </a:pPr>
            <a:r>
              <a:rPr lang="es-ES" sz="1600" b="1" dirty="0">
                <a:solidFill>
                  <a:srgbClr val="5E5C5D"/>
                </a:solidFill>
                <a:cs typeface="Calibri"/>
              </a:rPr>
              <a:t>¿Qué debo presentar en el proceso de mi etapa productiva?</a:t>
            </a:r>
          </a:p>
          <a:p>
            <a:pPr marL="285750" indent="-285750">
              <a:buFont typeface="Wingdings" pitchFamily="2" charset="2"/>
              <a:buChar char="Ø"/>
            </a:pPr>
            <a:endParaRPr lang="es-ES" sz="1600" b="1" dirty="0">
              <a:solidFill>
                <a:srgbClr val="5E5C5D"/>
              </a:solidFill>
              <a:latin typeface="Calibri"/>
              <a:cs typeface="Calibri"/>
            </a:endParaRPr>
          </a:p>
          <a:p>
            <a:pPr marL="285750" indent="-285750">
              <a:buFont typeface="Wingdings" pitchFamily="2" charset="2"/>
              <a:buChar char="Ø"/>
            </a:pPr>
            <a:endParaRPr lang="es-ES" sz="1600" b="1" dirty="0">
              <a:solidFill>
                <a:srgbClr val="5E5C5D"/>
              </a:solidFill>
              <a:latin typeface="Calibri"/>
              <a:cs typeface="Calibri"/>
            </a:endParaRPr>
          </a:p>
          <a:p>
            <a:pPr marL="285750" indent="-285750">
              <a:buFont typeface="Wingdings" pitchFamily="2" charset="2"/>
              <a:buChar char="Ø"/>
            </a:pPr>
            <a:endParaRPr lang="es-ES" sz="1600" b="1" dirty="0">
              <a:solidFill>
                <a:srgbClr val="5E5C5D"/>
              </a:solidFill>
              <a:latin typeface="Calibri"/>
              <a:cs typeface="Calibri"/>
            </a:endParaRPr>
          </a:p>
        </p:txBody>
      </p:sp>
      <p:pic>
        <p:nvPicPr>
          <p:cNvPr id="3" name="Imagen 2">
            <a:extLst>
              <a:ext uri="{FF2B5EF4-FFF2-40B4-BE49-F238E27FC236}">
                <a16:creationId xmlns:a16="http://schemas.microsoft.com/office/drawing/2014/main" id="{FB83574E-714D-C544-979D-CCC8829FE0DB}"/>
              </a:ext>
            </a:extLst>
          </p:cNvPr>
          <p:cNvPicPr>
            <a:picLocks noChangeAspect="1"/>
          </p:cNvPicPr>
          <p:nvPr/>
        </p:nvPicPr>
        <p:blipFill>
          <a:blip r:embed="rId2"/>
          <a:stretch>
            <a:fillRect/>
          </a:stretch>
        </p:blipFill>
        <p:spPr>
          <a:xfrm>
            <a:off x="3496" y="793102"/>
            <a:ext cx="3491982" cy="3491982"/>
          </a:xfrm>
          <a:prstGeom prst="rect">
            <a:avLst/>
          </a:prstGeom>
        </p:spPr>
      </p:pic>
      <p:sp>
        <p:nvSpPr>
          <p:cNvPr id="4" name="CuadroTexto 3">
            <a:extLst>
              <a:ext uri="{FF2B5EF4-FFF2-40B4-BE49-F238E27FC236}">
                <a16:creationId xmlns:a16="http://schemas.microsoft.com/office/drawing/2014/main" id="{6A4980AC-9647-F448-9823-2752F57F2CF2}"/>
              </a:ext>
            </a:extLst>
          </p:cNvPr>
          <p:cNvSpPr txBox="1"/>
          <p:nvPr/>
        </p:nvSpPr>
        <p:spPr>
          <a:xfrm>
            <a:off x="1380931" y="4683967"/>
            <a:ext cx="0" cy="0"/>
          </a:xfrm>
          <a:prstGeom prst="rect">
            <a:avLst/>
          </a:prstGeom>
        </p:spPr>
        <p:txBody>
          <a:bodyPr vert="horz" wrap="none" lIns="91440" tIns="45720" rIns="91440" bIns="45720" rtlCol="0" anchor="ctr">
            <a:noAutofit/>
          </a:bodyPr>
          <a:lstStyle/>
          <a:p>
            <a:endParaRPr lang="es-CO" sz="1000" dirty="0"/>
          </a:p>
        </p:txBody>
      </p:sp>
      <p:sp>
        <p:nvSpPr>
          <p:cNvPr id="5" name="CuadroTexto 4">
            <a:extLst>
              <a:ext uri="{FF2B5EF4-FFF2-40B4-BE49-F238E27FC236}">
                <a16:creationId xmlns:a16="http://schemas.microsoft.com/office/drawing/2014/main" id="{78C8C6B4-FE1C-1643-BCD9-1931A6C4E0E3}"/>
              </a:ext>
            </a:extLst>
          </p:cNvPr>
          <p:cNvSpPr txBox="1"/>
          <p:nvPr/>
        </p:nvSpPr>
        <p:spPr>
          <a:xfrm>
            <a:off x="555169" y="4294415"/>
            <a:ext cx="2388636" cy="494522"/>
          </a:xfrm>
          <a:prstGeom prst="rect">
            <a:avLst/>
          </a:prstGeom>
        </p:spPr>
        <p:txBody>
          <a:bodyPr vert="horz" wrap="square" lIns="91440" tIns="45720" rIns="91440" bIns="45720" rtlCol="0" anchor="ctr">
            <a:noAutofit/>
          </a:bodyPr>
          <a:lstStyle/>
          <a:p>
            <a:r>
              <a:rPr lang="es-CO" sz="1000" dirty="0"/>
              <a:t>Tomado de: </a:t>
            </a:r>
            <a:r>
              <a:rPr lang="es-CO" sz="1000" dirty="0">
                <a:hlinkClick r:id="rId3"/>
              </a:rPr>
              <a:t>https://www.freepik.es/index.php?goto=74&amp;idfoto=901550&amp;term=duda</a:t>
            </a:r>
            <a:endParaRPr lang="es-CO" sz="1000" dirty="0"/>
          </a:p>
          <a:p>
            <a:pPr algn="l"/>
            <a:endParaRPr lang="es-CO" sz="1000" b="1" dirty="0"/>
          </a:p>
        </p:txBody>
      </p:sp>
    </p:spTree>
    <p:extLst>
      <p:ext uri="{BB962C8B-B14F-4D97-AF65-F5344CB8AC3E}">
        <p14:creationId xmlns:p14="http://schemas.microsoft.com/office/powerpoint/2010/main" val="128873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1"/>
            <a:ext cx="9144000" cy="5143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 name="CuadroTexto 1">
            <a:extLst>
              <a:ext uri="{FF2B5EF4-FFF2-40B4-BE49-F238E27FC236}">
                <a16:creationId xmlns:a16="http://schemas.microsoft.com/office/drawing/2014/main" id="{1AD3AFF9-00A7-0B45-A39A-84253EB98976}"/>
              </a:ext>
            </a:extLst>
          </p:cNvPr>
          <p:cNvSpPr txBox="1"/>
          <p:nvPr/>
        </p:nvSpPr>
        <p:spPr>
          <a:xfrm>
            <a:off x="7282832" y="3342011"/>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3" name="CuadroTexto 2">
            <a:extLst>
              <a:ext uri="{FF2B5EF4-FFF2-40B4-BE49-F238E27FC236}">
                <a16:creationId xmlns:a16="http://schemas.microsoft.com/office/drawing/2014/main" id="{A0EB8D72-2E57-F84E-B906-4ADD60813C29}"/>
              </a:ext>
            </a:extLst>
          </p:cNvPr>
          <p:cNvSpPr txBox="1"/>
          <p:nvPr/>
        </p:nvSpPr>
        <p:spPr>
          <a:xfrm>
            <a:off x="4337331" y="3398655"/>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4" name="Rectángulo 3">
            <a:extLst>
              <a:ext uri="{FF2B5EF4-FFF2-40B4-BE49-F238E27FC236}">
                <a16:creationId xmlns:a16="http://schemas.microsoft.com/office/drawing/2014/main" id="{661127AE-2AD2-3943-A756-BB9A4AB83074}"/>
              </a:ext>
            </a:extLst>
          </p:cNvPr>
          <p:cNvSpPr/>
          <p:nvPr/>
        </p:nvSpPr>
        <p:spPr>
          <a:xfrm>
            <a:off x="1889490" y="2156251"/>
            <a:ext cx="5365020" cy="830997"/>
          </a:xfrm>
          <a:prstGeom prst="rect">
            <a:avLst/>
          </a:prstGeom>
        </p:spPr>
        <p:txBody>
          <a:bodyPr wrap="square">
            <a:spAutoFit/>
          </a:bodyPr>
          <a:lstStyle/>
          <a:p>
            <a:pPr algn="just"/>
            <a:r>
              <a:rPr lang="es-ES" sz="2400" b="1" dirty="0">
                <a:solidFill>
                  <a:schemeClr val="bg1"/>
                </a:solidFill>
                <a:cs typeface="Calibri"/>
              </a:rPr>
              <a:t>¿Qué modalidades o alternativas  de etapa productiva puedo realizar?</a:t>
            </a:r>
          </a:p>
        </p:txBody>
      </p:sp>
    </p:spTree>
    <p:extLst>
      <p:ext uri="{BB962C8B-B14F-4D97-AF65-F5344CB8AC3E}">
        <p14:creationId xmlns:p14="http://schemas.microsoft.com/office/powerpoint/2010/main" val="230434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07BE601-7F0F-254F-94E4-9A3D47394B96}"/>
              </a:ext>
            </a:extLst>
          </p:cNvPr>
          <p:cNvSpPr txBox="1"/>
          <p:nvPr/>
        </p:nvSpPr>
        <p:spPr>
          <a:xfrm>
            <a:off x="178024" y="2322413"/>
            <a:ext cx="4183583" cy="461665"/>
          </a:xfrm>
          <a:prstGeom prst="rect">
            <a:avLst/>
          </a:prstGeom>
          <a:noFill/>
        </p:spPr>
        <p:txBody>
          <a:bodyPr wrap="square" rtlCol="0">
            <a:spAutoFit/>
          </a:bodyPr>
          <a:lstStyle/>
          <a:p>
            <a:r>
              <a:rPr lang="es-ES" sz="2400" b="1" dirty="0">
                <a:solidFill>
                  <a:srgbClr val="5E5C5D"/>
                </a:solidFill>
                <a:latin typeface="Calibri"/>
                <a:cs typeface="Calibri"/>
              </a:rPr>
              <a:t>Contrato de aprendizaje</a:t>
            </a:r>
          </a:p>
        </p:txBody>
      </p:sp>
      <p:sp>
        <p:nvSpPr>
          <p:cNvPr id="7" name="CuadroTexto 6">
            <a:extLst>
              <a:ext uri="{FF2B5EF4-FFF2-40B4-BE49-F238E27FC236}">
                <a16:creationId xmlns:a16="http://schemas.microsoft.com/office/drawing/2014/main" id="{5C7C383F-FD49-0648-8C46-49398B63F1A8}"/>
              </a:ext>
            </a:extLst>
          </p:cNvPr>
          <p:cNvSpPr txBox="1"/>
          <p:nvPr/>
        </p:nvSpPr>
        <p:spPr>
          <a:xfrm>
            <a:off x="3684314" y="379445"/>
            <a:ext cx="5346397" cy="4431983"/>
          </a:xfrm>
          <a:prstGeom prst="rect">
            <a:avLst/>
          </a:prstGeom>
          <a:noFill/>
        </p:spPr>
        <p:txBody>
          <a:bodyPr wrap="square" rtlCol="0">
            <a:spAutoFit/>
          </a:bodyPr>
          <a:lstStyle/>
          <a:p>
            <a:pPr algn="just"/>
            <a:r>
              <a:rPr lang="es-ES" sz="1200" dirty="0">
                <a:solidFill>
                  <a:srgbClr val="5E5C5D"/>
                </a:solidFill>
                <a:latin typeface="Calibri"/>
                <a:cs typeface="Calibri"/>
              </a:rPr>
              <a:t>Por ley algunas empresas se encuentran obligadas a vincular aprendices. Es una vinculación diferente a la laboral, ya que en el contrato de aprendizaje la </a:t>
            </a:r>
            <a:r>
              <a:rPr lang="es-ES" sz="1200" i="1" dirty="0">
                <a:solidFill>
                  <a:srgbClr val="5E5C5D"/>
                </a:solidFill>
                <a:latin typeface="Calibri"/>
                <a:cs typeface="Calibri"/>
              </a:rPr>
              <a:t>empresa le suministra al aprendiz los medios para que este  </a:t>
            </a:r>
            <a:r>
              <a:rPr lang="es-ES" sz="1200" i="1" dirty="0">
                <a:solidFill>
                  <a:srgbClr val="5E5C5D"/>
                </a:solidFill>
                <a:cs typeface="Calibri"/>
              </a:rPr>
              <a:t>adquiera formación profesional metódica y  completa requerida en el oficio, actividad u ocupación </a:t>
            </a:r>
            <a:r>
              <a:rPr lang="es-ES" sz="1200" dirty="0">
                <a:solidFill>
                  <a:srgbClr val="5E5C5D"/>
                </a:solidFill>
                <a:cs typeface="Calibri"/>
              </a:rPr>
              <a:t>en la que se está formando. </a:t>
            </a:r>
          </a:p>
          <a:p>
            <a:pPr algn="just"/>
            <a:endParaRPr lang="es-ES" sz="1200" dirty="0">
              <a:solidFill>
                <a:srgbClr val="5E5C5D"/>
              </a:solidFill>
              <a:latin typeface="Calibri"/>
              <a:cs typeface="Calibri"/>
            </a:endParaRPr>
          </a:p>
          <a:p>
            <a:pPr algn="just"/>
            <a:r>
              <a:rPr lang="es-ES" sz="1200" dirty="0">
                <a:solidFill>
                  <a:srgbClr val="5E5C5D"/>
                </a:solidFill>
                <a:latin typeface="Calibri"/>
                <a:cs typeface="Calibri"/>
              </a:rPr>
              <a:t>Características: </a:t>
            </a:r>
          </a:p>
          <a:p>
            <a:pPr algn="just"/>
            <a:r>
              <a:rPr lang="es-CO" sz="1100" i="1" dirty="0"/>
              <a:t>a)Facilitar la formación de los estudiantes en la fase práctica como lectiva de sus conocimientos técnicos, tecnológicos o científicos. </a:t>
            </a:r>
          </a:p>
          <a:p>
            <a:pPr algn="just"/>
            <a:r>
              <a:rPr lang="es-CO" sz="1100" i="1" dirty="0"/>
              <a:t>b) Si bien existe subordinación, esta está referida exclusivamente a las actividades propias del aprendizaje.</a:t>
            </a:r>
          </a:p>
          <a:p>
            <a:pPr algn="just"/>
            <a:r>
              <a:rPr lang="es-CO" sz="1100" i="1" dirty="0"/>
              <a:t>c) La formación se recibe a título estrictamente personal.</a:t>
            </a:r>
          </a:p>
          <a:p>
            <a:pPr algn="just"/>
            <a:r>
              <a:rPr lang="es-CO" sz="1100" i="1" dirty="0"/>
              <a:t>d) El apoyo del sostenimiento mensual tiene como fin garantizar el proceso de aprendizaje, nunca constituye salario</a:t>
            </a:r>
            <a:r>
              <a:rPr lang="es-CO" sz="1200" dirty="0"/>
              <a:t>. </a:t>
            </a:r>
            <a:r>
              <a:rPr lang="es-CO" sz="1000" dirty="0"/>
              <a:t>(Tomado de ABCES_2012_Contratos_de_Aprendizaje, s.f)</a:t>
            </a:r>
          </a:p>
          <a:p>
            <a:pPr algn="just"/>
            <a:endParaRPr lang="es-ES" sz="1200" dirty="0">
              <a:solidFill>
                <a:srgbClr val="5E5C5D"/>
              </a:solidFill>
              <a:latin typeface="Calibri"/>
              <a:cs typeface="Calibri"/>
            </a:endParaRPr>
          </a:p>
          <a:p>
            <a:pPr algn="just"/>
            <a:r>
              <a:rPr lang="es-ES" sz="1200" dirty="0">
                <a:solidFill>
                  <a:srgbClr val="5E5C5D"/>
                </a:solidFill>
                <a:cs typeface="Calibri"/>
              </a:rPr>
              <a:t>Como alternativa de etapa productiva, el contrato de aprendizaje es válido si el aprendiz lo realiza una vez cumple su etapa lectiva.  </a:t>
            </a:r>
          </a:p>
          <a:p>
            <a:pPr algn="just"/>
            <a:endParaRPr lang="es-ES" sz="1200" dirty="0">
              <a:solidFill>
                <a:srgbClr val="5E5C5D"/>
              </a:solidFill>
              <a:latin typeface="Calibri"/>
              <a:cs typeface="Calibri"/>
            </a:endParaRPr>
          </a:p>
          <a:p>
            <a:pPr algn="just"/>
            <a:r>
              <a:rPr lang="es-ES" sz="1200" dirty="0">
                <a:solidFill>
                  <a:srgbClr val="5E5C5D"/>
                </a:solidFill>
                <a:latin typeface="Calibri"/>
                <a:cs typeface="Calibri"/>
              </a:rPr>
              <a:t>El aprendiz interesado en Contrato de aprendizaje, debe registrarse en el Sistema de Gestión Virtual de aprendizaje (SGVA); desde allí las empresas pueden seleccionar los aprendices que desean patrocinar, aplicando un proceso de selección.</a:t>
            </a:r>
          </a:p>
          <a:p>
            <a:pPr algn="just"/>
            <a:endParaRPr lang="es-ES" sz="1200" dirty="0">
              <a:solidFill>
                <a:srgbClr val="5E5C5D"/>
              </a:solidFill>
              <a:latin typeface="Calibri"/>
              <a:cs typeface="Calibri"/>
            </a:endParaRPr>
          </a:p>
          <a:p>
            <a:pPr algn="just"/>
            <a:r>
              <a:rPr lang="es-ES" sz="1200" dirty="0">
                <a:solidFill>
                  <a:srgbClr val="5E5C5D"/>
                </a:solidFill>
                <a:latin typeface="Calibri"/>
                <a:cs typeface="Calibri"/>
              </a:rPr>
              <a:t>Este contrato de aprendizaje puede tener una duración máxima de hasta de 2 años. </a:t>
            </a:r>
          </a:p>
        </p:txBody>
      </p:sp>
    </p:spTree>
    <p:extLst>
      <p:ext uri="{BB962C8B-B14F-4D97-AF65-F5344CB8AC3E}">
        <p14:creationId xmlns:p14="http://schemas.microsoft.com/office/powerpoint/2010/main" val="159811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flipV="1">
            <a:off x="3884177" y="2492853"/>
            <a:ext cx="5073707" cy="51880"/>
          </a:xfrm>
          <a:prstGeom prst="rect">
            <a:avLst/>
          </a:prstGeom>
          <a:solidFill>
            <a:schemeClr val="accent6"/>
          </a:solidFill>
          <a:ln>
            <a:noFill/>
          </a:ln>
        </p:spPr>
      </p:pic>
      <p:sp>
        <p:nvSpPr>
          <p:cNvPr id="4" name="CuadroTexto 3"/>
          <p:cNvSpPr txBox="1"/>
          <p:nvPr/>
        </p:nvSpPr>
        <p:spPr>
          <a:xfrm>
            <a:off x="190160" y="656971"/>
            <a:ext cx="2832958" cy="461665"/>
          </a:xfrm>
          <a:prstGeom prst="rect">
            <a:avLst/>
          </a:prstGeom>
          <a:noFill/>
        </p:spPr>
        <p:txBody>
          <a:bodyPr wrap="square" rtlCol="0">
            <a:spAutoFit/>
          </a:bodyPr>
          <a:lstStyle/>
          <a:p>
            <a:r>
              <a:rPr lang="es-ES" sz="2400" b="1" dirty="0">
                <a:solidFill>
                  <a:srgbClr val="5E5C5D"/>
                </a:solidFill>
                <a:latin typeface="Calibri"/>
                <a:cs typeface="Calibri"/>
              </a:rPr>
              <a:t>Vínculo Laboral  </a:t>
            </a:r>
          </a:p>
        </p:txBody>
      </p:sp>
      <p:sp>
        <p:nvSpPr>
          <p:cNvPr id="5" name="CuadroTexto 4"/>
          <p:cNvSpPr txBox="1"/>
          <p:nvPr/>
        </p:nvSpPr>
        <p:spPr>
          <a:xfrm>
            <a:off x="190160" y="1133321"/>
            <a:ext cx="3289414" cy="3108543"/>
          </a:xfrm>
          <a:prstGeom prst="rect">
            <a:avLst/>
          </a:prstGeom>
          <a:noFill/>
        </p:spPr>
        <p:txBody>
          <a:bodyPr wrap="square" rtlCol="0">
            <a:spAutoFit/>
          </a:bodyPr>
          <a:lstStyle/>
          <a:p>
            <a:pPr algn="just"/>
            <a:r>
              <a:rPr lang="es-ES" sz="1400" dirty="0">
                <a:solidFill>
                  <a:srgbClr val="5E5C5D"/>
                </a:solidFill>
                <a:latin typeface="Calibri"/>
                <a:cs typeface="Calibri"/>
              </a:rPr>
              <a:t>Si el aprendiz tiene un contrato laboral con una persona jurídica —es empleado— y las funciones o actividades que realiza, están relacionadas con las competencias técnicas del programa de formación y en correspondencia al perfil ocupacional; el aprendiz puede  aplicar a esta alternativa. </a:t>
            </a:r>
          </a:p>
          <a:p>
            <a:pPr algn="just"/>
            <a:endParaRPr lang="es-ES" sz="1400" dirty="0">
              <a:solidFill>
                <a:srgbClr val="5E5C5D"/>
              </a:solidFill>
              <a:latin typeface="Calibri"/>
              <a:cs typeface="Calibri"/>
            </a:endParaRPr>
          </a:p>
          <a:p>
            <a:pPr algn="just"/>
            <a:r>
              <a:rPr lang="es-ES" sz="1400" dirty="0">
                <a:solidFill>
                  <a:srgbClr val="5E5C5D"/>
                </a:solidFill>
                <a:latin typeface="Calibri"/>
                <a:cs typeface="Calibri"/>
              </a:rPr>
              <a:t>Es una forma de reconocer que lo que el aprendiz en su rol de trabajador-empleado realiza, debido a que le  permite poner en práctica lo aprendido en la formación de su programa. </a:t>
            </a:r>
          </a:p>
          <a:p>
            <a:pPr algn="just"/>
            <a:endParaRPr lang="es-ES" sz="1400" dirty="0">
              <a:solidFill>
                <a:srgbClr val="5E5C5D"/>
              </a:solidFill>
              <a:latin typeface="Calibri"/>
              <a:cs typeface="Calibri"/>
            </a:endParaRPr>
          </a:p>
        </p:txBody>
      </p:sp>
      <p:sp>
        <p:nvSpPr>
          <p:cNvPr id="8" name="Rectángulo 7">
            <a:extLst>
              <a:ext uri="{FF2B5EF4-FFF2-40B4-BE49-F238E27FC236}">
                <a16:creationId xmlns:a16="http://schemas.microsoft.com/office/drawing/2014/main" id="{ABED7EC8-5C2C-DA44-A9B5-F2B9369D217C}"/>
              </a:ext>
            </a:extLst>
          </p:cNvPr>
          <p:cNvSpPr/>
          <p:nvPr/>
        </p:nvSpPr>
        <p:spPr>
          <a:xfrm>
            <a:off x="3685837" y="2761861"/>
            <a:ext cx="5207310" cy="2254964"/>
          </a:xfrm>
          <a:prstGeom prst="rect">
            <a:avLst/>
          </a:prstGeom>
          <a:solidFill>
            <a:srgbClr val="9DBB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331F1165-A50A-5042-AAB6-97F875A66AA7}"/>
              </a:ext>
            </a:extLst>
          </p:cNvPr>
          <p:cNvSpPr txBox="1"/>
          <p:nvPr/>
        </p:nvSpPr>
        <p:spPr>
          <a:xfrm>
            <a:off x="6055567" y="287639"/>
            <a:ext cx="3306917" cy="461665"/>
          </a:xfrm>
          <a:prstGeom prst="rect">
            <a:avLst/>
          </a:prstGeom>
          <a:noFill/>
        </p:spPr>
        <p:txBody>
          <a:bodyPr wrap="square" rtlCol="0">
            <a:spAutoFit/>
          </a:bodyPr>
          <a:lstStyle/>
          <a:p>
            <a:r>
              <a:rPr lang="es-ES" sz="2400" b="1" dirty="0">
                <a:solidFill>
                  <a:srgbClr val="5E5C5D"/>
                </a:solidFill>
                <a:latin typeface="Calibri"/>
                <a:cs typeface="Calibri"/>
              </a:rPr>
              <a:t>Proyecto</a:t>
            </a:r>
            <a:r>
              <a:rPr lang="es-ES" b="1" dirty="0">
                <a:solidFill>
                  <a:srgbClr val="5E5C5D"/>
                </a:solidFill>
                <a:latin typeface="Calibri"/>
                <a:cs typeface="Calibri"/>
              </a:rPr>
              <a:t> </a:t>
            </a:r>
            <a:r>
              <a:rPr lang="es-ES" sz="2400" b="1" dirty="0">
                <a:solidFill>
                  <a:srgbClr val="5E5C5D"/>
                </a:solidFill>
                <a:latin typeface="Calibri"/>
                <a:cs typeface="Calibri"/>
              </a:rPr>
              <a:t>productivo</a:t>
            </a:r>
          </a:p>
        </p:txBody>
      </p:sp>
      <p:sp>
        <p:nvSpPr>
          <p:cNvPr id="10" name="CuadroTexto 9">
            <a:extLst>
              <a:ext uri="{FF2B5EF4-FFF2-40B4-BE49-F238E27FC236}">
                <a16:creationId xmlns:a16="http://schemas.microsoft.com/office/drawing/2014/main" id="{B4A292F7-C4F7-724B-AE6B-4972FAE52AB0}"/>
              </a:ext>
            </a:extLst>
          </p:cNvPr>
          <p:cNvSpPr txBox="1"/>
          <p:nvPr/>
        </p:nvSpPr>
        <p:spPr>
          <a:xfrm>
            <a:off x="3746610" y="768844"/>
            <a:ext cx="5146537" cy="1384995"/>
          </a:xfrm>
          <a:prstGeom prst="rect">
            <a:avLst/>
          </a:prstGeom>
          <a:noFill/>
        </p:spPr>
        <p:txBody>
          <a:bodyPr wrap="square" rtlCol="0">
            <a:spAutoFit/>
          </a:bodyPr>
          <a:lstStyle/>
          <a:p>
            <a:pPr algn="just"/>
            <a:r>
              <a:rPr lang="es-ES" sz="1400" dirty="0">
                <a:solidFill>
                  <a:srgbClr val="5E5C5D"/>
                </a:solidFill>
                <a:latin typeface="Calibri"/>
                <a:cs typeface="Calibri"/>
              </a:rPr>
              <a:t>En la línea empresarial, el aprendiz con una idea de negocio relacionada con su perfil de desempeño del programa (competencias técnicas del programa)  puede postularse a esta alternativa. Aquí el aprendiz formula todo el plan de negocios y su viabilidad. </a:t>
            </a:r>
          </a:p>
          <a:p>
            <a:pPr algn="just"/>
            <a:endParaRPr lang="es-ES" sz="1400" dirty="0">
              <a:solidFill>
                <a:srgbClr val="5E5C5D"/>
              </a:solidFill>
              <a:latin typeface="Calibri"/>
              <a:cs typeface="Calibri"/>
            </a:endParaRPr>
          </a:p>
        </p:txBody>
      </p:sp>
      <p:sp>
        <p:nvSpPr>
          <p:cNvPr id="11" name="CuadroTexto 10">
            <a:extLst>
              <a:ext uri="{FF2B5EF4-FFF2-40B4-BE49-F238E27FC236}">
                <a16:creationId xmlns:a16="http://schemas.microsoft.com/office/drawing/2014/main" id="{C7F0438C-F184-8449-BBFC-A94B43F968D6}"/>
              </a:ext>
            </a:extLst>
          </p:cNvPr>
          <p:cNvSpPr txBox="1"/>
          <p:nvPr/>
        </p:nvSpPr>
        <p:spPr>
          <a:xfrm>
            <a:off x="3746610" y="2803811"/>
            <a:ext cx="1926402" cy="461665"/>
          </a:xfrm>
          <a:prstGeom prst="rect">
            <a:avLst/>
          </a:prstGeom>
          <a:noFill/>
        </p:spPr>
        <p:txBody>
          <a:bodyPr wrap="square" rtlCol="0">
            <a:spAutoFit/>
          </a:bodyPr>
          <a:lstStyle/>
          <a:p>
            <a:r>
              <a:rPr lang="es-ES" sz="2400" b="1" dirty="0">
                <a:solidFill>
                  <a:srgbClr val="5E5C5D"/>
                </a:solidFill>
                <a:latin typeface="Calibri"/>
                <a:cs typeface="Calibri"/>
              </a:rPr>
              <a:t>Pasantía</a:t>
            </a:r>
          </a:p>
        </p:txBody>
      </p:sp>
      <p:sp>
        <p:nvSpPr>
          <p:cNvPr id="2" name="Rectángulo 1">
            <a:extLst>
              <a:ext uri="{FF2B5EF4-FFF2-40B4-BE49-F238E27FC236}">
                <a16:creationId xmlns:a16="http://schemas.microsoft.com/office/drawing/2014/main" id="{D51872A6-2BBA-9A46-9AE0-9B3C88AAA37D}"/>
              </a:ext>
            </a:extLst>
          </p:cNvPr>
          <p:cNvSpPr/>
          <p:nvPr/>
        </p:nvSpPr>
        <p:spPr>
          <a:xfrm>
            <a:off x="3849707" y="3374128"/>
            <a:ext cx="4874420" cy="1384995"/>
          </a:xfrm>
          <a:prstGeom prst="rect">
            <a:avLst/>
          </a:prstGeom>
        </p:spPr>
        <p:txBody>
          <a:bodyPr wrap="square">
            <a:spAutoFit/>
          </a:bodyPr>
          <a:lstStyle/>
          <a:p>
            <a:pPr algn="just"/>
            <a:r>
              <a:rPr lang="es-ES" sz="1400" dirty="0">
                <a:solidFill>
                  <a:srgbClr val="5E5C5D"/>
                </a:solidFill>
                <a:latin typeface="Calibri"/>
                <a:cs typeface="Calibri"/>
              </a:rPr>
              <a:t>El aprendiz concerta con una empresa-institución-organización, la pasantía que corresponde a una práctica donde la empresa le permite realizar actividades relacionadas con las competencias o perfil ocupacional del programa. Se establece un acuerdo de voluntades entre la empresa y el aprendiz</a:t>
            </a:r>
            <a:r>
              <a:rPr lang="es-CO" sz="1400" dirty="0">
                <a:solidFill>
                  <a:srgbClr val="5E5C5D"/>
                </a:solidFill>
                <a:latin typeface="Calibri"/>
                <a:cs typeface="Calibri"/>
              </a:rPr>
              <a:t> donde determinan las condiciones de la pasantía.</a:t>
            </a:r>
            <a:endParaRPr lang="es-ES" sz="1400" dirty="0">
              <a:solidFill>
                <a:srgbClr val="5E5C5D"/>
              </a:solidFill>
              <a:latin typeface="Calibri"/>
              <a:cs typeface="Calibri"/>
            </a:endParaRPr>
          </a:p>
        </p:txBody>
      </p:sp>
    </p:spTree>
    <p:extLst>
      <p:ext uri="{BB962C8B-B14F-4D97-AF65-F5344CB8AC3E}">
        <p14:creationId xmlns:p14="http://schemas.microsoft.com/office/powerpoint/2010/main" val="409049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flipV="1">
            <a:off x="3783026" y="2829085"/>
            <a:ext cx="5073707" cy="51880"/>
          </a:xfrm>
          <a:prstGeom prst="rect">
            <a:avLst/>
          </a:prstGeom>
        </p:spPr>
      </p:pic>
      <p:sp>
        <p:nvSpPr>
          <p:cNvPr id="8" name="Rectángulo 7">
            <a:extLst>
              <a:ext uri="{FF2B5EF4-FFF2-40B4-BE49-F238E27FC236}">
                <a16:creationId xmlns:a16="http://schemas.microsoft.com/office/drawing/2014/main" id="{ABED7EC8-5C2C-DA44-A9B5-F2B9369D217C}"/>
              </a:ext>
            </a:extLst>
          </p:cNvPr>
          <p:cNvSpPr/>
          <p:nvPr/>
        </p:nvSpPr>
        <p:spPr>
          <a:xfrm>
            <a:off x="3918857" y="76879"/>
            <a:ext cx="4937876" cy="2628636"/>
          </a:xfrm>
          <a:prstGeom prst="rect">
            <a:avLst/>
          </a:prstGeom>
          <a:solidFill>
            <a:srgbClr val="9DBB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CuadroTexto 4"/>
          <p:cNvSpPr txBox="1"/>
          <p:nvPr/>
        </p:nvSpPr>
        <p:spPr>
          <a:xfrm>
            <a:off x="3960719" y="410093"/>
            <a:ext cx="4716750" cy="2246769"/>
          </a:xfrm>
          <a:prstGeom prst="rect">
            <a:avLst/>
          </a:prstGeom>
          <a:noFill/>
        </p:spPr>
        <p:txBody>
          <a:bodyPr wrap="square" rtlCol="0">
            <a:spAutoFit/>
          </a:bodyPr>
          <a:lstStyle/>
          <a:p>
            <a:pPr algn="just"/>
            <a:r>
              <a:rPr lang="es-CO" sz="1400" dirty="0">
                <a:solidFill>
                  <a:srgbClr val="5E5C5D"/>
                </a:solidFill>
                <a:latin typeface="Calibri"/>
                <a:cs typeface="Calibri"/>
              </a:rPr>
              <a:t>De acuerdo con la reglamentación establecida en la Institución para los procesos de aprendizaje, el desarrollo de monitorías por parte de los Aprendices Sena en las especialidades que son afines tecnológicamente a su programa de formación en un Centro de Formación del Sena, serán contempladas como alternativa para la etapa productiva. (Reglamento del aprendiz)</a:t>
            </a:r>
          </a:p>
          <a:p>
            <a:pPr algn="just"/>
            <a:endParaRPr lang="es-ES" sz="1400" dirty="0">
              <a:solidFill>
                <a:srgbClr val="5E5C5D"/>
              </a:solidFill>
              <a:latin typeface="Calibri"/>
              <a:cs typeface="Calibri"/>
            </a:endParaRPr>
          </a:p>
          <a:p>
            <a:pPr algn="just"/>
            <a:r>
              <a:rPr lang="es-ES" sz="1400" dirty="0">
                <a:solidFill>
                  <a:srgbClr val="5E5C5D"/>
                </a:solidFill>
                <a:latin typeface="Calibri"/>
                <a:cs typeface="Calibri"/>
              </a:rPr>
              <a:t>Para aplicar a esta alternativa, se requiere que el centro o alguna unidad SENA abra convocatoria de </a:t>
            </a:r>
            <a:r>
              <a:rPr lang="es-ES" sz="1400" dirty="0" err="1">
                <a:solidFill>
                  <a:srgbClr val="5E5C5D"/>
                </a:solidFill>
                <a:latin typeface="Calibri"/>
                <a:cs typeface="Calibri"/>
              </a:rPr>
              <a:t>monitorías</a:t>
            </a:r>
            <a:r>
              <a:rPr lang="es-ES" sz="1400" dirty="0">
                <a:solidFill>
                  <a:srgbClr val="5E5C5D"/>
                </a:solidFill>
                <a:latin typeface="Calibri"/>
                <a:cs typeface="Calibri"/>
              </a:rPr>
              <a:t>. </a:t>
            </a:r>
          </a:p>
        </p:txBody>
      </p:sp>
      <p:sp>
        <p:nvSpPr>
          <p:cNvPr id="9" name="CuadroTexto 8">
            <a:extLst>
              <a:ext uri="{FF2B5EF4-FFF2-40B4-BE49-F238E27FC236}">
                <a16:creationId xmlns:a16="http://schemas.microsoft.com/office/drawing/2014/main" id="{331F1165-A50A-5042-AAB6-97F875A66AA7}"/>
              </a:ext>
            </a:extLst>
          </p:cNvPr>
          <p:cNvSpPr txBox="1"/>
          <p:nvPr/>
        </p:nvSpPr>
        <p:spPr>
          <a:xfrm>
            <a:off x="3783026" y="2892294"/>
            <a:ext cx="5280051" cy="461665"/>
          </a:xfrm>
          <a:prstGeom prst="rect">
            <a:avLst/>
          </a:prstGeom>
          <a:noFill/>
        </p:spPr>
        <p:txBody>
          <a:bodyPr wrap="square" rtlCol="0">
            <a:spAutoFit/>
          </a:bodyPr>
          <a:lstStyle/>
          <a:p>
            <a:r>
              <a:rPr lang="es-ES" sz="2400" b="1" dirty="0">
                <a:solidFill>
                  <a:srgbClr val="5E5C5D"/>
                </a:solidFill>
                <a:latin typeface="Calibri"/>
                <a:cs typeface="Calibri"/>
              </a:rPr>
              <a:t>Apoyo a una unidad productiva familiar</a:t>
            </a:r>
          </a:p>
        </p:txBody>
      </p:sp>
      <p:sp>
        <p:nvSpPr>
          <p:cNvPr id="10" name="CuadroTexto 9">
            <a:extLst>
              <a:ext uri="{FF2B5EF4-FFF2-40B4-BE49-F238E27FC236}">
                <a16:creationId xmlns:a16="http://schemas.microsoft.com/office/drawing/2014/main" id="{B4A292F7-C4F7-724B-AE6B-4972FAE52AB0}"/>
              </a:ext>
            </a:extLst>
          </p:cNvPr>
          <p:cNvSpPr txBox="1"/>
          <p:nvPr/>
        </p:nvSpPr>
        <p:spPr>
          <a:xfrm>
            <a:off x="3770885" y="3348720"/>
            <a:ext cx="5146537" cy="1661993"/>
          </a:xfrm>
          <a:prstGeom prst="rect">
            <a:avLst/>
          </a:prstGeom>
          <a:noFill/>
        </p:spPr>
        <p:txBody>
          <a:bodyPr wrap="square" rtlCol="0">
            <a:spAutoFit/>
          </a:bodyPr>
          <a:lstStyle/>
          <a:p>
            <a:pPr algn="just"/>
            <a:r>
              <a:rPr lang="es-CO" sz="1400" dirty="0">
                <a:solidFill>
                  <a:srgbClr val="5E5C5D"/>
                </a:solidFill>
                <a:latin typeface="Calibri"/>
                <a:cs typeface="Calibri"/>
              </a:rPr>
              <a:t>Donde el aprendiz pueda aplicar en las actividades que desarrolla las competencias adquiridas durante su proceso de formación. En este caso hace su propia concertación con la unidad productiva sobre las condiciones de estadía, esto es, pago de algún auxilio económico o en especie y el certificado de cumplimiento de la pasantía lo brinda el responsable del proceso del aprendiz en la unidad productiva. (Reglamento del aprendiz)</a:t>
            </a:r>
            <a:endParaRPr lang="es-ES" sz="1400" dirty="0">
              <a:solidFill>
                <a:srgbClr val="5E5C5D"/>
              </a:solidFill>
              <a:latin typeface="Calibri"/>
              <a:cs typeface="Calibri"/>
            </a:endParaRPr>
          </a:p>
        </p:txBody>
      </p:sp>
      <p:sp>
        <p:nvSpPr>
          <p:cNvPr id="4" name="CuadroTexto 3"/>
          <p:cNvSpPr txBox="1"/>
          <p:nvPr/>
        </p:nvSpPr>
        <p:spPr>
          <a:xfrm>
            <a:off x="7228267" y="61705"/>
            <a:ext cx="1670328" cy="461665"/>
          </a:xfrm>
          <a:prstGeom prst="rect">
            <a:avLst/>
          </a:prstGeom>
          <a:noFill/>
        </p:spPr>
        <p:txBody>
          <a:bodyPr wrap="square" rtlCol="0">
            <a:spAutoFit/>
          </a:bodyPr>
          <a:lstStyle/>
          <a:p>
            <a:r>
              <a:rPr lang="es-ES" sz="2400" b="1" dirty="0">
                <a:solidFill>
                  <a:srgbClr val="5E5C5D"/>
                </a:solidFill>
                <a:latin typeface="Calibri"/>
                <a:cs typeface="Calibri"/>
              </a:rPr>
              <a:t>Monitoría</a:t>
            </a:r>
          </a:p>
        </p:txBody>
      </p:sp>
      <p:sp>
        <p:nvSpPr>
          <p:cNvPr id="2" name="Rectángulo 1">
            <a:extLst>
              <a:ext uri="{FF2B5EF4-FFF2-40B4-BE49-F238E27FC236}">
                <a16:creationId xmlns:a16="http://schemas.microsoft.com/office/drawing/2014/main" id="{394AF18E-BC55-EF48-8A77-89EDED55857A}"/>
              </a:ext>
            </a:extLst>
          </p:cNvPr>
          <p:cNvSpPr/>
          <p:nvPr/>
        </p:nvSpPr>
        <p:spPr>
          <a:xfrm>
            <a:off x="203041" y="1190546"/>
            <a:ext cx="3223440" cy="3093154"/>
          </a:xfrm>
          <a:prstGeom prst="rect">
            <a:avLst/>
          </a:prstGeom>
        </p:spPr>
        <p:txBody>
          <a:bodyPr wrap="square">
            <a:spAutoFit/>
          </a:bodyPr>
          <a:lstStyle/>
          <a:p>
            <a:r>
              <a:rPr lang="es-CO" sz="2400" b="1" dirty="0">
                <a:solidFill>
                  <a:srgbClr val="5E5C5D"/>
                </a:solidFill>
                <a:latin typeface="Calibri"/>
                <a:cs typeface="Calibri"/>
              </a:rPr>
              <a:t>ARTÍCULO 12. ALTERNATIVAS PARA EL DESARROLLO DE LA ETAPA PRODUCTIVA.</a:t>
            </a:r>
          </a:p>
          <a:p>
            <a:r>
              <a:rPr lang="es-ES" sz="2400" b="1" dirty="0">
                <a:solidFill>
                  <a:srgbClr val="5E5C5D"/>
                </a:solidFill>
                <a:latin typeface="Calibri"/>
                <a:cs typeface="Calibri"/>
              </a:rPr>
              <a:t>R</a:t>
            </a:r>
            <a:r>
              <a:rPr lang="es-CO" sz="2400" b="1" dirty="0">
                <a:solidFill>
                  <a:srgbClr val="5E5C5D"/>
                </a:solidFill>
                <a:latin typeface="Calibri"/>
                <a:cs typeface="Calibri"/>
              </a:rPr>
              <a:t>eglamento del aprendiz SENA.</a:t>
            </a:r>
          </a:p>
          <a:p>
            <a:endParaRPr lang="es-ES" b="1" dirty="0">
              <a:solidFill>
                <a:srgbClr val="000000"/>
              </a:solidFill>
              <a:latin typeface="Arial" panose="020B0604020202020204" pitchFamily="34" charset="0"/>
            </a:endParaRPr>
          </a:p>
          <a:p>
            <a:r>
              <a:rPr lang="es-CO" sz="1100" dirty="0">
                <a:solidFill>
                  <a:srgbClr val="5E5C5D"/>
                </a:solidFill>
                <a:latin typeface="Calibri"/>
                <a:cs typeface="Calibri"/>
                <a:hlinkClick r:id="rId3"/>
              </a:rPr>
              <a:t>http://normograma.sena.edu.co/normograma/docs/acuerdo_sena_0007_2012.htm</a:t>
            </a:r>
            <a:endParaRPr lang="es-CO" sz="1100" dirty="0">
              <a:solidFill>
                <a:srgbClr val="5E5C5D"/>
              </a:solidFill>
              <a:latin typeface="Calibri"/>
              <a:cs typeface="Calibri"/>
            </a:endParaRPr>
          </a:p>
          <a:p>
            <a:endParaRPr lang="es-CO" sz="1100" dirty="0">
              <a:solidFill>
                <a:srgbClr val="5E5C5D"/>
              </a:solidFill>
              <a:latin typeface="Calibri"/>
              <a:cs typeface="Calibri"/>
            </a:endParaRPr>
          </a:p>
        </p:txBody>
      </p:sp>
    </p:spTree>
    <p:extLst>
      <p:ext uri="{BB962C8B-B14F-4D97-AF65-F5344CB8AC3E}">
        <p14:creationId xmlns:p14="http://schemas.microsoft.com/office/powerpoint/2010/main" val="221074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90996" y="378312"/>
            <a:ext cx="2540899" cy="769441"/>
          </a:xfrm>
          <a:prstGeom prst="rect">
            <a:avLst/>
          </a:prstGeom>
          <a:noFill/>
        </p:spPr>
        <p:txBody>
          <a:bodyPr wrap="square" rtlCol="0">
            <a:spAutoFit/>
          </a:bodyPr>
          <a:lstStyle/>
          <a:p>
            <a:r>
              <a:rPr lang="es-ES" sz="2200" b="1" dirty="0">
                <a:solidFill>
                  <a:schemeClr val="bg1"/>
                </a:solidFill>
                <a:latin typeface="Calibri"/>
                <a:cs typeface="Calibri"/>
              </a:rPr>
              <a:t>¿Cuándo inicio mi etapa productiva?</a:t>
            </a:r>
          </a:p>
        </p:txBody>
      </p:sp>
      <p:sp>
        <p:nvSpPr>
          <p:cNvPr id="7" name="CuadroTexto 6"/>
          <p:cNvSpPr txBox="1"/>
          <p:nvPr/>
        </p:nvSpPr>
        <p:spPr>
          <a:xfrm>
            <a:off x="297035" y="2665371"/>
            <a:ext cx="1705021" cy="1011516"/>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10" name="CuadroTexto 9"/>
          <p:cNvSpPr txBox="1"/>
          <p:nvPr/>
        </p:nvSpPr>
        <p:spPr>
          <a:xfrm>
            <a:off x="5452234" y="1328981"/>
            <a:ext cx="3479643" cy="1569660"/>
          </a:xfrm>
          <a:prstGeom prst="rect">
            <a:avLst/>
          </a:prstGeom>
          <a:noFill/>
        </p:spPr>
        <p:txBody>
          <a:bodyPr wrap="square" rtlCol="0">
            <a:spAutoFit/>
          </a:bodyPr>
          <a:lstStyle/>
          <a:p>
            <a:pPr algn="just"/>
            <a:r>
              <a:rPr lang="es-ES" sz="1600" dirty="0">
                <a:latin typeface="Calibri"/>
                <a:cs typeface="Calibri"/>
              </a:rPr>
              <a:t>Una vez informa de la alternativa, el SENA –Centro de formación le asigna un instructor de seguimiento con el que establecerán los formatos y  evidencias que debe presentar de acuerdo al plan de trabajo acordado</a:t>
            </a:r>
            <a:r>
              <a:rPr lang="es-ES" sz="1400" b="1" i="1" dirty="0">
                <a:latin typeface="Calibri"/>
                <a:cs typeface="Calibri"/>
              </a:rPr>
              <a:t>. </a:t>
            </a:r>
            <a:endParaRPr lang="es-ES" sz="1100" b="1" dirty="0">
              <a:latin typeface="Calibri"/>
              <a:cs typeface="Calibri"/>
            </a:endParaRPr>
          </a:p>
        </p:txBody>
      </p:sp>
      <p:sp>
        <p:nvSpPr>
          <p:cNvPr id="14" name="CuadroTexto 13">
            <a:extLst>
              <a:ext uri="{FF2B5EF4-FFF2-40B4-BE49-F238E27FC236}">
                <a16:creationId xmlns:a16="http://schemas.microsoft.com/office/drawing/2014/main" id="{CE8DF5BB-4AE7-2A4E-A54D-905A5DA9334C}"/>
              </a:ext>
            </a:extLst>
          </p:cNvPr>
          <p:cNvSpPr txBox="1"/>
          <p:nvPr/>
        </p:nvSpPr>
        <p:spPr>
          <a:xfrm>
            <a:off x="153539" y="1124628"/>
            <a:ext cx="2338598" cy="1169551"/>
          </a:xfrm>
          <a:prstGeom prst="rect">
            <a:avLst/>
          </a:prstGeom>
          <a:noFill/>
        </p:spPr>
        <p:txBody>
          <a:bodyPr wrap="square" rtlCol="0">
            <a:spAutoFit/>
          </a:bodyPr>
          <a:lstStyle/>
          <a:p>
            <a:pPr algn="just"/>
            <a:r>
              <a:rPr lang="es-ES" sz="1400" dirty="0"/>
              <a:t>Cuando logras aprobar los resultados de aprendizaje de la etapa lectiva y postulando la alternativa el centro de formación, avala el inicio. </a:t>
            </a:r>
          </a:p>
        </p:txBody>
      </p:sp>
      <p:sp>
        <p:nvSpPr>
          <p:cNvPr id="2" name="Rectángulo 1">
            <a:extLst>
              <a:ext uri="{FF2B5EF4-FFF2-40B4-BE49-F238E27FC236}">
                <a16:creationId xmlns:a16="http://schemas.microsoft.com/office/drawing/2014/main" id="{AE216282-4D39-0341-B100-B7877A8FBEF0}"/>
              </a:ext>
            </a:extLst>
          </p:cNvPr>
          <p:cNvSpPr/>
          <p:nvPr/>
        </p:nvSpPr>
        <p:spPr>
          <a:xfrm>
            <a:off x="2864957" y="1267828"/>
            <a:ext cx="2502018" cy="1107996"/>
          </a:xfrm>
          <a:prstGeom prst="rect">
            <a:avLst/>
          </a:prstGeom>
        </p:spPr>
        <p:txBody>
          <a:bodyPr wrap="square">
            <a:spAutoFit/>
          </a:bodyPr>
          <a:lstStyle/>
          <a:p>
            <a:r>
              <a:rPr lang="es-ES" sz="2200" b="1" dirty="0">
                <a:solidFill>
                  <a:schemeClr val="bg1"/>
                </a:solidFill>
                <a:latin typeface="Calibri"/>
                <a:cs typeface="Calibri"/>
              </a:rPr>
              <a:t>¿Qué debo hacer para solicitar mi etapa productiva? </a:t>
            </a:r>
          </a:p>
        </p:txBody>
      </p:sp>
      <p:sp>
        <p:nvSpPr>
          <p:cNvPr id="3" name="Rectángulo 2">
            <a:extLst>
              <a:ext uri="{FF2B5EF4-FFF2-40B4-BE49-F238E27FC236}">
                <a16:creationId xmlns:a16="http://schemas.microsoft.com/office/drawing/2014/main" id="{A1931DE3-618D-0643-9FE9-805CD9DBE6D0}"/>
              </a:ext>
            </a:extLst>
          </p:cNvPr>
          <p:cNvSpPr/>
          <p:nvPr/>
        </p:nvSpPr>
        <p:spPr>
          <a:xfrm>
            <a:off x="5736" y="2551808"/>
            <a:ext cx="2711418" cy="1107996"/>
          </a:xfrm>
          <a:prstGeom prst="rect">
            <a:avLst/>
          </a:prstGeom>
        </p:spPr>
        <p:txBody>
          <a:bodyPr wrap="square">
            <a:spAutoFit/>
          </a:bodyPr>
          <a:lstStyle/>
          <a:p>
            <a:r>
              <a:rPr lang="es-ES" sz="2200" b="1" dirty="0">
                <a:solidFill>
                  <a:schemeClr val="bg1"/>
                </a:solidFill>
                <a:latin typeface="Calibri"/>
                <a:cs typeface="Calibri"/>
              </a:rPr>
              <a:t>¿Cuánto tiempo tengo para realizar  mi etapa productiva ?</a:t>
            </a:r>
          </a:p>
        </p:txBody>
      </p:sp>
      <p:sp>
        <p:nvSpPr>
          <p:cNvPr id="18" name="CuadroTexto 17">
            <a:extLst>
              <a:ext uri="{FF2B5EF4-FFF2-40B4-BE49-F238E27FC236}">
                <a16:creationId xmlns:a16="http://schemas.microsoft.com/office/drawing/2014/main" id="{52B7AD5A-B030-784B-BFA3-124BB7456A8D}"/>
              </a:ext>
            </a:extLst>
          </p:cNvPr>
          <p:cNvSpPr txBox="1"/>
          <p:nvPr/>
        </p:nvSpPr>
        <p:spPr>
          <a:xfrm>
            <a:off x="80880" y="3633568"/>
            <a:ext cx="2561130" cy="1169551"/>
          </a:xfrm>
          <a:prstGeom prst="rect">
            <a:avLst/>
          </a:prstGeom>
          <a:noFill/>
        </p:spPr>
        <p:txBody>
          <a:bodyPr wrap="square" rtlCol="0">
            <a:spAutoFit/>
          </a:bodyPr>
          <a:lstStyle/>
          <a:p>
            <a:pPr algn="just"/>
            <a:r>
              <a:rPr lang="es-ES" sz="1400" dirty="0"/>
              <a:t>De la fecha de finalización de la etapa lectiva, tiene 24 meses para presentar evidencias de la realización de la etapa productiva . </a:t>
            </a:r>
          </a:p>
        </p:txBody>
      </p:sp>
      <p:sp>
        <p:nvSpPr>
          <p:cNvPr id="19" name="CuadroTexto 18">
            <a:extLst>
              <a:ext uri="{FF2B5EF4-FFF2-40B4-BE49-F238E27FC236}">
                <a16:creationId xmlns:a16="http://schemas.microsoft.com/office/drawing/2014/main" id="{D840AAF2-E8B0-C241-A993-E3D5EE4CEAC3}"/>
              </a:ext>
            </a:extLst>
          </p:cNvPr>
          <p:cNvSpPr txBox="1"/>
          <p:nvPr/>
        </p:nvSpPr>
        <p:spPr>
          <a:xfrm>
            <a:off x="2846223" y="2413193"/>
            <a:ext cx="2342235" cy="1384995"/>
          </a:xfrm>
          <a:prstGeom prst="rect">
            <a:avLst/>
          </a:prstGeom>
          <a:noFill/>
        </p:spPr>
        <p:txBody>
          <a:bodyPr wrap="square" rtlCol="0">
            <a:spAutoFit/>
          </a:bodyPr>
          <a:lstStyle/>
          <a:p>
            <a:pPr algn="just"/>
            <a:r>
              <a:rPr lang="es-ES" sz="1400" dirty="0">
                <a:solidFill>
                  <a:schemeClr val="bg1"/>
                </a:solidFill>
              </a:rPr>
              <a:t>Una vez tiene claro cual alternativa le es más conveniente, debe comunicar a la coordinación académica su solicitud con la alternativa que proyecta realizar. </a:t>
            </a:r>
          </a:p>
        </p:txBody>
      </p:sp>
      <p:sp>
        <p:nvSpPr>
          <p:cNvPr id="4" name="Rectángulo 3">
            <a:extLst>
              <a:ext uri="{FF2B5EF4-FFF2-40B4-BE49-F238E27FC236}">
                <a16:creationId xmlns:a16="http://schemas.microsoft.com/office/drawing/2014/main" id="{FD34DC1D-31D0-9341-8015-3C2FAA7968D4}"/>
              </a:ext>
            </a:extLst>
          </p:cNvPr>
          <p:cNvSpPr/>
          <p:nvPr/>
        </p:nvSpPr>
        <p:spPr>
          <a:xfrm>
            <a:off x="5366975" y="725705"/>
            <a:ext cx="3777025" cy="646331"/>
          </a:xfrm>
          <a:prstGeom prst="rect">
            <a:avLst/>
          </a:prstGeom>
        </p:spPr>
        <p:txBody>
          <a:bodyPr wrap="square">
            <a:spAutoFit/>
          </a:bodyPr>
          <a:lstStyle/>
          <a:p>
            <a:r>
              <a:rPr lang="es-ES" b="1" dirty="0">
                <a:solidFill>
                  <a:srgbClr val="5E5C5D"/>
                </a:solidFill>
                <a:cs typeface="Calibri"/>
              </a:rPr>
              <a:t>¿Qué presento durante el desarrollo de la etapa productiva? </a:t>
            </a:r>
          </a:p>
        </p:txBody>
      </p:sp>
      <p:pic>
        <p:nvPicPr>
          <p:cNvPr id="6" name="Imagen 5">
            <a:extLst>
              <a:ext uri="{FF2B5EF4-FFF2-40B4-BE49-F238E27FC236}">
                <a16:creationId xmlns:a16="http://schemas.microsoft.com/office/drawing/2014/main" id="{63768376-7ED8-0844-A2A0-006A270CED19}"/>
              </a:ext>
            </a:extLst>
          </p:cNvPr>
          <p:cNvPicPr>
            <a:picLocks noChangeAspect="1"/>
          </p:cNvPicPr>
          <p:nvPr/>
        </p:nvPicPr>
        <p:blipFill>
          <a:blip r:embed="rId3"/>
          <a:stretch>
            <a:fillRect/>
          </a:stretch>
        </p:blipFill>
        <p:spPr>
          <a:xfrm>
            <a:off x="6347505" y="3264609"/>
            <a:ext cx="1555524" cy="2060668"/>
          </a:xfrm>
          <a:prstGeom prst="rect">
            <a:avLst/>
          </a:prstGeom>
        </p:spPr>
      </p:pic>
      <p:sp>
        <p:nvSpPr>
          <p:cNvPr id="8" name="CuadroTexto 7">
            <a:extLst>
              <a:ext uri="{FF2B5EF4-FFF2-40B4-BE49-F238E27FC236}">
                <a16:creationId xmlns:a16="http://schemas.microsoft.com/office/drawing/2014/main" id="{D9D1B642-9C0C-DF41-B9BA-299E7CA7E790}"/>
              </a:ext>
            </a:extLst>
          </p:cNvPr>
          <p:cNvSpPr txBox="1"/>
          <p:nvPr/>
        </p:nvSpPr>
        <p:spPr>
          <a:xfrm>
            <a:off x="9433249" y="2715208"/>
            <a:ext cx="0" cy="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Tree>
    <p:extLst>
      <p:ext uri="{BB962C8B-B14F-4D97-AF65-F5344CB8AC3E}">
        <p14:creationId xmlns:p14="http://schemas.microsoft.com/office/powerpoint/2010/main" val="377962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1264</TotalTime>
  <Words>1019</Words>
  <Application>Microsoft Office PowerPoint</Application>
  <PresentationFormat>Presentación en pantalla (16:9)</PresentationFormat>
  <Paragraphs>73</Paragraphs>
  <Slides>9</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Edwin Mauricio Lamprea Hernández</cp:lastModifiedBy>
  <cp:revision>59</cp:revision>
  <dcterms:created xsi:type="dcterms:W3CDTF">2015-08-06T22:24:59Z</dcterms:created>
  <dcterms:modified xsi:type="dcterms:W3CDTF">2020-05-01T20:02:14Z</dcterms:modified>
</cp:coreProperties>
</file>