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7" r:id="rId11"/>
    <p:sldId id="272"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288" r:id="rId26"/>
    <p:sldId id="290" r:id="rId27"/>
    <p:sldId id="282" r:id="rId28"/>
    <p:sldId id="283" r:id="rId29"/>
    <p:sldId id="284" r:id="rId30"/>
    <p:sldId id="285" r:id="rId31"/>
    <p:sldId id="286" r:id="rId32"/>
    <p:sldId id="287" r:id="rId33"/>
    <p:sldId id="289" r:id="rId34"/>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81786" autoAdjust="0"/>
  </p:normalViewPr>
  <p:slideViewPr>
    <p:cSldViewPr snapToGrid="0">
      <p:cViewPr varScale="1">
        <p:scale>
          <a:sx n="93" d="100"/>
          <a:sy n="93" d="100"/>
        </p:scale>
        <p:origin x="122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hyperlink" Target="https://codesandbox.io/s/twilight-microservice-7kxru?file=/src/index.js:701-707" TargetMode="Externa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 Id="rId9" Type="http://schemas.openxmlformats.org/officeDocument/2006/relationships/hyperlink" Target="https://codesandbox.io/s/twilight-microservice-7kxru?file=/src/index.js:701-707" TargetMode="External"/></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B2A8A6C-298F-4C4B-BD5C-A8FFF0A85D6D}"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6948851F-55EB-47B9-B6E4-C28A70BAE95F}">
      <dgm:prSet/>
      <dgm:spPr/>
      <dgm:t>
        <a:bodyPr/>
        <a:lstStyle/>
        <a:p>
          <a:pPr>
            <a:defRPr cap="all"/>
          </a:pPr>
          <a:r>
            <a:rPr lang="en-US" b="1" i="0"/>
            <a:t>GET </a:t>
          </a:r>
          <a:r>
            <a:rPr lang="en-US" b="0" i="0"/>
            <a:t>− Provides read-only access to a resource.</a:t>
          </a:r>
          <a:endParaRPr lang="en-US"/>
        </a:p>
      </dgm:t>
    </dgm:pt>
    <dgm:pt modelId="{A3245694-F591-427E-8D05-9710E70E6853}" type="parTrans" cxnId="{ED3F5E63-05C0-4C01-9F7D-43AB28FF2C81}">
      <dgm:prSet/>
      <dgm:spPr/>
      <dgm:t>
        <a:bodyPr/>
        <a:lstStyle/>
        <a:p>
          <a:endParaRPr lang="en-US"/>
        </a:p>
      </dgm:t>
    </dgm:pt>
    <dgm:pt modelId="{C0F672B7-D66D-4CB1-A0E8-FD4BF442A0FC}" type="sibTrans" cxnId="{ED3F5E63-05C0-4C01-9F7D-43AB28FF2C81}">
      <dgm:prSet/>
      <dgm:spPr/>
      <dgm:t>
        <a:bodyPr/>
        <a:lstStyle/>
        <a:p>
          <a:endParaRPr lang="en-US"/>
        </a:p>
      </dgm:t>
    </dgm:pt>
    <dgm:pt modelId="{72F84CF0-D194-49FE-944D-5A50ECC385D5}">
      <dgm:prSet/>
      <dgm:spPr/>
      <dgm:t>
        <a:bodyPr/>
        <a:lstStyle/>
        <a:p>
          <a:pPr>
            <a:defRPr cap="all"/>
          </a:pPr>
          <a:r>
            <a:rPr lang="en-US" b="1" i="0"/>
            <a:t>POST </a:t>
          </a:r>
          <a:r>
            <a:rPr lang="en-US" b="0" i="0"/>
            <a:t>− Creates a new resource.</a:t>
          </a:r>
          <a:endParaRPr lang="en-US"/>
        </a:p>
      </dgm:t>
    </dgm:pt>
    <dgm:pt modelId="{9F241ABF-6298-45C7-BA0A-4CA3BC5AB868}" type="parTrans" cxnId="{E43AEA00-74AC-454E-91FD-367566307AB1}">
      <dgm:prSet/>
      <dgm:spPr/>
      <dgm:t>
        <a:bodyPr/>
        <a:lstStyle/>
        <a:p>
          <a:endParaRPr lang="en-US"/>
        </a:p>
      </dgm:t>
    </dgm:pt>
    <dgm:pt modelId="{EAC70749-4FE9-47F8-B03D-82DB81F8457D}" type="sibTrans" cxnId="{E43AEA00-74AC-454E-91FD-367566307AB1}">
      <dgm:prSet/>
      <dgm:spPr/>
      <dgm:t>
        <a:bodyPr/>
        <a:lstStyle/>
        <a:p>
          <a:endParaRPr lang="en-US"/>
        </a:p>
      </dgm:t>
    </dgm:pt>
    <dgm:pt modelId="{EEB132D9-4EC0-47AC-A3CF-FC65DD7C801A}">
      <dgm:prSet/>
      <dgm:spPr/>
      <dgm:t>
        <a:bodyPr/>
        <a:lstStyle/>
        <a:p>
          <a:pPr>
            <a:defRPr cap="all"/>
          </a:pPr>
          <a:r>
            <a:rPr lang="en-US" b="1" i="0"/>
            <a:t>DELETE </a:t>
          </a:r>
          <a:r>
            <a:rPr lang="en-US" b="0" i="0"/>
            <a:t>− Removes a resource.</a:t>
          </a:r>
          <a:endParaRPr lang="en-US"/>
        </a:p>
      </dgm:t>
    </dgm:pt>
    <dgm:pt modelId="{6540E421-F482-41E5-BC54-4B1C5AD0D06B}" type="parTrans" cxnId="{16BC2CF9-7D59-411A-9E68-D202AD7EA00F}">
      <dgm:prSet/>
      <dgm:spPr/>
      <dgm:t>
        <a:bodyPr/>
        <a:lstStyle/>
        <a:p>
          <a:endParaRPr lang="en-US"/>
        </a:p>
      </dgm:t>
    </dgm:pt>
    <dgm:pt modelId="{50AD64A2-0B84-4220-AA78-5BC35C411F77}" type="sibTrans" cxnId="{16BC2CF9-7D59-411A-9E68-D202AD7EA00F}">
      <dgm:prSet/>
      <dgm:spPr/>
      <dgm:t>
        <a:bodyPr/>
        <a:lstStyle/>
        <a:p>
          <a:endParaRPr lang="en-US"/>
        </a:p>
      </dgm:t>
    </dgm:pt>
    <dgm:pt modelId="{A28D9217-FBD7-42DF-BA8F-4917DFA458ED}">
      <dgm:prSet/>
      <dgm:spPr/>
      <dgm:t>
        <a:bodyPr/>
        <a:lstStyle/>
        <a:p>
          <a:pPr>
            <a:defRPr cap="all"/>
          </a:pPr>
          <a:r>
            <a:rPr lang="en-US" b="1" i="0"/>
            <a:t>PUT </a:t>
          </a:r>
          <a:r>
            <a:rPr lang="en-US" b="0" i="0"/>
            <a:t>− Updates an existing resource or creates a new resource.</a:t>
          </a:r>
          <a:endParaRPr lang="en-US"/>
        </a:p>
      </dgm:t>
    </dgm:pt>
    <dgm:pt modelId="{C1D1356D-ED35-4B4C-9B77-9FFE60C0686A}" type="parTrans" cxnId="{C500B6ED-0D13-4313-82E0-8098DF535227}">
      <dgm:prSet/>
      <dgm:spPr/>
      <dgm:t>
        <a:bodyPr/>
        <a:lstStyle/>
        <a:p>
          <a:endParaRPr lang="en-US"/>
        </a:p>
      </dgm:t>
    </dgm:pt>
    <dgm:pt modelId="{41C6E6F1-5A79-4B77-84EF-07E44DD4D288}" type="sibTrans" cxnId="{C500B6ED-0D13-4313-82E0-8098DF535227}">
      <dgm:prSet/>
      <dgm:spPr/>
      <dgm:t>
        <a:bodyPr/>
        <a:lstStyle/>
        <a:p>
          <a:endParaRPr lang="en-US"/>
        </a:p>
      </dgm:t>
    </dgm:pt>
    <dgm:pt modelId="{FF22E675-E4E0-4725-88A3-6E6D5A3D1852}" type="pres">
      <dgm:prSet presAssocID="{EB2A8A6C-298F-4C4B-BD5C-A8FFF0A85D6D}" presName="root" presStyleCnt="0">
        <dgm:presLayoutVars>
          <dgm:dir/>
          <dgm:resizeHandles val="exact"/>
        </dgm:presLayoutVars>
      </dgm:prSet>
      <dgm:spPr/>
    </dgm:pt>
    <dgm:pt modelId="{7C218B11-E416-4498-955A-C3ED1E5A8440}" type="pres">
      <dgm:prSet presAssocID="{6948851F-55EB-47B9-B6E4-C28A70BAE95F}" presName="compNode" presStyleCnt="0"/>
      <dgm:spPr/>
    </dgm:pt>
    <dgm:pt modelId="{A280A150-8BE4-4C59-987F-58DC4CF18E09}" type="pres">
      <dgm:prSet presAssocID="{6948851F-55EB-47B9-B6E4-C28A70BAE95F}" presName="iconBgRect" presStyleLbl="bgShp" presStyleIdx="0" presStyleCnt="4"/>
      <dgm:spPr>
        <a:prstGeom prst="round2DiagRect">
          <a:avLst>
            <a:gd name="adj1" fmla="val 29727"/>
            <a:gd name="adj2" fmla="val 0"/>
          </a:avLst>
        </a:prstGeom>
      </dgm:spPr>
    </dgm:pt>
    <dgm:pt modelId="{1E26FA59-DA8A-4BF4-A285-AE696A524ED3}" type="pres">
      <dgm:prSet presAssocID="{6948851F-55EB-47B9-B6E4-C28A70BAE95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14D7FDFF-9D35-4CD7-8AE2-13BB28BA3359}" type="pres">
      <dgm:prSet presAssocID="{6948851F-55EB-47B9-B6E4-C28A70BAE95F}" presName="spaceRect" presStyleCnt="0"/>
      <dgm:spPr/>
    </dgm:pt>
    <dgm:pt modelId="{FF0B7E49-0677-4A43-8760-A35F6E62C641}" type="pres">
      <dgm:prSet presAssocID="{6948851F-55EB-47B9-B6E4-C28A70BAE95F}" presName="textRect" presStyleLbl="revTx" presStyleIdx="0" presStyleCnt="4">
        <dgm:presLayoutVars>
          <dgm:chMax val="1"/>
          <dgm:chPref val="1"/>
        </dgm:presLayoutVars>
      </dgm:prSet>
      <dgm:spPr/>
    </dgm:pt>
    <dgm:pt modelId="{6FF2F60F-C7FB-4B63-90F8-57E751DE8D05}" type="pres">
      <dgm:prSet presAssocID="{C0F672B7-D66D-4CB1-A0E8-FD4BF442A0FC}" presName="sibTrans" presStyleCnt="0"/>
      <dgm:spPr/>
    </dgm:pt>
    <dgm:pt modelId="{9D21CC77-E6F1-4960-93BD-2AC7A3FD1FCD}" type="pres">
      <dgm:prSet presAssocID="{72F84CF0-D194-49FE-944D-5A50ECC385D5}" presName="compNode" presStyleCnt="0"/>
      <dgm:spPr/>
    </dgm:pt>
    <dgm:pt modelId="{DCB020AF-4B10-4548-B760-52A3EEADC623}" type="pres">
      <dgm:prSet presAssocID="{72F84CF0-D194-49FE-944D-5A50ECC385D5}" presName="iconBgRect" presStyleLbl="bgShp" presStyleIdx="1" presStyleCnt="4"/>
      <dgm:spPr>
        <a:prstGeom prst="round2DiagRect">
          <a:avLst>
            <a:gd name="adj1" fmla="val 29727"/>
            <a:gd name="adj2" fmla="val 0"/>
          </a:avLst>
        </a:prstGeom>
      </dgm:spPr>
    </dgm:pt>
    <dgm:pt modelId="{1346C539-EF09-4AC4-8645-A6F7A01AF380}" type="pres">
      <dgm:prSet presAssocID="{72F84CF0-D194-49FE-944D-5A50ECC385D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ypewriter"/>
        </a:ext>
      </dgm:extLst>
    </dgm:pt>
    <dgm:pt modelId="{F1EC1F25-88CD-4A9C-8497-8A806CF9856A}" type="pres">
      <dgm:prSet presAssocID="{72F84CF0-D194-49FE-944D-5A50ECC385D5}" presName="spaceRect" presStyleCnt="0"/>
      <dgm:spPr/>
    </dgm:pt>
    <dgm:pt modelId="{FBCB16B9-89B1-44DA-B475-15FF954E7FE6}" type="pres">
      <dgm:prSet presAssocID="{72F84CF0-D194-49FE-944D-5A50ECC385D5}" presName="textRect" presStyleLbl="revTx" presStyleIdx="1" presStyleCnt="4">
        <dgm:presLayoutVars>
          <dgm:chMax val="1"/>
          <dgm:chPref val="1"/>
        </dgm:presLayoutVars>
      </dgm:prSet>
      <dgm:spPr/>
    </dgm:pt>
    <dgm:pt modelId="{55FC93E9-B90F-4B4C-9E75-D66B3B91FB8E}" type="pres">
      <dgm:prSet presAssocID="{EAC70749-4FE9-47F8-B03D-82DB81F8457D}" presName="sibTrans" presStyleCnt="0"/>
      <dgm:spPr/>
    </dgm:pt>
    <dgm:pt modelId="{52CBA187-5854-4F5B-861E-F3C86A8978B6}" type="pres">
      <dgm:prSet presAssocID="{EEB132D9-4EC0-47AC-A3CF-FC65DD7C801A}" presName="compNode" presStyleCnt="0"/>
      <dgm:spPr/>
    </dgm:pt>
    <dgm:pt modelId="{512AFC6B-BB89-4D14-AD32-852D37B67539}" type="pres">
      <dgm:prSet presAssocID="{EEB132D9-4EC0-47AC-A3CF-FC65DD7C801A}" presName="iconBgRect" presStyleLbl="bgShp" presStyleIdx="2" presStyleCnt="4"/>
      <dgm:spPr>
        <a:prstGeom prst="round2DiagRect">
          <a:avLst>
            <a:gd name="adj1" fmla="val 29727"/>
            <a:gd name="adj2" fmla="val 0"/>
          </a:avLst>
        </a:prstGeom>
      </dgm:spPr>
    </dgm:pt>
    <dgm:pt modelId="{9332D251-1D7B-43F7-A8A8-C3C6E317697E}" type="pres">
      <dgm:prSet presAssocID="{EEB132D9-4EC0-47AC-A3CF-FC65DD7C801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rbage"/>
        </a:ext>
      </dgm:extLst>
    </dgm:pt>
    <dgm:pt modelId="{DC302055-8292-4915-9A18-A3EFBA20E6E9}" type="pres">
      <dgm:prSet presAssocID="{EEB132D9-4EC0-47AC-A3CF-FC65DD7C801A}" presName="spaceRect" presStyleCnt="0"/>
      <dgm:spPr/>
    </dgm:pt>
    <dgm:pt modelId="{95E829BC-A8C8-42BF-8B50-8C84F87D1AA7}" type="pres">
      <dgm:prSet presAssocID="{EEB132D9-4EC0-47AC-A3CF-FC65DD7C801A}" presName="textRect" presStyleLbl="revTx" presStyleIdx="2" presStyleCnt="4">
        <dgm:presLayoutVars>
          <dgm:chMax val="1"/>
          <dgm:chPref val="1"/>
        </dgm:presLayoutVars>
      </dgm:prSet>
      <dgm:spPr/>
    </dgm:pt>
    <dgm:pt modelId="{73AE0A2C-9BD9-44D4-9FC6-3DB929CB2049}" type="pres">
      <dgm:prSet presAssocID="{50AD64A2-0B84-4220-AA78-5BC35C411F77}" presName="sibTrans" presStyleCnt="0"/>
      <dgm:spPr/>
    </dgm:pt>
    <dgm:pt modelId="{F981EB99-A252-4E20-BEC1-639057C88724}" type="pres">
      <dgm:prSet presAssocID="{A28D9217-FBD7-42DF-BA8F-4917DFA458ED}" presName="compNode" presStyleCnt="0"/>
      <dgm:spPr/>
    </dgm:pt>
    <dgm:pt modelId="{35705825-1B7C-4893-B5FE-AB3F8D76EAAC}" type="pres">
      <dgm:prSet presAssocID="{A28D9217-FBD7-42DF-BA8F-4917DFA458ED}" presName="iconBgRect" presStyleLbl="bgShp" presStyleIdx="3" presStyleCnt="4"/>
      <dgm:spPr>
        <a:prstGeom prst="round2DiagRect">
          <a:avLst>
            <a:gd name="adj1" fmla="val 29727"/>
            <a:gd name="adj2" fmla="val 0"/>
          </a:avLst>
        </a:prstGeom>
      </dgm:spPr>
    </dgm:pt>
    <dgm:pt modelId="{0D818CD4-CA66-44D7-A434-444BFA81DE1B}" type="pres">
      <dgm:prSet presAssocID="{A28D9217-FBD7-42DF-BA8F-4917DFA458E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BCC29B6F-2FBA-46CC-BFE2-DF6A9F3392EE}" type="pres">
      <dgm:prSet presAssocID="{A28D9217-FBD7-42DF-BA8F-4917DFA458ED}" presName="spaceRect" presStyleCnt="0"/>
      <dgm:spPr/>
    </dgm:pt>
    <dgm:pt modelId="{12A3D005-3AF3-4EF0-B74E-EEC1AD6AD7C3}" type="pres">
      <dgm:prSet presAssocID="{A28D9217-FBD7-42DF-BA8F-4917DFA458ED}" presName="textRect" presStyleLbl="revTx" presStyleIdx="3" presStyleCnt="4">
        <dgm:presLayoutVars>
          <dgm:chMax val="1"/>
          <dgm:chPref val="1"/>
        </dgm:presLayoutVars>
      </dgm:prSet>
      <dgm:spPr/>
    </dgm:pt>
  </dgm:ptLst>
  <dgm:cxnLst>
    <dgm:cxn modelId="{E43AEA00-74AC-454E-91FD-367566307AB1}" srcId="{EB2A8A6C-298F-4C4B-BD5C-A8FFF0A85D6D}" destId="{72F84CF0-D194-49FE-944D-5A50ECC385D5}" srcOrd="1" destOrd="0" parTransId="{9F241ABF-6298-45C7-BA0A-4CA3BC5AB868}" sibTransId="{EAC70749-4FE9-47F8-B03D-82DB81F8457D}"/>
    <dgm:cxn modelId="{A792C85E-C5A7-432C-A6B4-8AEAF80E9490}" type="presOf" srcId="{6948851F-55EB-47B9-B6E4-C28A70BAE95F}" destId="{FF0B7E49-0677-4A43-8760-A35F6E62C641}" srcOrd="0" destOrd="0" presId="urn:microsoft.com/office/officeart/2018/5/layout/IconLeafLabelList"/>
    <dgm:cxn modelId="{ED3F5E63-05C0-4C01-9F7D-43AB28FF2C81}" srcId="{EB2A8A6C-298F-4C4B-BD5C-A8FFF0A85D6D}" destId="{6948851F-55EB-47B9-B6E4-C28A70BAE95F}" srcOrd="0" destOrd="0" parTransId="{A3245694-F591-427E-8D05-9710E70E6853}" sibTransId="{C0F672B7-D66D-4CB1-A0E8-FD4BF442A0FC}"/>
    <dgm:cxn modelId="{2861B974-9267-49E9-81D8-5E8D28CFA571}" type="presOf" srcId="{EB2A8A6C-298F-4C4B-BD5C-A8FFF0A85D6D}" destId="{FF22E675-E4E0-4725-88A3-6E6D5A3D1852}" srcOrd="0" destOrd="0" presId="urn:microsoft.com/office/officeart/2018/5/layout/IconLeafLabelList"/>
    <dgm:cxn modelId="{1CD1BF7A-4E5E-4BFE-AB3C-C9E5568AFCE5}" type="presOf" srcId="{A28D9217-FBD7-42DF-BA8F-4917DFA458ED}" destId="{12A3D005-3AF3-4EF0-B74E-EEC1AD6AD7C3}" srcOrd="0" destOrd="0" presId="urn:microsoft.com/office/officeart/2018/5/layout/IconLeafLabelList"/>
    <dgm:cxn modelId="{B993288E-D8D9-486F-A40A-FD6412966A87}" type="presOf" srcId="{72F84CF0-D194-49FE-944D-5A50ECC385D5}" destId="{FBCB16B9-89B1-44DA-B475-15FF954E7FE6}" srcOrd="0" destOrd="0" presId="urn:microsoft.com/office/officeart/2018/5/layout/IconLeafLabelList"/>
    <dgm:cxn modelId="{EC5DFEB1-B9F1-430A-A1F2-A7652DE7F5F3}" type="presOf" srcId="{EEB132D9-4EC0-47AC-A3CF-FC65DD7C801A}" destId="{95E829BC-A8C8-42BF-8B50-8C84F87D1AA7}" srcOrd="0" destOrd="0" presId="urn:microsoft.com/office/officeart/2018/5/layout/IconLeafLabelList"/>
    <dgm:cxn modelId="{C500B6ED-0D13-4313-82E0-8098DF535227}" srcId="{EB2A8A6C-298F-4C4B-BD5C-A8FFF0A85D6D}" destId="{A28D9217-FBD7-42DF-BA8F-4917DFA458ED}" srcOrd="3" destOrd="0" parTransId="{C1D1356D-ED35-4B4C-9B77-9FFE60C0686A}" sibTransId="{41C6E6F1-5A79-4B77-84EF-07E44DD4D288}"/>
    <dgm:cxn modelId="{16BC2CF9-7D59-411A-9E68-D202AD7EA00F}" srcId="{EB2A8A6C-298F-4C4B-BD5C-A8FFF0A85D6D}" destId="{EEB132D9-4EC0-47AC-A3CF-FC65DD7C801A}" srcOrd="2" destOrd="0" parTransId="{6540E421-F482-41E5-BC54-4B1C5AD0D06B}" sibTransId="{50AD64A2-0B84-4220-AA78-5BC35C411F77}"/>
    <dgm:cxn modelId="{9C442F4D-681E-4380-8A48-39C8575797F6}" type="presParOf" srcId="{FF22E675-E4E0-4725-88A3-6E6D5A3D1852}" destId="{7C218B11-E416-4498-955A-C3ED1E5A8440}" srcOrd="0" destOrd="0" presId="urn:microsoft.com/office/officeart/2018/5/layout/IconLeafLabelList"/>
    <dgm:cxn modelId="{2889FBE9-C289-4182-9B7D-41570C54059A}" type="presParOf" srcId="{7C218B11-E416-4498-955A-C3ED1E5A8440}" destId="{A280A150-8BE4-4C59-987F-58DC4CF18E09}" srcOrd="0" destOrd="0" presId="urn:microsoft.com/office/officeart/2018/5/layout/IconLeafLabelList"/>
    <dgm:cxn modelId="{02740729-861E-4C0B-A0E1-9B18B45F3C6C}" type="presParOf" srcId="{7C218B11-E416-4498-955A-C3ED1E5A8440}" destId="{1E26FA59-DA8A-4BF4-A285-AE696A524ED3}" srcOrd="1" destOrd="0" presId="urn:microsoft.com/office/officeart/2018/5/layout/IconLeafLabelList"/>
    <dgm:cxn modelId="{FD8702AA-A800-418C-9B68-2BCB090C7EEF}" type="presParOf" srcId="{7C218B11-E416-4498-955A-C3ED1E5A8440}" destId="{14D7FDFF-9D35-4CD7-8AE2-13BB28BA3359}" srcOrd="2" destOrd="0" presId="urn:microsoft.com/office/officeart/2018/5/layout/IconLeafLabelList"/>
    <dgm:cxn modelId="{86AD1067-3234-4349-8EA0-B90301BC7CE1}" type="presParOf" srcId="{7C218B11-E416-4498-955A-C3ED1E5A8440}" destId="{FF0B7E49-0677-4A43-8760-A35F6E62C641}" srcOrd="3" destOrd="0" presId="urn:microsoft.com/office/officeart/2018/5/layout/IconLeafLabelList"/>
    <dgm:cxn modelId="{9D8AE5D8-A9E2-459F-BCE6-CD1BF770006E}" type="presParOf" srcId="{FF22E675-E4E0-4725-88A3-6E6D5A3D1852}" destId="{6FF2F60F-C7FB-4B63-90F8-57E751DE8D05}" srcOrd="1" destOrd="0" presId="urn:microsoft.com/office/officeart/2018/5/layout/IconLeafLabelList"/>
    <dgm:cxn modelId="{FEFA0EF2-113C-4F05-BF6C-7FDDA7C9386C}" type="presParOf" srcId="{FF22E675-E4E0-4725-88A3-6E6D5A3D1852}" destId="{9D21CC77-E6F1-4960-93BD-2AC7A3FD1FCD}" srcOrd="2" destOrd="0" presId="urn:microsoft.com/office/officeart/2018/5/layout/IconLeafLabelList"/>
    <dgm:cxn modelId="{AF96E1D1-50F0-4EC6-958A-DBB1EEF09C32}" type="presParOf" srcId="{9D21CC77-E6F1-4960-93BD-2AC7A3FD1FCD}" destId="{DCB020AF-4B10-4548-B760-52A3EEADC623}" srcOrd="0" destOrd="0" presId="urn:microsoft.com/office/officeart/2018/5/layout/IconLeafLabelList"/>
    <dgm:cxn modelId="{65A7E380-6E71-44FB-B1CE-F5ACDF52636C}" type="presParOf" srcId="{9D21CC77-E6F1-4960-93BD-2AC7A3FD1FCD}" destId="{1346C539-EF09-4AC4-8645-A6F7A01AF380}" srcOrd="1" destOrd="0" presId="urn:microsoft.com/office/officeart/2018/5/layout/IconLeafLabelList"/>
    <dgm:cxn modelId="{15C6100C-4425-4172-BFB0-A8736E4E896E}" type="presParOf" srcId="{9D21CC77-E6F1-4960-93BD-2AC7A3FD1FCD}" destId="{F1EC1F25-88CD-4A9C-8497-8A806CF9856A}" srcOrd="2" destOrd="0" presId="urn:microsoft.com/office/officeart/2018/5/layout/IconLeafLabelList"/>
    <dgm:cxn modelId="{0D2802BE-C157-4A6E-9A89-20C0C8D24FB9}" type="presParOf" srcId="{9D21CC77-E6F1-4960-93BD-2AC7A3FD1FCD}" destId="{FBCB16B9-89B1-44DA-B475-15FF954E7FE6}" srcOrd="3" destOrd="0" presId="urn:microsoft.com/office/officeart/2018/5/layout/IconLeafLabelList"/>
    <dgm:cxn modelId="{8CB4D86F-A303-4562-A1B1-E617EFC38404}" type="presParOf" srcId="{FF22E675-E4E0-4725-88A3-6E6D5A3D1852}" destId="{55FC93E9-B90F-4B4C-9E75-D66B3B91FB8E}" srcOrd="3" destOrd="0" presId="urn:microsoft.com/office/officeart/2018/5/layout/IconLeafLabelList"/>
    <dgm:cxn modelId="{3C3EBD2C-1AAC-4492-A136-43E9EE9A16CE}" type="presParOf" srcId="{FF22E675-E4E0-4725-88A3-6E6D5A3D1852}" destId="{52CBA187-5854-4F5B-861E-F3C86A8978B6}" srcOrd="4" destOrd="0" presId="urn:microsoft.com/office/officeart/2018/5/layout/IconLeafLabelList"/>
    <dgm:cxn modelId="{89BFC7E2-7533-4193-90B6-C644814625DA}" type="presParOf" srcId="{52CBA187-5854-4F5B-861E-F3C86A8978B6}" destId="{512AFC6B-BB89-4D14-AD32-852D37B67539}" srcOrd="0" destOrd="0" presId="urn:microsoft.com/office/officeart/2018/5/layout/IconLeafLabelList"/>
    <dgm:cxn modelId="{BF2FD632-DBA1-4651-ABC5-A1E51550F142}" type="presParOf" srcId="{52CBA187-5854-4F5B-861E-F3C86A8978B6}" destId="{9332D251-1D7B-43F7-A8A8-C3C6E317697E}" srcOrd="1" destOrd="0" presId="urn:microsoft.com/office/officeart/2018/5/layout/IconLeafLabelList"/>
    <dgm:cxn modelId="{FA691659-59D7-42E2-AC07-2C5261B455D1}" type="presParOf" srcId="{52CBA187-5854-4F5B-861E-F3C86A8978B6}" destId="{DC302055-8292-4915-9A18-A3EFBA20E6E9}" srcOrd="2" destOrd="0" presId="urn:microsoft.com/office/officeart/2018/5/layout/IconLeafLabelList"/>
    <dgm:cxn modelId="{6940FE31-FD2E-49E9-9F85-A0CCA4E04724}" type="presParOf" srcId="{52CBA187-5854-4F5B-861E-F3C86A8978B6}" destId="{95E829BC-A8C8-42BF-8B50-8C84F87D1AA7}" srcOrd="3" destOrd="0" presId="urn:microsoft.com/office/officeart/2018/5/layout/IconLeafLabelList"/>
    <dgm:cxn modelId="{D7E971D4-AFB9-44D0-A64A-2A3E8DDAB310}" type="presParOf" srcId="{FF22E675-E4E0-4725-88A3-6E6D5A3D1852}" destId="{73AE0A2C-9BD9-44D4-9FC6-3DB929CB2049}" srcOrd="5" destOrd="0" presId="urn:microsoft.com/office/officeart/2018/5/layout/IconLeafLabelList"/>
    <dgm:cxn modelId="{BC385937-5F9F-4403-AE8B-6CB1147E2E62}" type="presParOf" srcId="{FF22E675-E4E0-4725-88A3-6E6D5A3D1852}" destId="{F981EB99-A252-4E20-BEC1-639057C88724}" srcOrd="6" destOrd="0" presId="urn:microsoft.com/office/officeart/2018/5/layout/IconLeafLabelList"/>
    <dgm:cxn modelId="{66B14750-51F3-4DC0-92FE-490A828AB90C}" type="presParOf" srcId="{F981EB99-A252-4E20-BEC1-639057C88724}" destId="{35705825-1B7C-4893-B5FE-AB3F8D76EAAC}" srcOrd="0" destOrd="0" presId="urn:microsoft.com/office/officeart/2018/5/layout/IconLeafLabelList"/>
    <dgm:cxn modelId="{961ED557-258E-4602-B17D-6B2DE3A722D9}" type="presParOf" srcId="{F981EB99-A252-4E20-BEC1-639057C88724}" destId="{0D818CD4-CA66-44D7-A434-444BFA81DE1B}" srcOrd="1" destOrd="0" presId="urn:microsoft.com/office/officeart/2018/5/layout/IconLeafLabelList"/>
    <dgm:cxn modelId="{A8DBE9CA-AC39-4FAF-8CA9-7F38B268507E}" type="presParOf" srcId="{F981EB99-A252-4E20-BEC1-639057C88724}" destId="{BCC29B6F-2FBA-46CC-BFE2-DF6A9F3392EE}" srcOrd="2" destOrd="0" presId="urn:microsoft.com/office/officeart/2018/5/layout/IconLeafLabelList"/>
    <dgm:cxn modelId="{A66AD789-86EF-46ED-B69A-7C88CFAC391D}" type="presParOf" srcId="{F981EB99-A252-4E20-BEC1-639057C88724}" destId="{12A3D005-3AF3-4EF0-B74E-EEC1AD6AD7C3}"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B973B4-7A66-4DED-8E07-A5A0340F45B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C185F54-E30B-4A38-9451-594FC51AF76D}">
      <dgm:prSet/>
      <dgm:spPr/>
      <dgm:t>
        <a:bodyPr/>
        <a:lstStyle/>
        <a:p>
          <a:r>
            <a:rPr lang="en-US"/>
            <a:t>Without middleware : New request -&gt; run route handler.</a:t>
          </a:r>
        </a:p>
      </dgm:t>
    </dgm:pt>
    <dgm:pt modelId="{39BF6842-A0E6-4D50-B079-2A87B4FF321A}" type="parTrans" cxnId="{9C2A892E-6629-4764-860C-128C491F8C4F}">
      <dgm:prSet/>
      <dgm:spPr/>
      <dgm:t>
        <a:bodyPr/>
        <a:lstStyle/>
        <a:p>
          <a:endParaRPr lang="en-US"/>
        </a:p>
      </dgm:t>
    </dgm:pt>
    <dgm:pt modelId="{853C3EAC-1A76-478D-8B4C-DA0346618B52}" type="sibTrans" cxnId="{9C2A892E-6629-4764-860C-128C491F8C4F}">
      <dgm:prSet/>
      <dgm:spPr/>
      <dgm:t>
        <a:bodyPr/>
        <a:lstStyle/>
        <a:p>
          <a:endParaRPr lang="en-US"/>
        </a:p>
      </dgm:t>
    </dgm:pt>
    <dgm:pt modelId="{C07EAD73-48D4-4E79-BA5B-BB6C221F6E46}">
      <dgm:prSet/>
      <dgm:spPr/>
      <dgm:t>
        <a:bodyPr/>
        <a:lstStyle/>
        <a:p>
          <a:r>
            <a:rPr lang="en-US"/>
            <a:t>With middleware : New request -&gt; run some code -&gt; run route handler.</a:t>
          </a:r>
        </a:p>
      </dgm:t>
    </dgm:pt>
    <dgm:pt modelId="{81271DF3-653C-4A92-BB84-3FA3D6B1F12A}" type="parTrans" cxnId="{4AF79256-BD07-456D-A833-3642EA0A62B0}">
      <dgm:prSet/>
      <dgm:spPr/>
      <dgm:t>
        <a:bodyPr/>
        <a:lstStyle/>
        <a:p>
          <a:endParaRPr lang="en-US"/>
        </a:p>
      </dgm:t>
    </dgm:pt>
    <dgm:pt modelId="{4C29EECE-8275-4786-86EC-DD34A801AB6E}" type="sibTrans" cxnId="{4AF79256-BD07-456D-A833-3642EA0A62B0}">
      <dgm:prSet/>
      <dgm:spPr/>
      <dgm:t>
        <a:bodyPr/>
        <a:lstStyle/>
        <a:p>
          <a:endParaRPr lang="en-US"/>
        </a:p>
      </dgm:t>
    </dgm:pt>
    <dgm:pt modelId="{D38D49E2-32D5-4373-9A14-CEB019607E03}">
      <dgm:prSet/>
      <dgm:spPr/>
      <dgm:t>
        <a:bodyPr/>
        <a:lstStyle/>
        <a:p>
          <a:r>
            <a:rPr lang="en-US"/>
            <a:t>See example:</a:t>
          </a:r>
        </a:p>
      </dgm:t>
    </dgm:pt>
    <dgm:pt modelId="{9B054E4F-FB74-48D0-8A55-88E273CD2270}" type="parTrans" cxnId="{2A1FDEAF-BE33-4DD2-B17A-684B16D83E11}">
      <dgm:prSet/>
      <dgm:spPr/>
      <dgm:t>
        <a:bodyPr/>
        <a:lstStyle/>
        <a:p>
          <a:endParaRPr lang="en-US"/>
        </a:p>
      </dgm:t>
    </dgm:pt>
    <dgm:pt modelId="{B423148F-1F22-490E-A811-53A18F159D64}" type="sibTrans" cxnId="{2A1FDEAF-BE33-4DD2-B17A-684B16D83E11}">
      <dgm:prSet/>
      <dgm:spPr/>
      <dgm:t>
        <a:bodyPr/>
        <a:lstStyle/>
        <a:p>
          <a:endParaRPr lang="en-US"/>
        </a:p>
      </dgm:t>
    </dgm:pt>
    <dgm:pt modelId="{002D5B96-3D84-4E4B-A10F-AD8A94E78EA4}">
      <dgm:prSet/>
      <dgm:spPr/>
      <dgm:t>
        <a:bodyPr/>
        <a:lstStyle/>
        <a:p>
          <a:r>
            <a:rPr lang="en-US">
              <a:hlinkClick xmlns:r="http://schemas.openxmlformats.org/officeDocument/2006/relationships" r:id="rId1"/>
            </a:rPr>
            <a:t>https://codesandbox.io/s/twilight-microservice-7kxru?file=/src/index.js:701-707</a:t>
          </a:r>
          <a:endParaRPr lang="en-US"/>
        </a:p>
      </dgm:t>
    </dgm:pt>
    <dgm:pt modelId="{4A209B22-CAF0-4485-AB7D-9B2421F1D728}" type="parTrans" cxnId="{3960D783-D92F-449C-8530-86A73A5AD253}">
      <dgm:prSet/>
      <dgm:spPr/>
      <dgm:t>
        <a:bodyPr/>
        <a:lstStyle/>
        <a:p>
          <a:endParaRPr lang="en-US"/>
        </a:p>
      </dgm:t>
    </dgm:pt>
    <dgm:pt modelId="{D004C857-789C-4C47-8F68-B1666ADE78F9}" type="sibTrans" cxnId="{3960D783-D92F-449C-8530-86A73A5AD253}">
      <dgm:prSet/>
      <dgm:spPr/>
      <dgm:t>
        <a:bodyPr/>
        <a:lstStyle/>
        <a:p>
          <a:endParaRPr lang="en-US"/>
        </a:p>
      </dgm:t>
    </dgm:pt>
    <dgm:pt modelId="{6A0E964C-07CA-4E6E-8786-AE61BDB5C2DC}" type="pres">
      <dgm:prSet presAssocID="{F5B973B4-7A66-4DED-8E07-A5A0340F45BA}" presName="root" presStyleCnt="0">
        <dgm:presLayoutVars>
          <dgm:dir/>
          <dgm:resizeHandles val="exact"/>
        </dgm:presLayoutVars>
      </dgm:prSet>
      <dgm:spPr/>
    </dgm:pt>
    <dgm:pt modelId="{424E04EF-720F-481A-9DBB-4117CE81F803}" type="pres">
      <dgm:prSet presAssocID="{3C185F54-E30B-4A38-9451-594FC51AF76D}" presName="compNode" presStyleCnt="0"/>
      <dgm:spPr/>
    </dgm:pt>
    <dgm:pt modelId="{EBF97364-8E63-49D8-BC60-2050886936A7}" type="pres">
      <dgm:prSet presAssocID="{3C185F54-E30B-4A38-9451-594FC51AF76D}" presName="bgRect" presStyleLbl="bgShp" presStyleIdx="0" presStyleCnt="4"/>
      <dgm:spPr/>
    </dgm:pt>
    <dgm:pt modelId="{1B3C7104-030D-456F-A030-B1C74984628D}" type="pres">
      <dgm:prSet presAssocID="{3C185F54-E30B-4A38-9451-594FC51AF76D}"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Programmer"/>
        </a:ext>
      </dgm:extLst>
    </dgm:pt>
    <dgm:pt modelId="{0F106BD2-2ED0-4073-909C-C516154B1A2F}" type="pres">
      <dgm:prSet presAssocID="{3C185F54-E30B-4A38-9451-594FC51AF76D}" presName="spaceRect" presStyleCnt="0"/>
      <dgm:spPr/>
    </dgm:pt>
    <dgm:pt modelId="{8AC78D40-7EE6-46DA-88D4-571AAC748DD8}" type="pres">
      <dgm:prSet presAssocID="{3C185F54-E30B-4A38-9451-594FC51AF76D}" presName="parTx" presStyleLbl="revTx" presStyleIdx="0" presStyleCnt="4">
        <dgm:presLayoutVars>
          <dgm:chMax val="0"/>
          <dgm:chPref val="0"/>
        </dgm:presLayoutVars>
      </dgm:prSet>
      <dgm:spPr/>
    </dgm:pt>
    <dgm:pt modelId="{BE2E26EB-977D-4BAF-954F-C46A486CAEB5}" type="pres">
      <dgm:prSet presAssocID="{853C3EAC-1A76-478D-8B4C-DA0346618B52}" presName="sibTrans" presStyleCnt="0"/>
      <dgm:spPr/>
    </dgm:pt>
    <dgm:pt modelId="{7C4E7481-7216-48DD-A444-4299DFEB69A8}" type="pres">
      <dgm:prSet presAssocID="{C07EAD73-48D4-4E79-BA5B-BB6C221F6E46}" presName="compNode" presStyleCnt="0"/>
      <dgm:spPr/>
    </dgm:pt>
    <dgm:pt modelId="{CB6C8B88-736D-4CFA-ADCC-C5517C77453D}" type="pres">
      <dgm:prSet presAssocID="{C07EAD73-48D4-4E79-BA5B-BB6C221F6E46}" presName="bgRect" presStyleLbl="bgShp" presStyleIdx="1" presStyleCnt="4"/>
      <dgm:spPr/>
    </dgm:pt>
    <dgm:pt modelId="{BB29FD52-EBF4-4839-B602-8EED4C9A7FFB}" type="pres">
      <dgm:prSet presAssocID="{C07EAD73-48D4-4E79-BA5B-BB6C221F6E46}"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Processor"/>
        </a:ext>
      </dgm:extLst>
    </dgm:pt>
    <dgm:pt modelId="{60465AC5-DE50-415C-B0C7-555F7E16C2F4}" type="pres">
      <dgm:prSet presAssocID="{C07EAD73-48D4-4E79-BA5B-BB6C221F6E46}" presName="spaceRect" presStyleCnt="0"/>
      <dgm:spPr/>
    </dgm:pt>
    <dgm:pt modelId="{6562CF69-2F81-4D5B-A384-34F4D504F8D6}" type="pres">
      <dgm:prSet presAssocID="{C07EAD73-48D4-4E79-BA5B-BB6C221F6E46}" presName="parTx" presStyleLbl="revTx" presStyleIdx="1" presStyleCnt="4">
        <dgm:presLayoutVars>
          <dgm:chMax val="0"/>
          <dgm:chPref val="0"/>
        </dgm:presLayoutVars>
      </dgm:prSet>
      <dgm:spPr/>
    </dgm:pt>
    <dgm:pt modelId="{2D3B3046-BEAA-4FFB-B9FC-70EBA12AE0E3}" type="pres">
      <dgm:prSet presAssocID="{4C29EECE-8275-4786-86EC-DD34A801AB6E}" presName="sibTrans" presStyleCnt="0"/>
      <dgm:spPr/>
    </dgm:pt>
    <dgm:pt modelId="{241650A0-AB02-464A-9D69-07B73DF89EC7}" type="pres">
      <dgm:prSet presAssocID="{D38D49E2-32D5-4373-9A14-CEB019607E03}" presName="compNode" presStyleCnt="0"/>
      <dgm:spPr/>
    </dgm:pt>
    <dgm:pt modelId="{C7054145-9DAD-4812-83C6-F5CA070B84C0}" type="pres">
      <dgm:prSet presAssocID="{D38D49E2-32D5-4373-9A14-CEB019607E03}" presName="bgRect" presStyleLbl="bgShp" presStyleIdx="2" presStyleCnt="4"/>
      <dgm:spPr/>
    </dgm:pt>
    <dgm:pt modelId="{F874D1B6-EB14-4E08-B19B-4A6C027421EE}" type="pres">
      <dgm:prSet presAssocID="{D38D49E2-32D5-4373-9A14-CEB019607E03}"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Add"/>
        </a:ext>
      </dgm:extLst>
    </dgm:pt>
    <dgm:pt modelId="{C76EA772-8310-491B-8423-926E4FCF7AD1}" type="pres">
      <dgm:prSet presAssocID="{D38D49E2-32D5-4373-9A14-CEB019607E03}" presName="spaceRect" presStyleCnt="0"/>
      <dgm:spPr/>
    </dgm:pt>
    <dgm:pt modelId="{6D59A2EA-F946-4EB0-8653-638D9D2F8789}" type="pres">
      <dgm:prSet presAssocID="{D38D49E2-32D5-4373-9A14-CEB019607E03}" presName="parTx" presStyleLbl="revTx" presStyleIdx="2" presStyleCnt="4">
        <dgm:presLayoutVars>
          <dgm:chMax val="0"/>
          <dgm:chPref val="0"/>
        </dgm:presLayoutVars>
      </dgm:prSet>
      <dgm:spPr/>
    </dgm:pt>
    <dgm:pt modelId="{55E8F5FC-D5B0-4F51-A360-B30C7D771D8B}" type="pres">
      <dgm:prSet presAssocID="{B423148F-1F22-490E-A811-53A18F159D64}" presName="sibTrans" presStyleCnt="0"/>
      <dgm:spPr/>
    </dgm:pt>
    <dgm:pt modelId="{0A6EC333-02A8-4B15-A469-80EBD3AAACEC}" type="pres">
      <dgm:prSet presAssocID="{002D5B96-3D84-4E4B-A10F-AD8A94E78EA4}" presName="compNode" presStyleCnt="0"/>
      <dgm:spPr/>
    </dgm:pt>
    <dgm:pt modelId="{F56F96D1-1A13-4BC6-A730-4641C4AD010B}" type="pres">
      <dgm:prSet presAssocID="{002D5B96-3D84-4E4B-A10F-AD8A94E78EA4}" presName="bgRect" presStyleLbl="bgShp" presStyleIdx="3" presStyleCnt="4"/>
      <dgm:spPr/>
    </dgm:pt>
    <dgm:pt modelId="{D76DCBDA-3398-47DE-9791-F198D2973996}" type="pres">
      <dgm:prSet presAssocID="{002D5B96-3D84-4E4B-A10F-AD8A94E78EA4}"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Earth Globe Americas"/>
        </a:ext>
      </dgm:extLst>
    </dgm:pt>
    <dgm:pt modelId="{019BFF0A-0B55-4515-9AB1-61A23A5A7A46}" type="pres">
      <dgm:prSet presAssocID="{002D5B96-3D84-4E4B-A10F-AD8A94E78EA4}" presName="spaceRect" presStyleCnt="0"/>
      <dgm:spPr/>
    </dgm:pt>
    <dgm:pt modelId="{914C945F-D73D-4D8D-B831-1FC11AFBAB8F}" type="pres">
      <dgm:prSet presAssocID="{002D5B96-3D84-4E4B-A10F-AD8A94E78EA4}" presName="parTx" presStyleLbl="revTx" presStyleIdx="3" presStyleCnt="4">
        <dgm:presLayoutVars>
          <dgm:chMax val="0"/>
          <dgm:chPref val="0"/>
        </dgm:presLayoutVars>
      </dgm:prSet>
      <dgm:spPr/>
    </dgm:pt>
  </dgm:ptLst>
  <dgm:cxnLst>
    <dgm:cxn modelId="{9C2A892E-6629-4764-860C-128C491F8C4F}" srcId="{F5B973B4-7A66-4DED-8E07-A5A0340F45BA}" destId="{3C185F54-E30B-4A38-9451-594FC51AF76D}" srcOrd="0" destOrd="0" parTransId="{39BF6842-A0E6-4D50-B079-2A87B4FF321A}" sibTransId="{853C3EAC-1A76-478D-8B4C-DA0346618B52}"/>
    <dgm:cxn modelId="{4AF79256-BD07-456D-A833-3642EA0A62B0}" srcId="{F5B973B4-7A66-4DED-8E07-A5A0340F45BA}" destId="{C07EAD73-48D4-4E79-BA5B-BB6C221F6E46}" srcOrd="1" destOrd="0" parTransId="{81271DF3-653C-4A92-BB84-3FA3D6B1F12A}" sibTransId="{4C29EECE-8275-4786-86EC-DD34A801AB6E}"/>
    <dgm:cxn modelId="{3B843278-D430-42E6-AD8E-D1B349D5A624}" type="presOf" srcId="{D38D49E2-32D5-4373-9A14-CEB019607E03}" destId="{6D59A2EA-F946-4EB0-8653-638D9D2F8789}" srcOrd="0" destOrd="0" presId="urn:microsoft.com/office/officeart/2018/2/layout/IconVerticalSolidList"/>
    <dgm:cxn modelId="{3960D783-D92F-449C-8530-86A73A5AD253}" srcId="{F5B973B4-7A66-4DED-8E07-A5A0340F45BA}" destId="{002D5B96-3D84-4E4B-A10F-AD8A94E78EA4}" srcOrd="3" destOrd="0" parTransId="{4A209B22-CAF0-4485-AB7D-9B2421F1D728}" sibTransId="{D004C857-789C-4C47-8F68-B1666ADE78F9}"/>
    <dgm:cxn modelId="{66407996-8208-481E-B39E-EA04F72ACD35}" type="presOf" srcId="{002D5B96-3D84-4E4B-A10F-AD8A94E78EA4}" destId="{914C945F-D73D-4D8D-B831-1FC11AFBAB8F}" srcOrd="0" destOrd="0" presId="urn:microsoft.com/office/officeart/2018/2/layout/IconVerticalSolidList"/>
    <dgm:cxn modelId="{2B06DEAA-BB1B-42A5-B4C3-D3DD12701523}" type="presOf" srcId="{3C185F54-E30B-4A38-9451-594FC51AF76D}" destId="{8AC78D40-7EE6-46DA-88D4-571AAC748DD8}" srcOrd="0" destOrd="0" presId="urn:microsoft.com/office/officeart/2018/2/layout/IconVerticalSolidList"/>
    <dgm:cxn modelId="{2A1FDEAF-BE33-4DD2-B17A-684B16D83E11}" srcId="{F5B973B4-7A66-4DED-8E07-A5A0340F45BA}" destId="{D38D49E2-32D5-4373-9A14-CEB019607E03}" srcOrd="2" destOrd="0" parTransId="{9B054E4F-FB74-48D0-8A55-88E273CD2270}" sibTransId="{B423148F-1F22-490E-A811-53A18F159D64}"/>
    <dgm:cxn modelId="{C5A00EBB-FE76-42D1-B8E2-100015453CBB}" type="presOf" srcId="{F5B973B4-7A66-4DED-8E07-A5A0340F45BA}" destId="{6A0E964C-07CA-4E6E-8786-AE61BDB5C2DC}" srcOrd="0" destOrd="0" presId="urn:microsoft.com/office/officeart/2018/2/layout/IconVerticalSolidList"/>
    <dgm:cxn modelId="{A8D547C5-7C0C-4096-BE99-A4CF4C2BD642}" type="presOf" srcId="{C07EAD73-48D4-4E79-BA5B-BB6C221F6E46}" destId="{6562CF69-2F81-4D5B-A384-34F4D504F8D6}" srcOrd="0" destOrd="0" presId="urn:microsoft.com/office/officeart/2018/2/layout/IconVerticalSolidList"/>
    <dgm:cxn modelId="{8829DC60-CFC9-4934-8C5D-437C03114E58}" type="presParOf" srcId="{6A0E964C-07CA-4E6E-8786-AE61BDB5C2DC}" destId="{424E04EF-720F-481A-9DBB-4117CE81F803}" srcOrd="0" destOrd="0" presId="urn:microsoft.com/office/officeart/2018/2/layout/IconVerticalSolidList"/>
    <dgm:cxn modelId="{8415C95A-FA8F-4CD1-AED1-C431FBEA483C}" type="presParOf" srcId="{424E04EF-720F-481A-9DBB-4117CE81F803}" destId="{EBF97364-8E63-49D8-BC60-2050886936A7}" srcOrd="0" destOrd="0" presId="urn:microsoft.com/office/officeart/2018/2/layout/IconVerticalSolidList"/>
    <dgm:cxn modelId="{684BAF12-B8D2-4ED7-944F-F014F4E35ED6}" type="presParOf" srcId="{424E04EF-720F-481A-9DBB-4117CE81F803}" destId="{1B3C7104-030D-456F-A030-B1C74984628D}" srcOrd="1" destOrd="0" presId="urn:microsoft.com/office/officeart/2018/2/layout/IconVerticalSolidList"/>
    <dgm:cxn modelId="{CE24DF0C-80C0-4DAD-8AA0-87EBEC47EA57}" type="presParOf" srcId="{424E04EF-720F-481A-9DBB-4117CE81F803}" destId="{0F106BD2-2ED0-4073-909C-C516154B1A2F}" srcOrd="2" destOrd="0" presId="urn:microsoft.com/office/officeart/2018/2/layout/IconVerticalSolidList"/>
    <dgm:cxn modelId="{F98721AD-F082-4115-B71F-27EDEE1AC841}" type="presParOf" srcId="{424E04EF-720F-481A-9DBB-4117CE81F803}" destId="{8AC78D40-7EE6-46DA-88D4-571AAC748DD8}" srcOrd="3" destOrd="0" presId="urn:microsoft.com/office/officeart/2018/2/layout/IconVerticalSolidList"/>
    <dgm:cxn modelId="{CCE42681-945D-45ED-A249-FC51021EAA34}" type="presParOf" srcId="{6A0E964C-07CA-4E6E-8786-AE61BDB5C2DC}" destId="{BE2E26EB-977D-4BAF-954F-C46A486CAEB5}" srcOrd="1" destOrd="0" presId="urn:microsoft.com/office/officeart/2018/2/layout/IconVerticalSolidList"/>
    <dgm:cxn modelId="{79DE7698-404B-4D09-927F-31E27709A28D}" type="presParOf" srcId="{6A0E964C-07CA-4E6E-8786-AE61BDB5C2DC}" destId="{7C4E7481-7216-48DD-A444-4299DFEB69A8}" srcOrd="2" destOrd="0" presId="urn:microsoft.com/office/officeart/2018/2/layout/IconVerticalSolidList"/>
    <dgm:cxn modelId="{A3EF595F-97F4-4420-A555-66184A7F7044}" type="presParOf" srcId="{7C4E7481-7216-48DD-A444-4299DFEB69A8}" destId="{CB6C8B88-736D-4CFA-ADCC-C5517C77453D}" srcOrd="0" destOrd="0" presId="urn:microsoft.com/office/officeart/2018/2/layout/IconVerticalSolidList"/>
    <dgm:cxn modelId="{278372E9-6274-4DC7-956A-5B60F47CD917}" type="presParOf" srcId="{7C4E7481-7216-48DD-A444-4299DFEB69A8}" destId="{BB29FD52-EBF4-4839-B602-8EED4C9A7FFB}" srcOrd="1" destOrd="0" presId="urn:microsoft.com/office/officeart/2018/2/layout/IconVerticalSolidList"/>
    <dgm:cxn modelId="{BF226125-78B1-4D48-8464-A0FA30663BE5}" type="presParOf" srcId="{7C4E7481-7216-48DD-A444-4299DFEB69A8}" destId="{60465AC5-DE50-415C-B0C7-555F7E16C2F4}" srcOrd="2" destOrd="0" presId="urn:microsoft.com/office/officeart/2018/2/layout/IconVerticalSolidList"/>
    <dgm:cxn modelId="{A414D924-C679-4C04-ABA9-998BBCE0C136}" type="presParOf" srcId="{7C4E7481-7216-48DD-A444-4299DFEB69A8}" destId="{6562CF69-2F81-4D5B-A384-34F4D504F8D6}" srcOrd="3" destOrd="0" presId="urn:microsoft.com/office/officeart/2018/2/layout/IconVerticalSolidList"/>
    <dgm:cxn modelId="{61FCF5CB-6432-4B75-B8C0-443C90044386}" type="presParOf" srcId="{6A0E964C-07CA-4E6E-8786-AE61BDB5C2DC}" destId="{2D3B3046-BEAA-4FFB-B9FC-70EBA12AE0E3}" srcOrd="3" destOrd="0" presId="urn:microsoft.com/office/officeart/2018/2/layout/IconVerticalSolidList"/>
    <dgm:cxn modelId="{A99229C4-DA07-442C-B12E-3F1A12F95363}" type="presParOf" srcId="{6A0E964C-07CA-4E6E-8786-AE61BDB5C2DC}" destId="{241650A0-AB02-464A-9D69-07B73DF89EC7}" srcOrd="4" destOrd="0" presId="urn:microsoft.com/office/officeart/2018/2/layout/IconVerticalSolidList"/>
    <dgm:cxn modelId="{19560834-B4B4-4DDC-BE8E-516DB42C3A91}" type="presParOf" srcId="{241650A0-AB02-464A-9D69-07B73DF89EC7}" destId="{C7054145-9DAD-4812-83C6-F5CA070B84C0}" srcOrd="0" destOrd="0" presId="urn:microsoft.com/office/officeart/2018/2/layout/IconVerticalSolidList"/>
    <dgm:cxn modelId="{AF385B46-EB9F-4DCA-82AF-522185BC5B03}" type="presParOf" srcId="{241650A0-AB02-464A-9D69-07B73DF89EC7}" destId="{F874D1B6-EB14-4E08-B19B-4A6C027421EE}" srcOrd="1" destOrd="0" presId="urn:microsoft.com/office/officeart/2018/2/layout/IconVerticalSolidList"/>
    <dgm:cxn modelId="{E36FB1BB-DBE9-4C49-9AC0-D5047578D5F6}" type="presParOf" srcId="{241650A0-AB02-464A-9D69-07B73DF89EC7}" destId="{C76EA772-8310-491B-8423-926E4FCF7AD1}" srcOrd="2" destOrd="0" presId="urn:microsoft.com/office/officeart/2018/2/layout/IconVerticalSolidList"/>
    <dgm:cxn modelId="{310AAC9D-7151-48A8-9F1C-16A3F58BEE62}" type="presParOf" srcId="{241650A0-AB02-464A-9D69-07B73DF89EC7}" destId="{6D59A2EA-F946-4EB0-8653-638D9D2F8789}" srcOrd="3" destOrd="0" presId="urn:microsoft.com/office/officeart/2018/2/layout/IconVerticalSolidList"/>
    <dgm:cxn modelId="{27497CCB-E6AB-419C-88E8-AA083F94EE94}" type="presParOf" srcId="{6A0E964C-07CA-4E6E-8786-AE61BDB5C2DC}" destId="{55E8F5FC-D5B0-4F51-A360-B30C7D771D8B}" srcOrd="5" destOrd="0" presId="urn:microsoft.com/office/officeart/2018/2/layout/IconVerticalSolidList"/>
    <dgm:cxn modelId="{45A45973-C92A-4626-A202-AA351FA6984A}" type="presParOf" srcId="{6A0E964C-07CA-4E6E-8786-AE61BDB5C2DC}" destId="{0A6EC333-02A8-4B15-A469-80EBD3AAACEC}" srcOrd="6" destOrd="0" presId="urn:microsoft.com/office/officeart/2018/2/layout/IconVerticalSolidList"/>
    <dgm:cxn modelId="{DF945A9D-C9DD-4D6E-82D8-99C1B08027D4}" type="presParOf" srcId="{0A6EC333-02A8-4B15-A469-80EBD3AAACEC}" destId="{F56F96D1-1A13-4BC6-A730-4641C4AD010B}" srcOrd="0" destOrd="0" presId="urn:microsoft.com/office/officeart/2018/2/layout/IconVerticalSolidList"/>
    <dgm:cxn modelId="{AFDE3398-C34A-4DC0-B5A2-625106D3B870}" type="presParOf" srcId="{0A6EC333-02A8-4B15-A469-80EBD3AAACEC}" destId="{D76DCBDA-3398-47DE-9791-F198D2973996}" srcOrd="1" destOrd="0" presId="urn:microsoft.com/office/officeart/2018/2/layout/IconVerticalSolidList"/>
    <dgm:cxn modelId="{1C701E64-520D-4390-823D-5B5801415E00}" type="presParOf" srcId="{0A6EC333-02A8-4B15-A469-80EBD3AAACEC}" destId="{019BFF0A-0B55-4515-9AB1-61A23A5A7A46}" srcOrd="2" destOrd="0" presId="urn:microsoft.com/office/officeart/2018/2/layout/IconVerticalSolidList"/>
    <dgm:cxn modelId="{151EEBFA-E484-4FC7-B2A0-5E10FBF86FBC}" type="presParOf" srcId="{0A6EC333-02A8-4B15-A469-80EBD3AAACEC}" destId="{914C945F-D73D-4D8D-B831-1FC11AFBAB8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80A150-8BE4-4C59-987F-58DC4CF18E09}">
      <dsp:nvSpPr>
        <dsp:cNvPr id="0" name=""/>
        <dsp:cNvSpPr/>
      </dsp:nvSpPr>
      <dsp:spPr>
        <a:xfrm>
          <a:off x="973190" y="989816"/>
          <a:ext cx="1264141" cy="126414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26FA59-DA8A-4BF4-A285-AE696A524ED3}">
      <dsp:nvSpPr>
        <dsp:cNvPr id="0" name=""/>
        <dsp:cNvSpPr/>
      </dsp:nvSpPr>
      <dsp:spPr>
        <a:xfrm>
          <a:off x="1242597" y="1259224"/>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0B7E49-0677-4A43-8760-A35F6E62C641}">
      <dsp:nvSpPr>
        <dsp:cNvPr id="0" name=""/>
        <dsp:cNvSpPr/>
      </dsp:nvSpPr>
      <dsp:spPr>
        <a:xfrm>
          <a:off x="569079" y="2647707"/>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1" i="0" kern="1200"/>
            <a:t>GET </a:t>
          </a:r>
          <a:r>
            <a:rPr lang="en-US" sz="1400" b="0" i="0" kern="1200"/>
            <a:t>− Provides read-only access to a resource.</a:t>
          </a:r>
          <a:endParaRPr lang="en-US" sz="1400" kern="1200"/>
        </a:p>
      </dsp:txBody>
      <dsp:txXfrm>
        <a:off x="569079" y="2647707"/>
        <a:ext cx="2072362" cy="720000"/>
      </dsp:txXfrm>
    </dsp:sp>
    <dsp:sp modelId="{DCB020AF-4B10-4548-B760-52A3EEADC623}">
      <dsp:nvSpPr>
        <dsp:cNvPr id="0" name=""/>
        <dsp:cNvSpPr/>
      </dsp:nvSpPr>
      <dsp:spPr>
        <a:xfrm>
          <a:off x="3408216" y="989816"/>
          <a:ext cx="1264141" cy="126414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46C539-EF09-4AC4-8645-A6F7A01AF380}">
      <dsp:nvSpPr>
        <dsp:cNvPr id="0" name=""/>
        <dsp:cNvSpPr/>
      </dsp:nvSpPr>
      <dsp:spPr>
        <a:xfrm>
          <a:off x="3677623" y="1259224"/>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CB16B9-89B1-44DA-B475-15FF954E7FE6}">
      <dsp:nvSpPr>
        <dsp:cNvPr id="0" name=""/>
        <dsp:cNvSpPr/>
      </dsp:nvSpPr>
      <dsp:spPr>
        <a:xfrm>
          <a:off x="3004105" y="2647707"/>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1" i="0" kern="1200"/>
            <a:t>POST </a:t>
          </a:r>
          <a:r>
            <a:rPr lang="en-US" sz="1400" b="0" i="0" kern="1200"/>
            <a:t>− Creates a new resource.</a:t>
          </a:r>
          <a:endParaRPr lang="en-US" sz="1400" kern="1200"/>
        </a:p>
      </dsp:txBody>
      <dsp:txXfrm>
        <a:off x="3004105" y="2647707"/>
        <a:ext cx="2072362" cy="720000"/>
      </dsp:txXfrm>
    </dsp:sp>
    <dsp:sp modelId="{512AFC6B-BB89-4D14-AD32-852D37B67539}">
      <dsp:nvSpPr>
        <dsp:cNvPr id="0" name=""/>
        <dsp:cNvSpPr/>
      </dsp:nvSpPr>
      <dsp:spPr>
        <a:xfrm>
          <a:off x="5843242" y="989816"/>
          <a:ext cx="1264141" cy="126414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2D251-1D7B-43F7-A8A8-C3C6E317697E}">
      <dsp:nvSpPr>
        <dsp:cNvPr id="0" name=""/>
        <dsp:cNvSpPr/>
      </dsp:nvSpPr>
      <dsp:spPr>
        <a:xfrm>
          <a:off x="6112649" y="1259224"/>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E829BC-A8C8-42BF-8B50-8C84F87D1AA7}">
      <dsp:nvSpPr>
        <dsp:cNvPr id="0" name=""/>
        <dsp:cNvSpPr/>
      </dsp:nvSpPr>
      <dsp:spPr>
        <a:xfrm>
          <a:off x="5439131" y="2647707"/>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1" i="0" kern="1200"/>
            <a:t>DELETE </a:t>
          </a:r>
          <a:r>
            <a:rPr lang="en-US" sz="1400" b="0" i="0" kern="1200"/>
            <a:t>− Removes a resource.</a:t>
          </a:r>
          <a:endParaRPr lang="en-US" sz="1400" kern="1200"/>
        </a:p>
      </dsp:txBody>
      <dsp:txXfrm>
        <a:off x="5439131" y="2647707"/>
        <a:ext cx="2072362" cy="720000"/>
      </dsp:txXfrm>
    </dsp:sp>
    <dsp:sp modelId="{35705825-1B7C-4893-B5FE-AB3F8D76EAAC}">
      <dsp:nvSpPr>
        <dsp:cNvPr id="0" name=""/>
        <dsp:cNvSpPr/>
      </dsp:nvSpPr>
      <dsp:spPr>
        <a:xfrm>
          <a:off x="8278268" y="989816"/>
          <a:ext cx="1264141" cy="126414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818CD4-CA66-44D7-A434-444BFA81DE1B}">
      <dsp:nvSpPr>
        <dsp:cNvPr id="0" name=""/>
        <dsp:cNvSpPr/>
      </dsp:nvSpPr>
      <dsp:spPr>
        <a:xfrm>
          <a:off x="8547675" y="1259224"/>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A3D005-3AF3-4EF0-B74E-EEC1AD6AD7C3}">
      <dsp:nvSpPr>
        <dsp:cNvPr id="0" name=""/>
        <dsp:cNvSpPr/>
      </dsp:nvSpPr>
      <dsp:spPr>
        <a:xfrm>
          <a:off x="7874157" y="2647707"/>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1" i="0" kern="1200"/>
            <a:t>PUT </a:t>
          </a:r>
          <a:r>
            <a:rPr lang="en-US" sz="1400" b="0" i="0" kern="1200"/>
            <a:t>− Updates an existing resource or creates a new resource.</a:t>
          </a:r>
          <a:endParaRPr lang="en-US" sz="1400" kern="1200"/>
        </a:p>
      </dsp:txBody>
      <dsp:txXfrm>
        <a:off x="7874157" y="2647707"/>
        <a:ext cx="207236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97364-8E63-49D8-BC60-2050886936A7}">
      <dsp:nvSpPr>
        <dsp:cNvPr id="0" name=""/>
        <dsp:cNvSpPr/>
      </dsp:nvSpPr>
      <dsp:spPr>
        <a:xfrm>
          <a:off x="0" y="2364"/>
          <a:ext cx="6117335" cy="119831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3C7104-030D-456F-A030-B1C74984628D}">
      <dsp:nvSpPr>
        <dsp:cNvPr id="0" name=""/>
        <dsp:cNvSpPr/>
      </dsp:nvSpPr>
      <dsp:spPr>
        <a:xfrm>
          <a:off x="362489" y="271984"/>
          <a:ext cx="659071" cy="6590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C78D40-7EE6-46DA-88D4-571AAC748DD8}">
      <dsp:nvSpPr>
        <dsp:cNvPr id="0" name=""/>
        <dsp:cNvSpPr/>
      </dsp:nvSpPr>
      <dsp:spPr>
        <a:xfrm>
          <a:off x="1384050" y="2364"/>
          <a:ext cx="4733285"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33450">
            <a:lnSpc>
              <a:spcPct val="90000"/>
            </a:lnSpc>
            <a:spcBef>
              <a:spcPct val="0"/>
            </a:spcBef>
            <a:spcAft>
              <a:spcPct val="35000"/>
            </a:spcAft>
            <a:buNone/>
          </a:pPr>
          <a:r>
            <a:rPr lang="en-US" sz="2100" kern="1200"/>
            <a:t>Without middleware : New request -&gt; run route handler.</a:t>
          </a:r>
        </a:p>
      </dsp:txBody>
      <dsp:txXfrm>
        <a:off x="1384050" y="2364"/>
        <a:ext cx="4733285" cy="1198312"/>
      </dsp:txXfrm>
    </dsp:sp>
    <dsp:sp modelId="{CB6C8B88-736D-4CFA-ADCC-C5517C77453D}">
      <dsp:nvSpPr>
        <dsp:cNvPr id="0" name=""/>
        <dsp:cNvSpPr/>
      </dsp:nvSpPr>
      <dsp:spPr>
        <a:xfrm>
          <a:off x="0" y="1500254"/>
          <a:ext cx="6117335" cy="119831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29FD52-EBF4-4839-B602-8EED4C9A7FFB}">
      <dsp:nvSpPr>
        <dsp:cNvPr id="0" name=""/>
        <dsp:cNvSpPr/>
      </dsp:nvSpPr>
      <dsp:spPr>
        <a:xfrm>
          <a:off x="362489" y="1769874"/>
          <a:ext cx="659071" cy="6590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62CF69-2F81-4D5B-A384-34F4D504F8D6}">
      <dsp:nvSpPr>
        <dsp:cNvPr id="0" name=""/>
        <dsp:cNvSpPr/>
      </dsp:nvSpPr>
      <dsp:spPr>
        <a:xfrm>
          <a:off x="1384050" y="1500254"/>
          <a:ext cx="4733285"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33450">
            <a:lnSpc>
              <a:spcPct val="90000"/>
            </a:lnSpc>
            <a:spcBef>
              <a:spcPct val="0"/>
            </a:spcBef>
            <a:spcAft>
              <a:spcPct val="35000"/>
            </a:spcAft>
            <a:buNone/>
          </a:pPr>
          <a:r>
            <a:rPr lang="en-US" sz="2100" kern="1200"/>
            <a:t>With middleware : New request -&gt; run some code -&gt; run route handler.</a:t>
          </a:r>
        </a:p>
      </dsp:txBody>
      <dsp:txXfrm>
        <a:off x="1384050" y="1500254"/>
        <a:ext cx="4733285" cy="1198312"/>
      </dsp:txXfrm>
    </dsp:sp>
    <dsp:sp modelId="{C7054145-9DAD-4812-83C6-F5CA070B84C0}">
      <dsp:nvSpPr>
        <dsp:cNvPr id="0" name=""/>
        <dsp:cNvSpPr/>
      </dsp:nvSpPr>
      <dsp:spPr>
        <a:xfrm>
          <a:off x="0" y="2998145"/>
          <a:ext cx="6117335" cy="119831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74D1B6-EB14-4E08-B19B-4A6C027421EE}">
      <dsp:nvSpPr>
        <dsp:cNvPr id="0" name=""/>
        <dsp:cNvSpPr/>
      </dsp:nvSpPr>
      <dsp:spPr>
        <a:xfrm>
          <a:off x="362489" y="3267765"/>
          <a:ext cx="659071" cy="6590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59A2EA-F946-4EB0-8653-638D9D2F8789}">
      <dsp:nvSpPr>
        <dsp:cNvPr id="0" name=""/>
        <dsp:cNvSpPr/>
      </dsp:nvSpPr>
      <dsp:spPr>
        <a:xfrm>
          <a:off x="1384050" y="2998145"/>
          <a:ext cx="4733285"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33450">
            <a:lnSpc>
              <a:spcPct val="90000"/>
            </a:lnSpc>
            <a:spcBef>
              <a:spcPct val="0"/>
            </a:spcBef>
            <a:spcAft>
              <a:spcPct val="35000"/>
            </a:spcAft>
            <a:buNone/>
          </a:pPr>
          <a:r>
            <a:rPr lang="en-US" sz="2100" kern="1200"/>
            <a:t>See example:</a:t>
          </a:r>
        </a:p>
      </dsp:txBody>
      <dsp:txXfrm>
        <a:off x="1384050" y="2998145"/>
        <a:ext cx="4733285" cy="1198312"/>
      </dsp:txXfrm>
    </dsp:sp>
    <dsp:sp modelId="{F56F96D1-1A13-4BC6-A730-4641C4AD010B}">
      <dsp:nvSpPr>
        <dsp:cNvPr id="0" name=""/>
        <dsp:cNvSpPr/>
      </dsp:nvSpPr>
      <dsp:spPr>
        <a:xfrm>
          <a:off x="0" y="4496035"/>
          <a:ext cx="6117335" cy="119831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6DCBDA-3398-47DE-9791-F198D2973996}">
      <dsp:nvSpPr>
        <dsp:cNvPr id="0" name=""/>
        <dsp:cNvSpPr/>
      </dsp:nvSpPr>
      <dsp:spPr>
        <a:xfrm>
          <a:off x="362489" y="4765655"/>
          <a:ext cx="659071" cy="6590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4C945F-D73D-4D8D-B831-1FC11AFBAB8F}">
      <dsp:nvSpPr>
        <dsp:cNvPr id="0" name=""/>
        <dsp:cNvSpPr/>
      </dsp:nvSpPr>
      <dsp:spPr>
        <a:xfrm>
          <a:off x="1384050" y="4496035"/>
          <a:ext cx="4733285"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33450">
            <a:lnSpc>
              <a:spcPct val="90000"/>
            </a:lnSpc>
            <a:spcBef>
              <a:spcPct val="0"/>
            </a:spcBef>
            <a:spcAft>
              <a:spcPct val="35000"/>
            </a:spcAft>
            <a:buNone/>
          </a:pPr>
          <a:r>
            <a:rPr lang="en-US" sz="2100" kern="1200">
              <a:hlinkClick xmlns:r="http://schemas.openxmlformats.org/officeDocument/2006/relationships" r:id="rId9"/>
            </a:rPr>
            <a:t>https://codesandbox.io/s/twilight-microservice-7kxru?file=/src/index.js:701-707</a:t>
          </a:r>
          <a:endParaRPr lang="en-US" sz="2100" kern="1200"/>
        </a:p>
      </dsp:txBody>
      <dsp:txXfrm>
        <a:off x="1384050" y="4496035"/>
        <a:ext cx="4733285" cy="1198312"/>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EB9487-CADE-4808-A476-398673C7E228}" type="datetimeFigureOut">
              <a:rPr lang="en-IL" smtClean="0"/>
              <a:t>29/10/2020</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75F5B9-F9AD-4E97-B000-E32BBA4C515D}" type="slidenum">
              <a:rPr lang="en-IL" smtClean="0"/>
              <a:t>‹#›</a:t>
            </a:fld>
            <a:endParaRPr lang="en-IL"/>
          </a:p>
        </p:txBody>
      </p:sp>
    </p:spTree>
    <p:extLst>
      <p:ext uri="{BB962C8B-B14F-4D97-AF65-F5344CB8AC3E}">
        <p14:creationId xmlns:p14="http://schemas.microsoft.com/office/powerpoint/2010/main" val="1153104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edureka.co/blog/rest-api-with-node-js?utm_source=medium&amp;utm_medium=content-link&amp;utm_campaign=node-js-mongodb-tutoria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FB75F5B9-F9AD-4E97-B000-E32BBA4C515D}" type="slidenum">
              <a:rPr lang="en-IL" smtClean="0"/>
              <a:t>8</a:t>
            </a:fld>
            <a:endParaRPr lang="en-IL"/>
          </a:p>
        </p:txBody>
      </p:sp>
    </p:spTree>
    <p:extLst>
      <p:ext uri="{BB962C8B-B14F-4D97-AF65-F5344CB8AC3E}">
        <p14:creationId xmlns:p14="http://schemas.microsoft.com/office/powerpoint/2010/main" val="1059042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NoSQL database is especially useful for handling humongous sets of distributed data. These databases have a dynamic schema and no specific query language along with no or very fewer relationships. But it stores the data in the form of collections and documents which enable quick updates.</a:t>
            </a:r>
            <a:endParaRPr lang="en-IL" dirty="0"/>
          </a:p>
        </p:txBody>
      </p:sp>
      <p:sp>
        <p:nvSpPr>
          <p:cNvPr id="4" name="Slide Number Placeholder 3"/>
          <p:cNvSpPr>
            <a:spLocks noGrp="1"/>
          </p:cNvSpPr>
          <p:nvPr>
            <p:ph type="sldNum" sz="quarter" idx="5"/>
          </p:nvPr>
        </p:nvSpPr>
        <p:spPr/>
        <p:txBody>
          <a:bodyPr/>
          <a:lstStyle/>
          <a:p>
            <a:fld id="{FB75F5B9-F9AD-4E97-B000-E32BBA4C515D}" type="slidenum">
              <a:rPr lang="en-IL" smtClean="0"/>
              <a:t>23</a:t>
            </a:fld>
            <a:endParaRPr lang="en-IL"/>
          </a:p>
        </p:txBody>
      </p:sp>
    </p:spTree>
    <p:extLst>
      <p:ext uri="{BB962C8B-B14F-4D97-AF65-F5344CB8AC3E}">
        <p14:creationId xmlns:p14="http://schemas.microsoft.com/office/powerpoint/2010/main" val="2716939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Here I will be creating a CRUD application for Course Management with the help of </a:t>
            </a:r>
            <a:r>
              <a:rPr lang="en-US" b="0" i="0" u="sng" dirty="0">
                <a:effectLst/>
                <a:latin typeface="charter"/>
                <a:hlinkClick r:id="rId3"/>
              </a:rPr>
              <a:t>Node.js and Express.js </a:t>
            </a:r>
            <a:r>
              <a:rPr lang="en-US" b="0" i="0" dirty="0">
                <a:solidFill>
                  <a:srgbClr val="292929"/>
                </a:solidFill>
                <a:effectLst/>
                <a:latin typeface="charter"/>
              </a:rPr>
              <a:t>and use MongoDB to store the data. In this application, I will be taking course details like name, id, duration, and fee as inputs.</a:t>
            </a:r>
            <a:endParaRPr lang="en-IL" dirty="0"/>
          </a:p>
        </p:txBody>
      </p:sp>
      <p:sp>
        <p:nvSpPr>
          <p:cNvPr id="4" name="Slide Number Placeholder 3"/>
          <p:cNvSpPr>
            <a:spLocks noGrp="1"/>
          </p:cNvSpPr>
          <p:nvPr>
            <p:ph type="sldNum" sz="quarter" idx="5"/>
          </p:nvPr>
        </p:nvSpPr>
        <p:spPr/>
        <p:txBody>
          <a:bodyPr/>
          <a:lstStyle/>
          <a:p>
            <a:fld id="{FB75F5B9-F9AD-4E97-B000-E32BBA4C515D}" type="slidenum">
              <a:rPr lang="en-IL" smtClean="0"/>
              <a:t>27</a:t>
            </a:fld>
            <a:endParaRPr lang="en-IL"/>
          </a:p>
        </p:txBody>
      </p:sp>
    </p:spTree>
    <p:extLst>
      <p:ext uri="{BB962C8B-B14F-4D97-AF65-F5344CB8AC3E}">
        <p14:creationId xmlns:p14="http://schemas.microsoft.com/office/powerpoint/2010/main" val="380035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The </a:t>
            </a:r>
            <a:r>
              <a:rPr lang="en-US" b="0" i="1" dirty="0" err="1">
                <a:solidFill>
                  <a:srgbClr val="292929"/>
                </a:solidFill>
                <a:effectLst/>
                <a:latin typeface="charter"/>
              </a:rPr>
              <a:t>package.json</a:t>
            </a:r>
            <a:r>
              <a:rPr lang="en-US" b="0" i="0" dirty="0">
                <a:solidFill>
                  <a:srgbClr val="292929"/>
                </a:solidFill>
                <a:effectLst/>
                <a:latin typeface="charter"/>
              </a:rPr>
              <a:t> file is just a manifest for your </a:t>
            </a:r>
            <a:r>
              <a:rPr lang="en-US" b="0" i="1" dirty="0">
                <a:solidFill>
                  <a:srgbClr val="292929"/>
                </a:solidFill>
                <a:effectLst/>
                <a:latin typeface="charter"/>
              </a:rPr>
              <a:t>Node.js</a:t>
            </a:r>
            <a:r>
              <a:rPr lang="en-US" b="0" i="0" dirty="0">
                <a:solidFill>
                  <a:srgbClr val="292929"/>
                </a:solidFill>
                <a:effectLst/>
                <a:latin typeface="charter"/>
              </a:rPr>
              <a:t> project, it contains the metadata of it. You can manage the dependencies of your project and make scripts that will help you to install dependencies, generate builds, run tests, and other things.</a:t>
            </a:r>
          </a:p>
          <a:p>
            <a:pPr algn="l">
              <a:buFont typeface="Arial" panose="020B0604020202020204" pitchFamily="34" charset="0"/>
              <a:buChar char="•"/>
            </a:pPr>
            <a:r>
              <a:rPr lang="en-US" b="1" i="0" dirty="0">
                <a:solidFill>
                  <a:srgbClr val="292929"/>
                </a:solidFill>
                <a:effectLst/>
                <a:latin typeface="charter"/>
              </a:rPr>
              <a:t>Express</a:t>
            </a:r>
            <a:r>
              <a:rPr lang="en-US" b="0" i="0" dirty="0">
                <a:solidFill>
                  <a:srgbClr val="292929"/>
                </a:solidFill>
                <a:effectLst/>
                <a:latin typeface="charter"/>
              </a:rPr>
              <a:t>: It’s the server framework (The E in M</a:t>
            </a:r>
            <a:r>
              <a:rPr lang="en-US" b="1" i="0" dirty="0">
                <a:solidFill>
                  <a:srgbClr val="292929"/>
                </a:solidFill>
                <a:effectLst/>
                <a:latin typeface="charter"/>
              </a:rPr>
              <a:t>E</a:t>
            </a:r>
            <a:r>
              <a:rPr lang="en-US" b="0" i="0" dirty="0">
                <a:solidFill>
                  <a:srgbClr val="292929"/>
                </a:solidFill>
                <a:effectLst/>
                <a:latin typeface="charter"/>
              </a:rPr>
              <a:t>RN).</a:t>
            </a:r>
          </a:p>
          <a:p>
            <a:pPr algn="l">
              <a:buFont typeface="Arial" panose="020B0604020202020204" pitchFamily="34" charset="0"/>
              <a:buChar char="•"/>
            </a:pPr>
            <a:r>
              <a:rPr lang="en-US" b="1" i="0" dirty="0">
                <a:solidFill>
                  <a:srgbClr val="292929"/>
                </a:solidFill>
                <a:effectLst/>
                <a:latin typeface="charter"/>
              </a:rPr>
              <a:t>Body Parser</a:t>
            </a:r>
            <a:r>
              <a:rPr lang="en-US" b="0" i="0" dirty="0">
                <a:solidFill>
                  <a:srgbClr val="292929"/>
                </a:solidFill>
                <a:effectLst/>
                <a:latin typeface="charter"/>
              </a:rPr>
              <a:t>: Responsible to get the body off of network requests.</a:t>
            </a:r>
          </a:p>
          <a:p>
            <a:pPr algn="l">
              <a:buFont typeface="Arial" panose="020B0604020202020204" pitchFamily="34" charset="0"/>
              <a:buChar char="•"/>
            </a:pPr>
            <a:r>
              <a:rPr lang="en-US" b="1" i="0" dirty="0" err="1">
                <a:solidFill>
                  <a:srgbClr val="292929"/>
                </a:solidFill>
                <a:effectLst/>
                <a:latin typeface="charter"/>
              </a:rPr>
              <a:t>Nodemon</a:t>
            </a:r>
            <a:r>
              <a:rPr lang="en-US" b="0" i="0" dirty="0">
                <a:solidFill>
                  <a:srgbClr val="292929"/>
                </a:solidFill>
                <a:effectLst/>
                <a:latin typeface="charter"/>
              </a:rPr>
              <a:t>: Restart the server when it sees changes (for a better dev experience).</a:t>
            </a:r>
          </a:p>
          <a:p>
            <a:pPr algn="l">
              <a:buFont typeface="Arial" panose="020B0604020202020204" pitchFamily="34" charset="0"/>
              <a:buChar char="•"/>
            </a:pPr>
            <a:r>
              <a:rPr lang="en-US" b="1" i="0" dirty="0" err="1">
                <a:solidFill>
                  <a:srgbClr val="292929"/>
                </a:solidFill>
                <a:effectLst/>
                <a:latin typeface="charter"/>
              </a:rPr>
              <a:t>Cors</a:t>
            </a:r>
            <a:r>
              <a:rPr lang="en-US" b="0" i="0" dirty="0">
                <a:solidFill>
                  <a:srgbClr val="292929"/>
                </a:solidFill>
                <a:effectLst/>
                <a:latin typeface="charter"/>
              </a:rPr>
              <a:t>: Package for providing a Connect/Express middleware that can be used to enable CORS with various options.</a:t>
            </a:r>
          </a:p>
          <a:p>
            <a:pPr algn="l">
              <a:buFont typeface="Arial" panose="020B0604020202020204" pitchFamily="34" charset="0"/>
              <a:buChar char="•"/>
            </a:pPr>
            <a:r>
              <a:rPr lang="en-US" b="1" i="0" dirty="0">
                <a:solidFill>
                  <a:srgbClr val="292929"/>
                </a:solidFill>
                <a:effectLst/>
                <a:latin typeface="charter"/>
              </a:rPr>
              <a:t>Mongoose</a:t>
            </a:r>
            <a:r>
              <a:rPr lang="en-US" b="0" i="0" dirty="0">
                <a:solidFill>
                  <a:srgbClr val="292929"/>
                </a:solidFill>
                <a:effectLst/>
                <a:latin typeface="charter"/>
              </a:rPr>
              <a:t>: It’s an elegant MongoDB object modeling for node.js</a:t>
            </a:r>
          </a:p>
          <a:p>
            <a:endParaRPr lang="en-IL" dirty="0"/>
          </a:p>
        </p:txBody>
      </p:sp>
      <p:sp>
        <p:nvSpPr>
          <p:cNvPr id="4" name="Slide Number Placeholder 3"/>
          <p:cNvSpPr>
            <a:spLocks noGrp="1"/>
          </p:cNvSpPr>
          <p:nvPr>
            <p:ph type="sldNum" sz="quarter" idx="5"/>
          </p:nvPr>
        </p:nvSpPr>
        <p:spPr/>
        <p:txBody>
          <a:bodyPr/>
          <a:lstStyle/>
          <a:p>
            <a:fld id="{FB75F5B9-F9AD-4E97-B000-E32BBA4C515D}" type="slidenum">
              <a:rPr lang="en-IL" smtClean="0"/>
              <a:t>28</a:t>
            </a:fld>
            <a:endParaRPr lang="en-IL"/>
          </a:p>
        </p:txBody>
      </p:sp>
    </p:spTree>
    <p:extLst>
      <p:ext uri="{BB962C8B-B14F-4D97-AF65-F5344CB8AC3E}">
        <p14:creationId xmlns:p14="http://schemas.microsoft.com/office/powerpoint/2010/main" val="980027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charter"/>
              </a:rPr>
              <a:t>To start the application you just need to do:</a:t>
            </a:r>
          </a:p>
          <a:p>
            <a:r>
              <a:rPr lang="en-US" b="0" i="0" dirty="0">
                <a:solidFill>
                  <a:srgbClr val="292929"/>
                </a:solidFill>
                <a:effectLst/>
                <a:latin typeface="Menlo"/>
              </a:rPr>
              <a:t>$ node index.js</a:t>
            </a:r>
            <a:br>
              <a:rPr lang="en-US" dirty="0"/>
            </a:br>
            <a:r>
              <a:rPr lang="en-US" b="0" i="0" dirty="0">
                <a:solidFill>
                  <a:srgbClr val="292929"/>
                </a:solidFill>
                <a:effectLst/>
                <a:latin typeface="charter"/>
              </a:rPr>
              <a:t>If you can see the message “Server running on port 3000” it means that everything you’ve done until now it’s correct.</a:t>
            </a:r>
          </a:p>
          <a:p>
            <a:r>
              <a:rPr lang="en-US" b="0" i="0" dirty="0">
                <a:solidFill>
                  <a:srgbClr val="292929"/>
                </a:solidFill>
                <a:effectLst/>
                <a:latin typeface="charter"/>
              </a:rPr>
              <a:t>You can open a browser and type </a:t>
            </a:r>
            <a:r>
              <a:rPr lang="en-US" b="0" i="1" dirty="0">
                <a:solidFill>
                  <a:srgbClr val="292929"/>
                </a:solidFill>
                <a:effectLst/>
                <a:latin typeface="charter"/>
              </a:rPr>
              <a:t>localhost:3000</a:t>
            </a:r>
            <a:r>
              <a:rPr lang="en-US" b="0" i="0" dirty="0">
                <a:solidFill>
                  <a:srgbClr val="292929"/>
                </a:solidFill>
                <a:effectLst/>
                <a:latin typeface="charter"/>
              </a:rPr>
              <a:t>, you’ll see the message “Hello World”.</a:t>
            </a:r>
            <a:endParaRPr lang="en-IL" dirty="0"/>
          </a:p>
        </p:txBody>
      </p:sp>
      <p:sp>
        <p:nvSpPr>
          <p:cNvPr id="4" name="Slide Number Placeholder 3"/>
          <p:cNvSpPr>
            <a:spLocks noGrp="1"/>
          </p:cNvSpPr>
          <p:nvPr>
            <p:ph type="sldNum" sz="quarter" idx="5"/>
          </p:nvPr>
        </p:nvSpPr>
        <p:spPr/>
        <p:txBody>
          <a:bodyPr/>
          <a:lstStyle/>
          <a:p>
            <a:fld id="{FB75F5B9-F9AD-4E97-B000-E32BBA4C515D}" type="slidenum">
              <a:rPr lang="en-IL" smtClean="0"/>
              <a:t>29</a:t>
            </a:fld>
            <a:endParaRPr lang="en-IL"/>
          </a:p>
        </p:txBody>
      </p:sp>
    </p:spTree>
    <p:extLst>
      <p:ext uri="{BB962C8B-B14F-4D97-AF65-F5344CB8AC3E}">
        <p14:creationId xmlns:p14="http://schemas.microsoft.com/office/powerpoint/2010/main" val="4252420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https://docs.mongodb.com/manual/administration/install-community/</a:t>
            </a:r>
          </a:p>
          <a:p>
            <a:r>
              <a:rPr lang="en-US" b="0" i="0" dirty="0">
                <a:solidFill>
                  <a:srgbClr val="292929"/>
                </a:solidFill>
                <a:effectLst/>
                <a:latin typeface="Menlo"/>
              </a:rPr>
              <a:t>$ mongo</a:t>
            </a:r>
            <a:br>
              <a:rPr lang="en-US" dirty="0"/>
            </a:br>
            <a:r>
              <a:rPr lang="en-US" b="0" i="0" dirty="0">
                <a:solidFill>
                  <a:srgbClr val="292929"/>
                </a:solidFill>
                <a:effectLst/>
                <a:latin typeface="Menlo"/>
              </a:rPr>
              <a:t>&gt; use cinema</a:t>
            </a:r>
            <a:endParaRPr lang="en-IL" dirty="0"/>
          </a:p>
        </p:txBody>
      </p:sp>
      <p:sp>
        <p:nvSpPr>
          <p:cNvPr id="4" name="Slide Number Placeholder 3"/>
          <p:cNvSpPr>
            <a:spLocks noGrp="1"/>
          </p:cNvSpPr>
          <p:nvPr>
            <p:ph type="sldNum" sz="quarter" idx="5"/>
          </p:nvPr>
        </p:nvSpPr>
        <p:spPr/>
        <p:txBody>
          <a:bodyPr/>
          <a:lstStyle/>
          <a:p>
            <a:fld id="{FB75F5B9-F9AD-4E97-B000-E32BBA4C515D}" type="slidenum">
              <a:rPr lang="en-IL" smtClean="0"/>
              <a:t>30</a:t>
            </a:fld>
            <a:endParaRPr lang="en-IL"/>
          </a:p>
        </p:txBody>
      </p:sp>
    </p:spTree>
    <p:extLst>
      <p:ext uri="{BB962C8B-B14F-4D97-AF65-F5344CB8AC3E}">
        <p14:creationId xmlns:p14="http://schemas.microsoft.com/office/powerpoint/2010/main" val="736600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Let’s create a new directory called </a:t>
            </a:r>
            <a:r>
              <a:rPr lang="en-US" b="0" i="1" dirty="0">
                <a:solidFill>
                  <a:srgbClr val="292929"/>
                </a:solidFill>
                <a:effectLst/>
                <a:latin typeface="charter"/>
              </a:rPr>
              <a:t>DB</a:t>
            </a:r>
            <a:r>
              <a:rPr lang="en-US" b="0" i="0" dirty="0">
                <a:solidFill>
                  <a:srgbClr val="292929"/>
                </a:solidFill>
                <a:effectLst/>
                <a:latin typeface="charter"/>
              </a:rPr>
              <a:t> (inside </a:t>
            </a:r>
            <a:r>
              <a:rPr lang="en-US" b="0" i="1" dirty="0">
                <a:solidFill>
                  <a:srgbClr val="292929"/>
                </a:solidFill>
                <a:effectLst/>
                <a:latin typeface="charter"/>
              </a:rPr>
              <a:t>server</a:t>
            </a:r>
            <a:r>
              <a:rPr lang="en-US" b="0" i="0" dirty="0">
                <a:solidFill>
                  <a:srgbClr val="292929"/>
                </a:solidFill>
                <a:effectLst/>
                <a:latin typeface="charter"/>
              </a:rPr>
              <a:t> folder) and a new file called </a:t>
            </a:r>
            <a:r>
              <a:rPr lang="en-US" b="0" i="1" dirty="0">
                <a:solidFill>
                  <a:srgbClr val="292929"/>
                </a:solidFill>
                <a:effectLst/>
                <a:latin typeface="charter"/>
              </a:rPr>
              <a:t>index.js</a:t>
            </a:r>
            <a:r>
              <a:rPr lang="en-US" b="0" i="0" dirty="0">
                <a:solidFill>
                  <a:srgbClr val="292929"/>
                </a:solidFill>
                <a:effectLst/>
                <a:latin typeface="charter"/>
              </a:rPr>
              <a:t> inside of it.</a:t>
            </a:r>
            <a:endParaRPr lang="en-IL" dirty="0"/>
          </a:p>
        </p:txBody>
      </p:sp>
      <p:sp>
        <p:nvSpPr>
          <p:cNvPr id="4" name="Slide Number Placeholder 3"/>
          <p:cNvSpPr>
            <a:spLocks noGrp="1"/>
          </p:cNvSpPr>
          <p:nvPr>
            <p:ph type="sldNum" sz="quarter" idx="5"/>
          </p:nvPr>
        </p:nvSpPr>
        <p:spPr/>
        <p:txBody>
          <a:bodyPr/>
          <a:lstStyle/>
          <a:p>
            <a:fld id="{FB75F5B9-F9AD-4E97-B000-E32BBA4C515D}" type="slidenum">
              <a:rPr lang="en-IL" smtClean="0"/>
              <a:t>31</a:t>
            </a:fld>
            <a:endParaRPr lang="en-IL"/>
          </a:p>
        </p:txBody>
      </p:sp>
    </p:spTree>
    <p:extLst>
      <p:ext uri="{BB962C8B-B14F-4D97-AF65-F5344CB8AC3E}">
        <p14:creationId xmlns:p14="http://schemas.microsoft.com/office/powerpoint/2010/main" val="734035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FB75F5B9-F9AD-4E97-B000-E32BBA4C515D}" type="slidenum">
              <a:rPr lang="en-IL" smtClean="0"/>
              <a:t>32</a:t>
            </a:fld>
            <a:endParaRPr lang="en-IL"/>
          </a:p>
        </p:txBody>
      </p:sp>
    </p:spTree>
    <p:extLst>
      <p:ext uri="{BB962C8B-B14F-4D97-AF65-F5344CB8AC3E}">
        <p14:creationId xmlns:p14="http://schemas.microsoft.com/office/powerpoint/2010/main" val="2878265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7E434-7ECD-41CF-AAF5-9B99568B80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A75B97A3-90B0-4F7F-8AC2-B918334C75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5CF459E3-8A19-420A-81E8-0145785956A5}"/>
              </a:ext>
            </a:extLst>
          </p:cNvPr>
          <p:cNvSpPr>
            <a:spLocks noGrp="1"/>
          </p:cNvSpPr>
          <p:nvPr>
            <p:ph type="dt" sz="half" idx="10"/>
          </p:nvPr>
        </p:nvSpPr>
        <p:spPr/>
        <p:txBody>
          <a:bodyPr/>
          <a:lstStyle/>
          <a:p>
            <a:fld id="{99CA2FE9-3DBA-47CB-B5F9-6D9A1CE42AFE}" type="datetimeFigureOut">
              <a:rPr lang="en-IL" smtClean="0"/>
              <a:t>29/10/2020</a:t>
            </a:fld>
            <a:endParaRPr lang="en-IL"/>
          </a:p>
        </p:txBody>
      </p:sp>
      <p:sp>
        <p:nvSpPr>
          <p:cNvPr id="5" name="Footer Placeholder 4">
            <a:extLst>
              <a:ext uri="{FF2B5EF4-FFF2-40B4-BE49-F238E27FC236}">
                <a16:creationId xmlns:a16="http://schemas.microsoft.com/office/drawing/2014/main" id="{CE39335B-F877-4400-B7C2-A103B3C27BB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33E83DC-AC08-4DA4-845E-60B2A24CEE12}"/>
              </a:ext>
            </a:extLst>
          </p:cNvPr>
          <p:cNvSpPr>
            <a:spLocks noGrp="1"/>
          </p:cNvSpPr>
          <p:nvPr>
            <p:ph type="sldNum" sz="quarter" idx="12"/>
          </p:nvPr>
        </p:nvSpPr>
        <p:spPr/>
        <p:txBody>
          <a:bodyPr/>
          <a:lstStyle/>
          <a:p>
            <a:fld id="{DE21C6ED-FE2A-4D22-B6D6-5B1D3BF780CE}" type="slidenum">
              <a:rPr lang="en-IL" smtClean="0"/>
              <a:t>‹#›</a:t>
            </a:fld>
            <a:endParaRPr lang="en-IL"/>
          </a:p>
        </p:txBody>
      </p:sp>
    </p:spTree>
    <p:extLst>
      <p:ext uri="{BB962C8B-B14F-4D97-AF65-F5344CB8AC3E}">
        <p14:creationId xmlns:p14="http://schemas.microsoft.com/office/powerpoint/2010/main" val="237955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45E4E-513B-4082-A31E-11C48C442549}"/>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04FC4D89-303A-4F5E-8F9E-F62D1F21B0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23E2258-464F-48EF-BA4C-379897FDFAFE}"/>
              </a:ext>
            </a:extLst>
          </p:cNvPr>
          <p:cNvSpPr>
            <a:spLocks noGrp="1"/>
          </p:cNvSpPr>
          <p:nvPr>
            <p:ph type="dt" sz="half" idx="10"/>
          </p:nvPr>
        </p:nvSpPr>
        <p:spPr/>
        <p:txBody>
          <a:bodyPr/>
          <a:lstStyle/>
          <a:p>
            <a:fld id="{99CA2FE9-3DBA-47CB-B5F9-6D9A1CE42AFE}" type="datetimeFigureOut">
              <a:rPr lang="en-IL" smtClean="0"/>
              <a:t>29/10/2020</a:t>
            </a:fld>
            <a:endParaRPr lang="en-IL"/>
          </a:p>
        </p:txBody>
      </p:sp>
      <p:sp>
        <p:nvSpPr>
          <p:cNvPr id="5" name="Footer Placeholder 4">
            <a:extLst>
              <a:ext uri="{FF2B5EF4-FFF2-40B4-BE49-F238E27FC236}">
                <a16:creationId xmlns:a16="http://schemas.microsoft.com/office/drawing/2014/main" id="{47DE38F2-B187-4233-83D2-22EEEBE6121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04793D0-2E21-47A6-8CA3-222CE27F5CF6}"/>
              </a:ext>
            </a:extLst>
          </p:cNvPr>
          <p:cNvSpPr>
            <a:spLocks noGrp="1"/>
          </p:cNvSpPr>
          <p:nvPr>
            <p:ph type="sldNum" sz="quarter" idx="12"/>
          </p:nvPr>
        </p:nvSpPr>
        <p:spPr/>
        <p:txBody>
          <a:bodyPr/>
          <a:lstStyle/>
          <a:p>
            <a:fld id="{DE21C6ED-FE2A-4D22-B6D6-5B1D3BF780CE}" type="slidenum">
              <a:rPr lang="en-IL" smtClean="0"/>
              <a:t>‹#›</a:t>
            </a:fld>
            <a:endParaRPr lang="en-IL"/>
          </a:p>
        </p:txBody>
      </p:sp>
    </p:spTree>
    <p:extLst>
      <p:ext uri="{BB962C8B-B14F-4D97-AF65-F5344CB8AC3E}">
        <p14:creationId xmlns:p14="http://schemas.microsoft.com/office/powerpoint/2010/main" val="327857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2EBE5D-4340-4015-A9A3-B367FBDB88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CDC613DC-CC72-4C93-A683-E9A172F7C9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1CFDCB3-14B7-4355-A668-EF1E8EBA8DF6}"/>
              </a:ext>
            </a:extLst>
          </p:cNvPr>
          <p:cNvSpPr>
            <a:spLocks noGrp="1"/>
          </p:cNvSpPr>
          <p:nvPr>
            <p:ph type="dt" sz="half" idx="10"/>
          </p:nvPr>
        </p:nvSpPr>
        <p:spPr/>
        <p:txBody>
          <a:bodyPr/>
          <a:lstStyle/>
          <a:p>
            <a:fld id="{99CA2FE9-3DBA-47CB-B5F9-6D9A1CE42AFE}" type="datetimeFigureOut">
              <a:rPr lang="en-IL" smtClean="0"/>
              <a:t>29/10/2020</a:t>
            </a:fld>
            <a:endParaRPr lang="en-IL"/>
          </a:p>
        </p:txBody>
      </p:sp>
      <p:sp>
        <p:nvSpPr>
          <p:cNvPr id="5" name="Footer Placeholder 4">
            <a:extLst>
              <a:ext uri="{FF2B5EF4-FFF2-40B4-BE49-F238E27FC236}">
                <a16:creationId xmlns:a16="http://schemas.microsoft.com/office/drawing/2014/main" id="{44F23065-F655-4F12-A737-80C766B99B7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7D01F4E-7E62-4616-988C-DB5127C1F381}"/>
              </a:ext>
            </a:extLst>
          </p:cNvPr>
          <p:cNvSpPr>
            <a:spLocks noGrp="1"/>
          </p:cNvSpPr>
          <p:nvPr>
            <p:ph type="sldNum" sz="quarter" idx="12"/>
          </p:nvPr>
        </p:nvSpPr>
        <p:spPr/>
        <p:txBody>
          <a:bodyPr/>
          <a:lstStyle/>
          <a:p>
            <a:fld id="{DE21C6ED-FE2A-4D22-B6D6-5B1D3BF780CE}" type="slidenum">
              <a:rPr lang="en-IL" smtClean="0"/>
              <a:t>‹#›</a:t>
            </a:fld>
            <a:endParaRPr lang="en-IL"/>
          </a:p>
        </p:txBody>
      </p:sp>
    </p:spTree>
    <p:extLst>
      <p:ext uri="{BB962C8B-B14F-4D97-AF65-F5344CB8AC3E}">
        <p14:creationId xmlns:p14="http://schemas.microsoft.com/office/powerpoint/2010/main" val="1599841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53295-9AC9-4CA0-BCD7-54B8B5AA7E35}"/>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2D54E634-B783-448B-BF77-5C7DBE273C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26E650F-9AA9-4BB5-B5A8-E86DC5879B7E}"/>
              </a:ext>
            </a:extLst>
          </p:cNvPr>
          <p:cNvSpPr>
            <a:spLocks noGrp="1"/>
          </p:cNvSpPr>
          <p:nvPr>
            <p:ph type="dt" sz="half" idx="10"/>
          </p:nvPr>
        </p:nvSpPr>
        <p:spPr/>
        <p:txBody>
          <a:bodyPr/>
          <a:lstStyle/>
          <a:p>
            <a:fld id="{99CA2FE9-3DBA-47CB-B5F9-6D9A1CE42AFE}" type="datetimeFigureOut">
              <a:rPr lang="en-IL" smtClean="0"/>
              <a:t>29/10/2020</a:t>
            </a:fld>
            <a:endParaRPr lang="en-IL"/>
          </a:p>
        </p:txBody>
      </p:sp>
      <p:sp>
        <p:nvSpPr>
          <p:cNvPr id="5" name="Footer Placeholder 4">
            <a:extLst>
              <a:ext uri="{FF2B5EF4-FFF2-40B4-BE49-F238E27FC236}">
                <a16:creationId xmlns:a16="http://schemas.microsoft.com/office/drawing/2014/main" id="{48113126-CE09-47FE-BBE6-B4DFA588453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DD49BF0-65B3-4E5B-AA77-A8FE5124E635}"/>
              </a:ext>
            </a:extLst>
          </p:cNvPr>
          <p:cNvSpPr>
            <a:spLocks noGrp="1"/>
          </p:cNvSpPr>
          <p:nvPr>
            <p:ph type="sldNum" sz="quarter" idx="12"/>
          </p:nvPr>
        </p:nvSpPr>
        <p:spPr/>
        <p:txBody>
          <a:bodyPr/>
          <a:lstStyle/>
          <a:p>
            <a:fld id="{DE21C6ED-FE2A-4D22-B6D6-5B1D3BF780CE}" type="slidenum">
              <a:rPr lang="en-IL" smtClean="0"/>
              <a:t>‹#›</a:t>
            </a:fld>
            <a:endParaRPr lang="en-IL"/>
          </a:p>
        </p:txBody>
      </p:sp>
    </p:spTree>
    <p:extLst>
      <p:ext uri="{BB962C8B-B14F-4D97-AF65-F5344CB8AC3E}">
        <p14:creationId xmlns:p14="http://schemas.microsoft.com/office/powerpoint/2010/main" val="1584552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6B038-6AEA-444B-973C-7478F96C98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24D55583-3158-4C5F-8B30-30029A911A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D145F1-FEF9-481B-BAA9-36911EAF3DC4}"/>
              </a:ext>
            </a:extLst>
          </p:cNvPr>
          <p:cNvSpPr>
            <a:spLocks noGrp="1"/>
          </p:cNvSpPr>
          <p:nvPr>
            <p:ph type="dt" sz="half" idx="10"/>
          </p:nvPr>
        </p:nvSpPr>
        <p:spPr/>
        <p:txBody>
          <a:bodyPr/>
          <a:lstStyle/>
          <a:p>
            <a:fld id="{99CA2FE9-3DBA-47CB-B5F9-6D9A1CE42AFE}" type="datetimeFigureOut">
              <a:rPr lang="en-IL" smtClean="0"/>
              <a:t>29/10/2020</a:t>
            </a:fld>
            <a:endParaRPr lang="en-IL"/>
          </a:p>
        </p:txBody>
      </p:sp>
      <p:sp>
        <p:nvSpPr>
          <p:cNvPr id="5" name="Footer Placeholder 4">
            <a:extLst>
              <a:ext uri="{FF2B5EF4-FFF2-40B4-BE49-F238E27FC236}">
                <a16:creationId xmlns:a16="http://schemas.microsoft.com/office/drawing/2014/main" id="{B069DD93-581F-4634-BFDA-780B52A9231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466D393-04A5-4502-9241-68325B42DDB6}"/>
              </a:ext>
            </a:extLst>
          </p:cNvPr>
          <p:cNvSpPr>
            <a:spLocks noGrp="1"/>
          </p:cNvSpPr>
          <p:nvPr>
            <p:ph type="sldNum" sz="quarter" idx="12"/>
          </p:nvPr>
        </p:nvSpPr>
        <p:spPr/>
        <p:txBody>
          <a:bodyPr/>
          <a:lstStyle/>
          <a:p>
            <a:fld id="{DE21C6ED-FE2A-4D22-B6D6-5B1D3BF780CE}" type="slidenum">
              <a:rPr lang="en-IL" smtClean="0"/>
              <a:t>‹#›</a:t>
            </a:fld>
            <a:endParaRPr lang="en-IL"/>
          </a:p>
        </p:txBody>
      </p:sp>
    </p:spTree>
    <p:extLst>
      <p:ext uri="{BB962C8B-B14F-4D97-AF65-F5344CB8AC3E}">
        <p14:creationId xmlns:p14="http://schemas.microsoft.com/office/powerpoint/2010/main" val="1119919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13A8-9C9A-40F1-92E7-4A601AFB56E9}"/>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04148974-05C2-41C1-988B-5372EAAA28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0F2A4809-878D-4897-B500-F581D3AA70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BE283B1D-9BF2-4A1A-8AA2-3C83952C2596}"/>
              </a:ext>
            </a:extLst>
          </p:cNvPr>
          <p:cNvSpPr>
            <a:spLocks noGrp="1"/>
          </p:cNvSpPr>
          <p:nvPr>
            <p:ph type="dt" sz="half" idx="10"/>
          </p:nvPr>
        </p:nvSpPr>
        <p:spPr/>
        <p:txBody>
          <a:bodyPr/>
          <a:lstStyle/>
          <a:p>
            <a:fld id="{99CA2FE9-3DBA-47CB-B5F9-6D9A1CE42AFE}" type="datetimeFigureOut">
              <a:rPr lang="en-IL" smtClean="0"/>
              <a:t>29/10/2020</a:t>
            </a:fld>
            <a:endParaRPr lang="en-IL"/>
          </a:p>
        </p:txBody>
      </p:sp>
      <p:sp>
        <p:nvSpPr>
          <p:cNvPr id="6" name="Footer Placeholder 5">
            <a:extLst>
              <a:ext uri="{FF2B5EF4-FFF2-40B4-BE49-F238E27FC236}">
                <a16:creationId xmlns:a16="http://schemas.microsoft.com/office/drawing/2014/main" id="{FF9E3C8A-2102-4D7D-AEF8-3B06536F9A2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BD480E23-5B55-4B89-944A-CC2D856987C3}"/>
              </a:ext>
            </a:extLst>
          </p:cNvPr>
          <p:cNvSpPr>
            <a:spLocks noGrp="1"/>
          </p:cNvSpPr>
          <p:nvPr>
            <p:ph type="sldNum" sz="quarter" idx="12"/>
          </p:nvPr>
        </p:nvSpPr>
        <p:spPr/>
        <p:txBody>
          <a:bodyPr/>
          <a:lstStyle/>
          <a:p>
            <a:fld id="{DE21C6ED-FE2A-4D22-B6D6-5B1D3BF780CE}" type="slidenum">
              <a:rPr lang="en-IL" smtClean="0"/>
              <a:t>‹#›</a:t>
            </a:fld>
            <a:endParaRPr lang="en-IL"/>
          </a:p>
        </p:txBody>
      </p:sp>
    </p:spTree>
    <p:extLst>
      <p:ext uri="{BB962C8B-B14F-4D97-AF65-F5344CB8AC3E}">
        <p14:creationId xmlns:p14="http://schemas.microsoft.com/office/powerpoint/2010/main" val="1000118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F7B7-92DC-4B80-8870-4D66D4438639}"/>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F502DE13-566A-4D9D-A0DD-1F99AE3B69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176254-2DD0-411F-8BC1-079D9DB78D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15373548-658F-4F1A-A956-7BE8974579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8BA151-706B-45E1-B057-9D386D3D04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319FF199-825F-4A38-93A4-C0725562DB08}"/>
              </a:ext>
            </a:extLst>
          </p:cNvPr>
          <p:cNvSpPr>
            <a:spLocks noGrp="1"/>
          </p:cNvSpPr>
          <p:nvPr>
            <p:ph type="dt" sz="half" idx="10"/>
          </p:nvPr>
        </p:nvSpPr>
        <p:spPr/>
        <p:txBody>
          <a:bodyPr/>
          <a:lstStyle/>
          <a:p>
            <a:fld id="{99CA2FE9-3DBA-47CB-B5F9-6D9A1CE42AFE}" type="datetimeFigureOut">
              <a:rPr lang="en-IL" smtClean="0"/>
              <a:t>29/10/2020</a:t>
            </a:fld>
            <a:endParaRPr lang="en-IL"/>
          </a:p>
        </p:txBody>
      </p:sp>
      <p:sp>
        <p:nvSpPr>
          <p:cNvPr id="8" name="Footer Placeholder 7">
            <a:extLst>
              <a:ext uri="{FF2B5EF4-FFF2-40B4-BE49-F238E27FC236}">
                <a16:creationId xmlns:a16="http://schemas.microsoft.com/office/drawing/2014/main" id="{E70EB5E7-FB42-4227-A282-33931AAD51EE}"/>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9BF8DCF0-C998-4E09-B36E-E68BACD5A66D}"/>
              </a:ext>
            </a:extLst>
          </p:cNvPr>
          <p:cNvSpPr>
            <a:spLocks noGrp="1"/>
          </p:cNvSpPr>
          <p:nvPr>
            <p:ph type="sldNum" sz="quarter" idx="12"/>
          </p:nvPr>
        </p:nvSpPr>
        <p:spPr/>
        <p:txBody>
          <a:bodyPr/>
          <a:lstStyle/>
          <a:p>
            <a:fld id="{DE21C6ED-FE2A-4D22-B6D6-5B1D3BF780CE}" type="slidenum">
              <a:rPr lang="en-IL" smtClean="0"/>
              <a:t>‹#›</a:t>
            </a:fld>
            <a:endParaRPr lang="en-IL"/>
          </a:p>
        </p:txBody>
      </p:sp>
    </p:spTree>
    <p:extLst>
      <p:ext uri="{BB962C8B-B14F-4D97-AF65-F5344CB8AC3E}">
        <p14:creationId xmlns:p14="http://schemas.microsoft.com/office/powerpoint/2010/main" val="1080132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26FB9-0C4E-4444-9CD7-83458FE1EB14}"/>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C8808D0E-E7E9-45DF-B62A-9115D7CB5870}"/>
              </a:ext>
            </a:extLst>
          </p:cNvPr>
          <p:cNvSpPr>
            <a:spLocks noGrp="1"/>
          </p:cNvSpPr>
          <p:nvPr>
            <p:ph type="dt" sz="half" idx="10"/>
          </p:nvPr>
        </p:nvSpPr>
        <p:spPr/>
        <p:txBody>
          <a:bodyPr/>
          <a:lstStyle/>
          <a:p>
            <a:fld id="{99CA2FE9-3DBA-47CB-B5F9-6D9A1CE42AFE}" type="datetimeFigureOut">
              <a:rPr lang="en-IL" smtClean="0"/>
              <a:t>29/10/2020</a:t>
            </a:fld>
            <a:endParaRPr lang="en-IL"/>
          </a:p>
        </p:txBody>
      </p:sp>
      <p:sp>
        <p:nvSpPr>
          <p:cNvPr id="4" name="Footer Placeholder 3">
            <a:extLst>
              <a:ext uri="{FF2B5EF4-FFF2-40B4-BE49-F238E27FC236}">
                <a16:creationId xmlns:a16="http://schemas.microsoft.com/office/drawing/2014/main" id="{B46F5816-0869-4CB7-AAA4-B9E55629A142}"/>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4DBD1F79-5E8B-493D-84DC-84AA1D99BC54}"/>
              </a:ext>
            </a:extLst>
          </p:cNvPr>
          <p:cNvSpPr>
            <a:spLocks noGrp="1"/>
          </p:cNvSpPr>
          <p:nvPr>
            <p:ph type="sldNum" sz="quarter" idx="12"/>
          </p:nvPr>
        </p:nvSpPr>
        <p:spPr/>
        <p:txBody>
          <a:bodyPr/>
          <a:lstStyle/>
          <a:p>
            <a:fld id="{DE21C6ED-FE2A-4D22-B6D6-5B1D3BF780CE}" type="slidenum">
              <a:rPr lang="en-IL" smtClean="0"/>
              <a:t>‹#›</a:t>
            </a:fld>
            <a:endParaRPr lang="en-IL"/>
          </a:p>
        </p:txBody>
      </p:sp>
    </p:spTree>
    <p:extLst>
      <p:ext uri="{BB962C8B-B14F-4D97-AF65-F5344CB8AC3E}">
        <p14:creationId xmlns:p14="http://schemas.microsoft.com/office/powerpoint/2010/main" val="4556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156A2E-6418-4DC3-A051-91ED047F3374}"/>
              </a:ext>
            </a:extLst>
          </p:cNvPr>
          <p:cNvSpPr>
            <a:spLocks noGrp="1"/>
          </p:cNvSpPr>
          <p:nvPr>
            <p:ph type="dt" sz="half" idx="10"/>
          </p:nvPr>
        </p:nvSpPr>
        <p:spPr/>
        <p:txBody>
          <a:bodyPr/>
          <a:lstStyle/>
          <a:p>
            <a:fld id="{99CA2FE9-3DBA-47CB-B5F9-6D9A1CE42AFE}" type="datetimeFigureOut">
              <a:rPr lang="en-IL" smtClean="0"/>
              <a:t>29/10/2020</a:t>
            </a:fld>
            <a:endParaRPr lang="en-IL"/>
          </a:p>
        </p:txBody>
      </p:sp>
      <p:sp>
        <p:nvSpPr>
          <p:cNvPr id="3" name="Footer Placeholder 2">
            <a:extLst>
              <a:ext uri="{FF2B5EF4-FFF2-40B4-BE49-F238E27FC236}">
                <a16:creationId xmlns:a16="http://schemas.microsoft.com/office/drawing/2014/main" id="{D34B2C39-D109-4B79-A2E6-563AAE8BAD78}"/>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442C5650-DA60-4740-B3B7-F21A8DC36384}"/>
              </a:ext>
            </a:extLst>
          </p:cNvPr>
          <p:cNvSpPr>
            <a:spLocks noGrp="1"/>
          </p:cNvSpPr>
          <p:nvPr>
            <p:ph type="sldNum" sz="quarter" idx="12"/>
          </p:nvPr>
        </p:nvSpPr>
        <p:spPr/>
        <p:txBody>
          <a:bodyPr/>
          <a:lstStyle/>
          <a:p>
            <a:fld id="{DE21C6ED-FE2A-4D22-B6D6-5B1D3BF780CE}" type="slidenum">
              <a:rPr lang="en-IL" smtClean="0"/>
              <a:t>‹#›</a:t>
            </a:fld>
            <a:endParaRPr lang="en-IL"/>
          </a:p>
        </p:txBody>
      </p:sp>
    </p:spTree>
    <p:extLst>
      <p:ext uri="{BB962C8B-B14F-4D97-AF65-F5344CB8AC3E}">
        <p14:creationId xmlns:p14="http://schemas.microsoft.com/office/powerpoint/2010/main" val="4030455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AD64-E587-4A1E-A995-56039E0F79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202A67A6-693F-4125-81E3-EF5F97A1E8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BD3A8BC9-8854-46D0-8456-68A0862C0A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42309D-1EEE-45A8-B448-AE670CCD779D}"/>
              </a:ext>
            </a:extLst>
          </p:cNvPr>
          <p:cNvSpPr>
            <a:spLocks noGrp="1"/>
          </p:cNvSpPr>
          <p:nvPr>
            <p:ph type="dt" sz="half" idx="10"/>
          </p:nvPr>
        </p:nvSpPr>
        <p:spPr/>
        <p:txBody>
          <a:bodyPr/>
          <a:lstStyle/>
          <a:p>
            <a:fld id="{99CA2FE9-3DBA-47CB-B5F9-6D9A1CE42AFE}" type="datetimeFigureOut">
              <a:rPr lang="en-IL" smtClean="0"/>
              <a:t>29/10/2020</a:t>
            </a:fld>
            <a:endParaRPr lang="en-IL"/>
          </a:p>
        </p:txBody>
      </p:sp>
      <p:sp>
        <p:nvSpPr>
          <p:cNvPr id="6" name="Footer Placeholder 5">
            <a:extLst>
              <a:ext uri="{FF2B5EF4-FFF2-40B4-BE49-F238E27FC236}">
                <a16:creationId xmlns:a16="http://schemas.microsoft.com/office/drawing/2014/main" id="{0AEA012F-4D87-4B20-A68B-BED42C8AF80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F6DCA46-583C-4CD2-B879-FFB77111A405}"/>
              </a:ext>
            </a:extLst>
          </p:cNvPr>
          <p:cNvSpPr>
            <a:spLocks noGrp="1"/>
          </p:cNvSpPr>
          <p:nvPr>
            <p:ph type="sldNum" sz="quarter" idx="12"/>
          </p:nvPr>
        </p:nvSpPr>
        <p:spPr/>
        <p:txBody>
          <a:bodyPr/>
          <a:lstStyle/>
          <a:p>
            <a:fld id="{DE21C6ED-FE2A-4D22-B6D6-5B1D3BF780CE}" type="slidenum">
              <a:rPr lang="en-IL" smtClean="0"/>
              <a:t>‹#›</a:t>
            </a:fld>
            <a:endParaRPr lang="en-IL"/>
          </a:p>
        </p:txBody>
      </p:sp>
    </p:spTree>
    <p:extLst>
      <p:ext uri="{BB962C8B-B14F-4D97-AF65-F5344CB8AC3E}">
        <p14:creationId xmlns:p14="http://schemas.microsoft.com/office/powerpoint/2010/main" val="41145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F5E78-3BB6-4BA8-B1AD-5097D9747C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05AB2A78-3540-49FD-AA05-0392C8D850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BEA8F4FD-D161-4DAA-A701-C3E69DF2B5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E0F6E4-E7F4-4188-8E62-3BAB7FF0D83A}"/>
              </a:ext>
            </a:extLst>
          </p:cNvPr>
          <p:cNvSpPr>
            <a:spLocks noGrp="1"/>
          </p:cNvSpPr>
          <p:nvPr>
            <p:ph type="dt" sz="half" idx="10"/>
          </p:nvPr>
        </p:nvSpPr>
        <p:spPr/>
        <p:txBody>
          <a:bodyPr/>
          <a:lstStyle/>
          <a:p>
            <a:fld id="{99CA2FE9-3DBA-47CB-B5F9-6D9A1CE42AFE}" type="datetimeFigureOut">
              <a:rPr lang="en-IL" smtClean="0"/>
              <a:t>29/10/2020</a:t>
            </a:fld>
            <a:endParaRPr lang="en-IL"/>
          </a:p>
        </p:txBody>
      </p:sp>
      <p:sp>
        <p:nvSpPr>
          <p:cNvPr id="6" name="Footer Placeholder 5">
            <a:extLst>
              <a:ext uri="{FF2B5EF4-FFF2-40B4-BE49-F238E27FC236}">
                <a16:creationId xmlns:a16="http://schemas.microsoft.com/office/drawing/2014/main" id="{296A7CDE-826C-49C9-9F4E-5327DADDFDD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8E9B684-621C-4776-B62F-8B35159EC875}"/>
              </a:ext>
            </a:extLst>
          </p:cNvPr>
          <p:cNvSpPr>
            <a:spLocks noGrp="1"/>
          </p:cNvSpPr>
          <p:nvPr>
            <p:ph type="sldNum" sz="quarter" idx="12"/>
          </p:nvPr>
        </p:nvSpPr>
        <p:spPr/>
        <p:txBody>
          <a:bodyPr/>
          <a:lstStyle/>
          <a:p>
            <a:fld id="{DE21C6ED-FE2A-4D22-B6D6-5B1D3BF780CE}" type="slidenum">
              <a:rPr lang="en-IL" smtClean="0"/>
              <a:t>‹#›</a:t>
            </a:fld>
            <a:endParaRPr lang="en-IL"/>
          </a:p>
        </p:txBody>
      </p:sp>
    </p:spTree>
    <p:extLst>
      <p:ext uri="{BB962C8B-B14F-4D97-AF65-F5344CB8AC3E}">
        <p14:creationId xmlns:p14="http://schemas.microsoft.com/office/powerpoint/2010/main" val="1938045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594EC3-20C4-4D86-8E46-B8221C99F0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44DD7F5-43F2-42FD-B7DD-7E84E9433B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C29C4A6-FEB5-4F59-BA30-69469D43FB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A2FE9-3DBA-47CB-B5F9-6D9A1CE42AFE}" type="datetimeFigureOut">
              <a:rPr lang="en-IL" smtClean="0"/>
              <a:t>29/10/2020</a:t>
            </a:fld>
            <a:endParaRPr lang="en-IL"/>
          </a:p>
        </p:txBody>
      </p:sp>
      <p:sp>
        <p:nvSpPr>
          <p:cNvPr id="5" name="Footer Placeholder 4">
            <a:extLst>
              <a:ext uri="{FF2B5EF4-FFF2-40B4-BE49-F238E27FC236}">
                <a16:creationId xmlns:a16="http://schemas.microsoft.com/office/drawing/2014/main" id="{FAB78C10-E54D-4149-842E-20465A6E4E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F39ADE48-1CA0-4F33-93BA-CE4B44703C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1C6ED-FE2A-4D22-B6D6-5B1D3BF780CE}" type="slidenum">
              <a:rPr lang="en-IL" smtClean="0"/>
              <a:t>‹#›</a:t>
            </a:fld>
            <a:endParaRPr lang="en-IL"/>
          </a:p>
        </p:txBody>
      </p:sp>
    </p:spTree>
    <p:extLst>
      <p:ext uri="{BB962C8B-B14F-4D97-AF65-F5344CB8AC3E}">
        <p14:creationId xmlns:p14="http://schemas.microsoft.com/office/powerpoint/2010/main" val="3843997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he.wikipedia.org/wiki/%D7%A7%D7%95%D7%93_%D7%9E%D7%A6%D7%91_%D7%A9%D7%9C_HTTP"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desandbox.io/s/twilight-microservice-7kxru?file=/src/index.js:701-707"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00C4B66-38EE-4A9F-859C-D11D322AA63E}"/>
              </a:ext>
            </a:extLst>
          </p:cNvPr>
          <p:cNvSpPr>
            <a:spLocks noGrp="1"/>
          </p:cNvSpPr>
          <p:nvPr>
            <p:ph type="ctrTitle"/>
          </p:nvPr>
        </p:nvSpPr>
        <p:spPr>
          <a:xfrm>
            <a:off x="1524000" y="2776538"/>
            <a:ext cx="9144000" cy="1381188"/>
          </a:xfrm>
        </p:spPr>
        <p:txBody>
          <a:bodyPr anchor="ctr">
            <a:normAutofit/>
          </a:bodyPr>
          <a:lstStyle/>
          <a:p>
            <a:r>
              <a:rPr lang="en-US" sz="4000" b="0" i="0" dirty="0">
                <a:solidFill>
                  <a:schemeClr val="bg2"/>
                </a:solidFill>
                <a:effectLst/>
                <a:latin typeface="fell"/>
              </a:rPr>
              <a:t>MERN STACK</a:t>
            </a:r>
          </a:p>
        </p:txBody>
      </p:sp>
      <p:sp>
        <p:nvSpPr>
          <p:cNvPr id="3" name="Subtitle 2">
            <a:extLst>
              <a:ext uri="{FF2B5EF4-FFF2-40B4-BE49-F238E27FC236}">
                <a16:creationId xmlns:a16="http://schemas.microsoft.com/office/drawing/2014/main" id="{BD2EBC70-B22F-478D-BEB0-48ED50FF27B7}"/>
              </a:ext>
            </a:extLst>
          </p:cNvPr>
          <p:cNvSpPr>
            <a:spLocks noGrp="1"/>
          </p:cNvSpPr>
          <p:nvPr>
            <p:ph type="subTitle" idx="1"/>
          </p:nvPr>
        </p:nvSpPr>
        <p:spPr>
          <a:xfrm>
            <a:off x="1524000" y="4495800"/>
            <a:ext cx="9144000" cy="762000"/>
          </a:xfrm>
        </p:spPr>
        <p:txBody>
          <a:bodyPr>
            <a:normAutofit/>
          </a:bodyPr>
          <a:lstStyle/>
          <a:p>
            <a:r>
              <a:rPr lang="en-US" sz="1800"/>
              <a:t>By: Roee Angel</a:t>
            </a:r>
            <a:endParaRPr lang="en-IL" sz="1800"/>
          </a:p>
        </p:txBody>
      </p:sp>
    </p:spTree>
    <p:extLst>
      <p:ext uri="{BB962C8B-B14F-4D97-AF65-F5344CB8AC3E}">
        <p14:creationId xmlns:p14="http://schemas.microsoft.com/office/powerpoint/2010/main" val="182972088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3C9A63F-279B-44CD-BED3-7F2C87117090}"/>
              </a:ext>
            </a:extLst>
          </p:cNvPr>
          <p:cNvSpPr>
            <a:spLocks noGrp="1"/>
          </p:cNvSpPr>
          <p:nvPr>
            <p:ph type="title"/>
          </p:nvPr>
        </p:nvSpPr>
        <p:spPr>
          <a:xfrm>
            <a:off x="1179226" y="826680"/>
            <a:ext cx="9833548" cy="1325563"/>
          </a:xfrm>
        </p:spPr>
        <p:txBody>
          <a:bodyPr>
            <a:normAutofit/>
          </a:bodyPr>
          <a:lstStyle/>
          <a:p>
            <a:pPr algn="ctr"/>
            <a:r>
              <a:rPr lang="en-US" sz="4000" b="0" i="0" dirty="0">
                <a:solidFill>
                  <a:srgbClr val="FFFFFF"/>
                </a:solidFill>
                <a:effectLst/>
                <a:latin typeface="sohne"/>
              </a:rPr>
              <a:t>Principles of REST</a:t>
            </a:r>
            <a:br>
              <a:rPr lang="en-US" sz="4000" b="0" i="0" dirty="0">
                <a:solidFill>
                  <a:srgbClr val="FFFFFF"/>
                </a:solidFill>
                <a:effectLst/>
                <a:latin typeface="sohne"/>
              </a:rPr>
            </a:br>
            <a:r>
              <a:rPr lang="en-US" sz="4000" b="1" i="0" dirty="0">
                <a:solidFill>
                  <a:srgbClr val="FFFFFF"/>
                </a:solidFill>
                <a:effectLst/>
                <a:latin typeface="sohne"/>
              </a:rPr>
              <a:t>Stateless</a:t>
            </a:r>
            <a:endParaRPr lang="en-IL" sz="4000" dirty="0">
              <a:solidFill>
                <a:srgbClr val="FFFFFF"/>
              </a:solidFill>
            </a:endParaRPr>
          </a:p>
        </p:txBody>
      </p:sp>
      <p:sp>
        <p:nvSpPr>
          <p:cNvPr id="3" name="Content Placeholder 2">
            <a:extLst>
              <a:ext uri="{FF2B5EF4-FFF2-40B4-BE49-F238E27FC236}">
                <a16:creationId xmlns:a16="http://schemas.microsoft.com/office/drawing/2014/main" id="{D9A80495-9FE4-43B1-B8DC-EC06FD88BE43}"/>
              </a:ext>
            </a:extLst>
          </p:cNvPr>
          <p:cNvSpPr>
            <a:spLocks noGrp="1"/>
          </p:cNvSpPr>
          <p:nvPr>
            <p:ph idx="1"/>
          </p:nvPr>
        </p:nvSpPr>
        <p:spPr>
          <a:xfrm>
            <a:off x="1179226" y="3092970"/>
            <a:ext cx="9833548" cy="2693976"/>
          </a:xfrm>
        </p:spPr>
        <p:txBody>
          <a:bodyPr>
            <a:normAutofit/>
          </a:bodyPr>
          <a:lstStyle/>
          <a:p>
            <a:r>
              <a:rPr lang="en-US" sz="2000" b="0" i="0" dirty="0">
                <a:solidFill>
                  <a:srgbClr val="000000"/>
                </a:solidFill>
                <a:effectLst/>
                <a:latin typeface="charter"/>
              </a:rPr>
              <a:t>Requests sent from a client to the server contains all the necessary information that is required to completely understand it. It can be a part of the URI, query-string parameters, body, or even headers. </a:t>
            </a:r>
          </a:p>
        </p:txBody>
      </p:sp>
    </p:spTree>
    <p:extLst>
      <p:ext uri="{BB962C8B-B14F-4D97-AF65-F5344CB8AC3E}">
        <p14:creationId xmlns:p14="http://schemas.microsoft.com/office/powerpoint/2010/main" val="3024545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8F54909-6876-49E1-9672-8AB89742A8B4}"/>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req Object</a:t>
            </a:r>
            <a:endParaRPr lang="en-IL" sz="4000" dirty="0">
              <a:solidFill>
                <a:srgbClr val="FFFFFF"/>
              </a:solidFill>
            </a:endParaRPr>
          </a:p>
        </p:txBody>
      </p:sp>
      <p:sp>
        <p:nvSpPr>
          <p:cNvPr id="3" name="Content Placeholder 2">
            <a:extLst>
              <a:ext uri="{FF2B5EF4-FFF2-40B4-BE49-F238E27FC236}">
                <a16:creationId xmlns:a16="http://schemas.microsoft.com/office/drawing/2014/main" id="{48FD916E-7706-43AB-9A42-6135220E4FDC}"/>
              </a:ext>
            </a:extLst>
          </p:cNvPr>
          <p:cNvSpPr>
            <a:spLocks noGrp="1"/>
          </p:cNvSpPr>
          <p:nvPr>
            <p:ph idx="1"/>
          </p:nvPr>
        </p:nvSpPr>
        <p:spPr>
          <a:xfrm>
            <a:off x="1179226" y="3092970"/>
            <a:ext cx="9833548" cy="2693976"/>
          </a:xfrm>
        </p:spPr>
        <p:txBody>
          <a:bodyPr>
            <a:normAutofit/>
          </a:bodyPr>
          <a:lstStyle/>
          <a:p>
            <a:r>
              <a:rPr kumimoji="0" lang="en-IL" altLang="en-IL" sz="2000" b="0" i="0" u="none" strike="noStrike" cap="none" normalizeH="0" baseline="0" dirty="0">
                <a:ln>
                  <a:noFill/>
                </a:ln>
                <a:solidFill>
                  <a:srgbClr val="000000"/>
                </a:solidFill>
                <a:effectLst/>
                <a:latin typeface="Sailec-Regular"/>
              </a:rPr>
              <a:t>There are three primary ways for Express.js apps to receive user-supplied data: </a:t>
            </a:r>
            <a:r>
              <a:rPr kumimoji="0" lang="en-IL" altLang="en-IL" sz="2000" b="0" i="0" u="none" strike="noStrike" cap="none" normalizeH="0" baseline="0" dirty="0" err="1">
                <a:ln>
                  <a:noFill/>
                </a:ln>
                <a:solidFill>
                  <a:srgbClr val="000000"/>
                </a:solidFill>
                <a:effectLst/>
                <a:latin typeface="Consolas" panose="020B0609020204030204" pitchFamily="49" charset="0"/>
              </a:rPr>
              <a:t>req.params</a:t>
            </a:r>
            <a:r>
              <a:rPr kumimoji="0" lang="en-IL" altLang="en-IL" sz="2000" b="0" i="0" u="none" strike="noStrike" cap="none" normalizeH="0" baseline="0" dirty="0">
                <a:ln>
                  <a:noFill/>
                </a:ln>
                <a:solidFill>
                  <a:srgbClr val="000000"/>
                </a:solidFill>
                <a:effectLst/>
                <a:latin typeface="Sailec-Regular"/>
              </a:rPr>
              <a:t>, </a:t>
            </a:r>
            <a:r>
              <a:rPr kumimoji="0" lang="en-IL" altLang="en-IL" sz="2000" b="0" i="0" u="none" strike="noStrike" cap="none" normalizeH="0" baseline="0" dirty="0" err="1">
                <a:ln>
                  <a:noFill/>
                </a:ln>
                <a:solidFill>
                  <a:srgbClr val="000000"/>
                </a:solidFill>
                <a:effectLst/>
                <a:latin typeface="Consolas" panose="020B0609020204030204" pitchFamily="49" charset="0"/>
              </a:rPr>
              <a:t>req.query</a:t>
            </a:r>
            <a:r>
              <a:rPr kumimoji="0" lang="en-IL" altLang="en-IL" sz="2000" b="0" i="0" u="none" strike="noStrike" cap="none" normalizeH="0" baseline="0" dirty="0">
                <a:ln>
                  <a:noFill/>
                </a:ln>
                <a:solidFill>
                  <a:srgbClr val="000000"/>
                </a:solidFill>
                <a:effectLst/>
                <a:latin typeface="Sailec-Regular"/>
              </a:rPr>
              <a:t>, and </a:t>
            </a:r>
            <a:r>
              <a:rPr kumimoji="0" lang="en-IL" altLang="en-IL" sz="2000" b="0" i="0" u="none" strike="noStrike" cap="none" normalizeH="0" baseline="0" dirty="0" err="1">
                <a:ln>
                  <a:noFill/>
                </a:ln>
                <a:solidFill>
                  <a:srgbClr val="000000"/>
                </a:solidFill>
                <a:effectLst/>
                <a:latin typeface="Consolas" panose="020B0609020204030204" pitchFamily="49" charset="0"/>
              </a:rPr>
              <a:t>req.body</a:t>
            </a:r>
            <a:r>
              <a:rPr kumimoji="0" lang="en-US" altLang="en-IL" sz="2000" b="0" i="0" u="none" strike="noStrike" cap="none" normalizeH="0" baseline="0" dirty="0">
                <a:ln>
                  <a:noFill/>
                </a:ln>
                <a:solidFill>
                  <a:srgbClr val="000000"/>
                </a:solidFill>
                <a:effectLst/>
                <a:latin typeface="Consolas" panose="020B0609020204030204" pitchFamily="49" charset="0"/>
              </a:rPr>
              <a:t>.</a:t>
            </a:r>
            <a:endParaRPr kumimoji="0" lang="en-IL" altLang="en-IL" sz="2000" b="0" i="0" u="none" strike="noStrike" cap="none" normalizeH="0" baseline="0" dirty="0">
              <a:ln>
                <a:noFill/>
              </a:ln>
              <a:solidFill>
                <a:srgbClr val="000000"/>
              </a:solidFill>
              <a:effectLst/>
              <a:latin typeface="Arial" panose="020B0604020202020204" pitchFamily="34" charset="0"/>
            </a:endParaRPr>
          </a:p>
          <a:p>
            <a:endParaRPr lang="en-IL" sz="2000" dirty="0">
              <a:solidFill>
                <a:srgbClr val="000000"/>
              </a:solidFill>
            </a:endParaRPr>
          </a:p>
        </p:txBody>
      </p:sp>
    </p:spTree>
    <p:extLst>
      <p:ext uri="{BB962C8B-B14F-4D97-AF65-F5344CB8AC3E}">
        <p14:creationId xmlns:p14="http://schemas.microsoft.com/office/powerpoint/2010/main" val="765148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189D4C-34D3-40DC-A522-9F63F202A163}"/>
              </a:ext>
            </a:extLst>
          </p:cNvPr>
          <p:cNvSpPr>
            <a:spLocks noGrp="1"/>
          </p:cNvSpPr>
          <p:nvPr>
            <p:ph type="title"/>
          </p:nvPr>
        </p:nvSpPr>
        <p:spPr>
          <a:xfrm>
            <a:off x="1179226" y="826680"/>
            <a:ext cx="9833548" cy="1325563"/>
          </a:xfrm>
        </p:spPr>
        <p:txBody>
          <a:bodyPr>
            <a:normAutofit/>
          </a:bodyPr>
          <a:lstStyle/>
          <a:p>
            <a:pPr algn="ctr"/>
            <a:r>
              <a:rPr kumimoji="0" lang="en-IL" altLang="en-IL" sz="4000" b="0" i="0" u="none" strike="noStrike" cap="none" normalizeH="0" baseline="0">
                <a:ln>
                  <a:noFill/>
                </a:ln>
                <a:solidFill>
                  <a:srgbClr val="FFFFFF"/>
                </a:solidFill>
                <a:effectLst/>
                <a:latin typeface="Consolas" panose="020B0609020204030204" pitchFamily="49" charset="0"/>
              </a:rPr>
              <a:t>req.params</a:t>
            </a:r>
            <a:endParaRPr lang="en-IL" sz="4000">
              <a:solidFill>
                <a:srgbClr val="FFFFFF"/>
              </a:solidFill>
            </a:endParaRPr>
          </a:p>
        </p:txBody>
      </p:sp>
      <p:sp>
        <p:nvSpPr>
          <p:cNvPr id="3" name="Content Placeholder 2">
            <a:extLst>
              <a:ext uri="{FF2B5EF4-FFF2-40B4-BE49-F238E27FC236}">
                <a16:creationId xmlns:a16="http://schemas.microsoft.com/office/drawing/2014/main" id="{8992B5F0-727D-44A3-9DE1-9A819F9AF652}"/>
              </a:ext>
            </a:extLst>
          </p:cNvPr>
          <p:cNvSpPr>
            <a:spLocks noGrp="1"/>
          </p:cNvSpPr>
          <p:nvPr>
            <p:ph idx="1"/>
          </p:nvPr>
        </p:nvSpPr>
        <p:spPr>
          <a:xfrm>
            <a:off x="1179226" y="3092970"/>
            <a:ext cx="9833548" cy="2693976"/>
          </a:xfrm>
        </p:spPr>
        <p:txBody>
          <a:bodyPr>
            <a:normAutofit/>
          </a:bodyPr>
          <a:lstStyle/>
          <a:p>
            <a:r>
              <a:rPr kumimoji="0" lang="en-IL" altLang="en-IL" sz="2000" b="0" i="0" u="none" strike="noStrike" cap="none" normalizeH="0" baseline="0" dirty="0">
                <a:ln>
                  <a:noFill/>
                </a:ln>
                <a:solidFill>
                  <a:srgbClr val="000000"/>
                </a:solidFill>
                <a:effectLst/>
                <a:latin typeface="Consolas" panose="020B0609020204030204" pitchFamily="49" charset="0"/>
              </a:rPr>
              <a:t>// GET https://swamp.com/user/50d154c157981ef2 </a:t>
            </a:r>
            <a:endParaRPr kumimoji="0" lang="en-US" altLang="en-IL" sz="2000" b="0" i="0" u="none" strike="noStrike" cap="none" normalizeH="0" baseline="0" dirty="0">
              <a:ln>
                <a:noFill/>
              </a:ln>
              <a:solidFill>
                <a:srgbClr val="000000"/>
              </a:solidFill>
              <a:effectLst/>
              <a:latin typeface="Consolas" panose="020B0609020204030204" pitchFamily="49" charset="0"/>
            </a:endParaRPr>
          </a:p>
          <a:p>
            <a:r>
              <a:rPr kumimoji="0" lang="en-IL" altLang="en-IL" sz="2000" b="0" i="0" u="none" strike="noStrike" cap="none" normalizeH="0" baseline="0" dirty="0" err="1">
                <a:ln>
                  <a:noFill/>
                </a:ln>
                <a:solidFill>
                  <a:srgbClr val="000000"/>
                </a:solidFill>
                <a:effectLst/>
                <a:latin typeface="Consolas" panose="020B0609020204030204" pitchFamily="49" charset="0"/>
              </a:rPr>
              <a:t>app.get</a:t>
            </a:r>
            <a:r>
              <a:rPr kumimoji="0" lang="en-IL" altLang="en-IL" sz="2000" b="0" i="0" u="none" strike="noStrike" cap="none" normalizeH="0" baseline="0" dirty="0">
                <a:ln>
                  <a:noFill/>
                </a:ln>
                <a:solidFill>
                  <a:srgbClr val="000000"/>
                </a:solidFill>
                <a:effectLst/>
                <a:latin typeface="Consolas" panose="020B0609020204030204" pitchFamily="49" charset="0"/>
              </a:rPr>
              <a:t>('user/:</a:t>
            </a:r>
            <a:r>
              <a:rPr kumimoji="0" lang="en-IL" altLang="en-IL" sz="2000" b="0" i="0" u="none" strike="noStrike" cap="none" normalizeH="0" baseline="0" dirty="0" err="1">
                <a:ln>
                  <a:noFill/>
                </a:ln>
                <a:solidFill>
                  <a:srgbClr val="000000"/>
                </a:solidFill>
                <a:effectLst/>
                <a:latin typeface="Consolas" panose="020B0609020204030204" pitchFamily="49" charset="0"/>
              </a:rPr>
              <a:t>userid</a:t>
            </a:r>
            <a:r>
              <a:rPr kumimoji="0" lang="en-IL" altLang="en-IL" sz="2000" b="0" i="0" u="none" strike="noStrike" cap="none" normalizeH="0" baseline="0" dirty="0">
                <a:ln>
                  <a:noFill/>
                </a:ln>
                <a:solidFill>
                  <a:srgbClr val="000000"/>
                </a:solidFill>
                <a:effectLst/>
                <a:latin typeface="Consolas" panose="020B0609020204030204" pitchFamily="49" charset="0"/>
              </a:rPr>
              <a:t>', (req, res) =&gt; { console.log(</a:t>
            </a:r>
            <a:r>
              <a:rPr kumimoji="0" lang="en-IL" altLang="en-IL" sz="2000" b="0" i="0" u="none" strike="noStrike" cap="none" normalizeH="0" baseline="0" dirty="0" err="1">
                <a:ln>
                  <a:noFill/>
                </a:ln>
                <a:solidFill>
                  <a:srgbClr val="000000"/>
                </a:solidFill>
                <a:effectLst/>
                <a:latin typeface="Consolas" panose="020B0609020204030204" pitchFamily="49" charset="0"/>
              </a:rPr>
              <a:t>req.params.userid</a:t>
            </a:r>
            <a:r>
              <a:rPr kumimoji="0" lang="en-IL" altLang="en-IL" sz="2000" b="0" i="0" u="none" strike="noStrike" cap="none" normalizeH="0" baseline="0" dirty="0">
                <a:ln>
                  <a:noFill/>
                </a:ln>
                <a:solidFill>
                  <a:srgbClr val="000000"/>
                </a:solidFill>
                <a:effectLst/>
                <a:latin typeface="Consolas" panose="020B0609020204030204" pitchFamily="49" charset="0"/>
              </a:rPr>
              <a:t>)})</a:t>
            </a:r>
            <a:r>
              <a:rPr kumimoji="0" lang="en-IL" altLang="en-IL" sz="2000" b="0" i="0" u="none" strike="noStrike" cap="none" normalizeH="0" baseline="0" dirty="0">
                <a:ln>
                  <a:noFill/>
                </a:ln>
                <a:solidFill>
                  <a:srgbClr val="000000"/>
                </a:solidFill>
                <a:effectLst/>
              </a:rPr>
              <a:t> </a:t>
            </a:r>
            <a:endParaRPr kumimoji="0" lang="en-US" altLang="en-IL" sz="2000" b="0" i="0" u="none" strike="noStrike" cap="none" normalizeH="0" baseline="0" dirty="0">
              <a:ln>
                <a:noFill/>
              </a:ln>
              <a:solidFill>
                <a:srgbClr val="000000"/>
              </a:solidFill>
              <a:effectLst/>
            </a:endParaRPr>
          </a:p>
          <a:p>
            <a:r>
              <a:rPr kumimoji="0" lang="en-IL" altLang="en-IL" sz="2000" b="0" i="0" u="none" strike="noStrike" cap="none" normalizeH="0" baseline="0" dirty="0">
                <a:ln>
                  <a:noFill/>
                </a:ln>
                <a:solidFill>
                  <a:srgbClr val="000000"/>
                </a:solidFill>
                <a:effectLst/>
                <a:latin typeface="Consolas" panose="020B0609020204030204" pitchFamily="49" charset="0"/>
              </a:rPr>
              <a:t>// "50d154c157981ef2"</a:t>
            </a:r>
            <a:endParaRPr kumimoji="0" lang="en-IL" altLang="en-IL" sz="2000" b="0" i="0" u="none" strike="noStrike" cap="none" normalizeH="0" baseline="0" dirty="0">
              <a:ln>
                <a:noFill/>
              </a:ln>
              <a:solidFill>
                <a:srgbClr val="000000"/>
              </a:solidFill>
              <a:effectLst/>
              <a:latin typeface="Arial" panose="020B0604020202020204" pitchFamily="34" charset="0"/>
            </a:endParaRPr>
          </a:p>
          <a:p>
            <a:endParaRPr lang="en-IL" sz="2000" dirty="0">
              <a:solidFill>
                <a:srgbClr val="000000"/>
              </a:solidFill>
            </a:endParaRPr>
          </a:p>
        </p:txBody>
      </p:sp>
    </p:spTree>
    <p:extLst>
      <p:ext uri="{BB962C8B-B14F-4D97-AF65-F5344CB8AC3E}">
        <p14:creationId xmlns:p14="http://schemas.microsoft.com/office/powerpoint/2010/main" val="3618447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1693595-A6D2-400D-9862-545D54C45C07}"/>
              </a:ext>
            </a:extLst>
          </p:cNvPr>
          <p:cNvSpPr>
            <a:spLocks noGrp="1"/>
          </p:cNvSpPr>
          <p:nvPr>
            <p:ph type="title"/>
          </p:nvPr>
        </p:nvSpPr>
        <p:spPr>
          <a:xfrm>
            <a:off x="1179226" y="826680"/>
            <a:ext cx="9833548" cy="1325563"/>
          </a:xfrm>
        </p:spPr>
        <p:txBody>
          <a:bodyPr>
            <a:normAutofit/>
          </a:bodyPr>
          <a:lstStyle/>
          <a:p>
            <a:pPr algn="ctr"/>
            <a:r>
              <a:rPr kumimoji="0" lang="en-IL" altLang="en-IL" sz="4000" b="0" i="0" u="none" strike="noStrike" cap="none" normalizeH="0" baseline="0">
                <a:ln>
                  <a:noFill/>
                </a:ln>
                <a:solidFill>
                  <a:srgbClr val="FFFFFF"/>
                </a:solidFill>
                <a:effectLst/>
                <a:latin typeface="Consolas" panose="020B0609020204030204" pitchFamily="49" charset="0"/>
              </a:rPr>
              <a:t>req.query</a:t>
            </a:r>
            <a:endParaRPr lang="en-IL" sz="4000">
              <a:solidFill>
                <a:srgbClr val="FFFFFF"/>
              </a:solidFill>
            </a:endParaRPr>
          </a:p>
        </p:txBody>
      </p:sp>
      <p:sp>
        <p:nvSpPr>
          <p:cNvPr id="3" name="Content Placeholder 2">
            <a:extLst>
              <a:ext uri="{FF2B5EF4-FFF2-40B4-BE49-F238E27FC236}">
                <a16:creationId xmlns:a16="http://schemas.microsoft.com/office/drawing/2014/main" id="{769E8A2A-D2A9-4C23-BC48-CE2D5C96087B}"/>
              </a:ext>
            </a:extLst>
          </p:cNvPr>
          <p:cNvSpPr>
            <a:spLocks noGrp="1"/>
          </p:cNvSpPr>
          <p:nvPr>
            <p:ph idx="1"/>
          </p:nvPr>
        </p:nvSpPr>
        <p:spPr>
          <a:xfrm>
            <a:off x="1179226" y="3092970"/>
            <a:ext cx="9833548" cy="2693976"/>
          </a:xfrm>
        </p:spPr>
        <p:txBody>
          <a:bodyPr>
            <a:normAutofit/>
          </a:bodyPr>
          <a:lstStyle/>
          <a:p>
            <a:r>
              <a:rPr kumimoji="0" lang="en-IL" altLang="en-IL" sz="2000" b="0" i="0" u="none" strike="noStrike" cap="none" normalizeH="0" baseline="0" dirty="0">
                <a:ln>
                  <a:noFill/>
                </a:ln>
                <a:solidFill>
                  <a:srgbClr val="000000"/>
                </a:solidFill>
                <a:effectLst/>
                <a:latin typeface="Consolas" panose="020B0609020204030204" pitchFamily="49" charset="0"/>
              </a:rPr>
              <a:t>// GET https://swamp.com/search?keyword=louisiana-swamps </a:t>
            </a:r>
            <a:r>
              <a:rPr kumimoji="0" lang="en-IL" altLang="en-IL" sz="2000" b="0" i="0" u="none" strike="noStrike" cap="none" normalizeH="0" baseline="0" dirty="0" err="1">
                <a:ln>
                  <a:noFill/>
                </a:ln>
                <a:solidFill>
                  <a:srgbClr val="000000"/>
                </a:solidFill>
                <a:effectLst/>
                <a:latin typeface="Consolas" panose="020B0609020204030204" pitchFamily="49" charset="0"/>
              </a:rPr>
              <a:t>app.get</a:t>
            </a:r>
            <a:r>
              <a:rPr kumimoji="0" lang="en-IL" altLang="en-IL" sz="2000" b="0" i="0" u="none" strike="noStrike" cap="none" normalizeH="0" baseline="0" dirty="0">
                <a:ln>
                  <a:noFill/>
                </a:ln>
                <a:solidFill>
                  <a:srgbClr val="000000"/>
                </a:solidFill>
                <a:effectLst/>
                <a:latin typeface="Consolas" panose="020B0609020204030204" pitchFamily="49" charset="0"/>
              </a:rPr>
              <a:t>('/search', (req, res) =&gt; { console.log(</a:t>
            </a:r>
            <a:r>
              <a:rPr kumimoji="0" lang="en-IL" altLang="en-IL" sz="2000" b="0" i="0" u="none" strike="noStrike" cap="none" normalizeH="0" baseline="0" dirty="0" err="1">
                <a:ln>
                  <a:noFill/>
                </a:ln>
                <a:solidFill>
                  <a:srgbClr val="000000"/>
                </a:solidFill>
                <a:effectLst/>
                <a:latin typeface="Consolas" panose="020B0609020204030204" pitchFamily="49" charset="0"/>
              </a:rPr>
              <a:t>req.query.keyword</a:t>
            </a:r>
            <a:r>
              <a:rPr kumimoji="0" lang="en-IL" altLang="en-IL" sz="2000" b="0" i="0" u="none" strike="noStrike" cap="none" normalizeH="0" baseline="0" dirty="0">
                <a:ln>
                  <a:noFill/>
                </a:ln>
                <a:solidFill>
                  <a:srgbClr val="000000"/>
                </a:solidFill>
                <a:effectLst/>
                <a:latin typeface="Consolas" panose="020B0609020204030204" pitchFamily="49" charset="0"/>
              </a:rPr>
              <a:t>)})</a:t>
            </a:r>
            <a:r>
              <a:rPr kumimoji="0" lang="en-IL" altLang="en-IL" sz="2000" b="0" i="0" u="none" strike="noStrike" cap="none" normalizeH="0" baseline="0" dirty="0">
                <a:ln>
                  <a:noFill/>
                </a:ln>
                <a:solidFill>
                  <a:srgbClr val="000000"/>
                </a:solidFill>
                <a:effectLst/>
              </a:rPr>
              <a:t> </a:t>
            </a:r>
            <a:endParaRPr kumimoji="0" lang="en-US" altLang="en-IL" sz="2000" b="0" i="0" u="none" strike="noStrike" cap="none" normalizeH="0" baseline="0" dirty="0">
              <a:ln>
                <a:noFill/>
              </a:ln>
              <a:solidFill>
                <a:srgbClr val="000000"/>
              </a:solidFill>
              <a:effectLst/>
            </a:endParaRPr>
          </a:p>
          <a:p>
            <a:r>
              <a:rPr kumimoji="0" lang="en-IL" altLang="en-IL" sz="2000" b="0" i="0" u="none" strike="noStrike" cap="none" normalizeH="0" baseline="0" dirty="0">
                <a:ln>
                  <a:noFill/>
                </a:ln>
                <a:solidFill>
                  <a:srgbClr val="000000"/>
                </a:solidFill>
                <a:effectLst/>
                <a:latin typeface="Consolas" panose="020B0609020204030204" pitchFamily="49" charset="0"/>
              </a:rPr>
              <a:t>// "</a:t>
            </a:r>
            <a:r>
              <a:rPr kumimoji="0" lang="en-IL" altLang="en-IL" sz="2000" b="0" i="0" u="none" strike="noStrike" cap="none" normalizeH="0" baseline="0" dirty="0" err="1">
                <a:ln>
                  <a:noFill/>
                </a:ln>
                <a:solidFill>
                  <a:srgbClr val="000000"/>
                </a:solidFill>
                <a:effectLst/>
                <a:latin typeface="Consolas" panose="020B0609020204030204" pitchFamily="49" charset="0"/>
              </a:rPr>
              <a:t>louisiana</a:t>
            </a:r>
            <a:r>
              <a:rPr kumimoji="0" lang="en-IL" altLang="en-IL" sz="2000" b="0" i="0" u="none" strike="noStrike" cap="none" normalizeH="0" baseline="0" dirty="0">
                <a:ln>
                  <a:noFill/>
                </a:ln>
                <a:solidFill>
                  <a:srgbClr val="000000"/>
                </a:solidFill>
                <a:effectLst/>
                <a:latin typeface="Consolas" panose="020B0609020204030204" pitchFamily="49" charset="0"/>
              </a:rPr>
              <a:t>-swamps"</a:t>
            </a:r>
            <a:endParaRPr kumimoji="0" lang="en-IL" altLang="en-IL" sz="2000" b="0" i="0" u="none" strike="noStrike" cap="none" normalizeH="0" baseline="0" dirty="0">
              <a:ln>
                <a:noFill/>
              </a:ln>
              <a:solidFill>
                <a:srgbClr val="000000"/>
              </a:solidFill>
              <a:effectLst/>
              <a:latin typeface="Arial" panose="020B0604020202020204" pitchFamily="34" charset="0"/>
            </a:endParaRPr>
          </a:p>
          <a:p>
            <a:endParaRPr lang="en-IL" sz="2000" dirty="0">
              <a:solidFill>
                <a:srgbClr val="000000"/>
              </a:solidFill>
            </a:endParaRPr>
          </a:p>
        </p:txBody>
      </p:sp>
    </p:spTree>
    <p:extLst>
      <p:ext uri="{BB962C8B-B14F-4D97-AF65-F5344CB8AC3E}">
        <p14:creationId xmlns:p14="http://schemas.microsoft.com/office/powerpoint/2010/main" val="4142091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C59BC5A-25EA-40B4-90E0-1F2318ADDD4F}"/>
              </a:ext>
            </a:extLst>
          </p:cNvPr>
          <p:cNvSpPr>
            <a:spLocks noGrp="1"/>
          </p:cNvSpPr>
          <p:nvPr>
            <p:ph type="title"/>
          </p:nvPr>
        </p:nvSpPr>
        <p:spPr>
          <a:xfrm>
            <a:off x="1179226" y="826680"/>
            <a:ext cx="9833548" cy="1325563"/>
          </a:xfrm>
        </p:spPr>
        <p:txBody>
          <a:bodyPr>
            <a:normAutofit/>
          </a:bodyPr>
          <a:lstStyle/>
          <a:p>
            <a:pPr algn="ctr"/>
            <a:r>
              <a:rPr kumimoji="0" lang="en-IL" altLang="en-IL" sz="4000" b="0" i="0" u="none" strike="noStrike" cap="none" normalizeH="0" baseline="0" dirty="0" err="1">
                <a:ln>
                  <a:noFill/>
                </a:ln>
                <a:solidFill>
                  <a:srgbClr val="FFFFFF"/>
                </a:solidFill>
                <a:effectLst/>
                <a:latin typeface="Consolas" panose="020B0609020204030204" pitchFamily="49" charset="0"/>
              </a:rPr>
              <a:t>req.body</a:t>
            </a:r>
            <a:endParaRPr lang="en-IL" sz="4000" dirty="0">
              <a:solidFill>
                <a:srgbClr val="FFFFFF"/>
              </a:solidFill>
            </a:endParaRPr>
          </a:p>
        </p:txBody>
      </p:sp>
      <p:sp>
        <p:nvSpPr>
          <p:cNvPr id="3" name="Content Placeholder 2">
            <a:extLst>
              <a:ext uri="{FF2B5EF4-FFF2-40B4-BE49-F238E27FC236}">
                <a16:creationId xmlns:a16="http://schemas.microsoft.com/office/drawing/2014/main" id="{EF497711-0842-48C4-BE67-68DCB5E066BD}"/>
              </a:ext>
            </a:extLst>
          </p:cNvPr>
          <p:cNvSpPr>
            <a:spLocks noGrp="1"/>
          </p:cNvSpPr>
          <p:nvPr>
            <p:ph idx="1"/>
          </p:nvPr>
        </p:nvSpPr>
        <p:spPr>
          <a:xfrm>
            <a:off x="1179226" y="3092970"/>
            <a:ext cx="9833548" cy="2693976"/>
          </a:xfrm>
        </p:spPr>
        <p:txBody>
          <a:bodyPr>
            <a:normAutofit fontScale="92500" lnSpcReduction="20000"/>
          </a:bodyPr>
          <a:lstStyle/>
          <a:p>
            <a:r>
              <a:rPr kumimoji="0" lang="en-IL" altLang="en-IL" sz="1600" b="0" i="0" u="none" strike="noStrike" cap="none" normalizeH="0" baseline="0" dirty="0">
                <a:ln>
                  <a:noFill/>
                </a:ln>
                <a:solidFill>
                  <a:srgbClr val="000000"/>
                </a:solidFill>
                <a:effectLst/>
                <a:latin typeface="Consolas" panose="020B0609020204030204" pitchFamily="49" charset="0"/>
              </a:rPr>
              <a:t>// POST https://swamp.com/login // </a:t>
            </a:r>
            <a:endParaRPr kumimoji="0" lang="en-US" altLang="en-IL" sz="1600" b="0" i="0" u="none" strike="noStrike" cap="none" normalizeH="0" baseline="0" dirty="0">
              <a:ln>
                <a:noFill/>
              </a:ln>
              <a:solidFill>
                <a:srgbClr val="000000"/>
              </a:solidFill>
              <a:effectLst/>
              <a:latin typeface="Consolas" panose="020B0609020204030204" pitchFamily="49" charset="0"/>
            </a:endParaRPr>
          </a:p>
          <a:p>
            <a:r>
              <a:rPr kumimoji="0" lang="en-IL" altLang="en-IL" sz="1600" b="0" i="0" u="none" strike="noStrike" cap="none" normalizeH="0" baseline="0" dirty="0">
                <a:ln>
                  <a:noFill/>
                </a:ln>
                <a:solidFill>
                  <a:srgbClr val="000000"/>
                </a:solidFill>
                <a:effectLst/>
                <a:latin typeface="Consolas" panose="020B0609020204030204" pitchFamily="49" charset="0"/>
              </a:rPr>
              <a:t>// { </a:t>
            </a:r>
            <a:endParaRPr kumimoji="0" lang="en-US" altLang="en-IL" sz="1600" b="0" i="0" u="none" strike="noStrike" cap="none" normalizeH="0" baseline="0" dirty="0">
              <a:ln>
                <a:noFill/>
              </a:ln>
              <a:solidFill>
                <a:srgbClr val="000000"/>
              </a:solidFill>
              <a:effectLst/>
              <a:latin typeface="Consolas" panose="020B0609020204030204" pitchFamily="49" charset="0"/>
            </a:endParaRPr>
          </a:p>
          <a:p>
            <a:r>
              <a:rPr kumimoji="0" lang="en-IL" altLang="en-IL" sz="1600" b="0" i="0" u="none" strike="noStrike" cap="none" normalizeH="0" baseline="0" dirty="0">
                <a:ln>
                  <a:noFill/>
                </a:ln>
                <a:solidFill>
                  <a:srgbClr val="000000"/>
                </a:solidFill>
                <a:effectLst/>
                <a:latin typeface="Consolas" panose="020B0609020204030204" pitchFamily="49" charset="0"/>
              </a:rPr>
              <a:t>// "email": "sam@gmail.com", </a:t>
            </a:r>
            <a:endParaRPr kumimoji="0" lang="en-US" altLang="en-IL" sz="1600" b="0" i="0" u="none" strike="noStrike" cap="none" normalizeH="0" baseline="0" dirty="0">
              <a:ln>
                <a:noFill/>
              </a:ln>
              <a:solidFill>
                <a:srgbClr val="000000"/>
              </a:solidFill>
              <a:effectLst/>
              <a:latin typeface="Consolas" panose="020B0609020204030204" pitchFamily="49" charset="0"/>
            </a:endParaRPr>
          </a:p>
          <a:p>
            <a:r>
              <a:rPr kumimoji="0" lang="en-IL" altLang="en-IL" sz="1600" b="0" i="0" u="none" strike="noStrike" cap="none" normalizeH="0" baseline="0" dirty="0">
                <a:ln>
                  <a:noFill/>
                </a:ln>
                <a:solidFill>
                  <a:srgbClr val="000000"/>
                </a:solidFill>
                <a:effectLst/>
                <a:latin typeface="Consolas" panose="020B0609020204030204" pitchFamily="49" charset="0"/>
              </a:rPr>
              <a:t>// "password": "chompz4lyfe" </a:t>
            </a:r>
            <a:endParaRPr kumimoji="0" lang="en-US" altLang="en-IL" sz="1600" b="0" i="0" u="none" strike="noStrike" cap="none" normalizeH="0" baseline="0" dirty="0">
              <a:ln>
                <a:noFill/>
              </a:ln>
              <a:solidFill>
                <a:srgbClr val="000000"/>
              </a:solidFill>
              <a:effectLst/>
              <a:latin typeface="Consolas" panose="020B0609020204030204" pitchFamily="49" charset="0"/>
            </a:endParaRPr>
          </a:p>
          <a:p>
            <a:r>
              <a:rPr kumimoji="0" lang="en-IL" altLang="en-IL" sz="1600" b="0" i="0" u="none" strike="noStrike" cap="none" normalizeH="0" baseline="0" dirty="0">
                <a:ln>
                  <a:noFill/>
                </a:ln>
                <a:solidFill>
                  <a:srgbClr val="000000"/>
                </a:solidFill>
                <a:effectLst/>
                <a:latin typeface="Consolas" panose="020B0609020204030204" pitchFamily="49" charset="0"/>
              </a:rPr>
              <a:t>// } </a:t>
            </a:r>
            <a:endParaRPr kumimoji="0" lang="en-US" altLang="en-IL" sz="1600" b="0" i="0" u="none" strike="noStrike" cap="none" normalizeH="0" baseline="0" dirty="0">
              <a:ln>
                <a:noFill/>
              </a:ln>
              <a:solidFill>
                <a:srgbClr val="000000"/>
              </a:solidFill>
              <a:effectLst/>
              <a:latin typeface="Consolas" panose="020B0609020204030204" pitchFamily="49" charset="0"/>
            </a:endParaRPr>
          </a:p>
          <a:p>
            <a:r>
              <a:rPr kumimoji="0" lang="en-IL" altLang="en-IL" sz="1600" b="0" i="0" u="none" strike="noStrike" cap="none" normalizeH="0" baseline="0" dirty="0" err="1">
                <a:ln>
                  <a:noFill/>
                </a:ln>
                <a:solidFill>
                  <a:srgbClr val="000000"/>
                </a:solidFill>
                <a:effectLst/>
                <a:latin typeface="Consolas" panose="020B0609020204030204" pitchFamily="49" charset="0"/>
              </a:rPr>
              <a:t>app.post</a:t>
            </a:r>
            <a:r>
              <a:rPr kumimoji="0" lang="en-IL" altLang="en-IL" sz="1600" b="0" i="0" u="none" strike="noStrike" cap="none" normalizeH="0" baseline="0" dirty="0">
                <a:ln>
                  <a:noFill/>
                </a:ln>
                <a:solidFill>
                  <a:srgbClr val="000000"/>
                </a:solidFill>
                <a:effectLst/>
                <a:latin typeface="Consolas" panose="020B0609020204030204" pitchFamily="49" charset="0"/>
              </a:rPr>
              <a:t>('/login', (req, res) =&gt; {</a:t>
            </a:r>
            <a:endParaRPr kumimoji="0" lang="en-US" altLang="en-IL" sz="1600" b="0" i="0" u="none" strike="noStrike" cap="none" normalizeH="0" baseline="0" dirty="0">
              <a:ln>
                <a:noFill/>
              </a:ln>
              <a:solidFill>
                <a:srgbClr val="000000"/>
              </a:solidFill>
              <a:effectLst/>
              <a:latin typeface="Consolas" panose="020B0609020204030204" pitchFamily="49" charset="0"/>
            </a:endParaRPr>
          </a:p>
          <a:p>
            <a:r>
              <a:rPr kumimoji="0" lang="en-IL" altLang="en-IL" sz="1600" b="0" i="0" u="none" strike="noStrike" cap="none" normalizeH="0" baseline="0" dirty="0">
                <a:ln>
                  <a:noFill/>
                </a:ln>
                <a:solidFill>
                  <a:srgbClr val="000000"/>
                </a:solidFill>
                <a:effectLst/>
                <a:latin typeface="Consolas" panose="020B0609020204030204" pitchFamily="49" charset="0"/>
              </a:rPr>
              <a:t>console.log(</a:t>
            </a:r>
            <a:r>
              <a:rPr kumimoji="0" lang="en-IL" altLang="en-IL" sz="1600" b="0" i="0" u="none" strike="noStrike" cap="none" normalizeH="0" baseline="0" dirty="0" err="1">
                <a:ln>
                  <a:noFill/>
                </a:ln>
                <a:solidFill>
                  <a:srgbClr val="000000"/>
                </a:solidFill>
                <a:effectLst/>
                <a:latin typeface="Consolas" panose="020B0609020204030204" pitchFamily="49" charset="0"/>
              </a:rPr>
              <a:t>req.body.email</a:t>
            </a:r>
            <a:r>
              <a:rPr kumimoji="0" lang="en-IL" altLang="en-IL" sz="1600" b="0" i="0" u="none" strike="noStrike" cap="none" normalizeH="0" baseline="0" dirty="0">
                <a:ln>
                  <a:noFill/>
                </a:ln>
                <a:solidFill>
                  <a:srgbClr val="000000"/>
                </a:solidFill>
                <a:effectLst/>
                <a:latin typeface="Consolas" panose="020B0609020204030204" pitchFamily="49" charset="0"/>
              </a:rPr>
              <a:t>) // "sam@gmail.com" </a:t>
            </a:r>
            <a:endParaRPr kumimoji="0" lang="en-US" altLang="en-IL" sz="1600" b="0" i="0" u="none" strike="noStrike" cap="none" normalizeH="0" baseline="0" dirty="0">
              <a:ln>
                <a:noFill/>
              </a:ln>
              <a:solidFill>
                <a:srgbClr val="000000"/>
              </a:solidFill>
              <a:effectLst/>
              <a:latin typeface="Consolas" panose="020B0609020204030204" pitchFamily="49" charset="0"/>
            </a:endParaRPr>
          </a:p>
          <a:p>
            <a:r>
              <a:rPr kumimoji="0" lang="en-IL" altLang="en-IL" sz="1600" b="0" i="0" u="none" strike="noStrike" cap="none" normalizeH="0" baseline="0" dirty="0">
                <a:ln>
                  <a:noFill/>
                </a:ln>
                <a:solidFill>
                  <a:srgbClr val="000000"/>
                </a:solidFill>
                <a:effectLst/>
                <a:latin typeface="Consolas" panose="020B0609020204030204" pitchFamily="49" charset="0"/>
              </a:rPr>
              <a:t>console.log(</a:t>
            </a:r>
            <a:r>
              <a:rPr kumimoji="0" lang="en-IL" altLang="en-IL" sz="1600" b="0" i="0" u="none" strike="noStrike" cap="none" normalizeH="0" baseline="0" dirty="0" err="1">
                <a:ln>
                  <a:noFill/>
                </a:ln>
                <a:solidFill>
                  <a:srgbClr val="000000"/>
                </a:solidFill>
                <a:effectLst/>
                <a:latin typeface="Consolas" panose="020B0609020204030204" pitchFamily="49" charset="0"/>
              </a:rPr>
              <a:t>req.body.password</a:t>
            </a:r>
            <a:r>
              <a:rPr kumimoji="0" lang="en-IL" altLang="en-IL" sz="1600" b="0" i="0" u="none" strike="noStrike" cap="none" normalizeH="0" baseline="0" dirty="0">
                <a:ln>
                  <a:noFill/>
                </a:ln>
                <a:solidFill>
                  <a:srgbClr val="000000"/>
                </a:solidFill>
                <a:effectLst/>
                <a:latin typeface="Consolas" panose="020B0609020204030204" pitchFamily="49" charset="0"/>
              </a:rPr>
              <a:t>) // "chompz4lyfe" </a:t>
            </a:r>
            <a:endParaRPr kumimoji="0" lang="en-US" altLang="en-IL" sz="1600" b="0" i="0" u="none" strike="noStrike" cap="none" normalizeH="0" baseline="0" dirty="0">
              <a:ln>
                <a:noFill/>
              </a:ln>
              <a:solidFill>
                <a:srgbClr val="000000"/>
              </a:solidFill>
              <a:effectLst/>
              <a:latin typeface="Consolas" panose="020B0609020204030204" pitchFamily="49" charset="0"/>
            </a:endParaRPr>
          </a:p>
          <a:p>
            <a:pPr marL="0" indent="0">
              <a:buNone/>
            </a:pPr>
            <a:r>
              <a:rPr kumimoji="0" lang="en-IL" altLang="en-IL" sz="1600" b="0" i="0" u="none" strike="noStrike" cap="none" normalizeH="0" baseline="0" dirty="0">
                <a:ln>
                  <a:noFill/>
                </a:ln>
                <a:solidFill>
                  <a:srgbClr val="000000"/>
                </a:solidFill>
                <a:effectLst/>
                <a:latin typeface="Consolas" panose="020B0609020204030204" pitchFamily="49" charset="0"/>
              </a:rPr>
              <a:t>})</a:t>
            </a:r>
            <a:r>
              <a:rPr kumimoji="0" lang="en-IL" altLang="en-IL" sz="1600" b="0" i="0" u="none" strike="noStrike" cap="none" normalizeH="0" baseline="0" dirty="0">
                <a:ln>
                  <a:noFill/>
                </a:ln>
                <a:solidFill>
                  <a:srgbClr val="000000"/>
                </a:solidFill>
                <a:effectLst/>
              </a:rPr>
              <a:t> </a:t>
            </a:r>
            <a:endParaRPr kumimoji="0" lang="en-IL" altLang="en-IL" sz="1600" b="0" i="0" u="none" strike="noStrike" cap="none" normalizeH="0" baseline="0" dirty="0">
              <a:ln>
                <a:noFill/>
              </a:ln>
              <a:solidFill>
                <a:srgbClr val="000000"/>
              </a:solidFill>
              <a:effectLst/>
              <a:latin typeface="Arial" panose="020B0604020202020204" pitchFamily="34" charset="0"/>
            </a:endParaRPr>
          </a:p>
          <a:p>
            <a:endParaRPr lang="en-IL" sz="1600" dirty="0">
              <a:solidFill>
                <a:srgbClr val="000000"/>
              </a:solidFill>
            </a:endParaRPr>
          </a:p>
        </p:txBody>
      </p:sp>
    </p:spTree>
    <p:extLst>
      <p:ext uri="{BB962C8B-B14F-4D97-AF65-F5344CB8AC3E}">
        <p14:creationId xmlns:p14="http://schemas.microsoft.com/office/powerpoint/2010/main" val="2061026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3434D3-2F38-47D3-B68F-324D572111C7}"/>
              </a:ext>
            </a:extLst>
          </p:cNvPr>
          <p:cNvSpPr>
            <a:spLocks noGrp="1"/>
          </p:cNvSpPr>
          <p:nvPr>
            <p:ph type="title"/>
          </p:nvPr>
        </p:nvSpPr>
        <p:spPr>
          <a:xfrm>
            <a:off x="1179226" y="826680"/>
            <a:ext cx="9833548" cy="1325563"/>
          </a:xfrm>
        </p:spPr>
        <p:txBody>
          <a:bodyPr>
            <a:normAutofit/>
          </a:bodyPr>
          <a:lstStyle/>
          <a:p>
            <a:pPr algn="ctr"/>
            <a:r>
              <a:rPr lang="en-US" sz="4000" b="1" i="0">
                <a:solidFill>
                  <a:srgbClr val="FFFFFF"/>
                </a:solidFill>
                <a:effectLst/>
                <a:latin typeface="Sailec-Medium"/>
              </a:rPr>
              <a:t>Examining the URL</a:t>
            </a:r>
            <a:endParaRPr lang="en-IL" sz="4000">
              <a:solidFill>
                <a:srgbClr val="FFFFFF"/>
              </a:solidFill>
            </a:endParaRPr>
          </a:p>
        </p:txBody>
      </p:sp>
      <p:sp>
        <p:nvSpPr>
          <p:cNvPr id="3" name="Content Placeholder 2">
            <a:extLst>
              <a:ext uri="{FF2B5EF4-FFF2-40B4-BE49-F238E27FC236}">
                <a16:creationId xmlns:a16="http://schemas.microsoft.com/office/drawing/2014/main" id="{824F9AF4-4519-4BE4-93DC-F8191B4391AE}"/>
              </a:ext>
            </a:extLst>
          </p:cNvPr>
          <p:cNvSpPr>
            <a:spLocks noGrp="1"/>
          </p:cNvSpPr>
          <p:nvPr>
            <p:ph idx="1"/>
          </p:nvPr>
        </p:nvSpPr>
        <p:spPr>
          <a:xfrm>
            <a:off x="1179226" y="3092970"/>
            <a:ext cx="9833548" cy="2693976"/>
          </a:xfrm>
        </p:spPr>
        <p:txBody>
          <a:bodyPr>
            <a:normAutofit lnSpcReduction="10000"/>
          </a:bodyPr>
          <a:lstStyle/>
          <a:p>
            <a:pPr marL="0" indent="0">
              <a:buNone/>
            </a:pPr>
            <a:r>
              <a:rPr kumimoji="0" lang="en-IL" altLang="en-IL" sz="2000" b="0" i="0" u="none" strike="noStrike" cap="none" normalizeH="0" baseline="0" dirty="0">
                <a:ln>
                  <a:noFill/>
                </a:ln>
                <a:solidFill>
                  <a:srgbClr val="000000"/>
                </a:solidFill>
                <a:effectLst/>
                <a:latin typeface="Consolas" panose="020B0609020204030204" pitchFamily="49" charset="0"/>
              </a:rPr>
              <a:t>// https://mossy.swamp.com/alabama?filter=very-humid</a:t>
            </a:r>
            <a:r>
              <a:rPr kumimoji="0" lang="en-US" altLang="en-IL" sz="2000" b="0" i="0" u="none" strike="noStrike" cap="none" normalizeH="0" baseline="0" dirty="0">
                <a:ln>
                  <a:noFill/>
                </a:ln>
                <a:solidFill>
                  <a:srgbClr val="000000"/>
                </a:solidFill>
                <a:effectLst/>
                <a:latin typeface="Consolas" panose="020B0609020204030204" pitchFamily="49" charset="0"/>
              </a:rPr>
              <a:t>&amp;name=</a:t>
            </a:r>
            <a:r>
              <a:rPr kumimoji="0" lang="en-US" altLang="en-IL" sz="2000" b="0" i="0" u="none" strike="noStrike" cap="none" normalizeH="0" baseline="0" dirty="0" err="1">
                <a:ln>
                  <a:noFill/>
                </a:ln>
                <a:solidFill>
                  <a:srgbClr val="000000"/>
                </a:solidFill>
                <a:effectLst/>
                <a:latin typeface="Consolas" panose="020B0609020204030204" pitchFamily="49" charset="0"/>
              </a:rPr>
              <a:t>Pini</a:t>
            </a:r>
            <a:r>
              <a:rPr kumimoji="0" lang="en-IL" altLang="en-IL" sz="2000" b="0" i="0" u="none" strike="noStrike" cap="none" normalizeH="0" baseline="0" dirty="0">
                <a:ln>
                  <a:noFill/>
                </a:ln>
                <a:solidFill>
                  <a:srgbClr val="000000"/>
                </a:solidFill>
                <a:effectLst/>
                <a:latin typeface="Consolas" panose="020B0609020204030204" pitchFamily="49" charset="0"/>
              </a:rPr>
              <a:t> </a:t>
            </a:r>
            <a:r>
              <a:rPr kumimoji="0" lang="en-IL" altLang="en-IL" sz="2000" b="0" i="0" u="none" strike="noStrike" cap="none" normalizeH="0" baseline="0" dirty="0" err="1">
                <a:ln>
                  <a:noFill/>
                </a:ln>
                <a:solidFill>
                  <a:srgbClr val="000000"/>
                </a:solidFill>
                <a:effectLst/>
                <a:latin typeface="Consolas" panose="020B0609020204030204" pitchFamily="49" charset="0"/>
              </a:rPr>
              <a:t>app.get</a:t>
            </a:r>
            <a:r>
              <a:rPr kumimoji="0" lang="en-IL" altLang="en-IL" sz="2000" b="0" i="0" u="none" strike="noStrike" cap="none" normalizeH="0" baseline="0" dirty="0">
                <a:ln>
                  <a:noFill/>
                </a:ln>
                <a:solidFill>
                  <a:srgbClr val="000000"/>
                </a:solidFill>
                <a:effectLst/>
                <a:latin typeface="Consolas" panose="020B0609020204030204" pitchFamily="49" charset="0"/>
              </a:rPr>
              <a:t>('/</a:t>
            </a:r>
            <a:r>
              <a:rPr kumimoji="0" lang="en-IL" altLang="en-IL" sz="2000" b="0" i="0" u="none" strike="noStrike" cap="none" normalizeH="0" baseline="0" dirty="0" err="1">
                <a:ln>
                  <a:noFill/>
                </a:ln>
                <a:solidFill>
                  <a:srgbClr val="000000"/>
                </a:solidFill>
                <a:effectLst/>
                <a:latin typeface="Consolas" panose="020B0609020204030204" pitchFamily="49" charset="0"/>
              </a:rPr>
              <a:t>alabama</a:t>
            </a:r>
            <a:r>
              <a:rPr kumimoji="0" lang="en-IL" altLang="en-IL" sz="2000" b="0" i="0" u="none" strike="noStrike" cap="none" normalizeH="0" baseline="0" dirty="0">
                <a:ln>
                  <a:noFill/>
                </a:ln>
                <a:solidFill>
                  <a:srgbClr val="000000"/>
                </a:solidFill>
                <a:effectLst/>
                <a:latin typeface="Consolas" panose="020B0609020204030204" pitchFamily="49" charset="0"/>
              </a:rPr>
              <a:t>', (req, res) =&gt; { </a:t>
            </a:r>
            <a:endParaRPr kumimoji="0" lang="en-US" altLang="en-IL" sz="2000" b="0" i="0" u="none" strike="noStrike" cap="none" normalizeH="0" baseline="0" dirty="0">
              <a:ln>
                <a:noFill/>
              </a:ln>
              <a:solidFill>
                <a:srgbClr val="000000"/>
              </a:solidFill>
              <a:effectLst/>
              <a:latin typeface="Consolas" panose="020B0609020204030204" pitchFamily="49" charset="0"/>
            </a:endParaRPr>
          </a:p>
          <a:p>
            <a:pPr marL="0" indent="0">
              <a:buNone/>
            </a:pPr>
            <a:r>
              <a:rPr kumimoji="0" lang="en-IL" altLang="en-IL" sz="2000" b="0" i="0" u="none" strike="noStrike" cap="none" normalizeH="0" baseline="0" dirty="0">
                <a:ln>
                  <a:noFill/>
                </a:ln>
                <a:solidFill>
                  <a:srgbClr val="000000"/>
                </a:solidFill>
                <a:effectLst/>
                <a:latin typeface="Consolas" panose="020B0609020204030204" pitchFamily="49" charset="0"/>
              </a:rPr>
              <a:t>console.log(</a:t>
            </a:r>
            <a:r>
              <a:rPr kumimoji="0" lang="en-IL" altLang="en-IL" sz="2000" b="0" i="0" u="none" strike="noStrike" cap="none" normalizeH="0" baseline="0" dirty="0" err="1">
                <a:ln>
                  <a:noFill/>
                </a:ln>
                <a:solidFill>
                  <a:srgbClr val="000000"/>
                </a:solidFill>
                <a:effectLst/>
                <a:latin typeface="Consolas" panose="020B0609020204030204" pitchFamily="49" charset="0"/>
              </a:rPr>
              <a:t>req.protocol</a:t>
            </a:r>
            <a:r>
              <a:rPr kumimoji="0" lang="en-IL" altLang="en-IL" sz="2000" b="0" i="0" u="none" strike="noStrike" cap="none" normalizeH="0" baseline="0" dirty="0">
                <a:ln>
                  <a:noFill/>
                </a:ln>
                <a:solidFill>
                  <a:srgbClr val="000000"/>
                </a:solidFill>
                <a:effectLst/>
                <a:latin typeface="Consolas" panose="020B0609020204030204" pitchFamily="49" charset="0"/>
              </a:rPr>
              <a:t>) // "https" </a:t>
            </a:r>
            <a:endParaRPr kumimoji="0" lang="en-US" altLang="en-IL" sz="2000" b="0" i="0" u="none" strike="noStrike" cap="none" normalizeH="0" baseline="0" dirty="0">
              <a:ln>
                <a:noFill/>
              </a:ln>
              <a:solidFill>
                <a:srgbClr val="000000"/>
              </a:solidFill>
              <a:effectLst/>
              <a:latin typeface="Consolas" panose="020B0609020204030204" pitchFamily="49" charset="0"/>
            </a:endParaRPr>
          </a:p>
          <a:p>
            <a:pPr marL="0" indent="0">
              <a:buNone/>
            </a:pPr>
            <a:r>
              <a:rPr kumimoji="0" lang="en-IL" altLang="en-IL" sz="2000" b="0" i="0" u="none" strike="noStrike" cap="none" normalizeH="0" baseline="0" dirty="0">
                <a:ln>
                  <a:noFill/>
                </a:ln>
                <a:solidFill>
                  <a:srgbClr val="000000"/>
                </a:solidFill>
                <a:effectLst/>
                <a:latin typeface="Consolas" panose="020B0609020204030204" pitchFamily="49" charset="0"/>
              </a:rPr>
              <a:t>console.log(</a:t>
            </a:r>
            <a:r>
              <a:rPr kumimoji="0" lang="en-IL" altLang="en-IL" sz="2000" b="0" i="0" u="none" strike="noStrike" cap="none" normalizeH="0" baseline="0" dirty="0" err="1">
                <a:ln>
                  <a:noFill/>
                </a:ln>
                <a:solidFill>
                  <a:srgbClr val="000000"/>
                </a:solidFill>
                <a:effectLst/>
                <a:latin typeface="Consolas" panose="020B0609020204030204" pitchFamily="49" charset="0"/>
              </a:rPr>
              <a:t>req.hostname</a:t>
            </a:r>
            <a:r>
              <a:rPr kumimoji="0" lang="en-IL" altLang="en-IL" sz="2000" b="0" i="0" u="none" strike="noStrike" cap="none" normalizeH="0" baseline="0" dirty="0">
                <a:ln>
                  <a:noFill/>
                </a:ln>
                <a:solidFill>
                  <a:srgbClr val="000000"/>
                </a:solidFill>
                <a:effectLst/>
                <a:latin typeface="Consolas" panose="020B0609020204030204" pitchFamily="49" charset="0"/>
              </a:rPr>
              <a:t>) // "swamp.com" </a:t>
            </a:r>
            <a:endParaRPr kumimoji="0" lang="en-US" altLang="en-IL" sz="2000" b="0" i="0" u="none" strike="noStrike" cap="none" normalizeH="0" baseline="0" dirty="0">
              <a:ln>
                <a:noFill/>
              </a:ln>
              <a:solidFill>
                <a:srgbClr val="000000"/>
              </a:solidFill>
              <a:effectLst/>
              <a:latin typeface="Consolas" panose="020B0609020204030204" pitchFamily="49" charset="0"/>
            </a:endParaRPr>
          </a:p>
          <a:p>
            <a:pPr marL="0" indent="0">
              <a:buNone/>
            </a:pPr>
            <a:r>
              <a:rPr kumimoji="0" lang="en-IL" altLang="en-IL" sz="2000" b="0" i="0" u="none" strike="noStrike" cap="none" normalizeH="0" baseline="0" dirty="0">
                <a:ln>
                  <a:noFill/>
                </a:ln>
                <a:solidFill>
                  <a:srgbClr val="000000"/>
                </a:solidFill>
                <a:effectLst/>
                <a:latin typeface="Consolas" panose="020B0609020204030204" pitchFamily="49" charset="0"/>
              </a:rPr>
              <a:t>console.log(</a:t>
            </a:r>
            <a:r>
              <a:rPr kumimoji="0" lang="en-IL" altLang="en-IL" sz="2000" b="0" i="0" u="none" strike="noStrike" cap="none" normalizeH="0" baseline="0" dirty="0" err="1">
                <a:ln>
                  <a:noFill/>
                </a:ln>
                <a:solidFill>
                  <a:srgbClr val="000000"/>
                </a:solidFill>
                <a:effectLst/>
                <a:latin typeface="Consolas" panose="020B0609020204030204" pitchFamily="49" charset="0"/>
              </a:rPr>
              <a:t>req.path</a:t>
            </a:r>
            <a:r>
              <a:rPr kumimoji="0" lang="en-IL" altLang="en-IL" sz="2000" b="0" i="0" u="none" strike="noStrike" cap="none" normalizeH="0" baseline="0" dirty="0">
                <a:ln>
                  <a:noFill/>
                </a:ln>
                <a:solidFill>
                  <a:srgbClr val="000000"/>
                </a:solidFill>
                <a:effectLst/>
                <a:latin typeface="Consolas" panose="020B0609020204030204" pitchFamily="49" charset="0"/>
              </a:rPr>
              <a:t>) // "/</a:t>
            </a:r>
            <a:r>
              <a:rPr kumimoji="0" lang="en-IL" altLang="en-IL" sz="2000" b="0" i="0" u="none" strike="noStrike" cap="none" normalizeH="0" baseline="0" dirty="0" err="1">
                <a:ln>
                  <a:noFill/>
                </a:ln>
                <a:solidFill>
                  <a:srgbClr val="000000"/>
                </a:solidFill>
                <a:effectLst/>
                <a:latin typeface="Consolas" panose="020B0609020204030204" pitchFamily="49" charset="0"/>
              </a:rPr>
              <a:t>alabama</a:t>
            </a:r>
            <a:r>
              <a:rPr kumimoji="0" lang="en-IL" altLang="en-IL" sz="2000" b="0" i="0" u="none" strike="noStrike" cap="none" normalizeH="0" baseline="0" dirty="0">
                <a:ln>
                  <a:noFill/>
                </a:ln>
                <a:solidFill>
                  <a:srgbClr val="000000"/>
                </a:solidFill>
                <a:effectLst/>
                <a:latin typeface="Consolas" panose="020B0609020204030204" pitchFamily="49" charset="0"/>
              </a:rPr>
              <a:t>" </a:t>
            </a:r>
            <a:endParaRPr kumimoji="0" lang="en-US" altLang="en-IL" sz="2000" b="0" i="0" u="none" strike="noStrike" cap="none" normalizeH="0" baseline="0" dirty="0">
              <a:ln>
                <a:noFill/>
              </a:ln>
              <a:solidFill>
                <a:srgbClr val="000000"/>
              </a:solidFill>
              <a:effectLst/>
              <a:latin typeface="Consolas" panose="020B0609020204030204" pitchFamily="49" charset="0"/>
            </a:endParaRPr>
          </a:p>
          <a:p>
            <a:pPr marL="0" indent="0">
              <a:buNone/>
            </a:pPr>
            <a:r>
              <a:rPr kumimoji="0" lang="en-IL" altLang="en-IL" sz="2000" b="0" i="0" u="none" strike="noStrike" cap="none" normalizeH="0" baseline="0" dirty="0">
                <a:ln>
                  <a:noFill/>
                </a:ln>
                <a:solidFill>
                  <a:srgbClr val="000000"/>
                </a:solidFill>
                <a:effectLst/>
                <a:latin typeface="Consolas" panose="020B0609020204030204" pitchFamily="49" charset="0"/>
              </a:rPr>
              <a:t>console.log(req.</a:t>
            </a:r>
            <a:r>
              <a:rPr kumimoji="0" lang="en-US" altLang="en-IL" sz="2000" b="0" i="0" u="none" strike="noStrike" cap="none" normalizeH="0" baseline="0" dirty="0">
                <a:ln>
                  <a:noFill/>
                </a:ln>
                <a:solidFill>
                  <a:srgbClr val="000000"/>
                </a:solidFill>
                <a:effectLst/>
                <a:latin typeface="Consolas" panose="020B0609020204030204" pitchFamily="49" charset="0"/>
              </a:rPr>
              <a:t>method</a:t>
            </a:r>
            <a:r>
              <a:rPr kumimoji="0" lang="en-IL" altLang="en-IL" sz="2000" b="0" i="0" u="none" strike="noStrike" cap="none" normalizeH="0" baseline="0" dirty="0">
                <a:ln>
                  <a:noFill/>
                </a:ln>
                <a:solidFill>
                  <a:srgbClr val="000000"/>
                </a:solidFill>
                <a:effectLst/>
                <a:latin typeface="Consolas" panose="020B0609020204030204" pitchFamily="49" charset="0"/>
              </a:rPr>
              <a:t>) // "</a:t>
            </a:r>
            <a:r>
              <a:rPr kumimoji="0" lang="en-US" altLang="en-IL" sz="2000" b="0" i="0" u="none" strike="noStrike" cap="none" normalizeH="0" baseline="0" dirty="0">
                <a:ln>
                  <a:noFill/>
                </a:ln>
                <a:solidFill>
                  <a:srgbClr val="000000"/>
                </a:solidFill>
                <a:effectLst/>
                <a:latin typeface="Consolas" panose="020B0609020204030204" pitchFamily="49" charset="0"/>
              </a:rPr>
              <a:t>get</a:t>
            </a:r>
            <a:r>
              <a:rPr kumimoji="0" lang="en-IL" altLang="en-IL" sz="2000" b="0" i="0" u="none" strike="noStrike" cap="none" normalizeH="0" baseline="0" dirty="0">
                <a:ln>
                  <a:noFill/>
                </a:ln>
                <a:solidFill>
                  <a:srgbClr val="000000"/>
                </a:solidFill>
                <a:effectLst/>
                <a:latin typeface="Consolas" panose="020B0609020204030204" pitchFamily="49" charset="0"/>
              </a:rPr>
              <a:t>" </a:t>
            </a:r>
            <a:endParaRPr kumimoji="0" lang="en-US" altLang="en-IL" sz="2000" b="0" i="0" u="none" strike="noStrike" cap="none" normalizeH="0" baseline="0" dirty="0">
              <a:ln>
                <a:noFill/>
              </a:ln>
              <a:solidFill>
                <a:srgbClr val="000000"/>
              </a:solidFill>
              <a:effectLst/>
              <a:latin typeface="Consolas" panose="020B0609020204030204" pitchFamily="49" charset="0"/>
            </a:endParaRPr>
          </a:p>
          <a:p>
            <a:pPr marL="0" indent="0">
              <a:buNone/>
            </a:pPr>
            <a:r>
              <a:rPr kumimoji="0" lang="en-IL" altLang="en-IL" sz="2000" b="0" i="0" u="none" strike="noStrike" cap="none" normalizeH="0" baseline="0" dirty="0">
                <a:ln>
                  <a:noFill/>
                </a:ln>
                <a:solidFill>
                  <a:srgbClr val="000000"/>
                </a:solidFill>
                <a:effectLst/>
                <a:latin typeface="Consolas" panose="020B0609020204030204" pitchFamily="49" charset="0"/>
              </a:rPr>
              <a:t>console.log(</a:t>
            </a:r>
            <a:r>
              <a:rPr kumimoji="0" lang="en-IL" altLang="en-IL" sz="2000" b="0" i="0" u="none" strike="noStrike" cap="none" normalizeH="0" baseline="0" dirty="0" err="1">
                <a:ln>
                  <a:noFill/>
                </a:ln>
                <a:solidFill>
                  <a:srgbClr val="000000"/>
                </a:solidFill>
                <a:effectLst/>
                <a:latin typeface="Consolas" panose="020B0609020204030204" pitchFamily="49" charset="0"/>
              </a:rPr>
              <a:t>req.originalUrl</a:t>
            </a:r>
            <a:r>
              <a:rPr kumimoji="0" lang="en-IL" altLang="en-IL" sz="2000" b="0" i="0" u="none" strike="noStrike" cap="none" normalizeH="0" baseline="0" dirty="0">
                <a:ln>
                  <a:noFill/>
                </a:ln>
                <a:solidFill>
                  <a:srgbClr val="000000"/>
                </a:solidFill>
                <a:effectLst/>
                <a:latin typeface="Consolas" panose="020B0609020204030204" pitchFamily="49" charset="0"/>
              </a:rPr>
              <a:t>) //"/</a:t>
            </a:r>
            <a:r>
              <a:rPr kumimoji="0" lang="en-IL" altLang="en-IL" sz="2000" b="0" i="0" u="none" strike="noStrike" cap="none" normalizeH="0" baseline="0" dirty="0" err="1">
                <a:ln>
                  <a:noFill/>
                </a:ln>
                <a:solidFill>
                  <a:srgbClr val="000000"/>
                </a:solidFill>
                <a:effectLst/>
                <a:latin typeface="Consolas" panose="020B0609020204030204" pitchFamily="49" charset="0"/>
              </a:rPr>
              <a:t>alabama?filter</a:t>
            </a:r>
            <a:r>
              <a:rPr kumimoji="0" lang="en-IL" altLang="en-IL" sz="2000" b="0" i="0" u="none" strike="noStrike" cap="none" normalizeH="0" baseline="0" dirty="0">
                <a:ln>
                  <a:noFill/>
                </a:ln>
                <a:solidFill>
                  <a:srgbClr val="000000"/>
                </a:solidFill>
                <a:effectLst/>
                <a:latin typeface="Consolas" panose="020B0609020204030204" pitchFamily="49" charset="0"/>
              </a:rPr>
              <a:t>=very</a:t>
            </a:r>
            <a:r>
              <a:rPr lang="en-US" altLang="en-IL" sz="2000" dirty="0">
                <a:solidFill>
                  <a:srgbClr val="000000"/>
                </a:solidFill>
                <a:latin typeface="Consolas" panose="020B0609020204030204" pitchFamily="49" charset="0"/>
              </a:rPr>
              <a:t>-</a:t>
            </a:r>
            <a:r>
              <a:rPr kumimoji="0" lang="en-IL" altLang="en-IL" sz="2000" b="0" i="0" u="none" strike="noStrike" cap="none" normalizeH="0" baseline="0" dirty="0">
                <a:ln>
                  <a:noFill/>
                </a:ln>
                <a:solidFill>
                  <a:srgbClr val="000000"/>
                </a:solidFill>
                <a:effectLst/>
                <a:latin typeface="Consolas" panose="020B0609020204030204" pitchFamily="49" charset="0"/>
              </a:rPr>
              <a:t>humid</a:t>
            </a:r>
            <a:r>
              <a:rPr lang="en-US" altLang="en-IL" sz="2000" dirty="0">
                <a:solidFill>
                  <a:srgbClr val="000000"/>
                </a:solidFill>
                <a:latin typeface="Consolas" panose="020B0609020204030204" pitchFamily="49" charset="0"/>
              </a:rPr>
              <a:t>&amp;</a:t>
            </a:r>
            <a:r>
              <a:rPr kumimoji="0" lang="en-US" altLang="en-IL" sz="2000" b="0" i="0" u="none" strike="noStrike" cap="none" normalizeH="0" baseline="0" dirty="0">
                <a:ln>
                  <a:noFill/>
                </a:ln>
                <a:solidFill>
                  <a:srgbClr val="000000"/>
                </a:solidFill>
                <a:effectLst/>
                <a:latin typeface="Consolas" panose="020B0609020204030204" pitchFamily="49" charset="0"/>
              </a:rPr>
              <a:t>name=</a:t>
            </a:r>
            <a:r>
              <a:rPr kumimoji="0" lang="en-US" altLang="en-IL" sz="2000" b="0" i="0" u="none" strike="noStrike" cap="none" normalizeH="0" baseline="0" dirty="0" err="1">
                <a:ln>
                  <a:noFill/>
                </a:ln>
                <a:solidFill>
                  <a:srgbClr val="000000"/>
                </a:solidFill>
                <a:effectLst/>
                <a:latin typeface="Consolas" panose="020B0609020204030204" pitchFamily="49" charset="0"/>
              </a:rPr>
              <a:t>Pini</a:t>
            </a:r>
            <a:r>
              <a:rPr kumimoji="0" lang="en-IL" altLang="en-IL" sz="2000" b="0" i="0" u="none" strike="noStrike" cap="none" normalizeH="0" baseline="0" dirty="0">
                <a:ln>
                  <a:noFill/>
                </a:ln>
                <a:solidFill>
                  <a:srgbClr val="000000"/>
                </a:solidFill>
                <a:effectLst/>
                <a:latin typeface="Consolas" panose="020B0609020204030204" pitchFamily="49" charset="0"/>
              </a:rPr>
              <a:t>})</a:t>
            </a:r>
            <a:r>
              <a:rPr kumimoji="0" lang="en-IL" altLang="en-IL" sz="2000" b="0" i="0" u="none" strike="noStrike" cap="none" normalizeH="0" baseline="0" dirty="0">
                <a:ln>
                  <a:noFill/>
                </a:ln>
                <a:solidFill>
                  <a:srgbClr val="000000"/>
                </a:solidFill>
                <a:effectLst/>
              </a:rPr>
              <a:t> </a:t>
            </a:r>
            <a:endParaRPr kumimoji="0" lang="en-IL" altLang="en-IL" sz="2000" b="0" i="0" u="none" strike="noStrike" cap="none" normalizeH="0" baseline="0" dirty="0">
              <a:ln>
                <a:noFill/>
              </a:ln>
              <a:solidFill>
                <a:srgbClr val="000000"/>
              </a:solidFill>
              <a:effectLst/>
              <a:latin typeface="Arial" panose="020B0604020202020204" pitchFamily="34" charset="0"/>
            </a:endParaRPr>
          </a:p>
          <a:p>
            <a:endParaRPr lang="en-IL" sz="2000" dirty="0">
              <a:solidFill>
                <a:srgbClr val="000000"/>
              </a:solidFill>
            </a:endParaRPr>
          </a:p>
        </p:txBody>
      </p:sp>
    </p:spTree>
    <p:extLst>
      <p:ext uri="{BB962C8B-B14F-4D97-AF65-F5344CB8AC3E}">
        <p14:creationId xmlns:p14="http://schemas.microsoft.com/office/powerpoint/2010/main" val="2133791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C11053D-F0D0-4635-BAB9-7D76E598085B}"/>
              </a:ext>
            </a:extLst>
          </p:cNvPr>
          <p:cNvSpPr>
            <a:spLocks noGrp="1"/>
          </p:cNvSpPr>
          <p:nvPr>
            <p:ph type="title"/>
          </p:nvPr>
        </p:nvSpPr>
        <p:spPr>
          <a:xfrm>
            <a:off x="1179226" y="826680"/>
            <a:ext cx="9833548" cy="1325563"/>
          </a:xfrm>
        </p:spPr>
        <p:txBody>
          <a:bodyPr>
            <a:normAutofit/>
          </a:bodyPr>
          <a:lstStyle/>
          <a:p>
            <a:pPr algn="ctr"/>
            <a:r>
              <a:rPr lang="en-US" sz="4000" b="1" i="0">
                <a:solidFill>
                  <a:srgbClr val="FFFFFF"/>
                </a:solidFill>
                <a:effectLst/>
                <a:latin typeface="Montserrat"/>
              </a:rPr>
              <a:t>res Object</a:t>
            </a:r>
            <a:endParaRPr lang="en-IL" sz="4000">
              <a:solidFill>
                <a:srgbClr val="FFFFFF"/>
              </a:solidFill>
            </a:endParaRPr>
          </a:p>
        </p:txBody>
      </p:sp>
      <p:sp>
        <p:nvSpPr>
          <p:cNvPr id="3" name="Content Placeholder 2">
            <a:extLst>
              <a:ext uri="{FF2B5EF4-FFF2-40B4-BE49-F238E27FC236}">
                <a16:creationId xmlns:a16="http://schemas.microsoft.com/office/drawing/2014/main" id="{5559550C-2448-421A-A5ED-76895A281836}"/>
              </a:ext>
            </a:extLst>
          </p:cNvPr>
          <p:cNvSpPr>
            <a:spLocks noGrp="1"/>
          </p:cNvSpPr>
          <p:nvPr>
            <p:ph idx="1"/>
          </p:nvPr>
        </p:nvSpPr>
        <p:spPr>
          <a:xfrm>
            <a:off x="1179226" y="3092970"/>
            <a:ext cx="9833548" cy="2693976"/>
          </a:xfrm>
        </p:spPr>
        <p:txBody>
          <a:bodyPr>
            <a:normAutofit/>
          </a:bodyPr>
          <a:lstStyle/>
          <a:p>
            <a:r>
              <a:rPr lang="en-US" sz="2000" b="0" i="0">
                <a:solidFill>
                  <a:srgbClr val="000000"/>
                </a:solidFill>
                <a:effectLst/>
                <a:latin typeface="Montserrat"/>
              </a:rPr>
              <a:t>The 2nd parameter to Express route handlers and middleware functions is the </a:t>
            </a:r>
            <a:r>
              <a:rPr lang="en-US" sz="2000" b="0" i="0" u="none" strike="noStrike">
                <a:solidFill>
                  <a:srgbClr val="000000"/>
                </a:solidFill>
                <a:effectLst/>
                <a:latin typeface="Montserrat"/>
              </a:rPr>
              <a:t>Express response object.</a:t>
            </a:r>
            <a:endParaRPr lang="en-IL" sz="2000">
              <a:solidFill>
                <a:srgbClr val="000000"/>
              </a:solidFill>
            </a:endParaRPr>
          </a:p>
        </p:txBody>
      </p:sp>
    </p:spTree>
    <p:extLst>
      <p:ext uri="{BB962C8B-B14F-4D97-AF65-F5344CB8AC3E}">
        <p14:creationId xmlns:p14="http://schemas.microsoft.com/office/powerpoint/2010/main" val="4096442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4571F91-FBF6-40DE-BAB4-1E83812F6FEF}"/>
              </a:ext>
            </a:extLst>
          </p:cNvPr>
          <p:cNvSpPr>
            <a:spLocks noGrp="1"/>
          </p:cNvSpPr>
          <p:nvPr>
            <p:ph type="title"/>
          </p:nvPr>
        </p:nvSpPr>
        <p:spPr>
          <a:xfrm>
            <a:off x="1179226" y="826680"/>
            <a:ext cx="9833548" cy="1325563"/>
          </a:xfrm>
        </p:spPr>
        <p:txBody>
          <a:bodyPr>
            <a:normAutofit/>
          </a:bodyPr>
          <a:lstStyle/>
          <a:p>
            <a:pPr algn="ctr"/>
            <a:r>
              <a:rPr lang="en-US" sz="4000" dirty="0" err="1">
                <a:solidFill>
                  <a:srgbClr val="FFFFFF"/>
                </a:solidFill>
              </a:rPr>
              <a:t>res.send</a:t>
            </a:r>
            <a:endParaRPr lang="en-IL" sz="4000" dirty="0">
              <a:solidFill>
                <a:srgbClr val="FFFFFF"/>
              </a:solidFill>
            </a:endParaRPr>
          </a:p>
        </p:txBody>
      </p:sp>
      <p:sp>
        <p:nvSpPr>
          <p:cNvPr id="3" name="Content Placeholder 2">
            <a:extLst>
              <a:ext uri="{FF2B5EF4-FFF2-40B4-BE49-F238E27FC236}">
                <a16:creationId xmlns:a16="http://schemas.microsoft.com/office/drawing/2014/main" id="{21C2EB17-DAF9-468A-A618-FCEB9D21041D}"/>
              </a:ext>
            </a:extLst>
          </p:cNvPr>
          <p:cNvSpPr>
            <a:spLocks noGrp="1"/>
          </p:cNvSpPr>
          <p:nvPr>
            <p:ph idx="1"/>
          </p:nvPr>
        </p:nvSpPr>
        <p:spPr>
          <a:xfrm>
            <a:off x="1179226" y="3092970"/>
            <a:ext cx="9833548" cy="2693976"/>
          </a:xfrm>
        </p:spPr>
        <p:txBody>
          <a:bodyPr>
            <a:normAutofit/>
          </a:bodyPr>
          <a:lstStyle/>
          <a:p>
            <a:r>
              <a:rPr lang="en-US" sz="2000" dirty="0">
                <a:solidFill>
                  <a:srgbClr val="000000"/>
                </a:solidFill>
              </a:rPr>
              <a:t>The </a:t>
            </a:r>
            <a:r>
              <a:rPr lang="en-US" sz="2000" dirty="0" err="1">
                <a:solidFill>
                  <a:srgbClr val="000000"/>
                </a:solidFill>
              </a:rPr>
              <a:t>res.send</a:t>
            </a:r>
            <a:r>
              <a:rPr lang="en-US" sz="2000" dirty="0">
                <a:solidFill>
                  <a:srgbClr val="000000"/>
                </a:solidFill>
              </a:rPr>
              <a:t>() function is the most basic way to send an HTTP response. Calling </a:t>
            </a:r>
            <a:r>
              <a:rPr lang="en-US" sz="2000" dirty="0" err="1">
                <a:solidFill>
                  <a:srgbClr val="000000"/>
                </a:solidFill>
              </a:rPr>
              <a:t>res.send</a:t>
            </a:r>
            <a:r>
              <a:rPr lang="en-US" sz="2000" dirty="0">
                <a:solidFill>
                  <a:srgbClr val="000000"/>
                </a:solidFill>
              </a:rPr>
              <a:t>() with a string sends a response with the string as the response body and content type set to 'text/html; charset=utf-8’.</a:t>
            </a:r>
          </a:p>
          <a:p>
            <a:r>
              <a:rPr lang="en-US" sz="2000" dirty="0" err="1">
                <a:solidFill>
                  <a:srgbClr val="000000"/>
                </a:solidFill>
              </a:rPr>
              <a:t>app.get</a:t>
            </a:r>
            <a:r>
              <a:rPr lang="en-US" sz="2000" dirty="0">
                <a:solidFill>
                  <a:srgbClr val="000000"/>
                </a:solidFill>
              </a:rPr>
              <a:t>('*', function(req, res) {</a:t>
            </a:r>
          </a:p>
          <a:p>
            <a:pPr marL="0" indent="0">
              <a:buNone/>
            </a:pPr>
            <a:r>
              <a:rPr lang="en-US" sz="2000" dirty="0">
                <a:solidFill>
                  <a:srgbClr val="000000"/>
                </a:solidFill>
              </a:rPr>
              <a:t>   </a:t>
            </a:r>
            <a:r>
              <a:rPr lang="en-US" sz="2000" dirty="0" err="1">
                <a:solidFill>
                  <a:srgbClr val="000000"/>
                </a:solidFill>
              </a:rPr>
              <a:t>res.send</a:t>
            </a:r>
            <a:r>
              <a:rPr lang="en-US" sz="2000" dirty="0">
                <a:solidFill>
                  <a:srgbClr val="000000"/>
                </a:solidFill>
              </a:rPr>
              <a:t>('Hello, World');</a:t>
            </a:r>
          </a:p>
          <a:p>
            <a:pPr marL="0" indent="0">
              <a:buNone/>
            </a:pPr>
            <a:r>
              <a:rPr lang="en-US" sz="2000" dirty="0">
                <a:solidFill>
                  <a:srgbClr val="000000"/>
                </a:solidFill>
              </a:rPr>
              <a:t>});</a:t>
            </a:r>
            <a:endParaRPr lang="en-IL" sz="2000" dirty="0">
              <a:solidFill>
                <a:srgbClr val="000000"/>
              </a:solidFill>
            </a:endParaRPr>
          </a:p>
        </p:txBody>
      </p:sp>
    </p:spTree>
    <p:extLst>
      <p:ext uri="{BB962C8B-B14F-4D97-AF65-F5344CB8AC3E}">
        <p14:creationId xmlns:p14="http://schemas.microsoft.com/office/powerpoint/2010/main" val="721566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7FFAC57-3A16-40F5-85D6-4CAF5FB1CF95}"/>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res.json</a:t>
            </a:r>
            <a:endParaRPr lang="en-IL" sz="4000">
              <a:solidFill>
                <a:srgbClr val="FFFFFF"/>
              </a:solidFill>
            </a:endParaRPr>
          </a:p>
        </p:txBody>
      </p:sp>
      <p:sp>
        <p:nvSpPr>
          <p:cNvPr id="3" name="Content Placeholder 2">
            <a:extLst>
              <a:ext uri="{FF2B5EF4-FFF2-40B4-BE49-F238E27FC236}">
                <a16:creationId xmlns:a16="http://schemas.microsoft.com/office/drawing/2014/main" id="{EA9EE93D-3D78-479A-85B1-EE99FA347AD0}"/>
              </a:ext>
            </a:extLst>
          </p:cNvPr>
          <p:cNvSpPr>
            <a:spLocks noGrp="1"/>
          </p:cNvSpPr>
          <p:nvPr>
            <p:ph idx="1"/>
          </p:nvPr>
        </p:nvSpPr>
        <p:spPr>
          <a:xfrm>
            <a:off x="1179226" y="3092970"/>
            <a:ext cx="9833548" cy="2693976"/>
          </a:xfrm>
        </p:spPr>
        <p:txBody>
          <a:bodyPr>
            <a:normAutofit/>
          </a:bodyPr>
          <a:lstStyle/>
          <a:p>
            <a:pPr marL="0" indent="0">
              <a:buNone/>
            </a:pPr>
            <a:r>
              <a:rPr lang="en-US" sz="1300" dirty="0">
                <a:solidFill>
                  <a:srgbClr val="000000"/>
                </a:solidFill>
              </a:rPr>
              <a:t>The </a:t>
            </a:r>
            <a:r>
              <a:rPr lang="en-US" sz="1300" dirty="0" err="1">
                <a:solidFill>
                  <a:srgbClr val="000000"/>
                </a:solidFill>
              </a:rPr>
              <a:t>res.send</a:t>
            </a:r>
            <a:r>
              <a:rPr lang="en-US" sz="1300" dirty="0">
                <a:solidFill>
                  <a:srgbClr val="000000"/>
                </a:solidFill>
              </a:rPr>
              <a:t>() function is rarely used in practice, because Express responses have a couple of convenient helper functions. If you're building a RESTful API or another backend service that sends responses in JSON, you should use the </a:t>
            </a:r>
            <a:r>
              <a:rPr lang="en-US" sz="1300" dirty="0" err="1">
                <a:solidFill>
                  <a:srgbClr val="000000"/>
                </a:solidFill>
              </a:rPr>
              <a:t>res.json</a:t>
            </a:r>
            <a:r>
              <a:rPr lang="en-US" sz="1300" dirty="0">
                <a:solidFill>
                  <a:srgbClr val="000000"/>
                </a:solidFill>
              </a:rPr>
              <a:t>() function. </a:t>
            </a:r>
          </a:p>
          <a:p>
            <a:pPr marL="0" indent="0">
              <a:buNone/>
            </a:pPr>
            <a:r>
              <a:rPr lang="en-US" sz="1300" dirty="0" err="1">
                <a:solidFill>
                  <a:srgbClr val="000000"/>
                </a:solidFill>
              </a:rPr>
              <a:t>app.get</a:t>
            </a:r>
            <a:r>
              <a:rPr lang="en-US" sz="1300" dirty="0">
                <a:solidFill>
                  <a:srgbClr val="000000"/>
                </a:solidFill>
              </a:rPr>
              <a:t>('*', function(req, res) {</a:t>
            </a:r>
          </a:p>
          <a:p>
            <a:pPr marL="0" indent="0">
              <a:buNone/>
            </a:pPr>
            <a:r>
              <a:rPr lang="en-US" sz="1300" dirty="0">
                <a:solidFill>
                  <a:srgbClr val="000000"/>
                </a:solidFill>
              </a:rPr>
              <a:t>  </a:t>
            </a:r>
            <a:r>
              <a:rPr lang="en-US" sz="1300" dirty="0" err="1">
                <a:solidFill>
                  <a:srgbClr val="000000"/>
                </a:solidFill>
              </a:rPr>
              <a:t>res.json</a:t>
            </a:r>
            <a:r>
              <a:rPr lang="en-US" sz="1300" dirty="0">
                <a:solidFill>
                  <a:srgbClr val="000000"/>
                </a:solidFill>
              </a:rPr>
              <a:t>({ answer: 42 });</a:t>
            </a:r>
          </a:p>
          <a:p>
            <a:pPr marL="0" indent="0">
              <a:buNone/>
            </a:pPr>
            <a:r>
              <a:rPr lang="en-US" sz="1300" dirty="0">
                <a:solidFill>
                  <a:srgbClr val="000000"/>
                </a:solidFill>
              </a:rPr>
              <a:t>});</a:t>
            </a:r>
          </a:p>
          <a:p>
            <a:pPr marL="0" indent="0">
              <a:buNone/>
            </a:pPr>
            <a:r>
              <a:rPr lang="en-US" sz="1300" dirty="0">
                <a:solidFill>
                  <a:srgbClr val="000000"/>
                </a:solidFill>
              </a:rPr>
              <a:t>const server = await </a:t>
            </a:r>
            <a:r>
              <a:rPr lang="en-US" sz="1300" dirty="0" err="1">
                <a:solidFill>
                  <a:srgbClr val="000000"/>
                </a:solidFill>
              </a:rPr>
              <a:t>app.listen</a:t>
            </a:r>
            <a:r>
              <a:rPr lang="en-US" sz="1300" dirty="0">
                <a:solidFill>
                  <a:srgbClr val="000000"/>
                </a:solidFill>
              </a:rPr>
              <a:t>(3000); //server is running</a:t>
            </a:r>
          </a:p>
          <a:p>
            <a:pPr marL="0" indent="0">
              <a:buNone/>
            </a:pPr>
            <a:r>
              <a:rPr lang="en-US" sz="1300" dirty="0">
                <a:solidFill>
                  <a:srgbClr val="000000"/>
                </a:solidFill>
              </a:rPr>
              <a:t>const response = await </a:t>
            </a:r>
            <a:r>
              <a:rPr lang="en-US" sz="1300" dirty="0" err="1">
                <a:solidFill>
                  <a:srgbClr val="000000"/>
                </a:solidFill>
              </a:rPr>
              <a:t>axios.get</a:t>
            </a:r>
            <a:r>
              <a:rPr lang="en-US" sz="1300" dirty="0">
                <a:solidFill>
                  <a:srgbClr val="000000"/>
                </a:solidFill>
              </a:rPr>
              <a:t>('http://localhost:3000’); //request from the server</a:t>
            </a:r>
          </a:p>
          <a:p>
            <a:pPr marL="0" indent="0">
              <a:buNone/>
            </a:pPr>
            <a:r>
              <a:rPr lang="en-US" sz="1300" dirty="0" err="1">
                <a:solidFill>
                  <a:srgbClr val="000000"/>
                </a:solidFill>
              </a:rPr>
              <a:t>response.data</a:t>
            </a:r>
            <a:r>
              <a:rPr lang="en-US" sz="1300" dirty="0">
                <a:solidFill>
                  <a:srgbClr val="000000"/>
                </a:solidFill>
              </a:rPr>
              <a:t>; // { answer: 42 }// server response</a:t>
            </a:r>
            <a:endParaRPr lang="en-IL" sz="1300" dirty="0">
              <a:solidFill>
                <a:srgbClr val="000000"/>
              </a:solidFill>
            </a:endParaRPr>
          </a:p>
        </p:txBody>
      </p:sp>
    </p:spTree>
    <p:extLst>
      <p:ext uri="{BB962C8B-B14F-4D97-AF65-F5344CB8AC3E}">
        <p14:creationId xmlns:p14="http://schemas.microsoft.com/office/powerpoint/2010/main" val="1692792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416B7F1-DB0D-4F64-A2AE-FDC290DE10A5}"/>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res.status</a:t>
            </a:r>
            <a:endParaRPr lang="en-IL" sz="4000">
              <a:solidFill>
                <a:srgbClr val="FFFFFF"/>
              </a:solidFill>
            </a:endParaRPr>
          </a:p>
        </p:txBody>
      </p:sp>
      <p:sp>
        <p:nvSpPr>
          <p:cNvPr id="3" name="Content Placeholder 2">
            <a:extLst>
              <a:ext uri="{FF2B5EF4-FFF2-40B4-BE49-F238E27FC236}">
                <a16:creationId xmlns:a16="http://schemas.microsoft.com/office/drawing/2014/main" id="{93A64848-2E38-4651-AA4C-303D7413E7FB}"/>
              </a:ext>
            </a:extLst>
          </p:cNvPr>
          <p:cNvSpPr>
            <a:spLocks noGrp="1"/>
          </p:cNvSpPr>
          <p:nvPr>
            <p:ph idx="1"/>
          </p:nvPr>
        </p:nvSpPr>
        <p:spPr>
          <a:xfrm>
            <a:off x="1179226" y="3092970"/>
            <a:ext cx="9833548" cy="2693976"/>
          </a:xfrm>
        </p:spPr>
        <p:txBody>
          <a:bodyPr>
            <a:normAutofit/>
          </a:bodyPr>
          <a:lstStyle/>
          <a:p>
            <a:r>
              <a:rPr lang="en-US" sz="2000" dirty="0">
                <a:solidFill>
                  <a:srgbClr val="000000"/>
                </a:solidFill>
              </a:rPr>
              <a:t>The </a:t>
            </a:r>
            <a:r>
              <a:rPr lang="en-US" sz="2000" dirty="0" err="1">
                <a:solidFill>
                  <a:srgbClr val="000000"/>
                </a:solidFill>
              </a:rPr>
              <a:t>res.status</a:t>
            </a:r>
            <a:r>
              <a:rPr lang="en-US" sz="2000" dirty="0">
                <a:solidFill>
                  <a:srgbClr val="000000"/>
                </a:solidFill>
              </a:rPr>
              <a:t>() function lets you set the response status. Unlike </a:t>
            </a:r>
            <a:r>
              <a:rPr lang="en-US" sz="2000" dirty="0" err="1">
                <a:solidFill>
                  <a:srgbClr val="000000"/>
                </a:solidFill>
              </a:rPr>
              <a:t>res.send</a:t>
            </a:r>
            <a:r>
              <a:rPr lang="en-US" sz="2000" dirty="0">
                <a:solidFill>
                  <a:srgbClr val="000000"/>
                </a:solidFill>
              </a:rPr>
              <a:t>(), </a:t>
            </a:r>
            <a:r>
              <a:rPr lang="en-US" sz="2000" dirty="0" err="1">
                <a:solidFill>
                  <a:srgbClr val="000000"/>
                </a:solidFill>
              </a:rPr>
              <a:t>res.json</a:t>
            </a:r>
            <a:r>
              <a:rPr lang="en-US" sz="2000" dirty="0">
                <a:solidFill>
                  <a:srgbClr val="000000"/>
                </a:solidFill>
              </a:rPr>
              <a:t>(), and </a:t>
            </a:r>
            <a:r>
              <a:rPr lang="en-US" sz="2000" dirty="0" err="1">
                <a:solidFill>
                  <a:srgbClr val="000000"/>
                </a:solidFill>
              </a:rPr>
              <a:t>res.render</a:t>
            </a:r>
            <a:r>
              <a:rPr lang="en-US" sz="2000" dirty="0">
                <a:solidFill>
                  <a:srgbClr val="000000"/>
                </a:solidFill>
              </a:rPr>
              <a:t>(), </a:t>
            </a:r>
            <a:r>
              <a:rPr lang="en-US" sz="2000" dirty="0" err="1">
                <a:solidFill>
                  <a:srgbClr val="000000"/>
                </a:solidFill>
              </a:rPr>
              <a:t>res.status</a:t>
            </a:r>
            <a:r>
              <a:rPr lang="en-US" sz="2000" dirty="0">
                <a:solidFill>
                  <a:srgbClr val="000000"/>
                </a:solidFill>
              </a:rPr>
              <a:t>() does not actually send the response. That's why you will usually see </a:t>
            </a:r>
            <a:r>
              <a:rPr lang="en-US" sz="2000" dirty="0" err="1">
                <a:solidFill>
                  <a:srgbClr val="000000"/>
                </a:solidFill>
              </a:rPr>
              <a:t>res.status</a:t>
            </a:r>
            <a:r>
              <a:rPr lang="en-US" sz="2000" dirty="0">
                <a:solidFill>
                  <a:srgbClr val="000000"/>
                </a:solidFill>
              </a:rPr>
              <a:t>().json() or </a:t>
            </a:r>
            <a:r>
              <a:rPr lang="en-US" sz="2000" dirty="0" err="1">
                <a:solidFill>
                  <a:srgbClr val="000000"/>
                </a:solidFill>
              </a:rPr>
              <a:t>res.status</a:t>
            </a:r>
            <a:r>
              <a:rPr lang="en-US" sz="2000" dirty="0">
                <a:solidFill>
                  <a:srgbClr val="000000"/>
                </a:solidFill>
              </a:rPr>
              <a:t>().render().</a:t>
            </a:r>
          </a:p>
          <a:p>
            <a:r>
              <a:rPr lang="en-US" sz="2000" dirty="0">
                <a:solidFill>
                  <a:srgbClr val="000000"/>
                </a:solidFill>
              </a:rPr>
              <a:t>Express by default send 200 status.</a:t>
            </a:r>
          </a:p>
          <a:p>
            <a:r>
              <a:rPr lang="en-US" sz="2000" dirty="0">
                <a:solidFill>
                  <a:srgbClr val="000000"/>
                </a:solidFill>
              </a:rPr>
              <a:t>More about HTTP status code:</a:t>
            </a:r>
          </a:p>
          <a:p>
            <a:pPr marL="0" indent="0">
              <a:buNone/>
            </a:pPr>
            <a:r>
              <a:rPr lang="en-US" sz="2000" dirty="0">
                <a:solidFill>
                  <a:srgbClr val="000000"/>
                </a:solidFill>
                <a:hlinkClick r:id="rId3"/>
              </a:rPr>
              <a:t>https://he.wikipedia.org/wiki/%D7%A7%D7%95%D7%93_%D7%9E%D7%A6%D7%91_%D7%A9%D7%9C_HTTP</a:t>
            </a:r>
            <a:endParaRPr lang="en-US" sz="2000" dirty="0">
              <a:solidFill>
                <a:srgbClr val="000000"/>
              </a:solidFill>
            </a:endParaRPr>
          </a:p>
          <a:p>
            <a:endParaRPr lang="en-IL" sz="2000" dirty="0">
              <a:solidFill>
                <a:srgbClr val="000000"/>
              </a:solidFill>
            </a:endParaRPr>
          </a:p>
        </p:txBody>
      </p:sp>
    </p:spTree>
    <p:extLst>
      <p:ext uri="{BB962C8B-B14F-4D97-AF65-F5344CB8AC3E}">
        <p14:creationId xmlns:p14="http://schemas.microsoft.com/office/powerpoint/2010/main" val="873252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8F0EE99-EFFF-4230-BBF1-D1499F435719}"/>
              </a:ext>
            </a:extLst>
          </p:cNvPr>
          <p:cNvSpPr>
            <a:spLocks noGrp="1"/>
          </p:cNvSpPr>
          <p:nvPr>
            <p:ph type="title"/>
          </p:nvPr>
        </p:nvSpPr>
        <p:spPr>
          <a:xfrm>
            <a:off x="6094105" y="802955"/>
            <a:ext cx="4977976" cy="1454051"/>
          </a:xfrm>
        </p:spPr>
        <p:txBody>
          <a:bodyPr>
            <a:normAutofit/>
          </a:bodyPr>
          <a:lstStyle/>
          <a:p>
            <a:r>
              <a:rPr lang="en-US" dirty="0">
                <a:solidFill>
                  <a:srgbClr val="000000"/>
                </a:solidFill>
              </a:rPr>
              <a:t>express</a:t>
            </a:r>
            <a:endParaRPr lang="en-IL" dirty="0">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Web Design">
            <a:extLst>
              <a:ext uri="{FF2B5EF4-FFF2-40B4-BE49-F238E27FC236}">
                <a16:creationId xmlns:a16="http://schemas.microsoft.com/office/drawing/2014/main" id="{05066946-37BD-409A-904D-20E690E478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C719030A-F2EE-45DA-A72E-543FC1D318D2}"/>
              </a:ext>
            </a:extLst>
          </p:cNvPr>
          <p:cNvSpPr>
            <a:spLocks noGrp="1"/>
          </p:cNvSpPr>
          <p:nvPr>
            <p:ph idx="1"/>
          </p:nvPr>
        </p:nvSpPr>
        <p:spPr>
          <a:xfrm>
            <a:off x="6090574" y="2421682"/>
            <a:ext cx="4977578" cy="3639289"/>
          </a:xfrm>
        </p:spPr>
        <p:txBody>
          <a:bodyPr anchor="ctr">
            <a:normAutofit/>
          </a:bodyPr>
          <a:lstStyle/>
          <a:p>
            <a:r>
              <a:rPr lang="en-US" sz="1900" b="0" i="0" dirty="0">
                <a:solidFill>
                  <a:srgbClr val="000000"/>
                </a:solidFill>
                <a:effectLst/>
                <a:latin typeface="charter"/>
              </a:rPr>
              <a:t>Express.js is a fast and lightweight framework used majorly for web application development and the Node.js Developers all over the world are totally in love with this framework.</a:t>
            </a:r>
          </a:p>
          <a:p>
            <a:r>
              <a:rPr lang="en-US" sz="1900" b="0" i="0" dirty="0">
                <a:solidFill>
                  <a:srgbClr val="000000"/>
                </a:solidFill>
                <a:effectLst/>
                <a:latin typeface="charter"/>
              </a:rPr>
              <a:t>It helps in easy management of the flow of data between server and routes in the server-side applications. </a:t>
            </a:r>
            <a:endParaRPr lang="en-US" sz="1900" dirty="0">
              <a:solidFill>
                <a:srgbClr val="000000"/>
              </a:solidFill>
              <a:latin typeface="charter"/>
            </a:endParaRPr>
          </a:p>
          <a:p>
            <a:r>
              <a:rPr lang="en-US" sz="1900" b="0" i="0" dirty="0">
                <a:solidFill>
                  <a:srgbClr val="000000"/>
                </a:solidFill>
                <a:effectLst/>
                <a:latin typeface="charter"/>
              </a:rPr>
              <a:t>Express is majorly responsible for handling the backend part in the MEAN stack.</a:t>
            </a:r>
          </a:p>
          <a:p>
            <a:r>
              <a:rPr lang="en-US" sz="1900" b="1" i="0" dirty="0">
                <a:solidFill>
                  <a:srgbClr val="000000"/>
                </a:solidFill>
                <a:effectLst/>
                <a:latin typeface="charter"/>
              </a:rPr>
              <a:t>MERN </a:t>
            </a:r>
            <a:r>
              <a:rPr lang="en-US" sz="1900" b="0" i="0" dirty="0">
                <a:solidFill>
                  <a:srgbClr val="000000"/>
                </a:solidFill>
                <a:effectLst/>
                <a:latin typeface="charter"/>
              </a:rPr>
              <a:t>stands for </a:t>
            </a:r>
            <a:r>
              <a:rPr lang="en-US" sz="1900" b="1" i="0" dirty="0">
                <a:solidFill>
                  <a:srgbClr val="000000"/>
                </a:solidFill>
                <a:effectLst/>
                <a:latin typeface="charter"/>
              </a:rPr>
              <a:t>M</a:t>
            </a:r>
            <a:r>
              <a:rPr lang="en-US" sz="1900" b="0" i="0" dirty="0">
                <a:solidFill>
                  <a:srgbClr val="000000"/>
                </a:solidFill>
                <a:effectLst/>
                <a:latin typeface="charter"/>
              </a:rPr>
              <a:t>ongoDB, </a:t>
            </a:r>
            <a:r>
              <a:rPr lang="en-US" sz="1900" b="1" i="0" dirty="0">
                <a:solidFill>
                  <a:srgbClr val="000000"/>
                </a:solidFill>
                <a:effectLst/>
                <a:latin typeface="charter"/>
              </a:rPr>
              <a:t>E</a:t>
            </a:r>
            <a:r>
              <a:rPr lang="en-US" sz="1900" b="0" i="0" dirty="0">
                <a:solidFill>
                  <a:srgbClr val="000000"/>
                </a:solidFill>
                <a:effectLst/>
                <a:latin typeface="charter"/>
              </a:rPr>
              <a:t>xpress.js, </a:t>
            </a:r>
            <a:r>
              <a:rPr lang="en-US" sz="1900" b="1" i="0" dirty="0">
                <a:solidFill>
                  <a:srgbClr val="000000"/>
                </a:solidFill>
                <a:effectLst/>
                <a:latin typeface="charter"/>
              </a:rPr>
              <a:t>R</a:t>
            </a:r>
            <a:r>
              <a:rPr lang="en-US" sz="1900" b="0" i="0" dirty="0">
                <a:solidFill>
                  <a:srgbClr val="000000"/>
                </a:solidFill>
                <a:effectLst/>
                <a:latin typeface="charter"/>
              </a:rPr>
              <a:t>eact, and </a:t>
            </a:r>
            <a:r>
              <a:rPr lang="en-US" sz="1900" b="1" i="0" dirty="0">
                <a:solidFill>
                  <a:srgbClr val="000000"/>
                </a:solidFill>
                <a:effectLst/>
                <a:latin typeface="charter"/>
              </a:rPr>
              <a:t>N</a:t>
            </a:r>
            <a:r>
              <a:rPr lang="en-US" sz="1900" b="0" i="0" dirty="0">
                <a:solidFill>
                  <a:srgbClr val="000000"/>
                </a:solidFill>
                <a:effectLst/>
                <a:latin typeface="charter"/>
              </a:rPr>
              <a:t> ode.js.</a:t>
            </a:r>
            <a:endParaRPr lang="en-IL" sz="1900" dirty="0">
              <a:solidFill>
                <a:srgbClr val="000000"/>
              </a:solidFill>
            </a:endParaRPr>
          </a:p>
        </p:txBody>
      </p:sp>
    </p:spTree>
    <p:extLst>
      <p:ext uri="{BB962C8B-B14F-4D97-AF65-F5344CB8AC3E}">
        <p14:creationId xmlns:p14="http://schemas.microsoft.com/office/powerpoint/2010/main" val="3853358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EC2D011-C73D-44DC-93D5-443EE099236F}"/>
              </a:ext>
            </a:extLst>
          </p:cNvPr>
          <p:cNvSpPr>
            <a:spLocks noGrp="1"/>
          </p:cNvSpPr>
          <p:nvPr>
            <p:ph type="title"/>
          </p:nvPr>
        </p:nvSpPr>
        <p:spPr>
          <a:xfrm>
            <a:off x="640079" y="2053641"/>
            <a:ext cx="3669161" cy="2760098"/>
          </a:xfrm>
        </p:spPr>
        <p:txBody>
          <a:bodyPr>
            <a:normAutofit/>
          </a:bodyPr>
          <a:lstStyle/>
          <a:p>
            <a:r>
              <a:rPr lang="en-US">
                <a:solidFill>
                  <a:srgbClr val="FFFFFF"/>
                </a:solidFill>
              </a:rPr>
              <a:t>What Happens if You Don't Send a Response?</a:t>
            </a:r>
            <a:endParaRPr lang="en-IL">
              <a:solidFill>
                <a:srgbClr val="FFFFFF"/>
              </a:solidFill>
            </a:endParaRPr>
          </a:p>
        </p:txBody>
      </p:sp>
      <p:sp>
        <p:nvSpPr>
          <p:cNvPr id="3" name="Content Placeholder 2">
            <a:extLst>
              <a:ext uri="{FF2B5EF4-FFF2-40B4-BE49-F238E27FC236}">
                <a16:creationId xmlns:a16="http://schemas.microsoft.com/office/drawing/2014/main" id="{0708694E-CAE2-43BF-96CE-517BB13AD948}"/>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In Express, you're responsible for sending your response using res.json(), res.send(), res.end(), or res.render(). Otherwise the request will hang forever.</a:t>
            </a:r>
            <a:endParaRPr lang="en-IL" sz="2400">
              <a:solidFill>
                <a:srgbClr val="000000"/>
              </a:solidFill>
            </a:endParaRPr>
          </a:p>
        </p:txBody>
      </p:sp>
    </p:spTree>
    <p:extLst>
      <p:ext uri="{BB962C8B-B14F-4D97-AF65-F5344CB8AC3E}">
        <p14:creationId xmlns:p14="http://schemas.microsoft.com/office/powerpoint/2010/main" val="2264053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BFE1AD3-B2BC-4567-8B4A-DCB8F9080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801"/>
            <a:ext cx="12188952" cy="521767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FDE75AAD-F4A4-4ED2-9A2F-B2412F936C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2759"/>
          <a:stretch/>
        </p:blipFill>
        <p:spPr>
          <a:xfrm flipV="1">
            <a:off x="2" y="0"/>
            <a:ext cx="12191999" cy="2235323"/>
          </a:xfrm>
          <a:custGeom>
            <a:avLst/>
            <a:gdLst>
              <a:gd name="connsiteX0" fmla="*/ 0 w 12191999"/>
              <a:gd name="connsiteY0" fmla="*/ 2235323 h 2235323"/>
              <a:gd name="connsiteX1" fmla="*/ 12191999 w 12191999"/>
              <a:gd name="connsiteY1" fmla="*/ 2235323 h 2235323"/>
              <a:gd name="connsiteX2" fmla="*/ 12191999 w 12191999"/>
              <a:gd name="connsiteY2" fmla="*/ 0 h 2235323"/>
              <a:gd name="connsiteX3" fmla="*/ 0 w 12191999"/>
              <a:gd name="connsiteY3" fmla="*/ 0 h 2235323"/>
            </a:gdLst>
            <a:ahLst/>
            <a:cxnLst>
              <a:cxn ang="0">
                <a:pos x="connsiteX0" y="connsiteY0"/>
              </a:cxn>
              <a:cxn ang="0">
                <a:pos x="connsiteX1" y="connsiteY1"/>
              </a:cxn>
              <a:cxn ang="0">
                <a:pos x="connsiteX2" y="connsiteY2"/>
              </a:cxn>
              <a:cxn ang="0">
                <a:pos x="connsiteX3" y="connsiteY3"/>
              </a:cxn>
            </a:cxnLst>
            <a:rect l="l" t="t" r="r" b="b"/>
            <a:pathLst>
              <a:path w="12191999" h="2235323">
                <a:moveTo>
                  <a:pt x="0" y="2235323"/>
                </a:moveTo>
                <a:lnTo>
                  <a:pt x="12191999" y="2235323"/>
                </a:lnTo>
                <a:lnTo>
                  <a:pt x="12191999" y="0"/>
                </a:lnTo>
                <a:lnTo>
                  <a:pt x="0" y="0"/>
                </a:lnTo>
                <a:close/>
              </a:path>
            </a:pathLst>
          </a:custGeom>
        </p:spPr>
      </p:pic>
      <p:sp>
        <p:nvSpPr>
          <p:cNvPr id="2" name="Title 1">
            <a:extLst>
              <a:ext uri="{FF2B5EF4-FFF2-40B4-BE49-F238E27FC236}">
                <a16:creationId xmlns:a16="http://schemas.microsoft.com/office/drawing/2014/main" id="{EF89B0AD-D498-4D75-95CF-E178464EF475}"/>
              </a:ext>
            </a:extLst>
          </p:cNvPr>
          <p:cNvSpPr>
            <a:spLocks noGrp="1"/>
          </p:cNvSpPr>
          <p:nvPr>
            <p:ph type="title"/>
          </p:nvPr>
        </p:nvSpPr>
        <p:spPr>
          <a:xfrm>
            <a:off x="753925" y="1601735"/>
            <a:ext cx="10684151" cy="1991979"/>
          </a:xfrm>
        </p:spPr>
        <p:txBody>
          <a:bodyPr vert="horz" lIns="91440" tIns="45720" rIns="91440" bIns="45720" rtlCol="0" anchor="b">
            <a:normAutofit/>
          </a:bodyPr>
          <a:lstStyle/>
          <a:p>
            <a:pPr algn="ctr"/>
            <a:r>
              <a:rPr lang="en-US" sz="6600" kern="1200">
                <a:solidFill>
                  <a:srgbClr val="FFFFFF"/>
                </a:solidFill>
                <a:latin typeface="+mj-lt"/>
                <a:ea typeface="+mj-ea"/>
                <a:cs typeface="+mj-cs"/>
              </a:rPr>
              <a:t>Example	</a:t>
            </a:r>
          </a:p>
        </p:txBody>
      </p:sp>
      <p:pic>
        <p:nvPicPr>
          <p:cNvPr id="14" name="Picture 13">
            <a:extLst>
              <a:ext uri="{FF2B5EF4-FFF2-40B4-BE49-F238E27FC236}">
                <a16:creationId xmlns:a16="http://schemas.microsoft.com/office/drawing/2014/main" id="{DA20CE0B-92EC-45FD-8F68-38003D6D8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586080"/>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3" name="Content Placeholder 2">
            <a:extLst>
              <a:ext uri="{FF2B5EF4-FFF2-40B4-BE49-F238E27FC236}">
                <a16:creationId xmlns:a16="http://schemas.microsoft.com/office/drawing/2014/main" id="{B34C2014-3000-45ED-BF17-109E33F55893}"/>
              </a:ext>
            </a:extLst>
          </p:cNvPr>
          <p:cNvSpPr>
            <a:spLocks noGrp="1"/>
          </p:cNvSpPr>
          <p:nvPr>
            <p:ph idx="1"/>
          </p:nvPr>
        </p:nvSpPr>
        <p:spPr>
          <a:xfrm>
            <a:off x="1171575" y="3806169"/>
            <a:ext cx="9469211" cy="865639"/>
          </a:xfrm>
        </p:spPr>
        <p:txBody>
          <a:bodyPr vert="horz" lIns="91440" tIns="45720" rIns="91440" bIns="45720" rtlCol="0" anchor="t">
            <a:normAutofit/>
          </a:bodyPr>
          <a:lstStyle/>
          <a:p>
            <a:pPr marL="0" indent="0" algn="ctr">
              <a:buNone/>
            </a:pPr>
            <a:r>
              <a:rPr lang="en-US" sz="3200" kern="1200" dirty="0">
                <a:solidFill>
                  <a:srgbClr val="FFFFFF"/>
                </a:solidFill>
                <a:latin typeface="+mn-lt"/>
                <a:ea typeface="+mn-ea"/>
                <a:cs typeface="+mn-cs"/>
              </a:rPr>
              <a:t>https://1zyko.sse.codesandbox.io/</a:t>
            </a:r>
          </a:p>
        </p:txBody>
      </p:sp>
    </p:spTree>
    <p:extLst>
      <p:ext uri="{BB962C8B-B14F-4D97-AF65-F5344CB8AC3E}">
        <p14:creationId xmlns:p14="http://schemas.microsoft.com/office/powerpoint/2010/main" val="2622458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2D76DF0-1088-4CFE-9CDD-BF7B3809E45E}"/>
              </a:ext>
            </a:extLst>
          </p:cNvPr>
          <p:cNvSpPr>
            <a:spLocks noGrp="1"/>
          </p:cNvSpPr>
          <p:nvPr>
            <p:ph type="title"/>
          </p:nvPr>
        </p:nvSpPr>
        <p:spPr>
          <a:xfrm>
            <a:off x="1179226" y="826680"/>
            <a:ext cx="9833548" cy="1325563"/>
          </a:xfrm>
        </p:spPr>
        <p:txBody>
          <a:bodyPr>
            <a:normAutofit/>
          </a:bodyPr>
          <a:lstStyle/>
          <a:p>
            <a:pPr algn="ctr"/>
            <a:r>
              <a:rPr lang="en-US" sz="4000" b="0" i="0">
                <a:solidFill>
                  <a:srgbClr val="FFFFFF"/>
                </a:solidFill>
                <a:effectLst/>
                <a:latin typeface="fell"/>
              </a:rPr>
              <a:t>Build CRUD Application using Node.JS and MongoDB</a:t>
            </a:r>
            <a:endParaRPr lang="en-IL" sz="4000">
              <a:solidFill>
                <a:srgbClr val="FFFFFF"/>
              </a:solidFill>
            </a:endParaRPr>
          </a:p>
        </p:txBody>
      </p:sp>
      <p:sp>
        <p:nvSpPr>
          <p:cNvPr id="3" name="Content Placeholder 2">
            <a:extLst>
              <a:ext uri="{FF2B5EF4-FFF2-40B4-BE49-F238E27FC236}">
                <a16:creationId xmlns:a16="http://schemas.microsoft.com/office/drawing/2014/main" id="{8A2D6819-7298-496E-8C9F-70C904D28434}"/>
              </a:ext>
            </a:extLst>
          </p:cNvPr>
          <p:cNvSpPr>
            <a:spLocks noGrp="1"/>
          </p:cNvSpPr>
          <p:nvPr>
            <p:ph idx="1"/>
          </p:nvPr>
        </p:nvSpPr>
        <p:spPr>
          <a:xfrm>
            <a:off x="1179226" y="3092970"/>
            <a:ext cx="9833548" cy="2693976"/>
          </a:xfrm>
        </p:spPr>
        <p:txBody>
          <a:bodyPr>
            <a:normAutofit/>
          </a:bodyPr>
          <a:lstStyle/>
          <a:p>
            <a:r>
              <a:rPr lang="en-US" sz="2000">
                <a:solidFill>
                  <a:srgbClr val="000000"/>
                </a:solidFill>
              </a:rPr>
              <a:t>Node.js is the most popular JavaScript framework when it comes to high-speed application development. Node.js Professionals often opt for a NoSQL database which can keep up with Node.js speed all while maintaining the performance of the application. </a:t>
            </a:r>
            <a:endParaRPr lang="en-IL" sz="2000">
              <a:solidFill>
                <a:srgbClr val="000000"/>
              </a:solidFill>
            </a:endParaRPr>
          </a:p>
        </p:txBody>
      </p:sp>
    </p:spTree>
    <p:extLst>
      <p:ext uri="{BB962C8B-B14F-4D97-AF65-F5344CB8AC3E}">
        <p14:creationId xmlns:p14="http://schemas.microsoft.com/office/powerpoint/2010/main" val="2067353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297C3F5-8B03-4E95-872B-7677AF85315B}"/>
              </a:ext>
            </a:extLst>
          </p:cNvPr>
          <p:cNvSpPr>
            <a:spLocks noGrp="1"/>
          </p:cNvSpPr>
          <p:nvPr>
            <p:ph type="title"/>
          </p:nvPr>
        </p:nvSpPr>
        <p:spPr>
          <a:xfrm>
            <a:off x="1179226" y="826680"/>
            <a:ext cx="9833548" cy="1325563"/>
          </a:xfrm>
        </p:spPr>
        <p:txBody>
          <a:bodyPr>
            <a:normAutofit/>
          </a:bodyPr>
          <a:lstStyle/>
          <a:p>
            <a:pPr algn="ctr"/>
            <a:r>
              <a:rPr lang="en-US" sz="4000" b="0" i="0">
                <a:solidFill>
                  <a:srgbClr val="FFFFFF"/>
                </a:solidFill>
                <a:effectLst/>
                <a:latin typeface="sohne"/>
              </a:rPr>
              <a:t>What is NoSQL Database?</a:t>
            </a:r>
            <a:endParaRPr lang="en-IL" sz="4000">
              <a:solidFill>
                <a:srgbClr val="FFFFFF"/>
              </a:solidFill>
            </a:endParaRPr>
          </a:p>
        </p:txBody>
      </p:sp>
      <p:sp>
        <p:nvSpPr>
          <p:cNvPr id="3" name="Content Placeholder 2">
            <a:extLst>
              <a:ext uri="{FF2B5EF4-FFF2-40B4-BE49-F238E27FC236}">
                <a16:creationId xmlns:a16="http://schemas.microsoft.com/office/drawing/2014/main" id="{2B11389B-E2D7-4B17-8DB4-E3AEC36770CD}"/>
              </a:ext>
            </a:extLst>
          </p:cNvPr>
          <p:cNvSpPr>
            <a:spLocks noGrp="1"/>
          </p:cNvSpPr>
          <p:nvPr>
            <p:ph idx="1"/>
          </p:nvPr>
        </p:nvSpPr>
        <p:spPr>
          <a:xfrm>
            <a:off x="1179226" y="3092970"/>
            <a:ext cx="9833548" cy="2693976"/>
          </a:xfrm>
        </p:spPr>
        <p:txBody>
          <a:bodyPr>
            <a:normAutofit/>
          </a:bodyPr>
          <a:lstStyle/>
          <a:p>
            <a:r>
              <a:rPr lang="en-US" sz="2000" b="1" i="0">
                <a:solidFill>
                  <a:srgbClr val="000000"/>
                </a:solidFill>
                <a:effectLst/>
                <a:latin typeface="charter"/>
              </a:rPr>
              <a:t>N</a:t>
            </a:r>
            <a:r>
              <a:rPr lang="en-US" sz="2000" b="0" i="0">
                <a:solidFill>
                  <a:srgbClr val="000000"/>
                </a:solidFill>
                <a:effectLst/>
                <a:latin typeface="charter"/>
              </a:rPr>
              <a:t>ot </a:t>
            </a:r>
            <a:r>
              <a:rPr lang="en-US" sz="2000" b="1" i="0">
                <a:solidFill>
                  <a:srgbClr val="000000"/>
                </a:solidFill>
                <a:effectLst/>
                <a:latin typeface="charter"/>
              </a:rPr>
              <a:t>o</a:t>
            </a:r>
            <a:r>
              <a:rPr lang="en-US" sz="2000" b="0" i="0">
                <a:solidFill>
                  <a:srgbClr val="000000"/>
                </a:solidFill>
                <a:effectLst/>
                <a:latin typeface="charter"/>
              </a:rPr>
              <a:t>nly </a:t>
            </a:r>
            <a:r>
              <a:rPr lang="en-US" sz="2000" b="1" i="0">
                <a:solidFill>
                  <a:srgbClr val="000000"/>
                </a:solidFill>
                <a:effectLst/>
                <a:latin typeface="charter"/>
              </a:rPr>
              <a:t>SQL</a:t>
            </a:r>
            <a:r>
              <a:rPr lang="en-US" sz="2000" b="0" i="0">
                <a:solidFill>
                  <a:srgbClr val="000000"/>
                </a:solidFill>
                <a:effectLst/>
                <a:latin typeface="charter"/>
              </a:rPr>
              <a:t> database or more popularly known as NoSQL database is a database design approach that provides a mechanism to store and access a wide variety of unstructured data. This unstructured data can contain a mixture of data models, including key-value, document, columnar and graph formats, etc. </a:t>
            </a:r>
            <a:endParaRPr lang="en-IL" sz="2000">
              <a:solidFill>
                <a:srgbClr val="000000"/>
              </a:solidFill>
            </a:endParaRPr>
          </a:p>
        </p:txBody>
      </p:sp>
    </p:spTree>
    <p:extLst>
      <p:ext uri="{BB962C8B-B14F-4D97-AF65-F5344CB8AC3E}">
        <p14:creationId xmlns:p14="http://schemas.microsoft.com/office/powerpoint/2010/main" val="3457190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0260CAC-8D27-4EC8-A708-09D765724222}"/>
              </a:ext>
            </a:extLst>
          </p:cNvPr>
          <p:cNvSpPr>
            <a:spLocks noGrp="1"/>
          </p:cNvSpPr>
          <p:nvPr>
            <p:ph type="title"/>
          </p:nvPr>
        </p:nvSpPr>
        <p:spPr>
          <a:xfrm>
            <a:off x="1179226" y="826680"/>
            <a:ext cx="9833548" cy="1325563"/>
          </a:xfrm>
        </p:spPr>
        <p:txBody>
          <a:bodyPr>
            <a:normAutofit/>
          </a:bodyPr>
          <a:lstStyle/>
          <a:p>
            <a:pPr algn="ctr"/>
            <a:r>
              <a:rPr lang="en-US" sz="4000" b="0" i="0">
                <a:solidFill>
                  <a:srgbClr val="FFFFFF"/>
                </a:solidFill>
                <a:effectLst/>
                <a:latin typeface="sohne"/>
              </a:rPr>
              <a:t>Introduction to MongoDB</a:t>
            </a:r>
            <a:endParaRPr lang="en-IL" sz="4000">
              <a:solidFill>
                <a:srgbClr val="FFFFFF"/>
              </a:solidFill>
            </a:endParaRPr>
          </a:p>
        </p:txBody>
      </p:sp>
      <p:sp>
        <p:nvSpPr>
          <p:cNvPr id="3" name="Content Placeholder 2">
            <a:extLst>
              <a:ext uri="{FF2B5EF4-FFF2-40B4-BE49-F238E27FC236}">
                <a16:creationId xmlns:a16="http://schemas.microsoft.com/office/drawing/2014/main" id="{0C2D7540-F93E-4E41-8FFC-46535FE3DC19}"/>
              </a:ext>
            </a:extLst>
          </p:cNvPr>
          <p:cNvSpPr>
            <a:spLocks noGrp="1"/>
          </p:cNvSpPr>
          <p:nvPr>
            <p:ph idx="1"/>
          </p:nvPr>
        </p:nvSpPr>
        <p:spPr>
          <a:xfrm>
            <a:off x="1179226" y="3092970"/>
            <a:ext cx="9833548" cy="2693976"/>
          </a:xfrm>
        </p:spPr>
        <p:txBody>
          <a:bodyPr>
            <a:normAutofit/>
          </a:bodyPr>
          <a:lstStyle/>
          <a:p>
            <a:r>
              <a:rPr lang="en-US" sz="2000" b="0" i="0">
                <a:solidFill>
                  <a:srgbClr val="000000"/>
                </a:solidFill>
                <a:effectLst/>
                <a:latin typeface="charter"/>
              </a:rPr>
              <a:t>MongoDB is an open source non-relational database that stores the data in the form of collections and documents. </a:t>
            </a:r>
          </a:p>
          <a:p>
            <a:r>
              <a:rPr lang="en-US" sz="2000" b="0" i="0">
                <a:solidFill>
                  <a:srgbClr val="000000"/>
                </a:solidFill>
                <a:effectLst/>
                <a:latin typeface="charter"/>
              </a:rPr>
              <a:t>MongoDB stores the JSON documents in the form of collections having dynamic schemas. </a:t>
            </a:r>
            <a:endParaRPr lang="en-IL" sz="2000">
              <a:solidFill>
                <a:srgbClr val="000000"/>
              </a:solidFill>
            </a:endParaRPr>
          </a:p>
        </p:txBody>
      </p:sp>
    </p:spTree>
    <p:extLst>
      <p:ext uri="{BB962C8B-B14F-4D97-AF65-F5344CB8AC3E}">
        <p14:creationId xmlns:p14="http://schemas.microsoft.com/office/powerpoint/2010/main" val="2557097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8F39D8D-0266-4AE6-B36A-095F7C544E42}"/>
              </a:ext>
            </a:extLst>
          </p:cNvPr>
          <p:cNvSpPr>
            <a:spLocks noGrp="1"/>
          </p:cNvSpPr>
          <p:nvPr>
            <p:ph type="title"/>
          </p:nvPr>
        </p:nvSpPr>
        <p:spPr>
          <a:xfrm>
            <a:off x="1179226" y="826680"/>
            <a:ext cx="9833548" cy="1325563"/>
          </a:xfrm>
        </p:spPr>
        <p:txBody>
          <a:bodyPr>
            <a:normAutofit/>
          </a:bodyPr>
          <a:lstStyle/>
          <a:p>
            <a:pPr algn="ctr"/>
            <a:r>
              <a:rPr lang="en-US" sz="4000" b="1" i="0" dirty="0">
                <a:solidFill>
                  <a:srgbClr val="FFFFFF"/>
                </a:solidFill>
                <a:effectLst/>
                <a:latin typeface="Libre Franklin"/>
              </a:rPr>
              <a:t>When to </a:t>
            </a:r>
            <a:r>
              <a:rPr lang="en-US" sz="4000" b="1" i="0">
                <a:solidFill>
                  <a:srgbClr val="FFFFFF"/>
                </a:solidFill>
                <a:effectLst/>
                <a:latin typeface="Libre Franklin"/>
              </a:rPr>
              <a:t>use MongoDB </a:t>
            </a:r>
            <a:r>
              <a:rPr lang="en-US" sz="4000" b="1" i="0" dirty="0">
                <a:solidFill>
                  <a:srgbClr val="FFFFFF"/>
                </a:solidFill>
                <a:effectLst/>
                <a:latin typeface="Libre Franklin"/>
              </a:rPr>
              <a:t>vs Mongoose</a:t>
            </a:r>
            <a:endParaRPr lang="en-IL" sz="4000" dirty="0">
              <a:solidFill>
                <a:srgbClr val="FFFFFF"/>
              </a:solidFill>
            </a:endParaRPr>
          </a:p>
        </p:txBody>
      </p:sp>
      <p:sp>
        <p:nvSpPr>
          <p:cNvPr id="3" name="Content Placeholder 2">
            <a:extLst>
              <a:ext uri="{FF2B5EF4-FFF2-40B4-BE49-F238E27FC236}">
                <a16:creationId xmlns:a16="http://schemas.microsoft.com/office/drawing/2014/main" id="{B1547F16-D39C-4212-A1F9-F7E62CBEFA1B}"/>
              </a:ext>
            </a:extLst>
          </p:cNvPr>
          <p:cNvSpPr>
            <a:spLocks noGrp="1"/>
          </p:cNvSpPr>
          <p:nvPr>
            <p:ph idx="1"/>
          </p:nvPr>
        </p:nvSpPr>
        <p:spPr>
          <a:xfrm>
            <a:off x="1179226" y="3092970"/>
            <a:ext cx="9833548" cy="2693976"/>
          </a:xfrm>
        </p:spPr>
        <p:txBody>
          <a:bodyPr>
            <a:normAutofit/>
          </a:bodyPr>
          <a:lstStyle/>
          <a:p>
            <a:r>
              <a:rPr lang="en-US" sz="2000" b="0" i="0">
                <a:solidFill>
                  <a:srgbClr val="000000"/>
                </a:solidFill>
                <a:effectLst/>
                <a:latin typeface="Libre Franklin"/>
              </a:rPr>
              <a:t>You might be wondering that since they seem to accomplish the same functionality if there really is a difference between the two and if the decision between the two really matters. In short, yes they are very different, and yes it matters. For the most part the two libraries can get you the same results but the way you get there will be extremely different and your code will be extremely different. So it is worth the time of studying the difference between these two libraries and making an informed decisions for your application.</a:t>
            </a:r>
            <a:endParaRPr lang="en-IL" sz="2000">
              <a:solidFill>
                <a:srgbClr val="000000"/>
              </a:solidFill>
            </a:endParaRPr>
          </a:p>
        </p:txBody>
      </p:sp>
    </p:spTree>
    <p:extLst>
      <p:ext uri="{BB962C8B-B14F-4D97-AF65-F5344CB8AC3E}">
        <p14:creationId xmlns:p14="http://schemas.microsoft.com/office/powerpoint/2010/main" val="183750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61D913F-DF86-4D67-860D-29BB057A6DE9}"/>
              </a:ext>
            </a:extLst>
          </p:cNvPr>
          <p:cNvSpPr>
            <a:spLocks noGrp="1"/>
          </p:cNvSpPr>
          <p:nvPr>
            <p:ph type="title"/>
          </p:nvPr>
        </p:nvSpPr>
        <p:spPr>
          <a:xfrm>
            <a:off x="1179226" y="826680"/>
            <a:ext cx="9833548" cy="1325563"/>
          </a:xfrm>
        </p:spPr>
        <p:txBody>
          <a:bodyPr>
            <a:normAutofit/>
          </a:bodyPr>
          <a:lstStyle/>
          <a:p>
            <a:pPr algn="ctr"/>
            <a:r>
              <a:rPr lang="en-US" sz="4000" b="0" i="0" u="none" strike="noStrike">
                <a:solidFill>
                  <a:srgbClr val="FFFFFF"/>
                </a:solidFill>
                <a:effectLst/>
                <a:latin typeface="Arial" panose="020B0604020202020204" pitchFamily="34" charset="0"/>
              </a:rPr>
              <a:t>Difference between mongoose and mongoDB</a:t>
            </a:r>
            <a:endParaRPr lang="en-IL" sz="4000">
              <a:solidFill>
                <a:srgbClr val="FFFFFF"/>
              </a:solidFill>
            </a:endParaRPr>
          </a:p>
        </p:txBody>
      </p:sp>
      <p:sp>
        <p:nvSpPr>
          <p:cNvPr id="3" name="Content Placeholder 2">
            <a:extLst>
              <a:ext uri="{FF2B5EF4-FFF2-40B4-BE49-F238E27FC236}">
                <a16:creationId xmlns:a16="http://schemas.microsoft.com/office/drawing/2014/main" id="{BC38438D-C773-4F8A-A092-210F2C8DFB27}"/>
              </a:ext>
            </a:extLst>
          </p:cNvPr>
          <p:cNvSpPr>
            <a:spLocks noGrp="1"/>
          </p:cNvSpPr>
          <p:nvPr>
            <p:ph idx="1"/>
          </p:nvPr>
        </p:nvSpPr>
        <p:spPr>
          <a:xfrm>
            <a:off x="1179226" y="3092970"/>
            <a:ext cx="9833548" cy="2693976"/>
          </a:xfrm>
        </p:spPr>
        <p:txBody>
          <a:bodyPr>
            <a:normAutofit/>
          </a:bodyPr>
          <a:lstStyle/>
          <a:p>
            <a:r>
              <a:rPr lang="en-US" sz="1600" b="1" i="0">
                <a:solidFill>
                  <a:srgbClr val="000000"/>
                </a:solidFill>
                <a:effectLst/>
                <a:latin typeface="Arial" panose="020B0604020202020204" pitchFamily="34" charset="0"/>
              </a:rPr>
              <a:t>MongoDB :</a:t>
            </a:r>
            <a:r>
              <a:rPr lang="en-US" sz="1600" b="0" i="0">
                <a:solidFill>
                  <a:srgbClr val="000000"/>
                </a:solidFill>
                <a:effectLst/>
                <a:latin typeface="Arial" panose="020B0604020202020204" pitchFamily="34" charset="0"/>
              </a:rPr>
              <a:t> By now you might have known what mongo database is, which is basically schema-less. So which uses JSON structure to store data into it, Each </a:t>
            </a:r>
            <a:r>
              <a:rPr lang="en-US" sz="1600" b="1" i="0">
                <a:solidFill>
                  <a:srgbClr val="000000"/>
                </a:solidFill>
                <a:effectLst/>
                <a:latin typeface="Arial" panose="020B0604020202020204" pitchFamily="34" charset="0"/>
              </a:rPr>
              <a:t>record</a:t>
            </a:r>
            <a:r>
              <a:rPr lang="en-US" sz="1600" b="0" i="0">
                <a:solidFill>
                  <a:srgbClr val="000000"/>
                </a:solidFill>
                <a:effectLst/>
                <a:latin typeface="Arial" panose="020B0604020202020204" pitchFamily="34" charset="0"/>
              </a:rPr>
              <a:t> is called a </a:t>
            </a:r>
            <a:r>
              <a:rPr lang="en-US" sz="1600" b="1" i="0">
                <a:solidFill>
                  <a:srgbClr val="000000"/>
                </a:solidFill>
                <a:effectLst/>
                <a:latin typeface="Arial" panose="020B0604020202020204" pitchFamily="34" charset="0"/>
              </a:rPr>
              <a:t>document</a:t>
            </a:r>
            <a:r>
              <a:rPr lang="en-US" sz="1600" b="0" i="0">
                <a:solidFill>
                  <a:srgbClr val="000000"/>
                </a:solidFill>
                <a:effectLst/>
                <a:latin typeface="Arial" panose="020B0604020202020204" pitchFamily="34" charset="0"/>
              </a:rPr>
              <a:t> &amp; </a:t>
            </a:r>
            <a:r>
              <a:rPr lang="en-US" sz="1600" b="1" i="0">
                <a:solidFill>
                  <a:srgbClr val="000000"/>
                </a:solidFill>
                <a:effectLst/>
                <a:latin typeface="Arial" panose="020B0604020202020204" pitchFamily="34" charset="0"/>
              </a:rPr>
              <a:t>table</a:t>
            </a:r>
            <a:r>
              <a:rPr lang="en-US" sz="1600" b="0" i="0">
                <a:solidFill>
                  <a:srgbClr val="000000"/>
                </a:solidFill>
                <a:effectLst/>
                <a:latin typeface="Arial" panose="020B0604020202020204" pitchFamily="34" charset="0"/>
              </a:rPr>
              <a:t> is called a </a:t>
            </a:r>
            <a:r>
              <a:rPr lang="en-US" sz="1600" b="1" i="0">
                <a:solidFill>
                  <a:srgbClr val="000000"/>
                </a:solidFill>
                <a:effectLst/>
                <a:latin typeface="Arial" panose="020B0604020202020204" pitchFamily="34" charset="0"/>
              </a:rPr>
              <a:t>collection</a:t>
            </a:r>
            <a:r>
              <a:rPr lang="en-US" sz="1600" b="0" i="0">
                <a:solidFill>
                  <a:srgbClr val="000000"/>
                </a:solidFill>
                <a:effectLst/>
                <a:latin typeface="Arial" panose="020B0604020202020204" pitchFamily="34" charset="0"/>
              </a:rPr>
              <a:t>. So each document in a collection can have different key-value pairs cause MongoDB is schema-less.</a:t>
            </a:r>
          </a:p>
          <a:p>
            <a:r>
              <a:rPr lang="en-US" sz="1600" b="1" i="0">
                <a:solidFill>
                  <a:srgbClr val="000000"/>
                </a:solidFill>
                <a:effectLst/>
                <a:latin typeface="Arial" panose="020B0604020202020204" pitchFamily="34" charset="0"/>
              </a:rPr>
              <a:t>Mongoose :</a:t>
            </a:r>
            <a:r>
              <a:rPr lang="en-US" sz="1600" b="0" i="0">
                <a:solidFill>
                  <a:srgbClr val="000000"/>
                </a:solidFill>
                <a:effectLst/>
                <a:latin typeface="Arial" panose="020B0604020202020204" pitchFamily="34" charset="0"/>
              </a:rPr>
              <a:t> This is a node.js library/driver which is a wrapper to mongodb driver. It is an </a:t>
            </a:r>
            <a:r>
              <a:rPr lang="en-US" sz="1600" b="1" i="0">
                <a:solidFill>
                  <a:srgbClr val="000000"/>
                </a:solidFill>
                <a:effectLst/>
                <a:latin typeface="Arial" panose="020B0604020202020204" pitchFamily="34" charset="0"/>
              </a:rPr>
              <a:t>Object Data Modeling (ODM)</a:t>
            </a:r>
            <a:r>
              <a:rPr lang="en-US" sz="1600" b="0" i="0">
                <a:solidFill>
                  <a:srgbClr val="000000"/>
                </a:solidFill>
                <a:effectLst/>
                <a:latin typeface="Arial" panose="020B0604020202020204" pitchFamily="34" charset="0"/>
              </a:rPr>
              <a:t>. In basic terms to say, as MongoDB is schema-less if you wanted to make it work like </a:t>
            </a:r>
            <a:r>
              <a:rPr lang="en-US" sz="1600" b="1" i="0">
                <a:solidFill>
                  <a:srgbClr val="000000"/>
                </a:solidFill>
                <a:effectLst/>
                <a:latin typeface="Arial" panose="020B0604020202020204" pitchFamily="34" charset="0"/>
              </a:rPr>
              <a:t>SQL</a:t>
            </a:r>
            <a:r>
              <a:rPr lang="en-US" sz="1600" b="0" i="0">
                <a:solidFill>
                  <a:srgbClr val="000000"/>
                </a:solidFill>
                <a:effectLst/>
                <a:latin typeface="Arial" panose="020B0604020202020204" pitchFamily="34" charset="0"/>
              </a:rPr>
              <a:t> which is schema based then you can use mongoose. So you can create schemas for collections - which can be used for schema validation while writing data to DB that way you can ensure your collection has certain data across all documents, Though using this driver is optional but there are mixed-opinions from users &amp; many features which might lean you towards it.</a:t>
            </a:r>
            <a:endParaRPr lang="en-IL" sz="1600">
              <a:solidFill>
                <a:srgbClr val="000000"/>
              </a:solidFill>
            </a:endParaRPr>
          </a:p>
        </p:txBody>
      </p:sp>
    </p:spTree>
    <p:extLst>
      <p:ext uri="{BB962C8B-B14F-4D97-AF65-F5344CB8AC3E}">
        <p14:creationId xmlns:p14="http://schemas.microsoft.com/office/powerpoint/2010/main" val="3829424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8FCBECB-4EFF-41C4-8483-B5B981F5E5E7}"/>
              </a:ext>
            </a:extLst>
          </p:cNvPr>
          <p:cNvSpPr>
            <a:spLocks noGrp="1"/>
          </p:cNvSpPr>
          <p:nvPr>
            <p:ph type="title"/>
          </p:nvPr>
        </p:nvSpPr>
        <p:spPr>
          <a:xfrm>
            <a:off x="1179226" y="826680"/>
            <a:ext cx="9833548" cy="1325563"/>
          </a:xfrm>
        </p:spPr>
        <p:txBody>
          <a:bodyPr>
            <a:normAutofit/>
          </a:bodyPr>
          <a:lstStyle/>
          <a:p>
            <a:pPr algn="ctr"/>
            <a:r>
              <a:rPr lang="en-US" sz="4000" b="0" i="0">
                <a:solidFill>
                  <a:srgbClr val="FFFFFF"/>
                </a:solidFill>
                <a:effectLst/>
                <a:latin typeface="sohne"/>
              </a:rPr>
              <a:t>Lets build out MERN Stack app</a:t>
            </a:r>
            <a:endParaRPr lang="en-IL" sz="4000">
              <a:solidFill>
                <a:srgbClr val="FFFFFF"/>
              </a:solidFill>
            </a:endParaRPr>
          </a:p>
        </p:txBody>
      </p:sp>
      <p:sp>
        <p:nvSpPr>
          <p:cNvPr id="3" name="Content Placeholder 2">
            <a:extLst>
              <a:ext uri="{FF2B5EF4-FFF2-40B4-BE49-F238E27FC236}">
                <a16:creationId xmlns:a16="http://schemas.microsoft.com/office/drawing/2014/main" id="{BEC0F4A7-BFAC-4F21-BA48-14A97AF15895}"/>
              </a:ext>
            </a:extLst>
          </p:cNvPr>
          <p:cNvSpPr>
            <a:spLocks noGrp="1"/>
          </p:cNvSpPr>
          <p:nvPr>
            <p:ph idx="1"/>
          </p:nvPr>
        </p:nvSpPr>
        <p:spPr>
          <a:xfrm>
            <a:off x="1179226" y="3092970"/>
            <a:ext cx="9833548" cy="2693976"/>
          </a:xfrm>
        </p:spPr>
        <p:txBody>
          <a:bodyPr>
            <a:normAutofit/>
          </a:bodyPr>
          <a:lstStyle/>
          <a:p>
            <a:pPr>
              <a:buFont typeface="Arial" panose="020B0604020202020204" pitchFamily="34" charset="0"/>
              <a:buChar char="•"/>
            </a:pPr>
            <a:r>
              <a:rPr lang="en-US" sz="2000" b="1" i="0">
                <a:solidFill>
                  <a:srgbClr val="000000"/>
                </a:solidFill>
                <a:effectLst/>
                <a:latin typeface="charter"/>
              </a:rPr>
              <a:t>Mongo DB</a:t>
            </a:r>
            <a:r>
              <a:rPr lang="en-US" sz="2000" b="0" i="0">
                <a:solidFill>
                  <a:srgbClr val="000000"/>
                </a:solidFill>
                <a:effectLst/>
                <a:latin typeface="charter"/>
              </a:rPr>
              <a:t>: A document-based open-source database, that provides you scalability and flexibility.</a:t>
            </a:r>
          </a:p>
          <a:p>
            <a:pPr>
              <a:buFont typeface="Arial" panose="020B0604020202020204" pitchFamily="34" charset="0"/>
              <a:buChar char="•"/>
            </a:pPr>
            <a:r>
              <a:rPr lang="en-US" sz="2000" b="1" i="0">
                <a:solidFill>
                  <a:srgbClr val="000000"/>
                </a:solidFill>
                <a:effectLst/>
                <a:latin typeface="charter"/>
              </a:rPr>
              <a:t>Express JS</a:t>
            </a:r>
            <a:r>
              <a:rPr lang="en-US" sz="2000" b="0" i="0">
                <a:solidFill>
                  <a:srgbClr val="000000"/>
                </a:solidFill>
                <a:effectLst/>
                <a:latin typeface="charter"/>
              </a:rPr>
              <a:t>: A structured base designed to develop web applications and APIs.</a:t>
            </a:r>
          </a:p>
          <a:p>
            <a:pPr>
              <a:buFont typeface="Arial" panose="020B0604020202020204" pitchFamily="34" charset="0"/>
              <a:buChar char="•"/>
            </a:pPr>
            <a:r>
              <a:rPr lang="en-US" sz="2000" b="1" i="0">
                <a:solidFill>
                  <a:srgbClr val="000000"/>
                </a:solidFill>
                <a:effectLst/>
                <a:latin typeface="charter"/>
              </a:rPr>
              <a:t>React JS</a:t>
            </a:r>
            <a:r>
              <a:rPr lang="en-US" sz="2000" b="0" i="0">
                <a:solidFill>
                  <a:srgbClr val="000000"/>
                </a:solidFill>
                <a:effectLst/>
                <a:latin typeface="charter"/>
              </a:rPr>
              <a:t>: A Javascript Front-end library for building user interfaces. Maintained by Facebook.</a:t>
            </a:r>
          </a:p>
          <a:p>
            <a:pPr>
              <a:buFont typeface="Arial" panose="020B0604020202020204" pitchFamily="34" charset="0"/>
              <a:buChar char="•"/>
            </a:pPr>
            <a:r>
              <a:rPr lang="en-US" sz="2000" b="1" i="0">
                <a:solidFill>
                  <a:srgbClr val="000000"/>
                </a:solidFill>
                <a:effectLst/>
                <a:latin typeface="charter"/>
              </a:rPr>
              <a:t>Node JS</a:t>
            </a:r>
            <a:r>
              <a:rPr lang="en-US" sz="2000" b="0" i="0">
                <a:solidFill>
                  <a:srgbClr val="000000"/>
                </a:solidFill>
                <a:effectLst/>
                <a:latin typeface="charter"/>
              </a:rPr>
              <a:t>: A javascript runtime built on Chrome’s V8 JS engine.</a:t>
            </a:r>
          </a:p>
        </p:txBody>
      </p:sp>
    </p:spTree>
    <p:extLst>
      <p:ext uri="{BB962C8B-B14F-4D97-AF65-F5344CB8AC3E}">
        <p14:creationId xmlns:p14="http://schemas.microsoft.com/office/powerpoint/2010/main" val="1715704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9E944DE-60B1-482F-9599-BA1E5716667E}"/>
              </a:ext>
            </a:extLst>
          </p:cNvPr>
          <p:cNvSpPr>
            <a:spLocks noGrp="1"/>
          </p:cNvSpPr>
          <p:nvPr>
            <p:ph type="title"/>
          </p:nvPr>
        </p:nvSpPr>
        <p:spPr>
          <a:xfrm>
            <a:off x="1179226" y="826680"/>
            <a:ext cx="9833548" cy="1325563"/>
          </a:xfrm>
        </p:spPr>
        <p:txBody>
          <a:bodyPr>
            <a:normAutofit/>
          </a:bodyPr>
          <a:lstStyle/>
          <a:p>
            <a:pPr algn="ctr"/>
            <a:r>
              <a:rPr lang="en-US" sz="4000" b="0" i="0">
                <a:solidFill>
                  <a:srgbClr val="FFFFFF"/>
                </a:solidFill>
                <a:effectLst/>
                <a:latin typeface="sohne"/>
              </a:rPr>
              <a:t>Setting up the Backend</a:t>
            </a:r>
            <a:endParaRPr lang="en-IL" sz="4000">
              <a:solidFill>
                <a:srgbClr val="FFFFFF"/>
              </a:solidFill>
            </a:endParaRPr>
          </a:p>
        </p:txBody>
      </p:sp>
      <p:sp>
        <p:nvSpPr>
          <p:cNvPr id="3" name="Content Placeholder 2">
            <a:extLst>
              <a:ext uri="{FF2B5EF4-FFF2-40B4-BE49-F238E27FC236}">
                <a16:creationId xmlns:a16="http://schemas.microsoft.com/office/drawing/2014/main" id="{BC906D41-DF83-4068-8977-54E2AFBC6020}"/>
              </a:ext>
            </a:extLst>
          </p:cNvPr>
          <p:cNvSpPr>
            <a:spLocks noGrp="1"/>
          </p:cNvSpPr>
          <p:nvPr>
            <p:ph idx="1"/>
          </p:nvPr>
        </p:nvSpPr>
        <p:spPr>
          <a:xfrm>
            <a:off x="1179226" y="3092970"/>
            <a:ext cx="9833548" cy="2693976"/>
          </a:xfrm>
        </p:spPr>
        <p:txBody>
          <a:bodyPr>
            <a:normAutofit/>
          </a:bodyPr>
          <a:lstStyle/>
          <a:p>
            <a:r>
              <a:rPr lang="en-US" sz="2000" b="0" i="0">
                <a:solidFill>
                  <a:srgbClr val="000000"/>
                </a:solidFill>
                <a:effectLst/>
                <a:latin typeface="charter"/>
              </a:rPr>
              <a:t>Firstly, let’s create an empty directory that will be the root of our system.</a:t>
            </a:r>
          </a:p>
          <a:p>
            <a:r>
              <a:rPr lang="en-US" sz="2000">
                <a:solidFill>
                  <a:srgbClr val="000000"/>
                </a:solidFill>
                <a:latin typeface="charter"/>
              </a:rPr>
              <a:t>C</a:t>
            </a:r>
            <a:r>
              <a:rPr lang="en-US" sz="2000" b="0" i="0">
                <a:solidFill>
                  <a:srgbClr val="000000"/>
                </a:solidFill>
                <a:effectLst/>
                <a:latin typeface="charter"/>
              </a:rPr>
              <a:t>reate empty folder called a </a:t>
            </a:r>
            <a:r>
              <a:rPr lang="en-US" sz="2000" b="0" i="1">
                <a:solidFill>
                  <a:srgbClr val="000000"/>
                </a:solidFill>
                <a:effectLst/>
                <a:latin typeface="charter"/>
              </a:rPr>
              <a:t>server</a:t>
            </a:r>
            <a:r>
              <a:rPr lang="en-US" sz="2000" b="0" i="0">
                <a:solidFill>
                  <a:srgbClr val="000000"/>
                </a:solidFill>
                <a:effectLst/>
                <a:latin typeface="charter"/>
              </a:rPr>
              <a:t> that will be our backend folder.</a:t>
            </a:r>
          </a:p>
          <a:p>
            <a:r>
              <a:rPr lang="en-US" sz="2000" b="0" i="0">
                <a:solidFill>
                  <a:srgbClr val="000000"/>
                </a:solidFill>
                <a:effectLst/>
                <a:latin typeface="Menlo"/>
              </a:rPr>
              <a:t>npm init –y (for create </a:t>
            </a:r>
            <a:r>
              <a:rPr lang="en-US" sz="2000" b="0" i="0">
                <a:solidFill>
                  <a:srgbClr val="000000"/>
                </a:solidFill>
                <a:effectLst/>
                <a:latin typeface="charter"/>
              </a:rPr>
              <a:t>a package.json)</a:t>
            </a:r>
            <a:r>
              <a:rPr lang="en-US" sz="2000" b="0" i="0">
                <a:solidFill>
                  <a:srgbClr val="000000"/>
                </a:solidFill>
                <a:effectLst/>
                <a:latin typeface="Menlo"/>
              </a:rPr>
              <a:t> </a:t>
            </a:r>
          </a:p>
          <a:p>
            <a:r>
              <a:rPr lang="en-US" sz="2000" b="0" i="0">
                <a:solidFill>
                  <a:srgbClr val="000000"/>
                </a:solidFill>
                <a:effectLst/>
                <a:latin typeface="Menlo"/>
              </a:rPr>
              <a:t>npm install express body-parser cors mongoose nodemon</a:t>
            </a:r>
            <a:endParaRPr lang="en-IL" sz="2000">
              <a:solidFill>
                <a:srgbClr val="000000"/>
              </a:solidFill>
            </a:endParaRPr>
          </a:p>
        </p:txBody>
      </p:sp>
    </p:spTree>
    <p:extLst>
      <p:ext uri="{BB962C8B-B14F-4D97-AF65-F5344CB8AC3E}">
        <p14:creationId xmlns:p14="http://schemas.microsoft.com/office/powerpoint/2010/main" val="3076762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C7623B9-4BD6-4B4F-B1EE-0495E0DFB83B}"/>
              </a:ext>
            </a:extLst>
          </p:cNvPr>
          <p:cNvSpPr>
            <a:spLocks noGrp="1"/>
          </p:cNvSpPr>
          <p:nvPr>
            <p:ph type="title"/>
          </p:nvPr>
        </p:nvSpPr>
        <p:spPr>
          <a:xfrm>
            <a:off x="1179226" y="826680"/>
            <a:ext cx="9833548" cy="1325563"/>
          </a:xfrm>
        </p:spPr>
        <p:txBody>
          <a:bodyPr>
            <a:normAutofit/>
          </a:bodyPr>
          <a:lstStyle/>
          <a:p>
            <a:pPr algn="ctr"/>
            <a:r>
              <a:rPr lang="en-US" sz="4000" b="0" i="0">
                <a:solidFill>
                  <a:srgbClr val="FFFFFF"/>
                </a:solidFill>
                <a:effectLst/>
                <a:latin typeface="charter"/>
              </a:rPr>
              <a:t>We can create our first NodeJS file.</a:t>
            </a:r>
            <a:endParaRPr lang="en-IL" sz="4000">
              <a:solidFill>
                <a:srgbClr val="FFFFFF"/>
              </a:solidFill>
            </a:endParaRPr>
          </a:p>
        </p:txBody>
      </p:sp>
      <p:sp>
        <p:nvSpPr>
          <p:cNvPr id="3" name="Content Placeholder 2">
            <a:extLst>
              <a:ext uri="{FF2B5EF4-FFF2-40B4-BE49-F238E27FC236}">
                <a16:creationId xmlns:a16="http://schemas.microsoft.com/office/drawing/2014/main" id="{31B5D2D2-F854-4BF3-9A06-44337C901D0B}"/>
              </a:ext>
            </a:extLst>
          </p:cNvPr>
          <p:cNvSpPr>
            <a:spLocks noGrp="1"/>
          </p:cNvSpPr>
          <p:nvPr>
            <p:ph idx="1"/>
          </p:nvPr>
        </p:nvSpPr>
        <p:spPr>
          <a:xfrm>
            <a:off x="1179074" y="2599556"/>
            <a:ext cx="9833548" cy="4212404"/>
          </a:xfrm>
        </p:spPr>
        <p:txBody>
          <a:bodyPr>
            <a:noAutofit/>
          </a:bodyPr>
          <a:lstStyle/>
          <a:p>
            <a:r>
              <a:rPr lang="en-US" sz="1100" dirty="0">
                <a:solidFill>
                  <a:srgbClr val="000000"/>
                </a:solidFill>
              </a:rPr>
              <a:t>const express = require('express')</a:t>
            </a:r>
          </a:p>
          <a:p>
            <a:r>
              <a:rPr lang="en-US" sz="1100" dirty="0">
                <a:solidFill>
                  <a:srgbClr val="000000"/>
                </a:solidFill>
              </a:rPr>
              <a:t>const </a:t>
            </a:r>
            <a:r>
              <a:rPr lang="en-US" sz="1100" dirty="0" err="1">
                <a:solidFill>
                  <a:srgbClr val="000000"/>
                </a:solidFill>
              </a:rPr>
              <a:t>bodyParser</a:t>
            </a:r>
            <a:r>
              <a:rPr lang="en-US" sz="1100" dirty="0">
                <a:solidFill>
                  <a:srgbClr val="000000"/>
                </a:solidFill>
              </a:rPr>
              <a:t> = require('body-parser')</a:t>
            </a:r>
          </a:p>
          <a:p>
            <a:r>
              <a:rPr lang="en-US" sz="1100" dirty="0">
                <a:solidFill>
                  <a:srgbClr val="000000"/>
                </a:solidFill>
              </a:rPr>
              <a:t>const </a:t>
            </a:r>
            <a:r>
              <a:rPr lang="en-US" sz="1100" dirty="0" err="1">
                <a:solidFill>
                  <a:srgbClr val="000000"/>
                </a:solidFill>
              </a:rPr>
              <a:t>cors</a:t>
            </a:r>
            <a:r>
              <a:rPr lang="en-US" sz="1100" dirty="0">
                <a:solidFill>
                  <a:srgbClr val="000000"/>
                </a:solidFill>
              </a:rPr>
              <a:t> = require('</a:t>
            </a:r>
            <a:r>
              <a:rPr lang="en-US" sz="1100" dirty="0" err="1">
                <a:solidFill>
                  <a:srgbClr val="000000"/>
                </a:solidFill>
              </a:rPr>
              <a:t>cors</a:t>
            </a:r>
            <a:r>
              <a:rPr lang="en-US" sz="1100" dirty="0">
                <a:solidFill>
                  <a:srgbClr val="000000"/>
                </a:solidFill>
              </a:rPr>
              <a:t>')</a:t>
            </a:r>
          </a:p>
          <a:p>
            <a:r>
              <a:rPr lang="en-US" sz="1100" dirty="0">
                <a:solidFill>
                  <a:srgbClr val="000000"/>
                </a:solidFill>
              </a:rPr>
              <a:t>const app = express()</a:t>
            </a:r>
          </a:p>
          <a:p>
            <a:r>
              <a:rPr lang="en-US" sz="1100" dirty="0">
                <a:solidFill>
                  <a:srgbClr val="000000"/>
                </a:solidFill>
              </a:rPr>
              <a:t>const </a:t>
            </a:r>
            <a:r>
              <a:rPr lang="en-US" sz="1100" dirty="0" err="1">
                <a:solidFill>
                  <a:srgbClr val="000000"/>
                </a:solidFill>
              </a:rPr>
              <a:t>apiPort</a:t>
            </a:r>
            <a:r>
              <a:rPr lang="en-US" sz="1100" dirty="0">
                <a:solidFill>
                  <a:srgbClr val="000000"/>
                </a:solidFill>
              </a:rPr>
              <a:t> = 3000</a:t>
            </a:r>
          </a:p>
          <a:p>
            <a:endParaRPr lang="en-US" sz="1100" dirty="0">
              <a:solidFill>
                <a:srgbClr val="000000"/>
              </a:solidFill>
            </a:endParaRPr>
          </a:p>
          <a:p>
            <a:r>
              <a:rPr lang="en-US" sz="1100" dirty="0" err="1">
                <a:solidFill>
                  <a:srgbClr val="000000"/>
                </a:solidFill>
              </a:rPr>
              <a:t>app.use</a:t>
            </a:r>
            <a:r>
              <a:rPr lang="en-US" sz="1100" dirty="0">
                <a:solidFill>
                  <a:srgbClr val="000000"/>
                </a:solidFill>
              </a:rPr>
              <a:t>(</a:t>
            </a:r>
            <a:r>
              <a:rPr lang="en-US" sz="1100" dirty="0" err="1">
                <a:solidFill>
                  <a:srgbClr val="000000"/>
                </a:solidFill>
              </a:rPr>
              <a:t>bodyParser.urlencoded</a:t>
            </a:r>
            <a:r>
              <a:rPr lang="en-US" sz="1100" dirty="0">
                <a:solidFill>
                  <a:srgbClr val="000000"/>
                </a:solidFill>
              </a:rPr>
              <a:t>({ extended: true }))</a:t>
            </a:r>
          </a:p>
          <a:p>
            <a:r>
              <a:rPr lang="en-US" sz="1100" dirty="0" err="1">
                <a:solidFill>
                  <a:srgbClr val="000000"/>
                </a:solidFill>
              </a:rPr>
              <a:t>app.use</a:t>
            </a:r>
            <a:r>
              <a:rPr lang="en-US" sz="1100" dirty="0">
                <a:solidFill>
                  <a:srgbClr val="000000"/>
                </a:solidFill>
              </a:rPr>
              <a:t>(</a:t>
            </a:r>
            <a:r>
              <a:rPr lang="en-US" sz="1100" dirty="0" err="1">
                <a:solidFill>
                  <a:srgbClr val="000000"/>
                </a:solidFill>
              </a:rPr>
              <a:t>cors</a:t>
            </a:r>
            <a:r>
              <a:rPr lang="en-US" sz="1100" dirty="0">
                <a:solidFill>
                  <a:srgbClr val="000000"/>
                </a:solidFill>
              </a:rPr>
              <a:t>())</a:t>
            </a:r>
          </a:p>
          <a:p>
            <a:r>
              <a:rPr lang="en-US" sz="1100" dirty="0" err="1">
                <a:solidFill>
                  <a:srgbClr val="000000"/>
                </a:solidFill>
              </a:rPr>
              <a:t>app.use</a:t>
            </a:r>
            <a:r>
              <a:rPr lang="en-US" sz="1100" dirty="0">
                <a:solidFill>
                  <a:srgbClr val="000000"/>
                </a:solidFill>
              </a:rPr>
              <a:t>(</a:t>
            </a:r>
            <a:r>
              <a:rPr lang="en-US" sz="1100" dirty="0" err="1">
                <a:solidFill>
                  <a:srgbClr val="000000"/>
                </a:solidFill>
              </a:rPr>
              <a:t>bodyParser.json</a:t>
            </a:r>
            <a:r>
              <a:rPr lang="en-US" sz="1100" dirty="0">
                <a:solidFill>
                  <a:srgbClr val="000000"/>
                </a:solidFill>
              </a:rPr>
              <a:t>())</a:t>
            </a:r>
          </a:p>
          <a:p>
            <a:endParaRPr lang="en-US" sz="1100" dirty="0">
              <a:solidFill>
                <a:srgbClr val="000000"/>
              </a:solidFill>
            </a:endParaRPr>
          </a:p>
          <a:p>
            <a:r>
              <a:rPr lang="en-US" sz="1100" dirty="0" err="1">
                <a:solidFill>
                  <a:srgbClr val="000000"/>
                </a:solidFill>
              </a:rPr>
              <a:t>app.get</a:t>
            </a:r>
            <a:r>
              <a:rPr lang="en-US" sz="1100" dirty="0">
                <a:solidFill>
                  <a:srgbClr val="000000"/>
                </a:solidFill>
              </a:rPr>
              <a:t>('/', (req, res) =&gt; {</a:t>
            </a:r>
          </a:p>
          <a:p>
            <a:r>
              <a:rPr lang="en-US" sz="1100" dirty="0">
                <a:solidFill>
                  <a:srgbClr val="000000"/>
                </a:solidFill>
              </a:rPr>
              <a:t>    </a:t>
            </a:r>
            <a:r>
              <a:rPr lang="en-US" sz="1100" dirty="0" err="1">
                <a:solidFill>
                  <a:srgbClr val="000000"/>
                </a:solidFill>
              </a:rPr>
              <a:t>res.send</a:t>
            </a:r>
            <a:r>
              <a:rPr lang="en-US" sz="1100" dirty="0">
                <a:solidFill>
                  <a:srgbClr val="000000"/>
                </a:solidFill>
              </a:rPr>
              <a:t>('Hello World!')</a:t>
            </a:r>
          </a:p>
          <a:p>
            <a:r>
              <a:rPr lang="en-US" sz="1100" dirty="0">
                <a:solidFill>
                  <a:srgbClr val="000000"/>
                </a:solidFill>
              </a:rPr>
              <a:t>})</a:t>
            </a:r>
          </a:p>
          <a:p>
            <a:endParaRPr lang="en-US" sz="1100" dirty="0">
              <a:solidFill>
                <a:srgbClr val="000000"/>
              </a:solidFill>
            </a:endParaRPr>
          </a:p>
          <a:p>
            <a:r>
              <a:rPr lang="en-US" sz="1100" dirty="0" err="1">
                <a:solidFill>
                  <a:srgbClr val="000000"/>
                </a:solidFill>
              </a:rPr>
              <a:t>app.listen</a:t>
            </a:r>
            <a:r>
              <a:rPr lang="en-US" sz="1100" dirty="0">
                <a:solidFill>
                  <a:srgbClr val="000000"/>
                </a:solidFill>
              </a:rPr>
              <a:t>(</a:t>
            </a:r>
            <a:r>
              <a:rPr lang="en-US" sz="1100" dirty="0" err="1">
                <a:solidFill>
                  <a:srgbClr val="000000"/>
                </a:solidFill>
              </a:rPr>
              <a:t>apiPort</a:t>
            </a:r>
            <a:r>
              <a:rPr lang="en-US" sz="1100" dirty="0">
                <a:solidFill>
                  <a:srgbClr val="000000"/>
                </a:solidFill>
              </a:rPr>
              <a:t>, () =&gt; console.log(`Server running on port ${</a:t>
            </a:r>
            <a:r>
              <a:rPr lang="en-US" sz="1100" dirty="0" err="1">
                <a:solidFill>
                  <a:srgbClr val="000000"/>
                </a:solidFill>
              </a:rPr>
              <a:t>apiPort</a:t>
            </a:r>
            <a:r>
              <a:rPr lang="en-US" sz="1100" dirty="0">
                <a:solidFill>
                  <a:srgbClr val="000000"/>
                </a:solidFill>
              </a:rPr>
              <a:t>}`))</a:t>
            </a:r>
            <a:endParaRPr lang="en-IL" sz="1100" dirty="0">
              <a:solidFill>
                <a:srgbClr val="000000"/>
              </a:solidFill>
            </a:endParaRPr>
          </a:p>
        </p:txBody>
      </p:sp>
    </p:spTree>
    <p:extLst>
      <p:ext uri="{BB962C8B-B14F-4D97-AF65-F5344CB8AC3E}">
        <p14:creationId xmlns:p14="http://schemas.microsoft.com/office/powerpoint/2010/main" val="777101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F5EE13E-3F9E-49B1-BE1E-C74091BB7A1C}"/>
              </a:ext>
            </a:extLst>
          </p:cNvPr>
          <p:cNvSpPr>
            <a:spLocks noGrp="1"/>
          </p:cNvSpPr>
          <p:nvPr>
            <p:ph type="title"/>
          </p:nvPr>
        </p:nvSpPr>
        <p:spPr>
          <a:xfrm>
            <a:off x="1179226" y="826680"/>
            <a:ext cx="9833548" cy="1325563"/>
          </a:xfrm>
        </p:spPr>
        <p:txBody>
          <a:bodyPr>
            <a:normAutofit/>
          </a:bodyPr>
          <a:lstStyle/>
          <a:p>
            <a:pPr algn="ctr"/>
            <a:r>
              <a:rPr lang="en-US" sz="4000" b="0" i="0">
                <a:solidFill>
                  <a:srgbClr val="FFFFFF"/>
                </a:solidFill>
                <a:effectLst/>
                <a:latin typeface="sohne"/>
              </a:rPr>
              <a:t>Features of Express.js</a:t>
            </a:r>
            <a:endParaRPr lang="en-IL" sz="4000">
              <a:solidFill>
                <a:srgbClr val="FFFFFF"/>
              </a:solidFill>
            </a:endParaRPr>
          </a:p>
        </p:txBody>
      </p:sp>
      <p:sp>
        <p:nvSpPr>
          <p:cNvPr id="3" name="Content Placeholder 2">
            <a:extLst>
              <a:ext uri="{FF2B5EF4-FFF2-40B4-BE49-F238E27FC236}">
                <a16:creationId xmlns:a16="http://schemas.microsoft.com/office/drawing/2014/main" id="{7557D620-A10A-49BF-8748-D33896F4FF58}"/>
              </a:ext>
            </a:extLst>
          </p:cNvPr>
          <p:cNvSpPr>
            <a:spLocks noGrp="1"/>
          </p:cNvSpPr>
          <p:nvPr>
            <p:ph idx="1"/>
          </p:nvPr>
        </p:nvSpPr>
        <p:spPr>
          <a:xfrm>
            <a:off x="1179226" y="3092970"/>
            <a:ext cx="9833548" cy="2693976"/>
          </a:xfrm>
        </p:spPr>
        <p:txBody>
          <a:bodyPr>
            <a:normAutofit/>
          </a:bodyPr>
          <a:lstStyle/>
          <a:p>
            <a:pPr>
              <a:buFont typeface="+mj-lt"/>
              <a:buAutoNum type="arabicPeriod"/>
            </a:pPr>
            <a:r>
              <a:rPr lang="en-US" sz="1900" b="0" i="0" dirty="0">
                <a:solidFill>
                  <a:srgbClr val="000000"/>
                </a:solidFill>
                <a:effectLst/>
                <a:latin typeface="charter"/>
              </a:rPr>
              <a:t>Express quickens the development pace of a web application.</a:t>
            </a:r>
          </a:p>
          <a:p>
            <a:pPr>
              <a:buFont typeface="+mj-lt"/>
              <a:buAutoNum type="arabicPeriod"/>
            </a:pPr>
            <a:r>
              <a:rPr lang="en-US" sz="1900" b="0" i="0" dirty="0">
                <a:solidFill>
                  <a:srgbClr val="000000"/>
                </a:solidFill>
                <a:effectLst/>
                <a:latin typeface="charter"/>
              </a:rPr>
              <a:t>It also helps in creating mobile and web application of single-page, multi-page, and hybrid types</a:t>
            </a:r>
          </a:p>
          <a:p>
            <a:pPr>
              <a:buFont typeface="+mj-lt"/>
              <a:buAutoNum type="arabicPeriod"/>
            </a:pPr>
            <a:r>
              <a:rPr lang="en-US" sz="1900" b="0" i="0" dirty="0">
                <a:solidFill>
                  <a:srgbClr val="000000"/>
                </a:solidFill>
                <a:effectLst/>
                <a:latin typeface="charter"/>
              </a:rPr>
              <a:t>It makes the integration process with databases such as MongoDB, Redis, MySQL effortless.</a:t>
            </a:r>
          </a:p>
          <a:p>
            <a:pPr>
              <a:buFont typeface="+mj-lt"/>
              <a:buAutoNum type="arabicPeriod"/>
            </a:pPr>
            <a:r>
              <a:rPr lang="en-US" sz="1900" b="0" i="0" dirty="0">
                <a:solidFill>
                  <a:srgbClr val="000000"/>
                </a:solidFill>
                <a:effectLst/>
                <a:latin typeface="charter"/>
              </a:rPr>
              <a:t>Express also defines an error-handling middleware.</a:t>
            </a:r>
          </a:p>
          <a:p>
            <a:pPr>
              <a:buFont typeface="+mj-lt"/>
              <a:buAutoNum type="arabicPeriod"/>
            </a:pPr>
            <a:r>
              <a:rPr lang="en-US" sz="1900" b="0" i="0" dirty="0">
                <a:solidFill>
                  <a:srgbClr val="000000"/>
                </a:solidFill>
                <a:effectLst/>
                <a:latin typeface="charter"/>
              </a:rPr>
              <a:t>It helps in simplifying the configuration and customization steps for the application.</a:t>
            </a:r>
          </a:p>
          <a:p>
            <a:pPr marL="0" indent="0">
              <a:buNone/>
            </a:pPr>
            <a:endParaRPr lang="en-IL" sz="1900" dirty="0">
              <a:solidFill>
                <a:srgbClr val="000000"/>
              </a:solidFill>
            </a:endParaRPr>
          </a:p>
        </p:txBody>
      </p:sp>
    </p:spTree>
    <p:extLst>
      <p:ext uri="{BB962C8B-B14F-4D97-AF65-F5344CB8AC3E}">
        <p14:creationId xmlns:p14="http://schemas.microsoft.com/office/powerpoint/2010/main" val="18532188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17A24C0-17E2-482E-A850-78AF0DFB0A23}"/>
              </a:ext>
            </a:extLst>
          </p:cNvPr>
          <p:cNvSpPr>
            <a:spLocks noGrp="1"/>
          </p:cNvSpPr>
          <p:nvPr>
            <p:ph type="title"/>
          </p:nvPr>
        </p:nvSpPr>
        <p:spPr>
          <a:xfrm>
            <a:off x="1179226" y="826680"/>
            <a:ext cx="9833548" cy="1325563"/>
          </a:xfrm>
        </p:spPr>
        <p:txBody>
          <a:bodyPr>
            <a:normAutofit/>
          </a:bodyPr>
          <a:lstStyle/>
          <a:p>
            <a:pPr algn="ctr"/>
            <a:r>
              <a:rPr lang="en-US" sz="4000" b="0" i="0">
                <a:solidFill>
                  <a:srgbClr val="FFFFFF"/>
                </a:solidFill>
                <a:effectLst/>
                <a:latin typeface="sohne"/>
              </a:rPr>
              <a:t> Installing MongoDB</a:t>
            </a:r>
            <a:endParaRPr lang="en-IL" sz="4000">
              <a:solidFill>
                <a:srgbClr val="FFFFFF"/>
              </a:solidFill>
            </a:endParaRPr>
          </a:p>
        </p:txBody>
      </p:sp>
      <p:sp>
        <p:nvSpPr>
          <p:cNvPr id="3" name="Content Placeholder 2">
            <a:extLst>
              <a:ext uri="{FF2B5EF4-FFF2-40B4-BE49-F238E27FC236}">
                <a16:creationId xmlns:a16="http://schemas.microsoft.com/office/drawing/2014/main" id="{4FB3D185-BCA8-4002-98C5-0E876E78DBCE}"/>
              </a:ext>
            </a:extLst>
          </p:cNvPr>
          <p:cNvSpPr>
            <a:spLocks noGrp="1"/>
          </p:cNvSpPr>
          <p:nvPr>
            <p:ph idx="1"/>
          </p:nvPr>
        </p:nvSpPr>
        <p:spPr>
          <a:xfrm>
            <a:off x="1179226" y="3092970"/>
            <a:ext cx="9833548" cy="2693976"/>
          </a:xfrm>
        </p:spPr>
        <p:txBody>
          <a:bodyPr>
            <a:normAutofit/>
          </a:bodyPr>
          <a:lstStyle/>
          <a:p>
            <a:r>
              <a:rPr lang="en-US" sz="2000">
                <a:solidFill>
                  <a:srgbClr val="000000"/>
                </a:solidFill>
              </a:rPr>
              <a:t>https://docs.mongodb.com/manual/administration/install-community/</a:t>
            </a:r>
            <a:endParaRPr lang="en-IL" sz="2000">
              <a:solidFill>
                <a:srgbClr val="000000"/>
              </a:solidFill>
            </a:endParaRPr>
          </a:p>
          <a:p>
            <a:endParaRPr lang="en-IL" sz="2000">
              <a:solidFill>
                <a:srgbClr val="000000"/>
              </a:solidFill>
            </a:endParaRPr>
          </a:p>
        </p:txBody>
      </p:sp>
    </p:spTree>
    <p:extLst>
      <p:ext uri="{BB962C8B-B14F-4D97-AF65-F5344CB8AC3E}">
        <p14:creationId xmlns:p14="http://schemas.microsoft.com/office/powerpoint/2010/main" val="39854731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EEE6B3B-D3D9-4BF1-8815-A1A938DC03B7}"/>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Connection </a:t>
            </a:r>
            <a:endParaRPr lang="en-IL" sz="4000" dirty="0">
              <a:solidFill>
                <a:srgbClr val="FFFFFF"/>
              </a:solidFill>
            </a:endParaRPr>
          </a:p>
        </p:txBody>
      </p:sp>
      <p:sp>
        <p:nvSpPr>
          <p:cNvPr id="3" name="Content Placeholder 2">
            <a:extLst>
              <a:ext uri="{FF2B5EF4-FFF2-40B4-BE49-F238E27FC236}">
                <a16:creationId xmlns:a16="http://schemas.microsoft.com/office/drawing/2014/main" id="{BDEA6BA6-A9A2-43F6-B21C-CB11440FAA6A}"/>
              </a:ext>
            </a:extLst>
          </p:cNvPr>
          <p:cNvSpPr>
            <a:spLocks noGrp="1"/>
          </p:cNvSpPr>
          <p:nvPr>
            <p:ph idx="1"/>
          </p:nvPr>
        </p:nvSpPr>
        <p:spPr>
          <a:xfrm>
            <a:off x="1179226" y="3062147"/>
            <a:ext cx="9833548" cy="3554410"/>
          </a:xfrm>
        </p:spPr>
        <p:txBody>
          <a:bodyPr>
            <a:normAutofit/>
          </a:bodyPr>
          <a:lstStyle/>
          <a:p>
            <a:pPr marL="0" indent="0">
              <a:buNone/>
            </a:pPr>
            <a:r>
              <a:rPr lang="en-US" sz="1400" dirty="0">
                <a:solidFill>
                  <a:srgbClr val="000000"/>
                </a:solidFill>
              </a:rPr>
              <a:t>const mongoose = require('mongoose')</a:t>
            </a:r>
          </a:p>
          <a:p>
            <a:endParaRPr lang="en-US" sz="1400" dirty="0">
              <a:solidFill>
                <a:srgbClr val="000000"/>
              </a:solidFill>
            </a:endParaRPr>
          </a:p>
          <a:p>
            <a:pPr marL="0" indent="0">
              <a:buNone/>
            </a:pPr>
            <a:r>
              <a:rPr lang="en-US" sz="1400" dirty="0">
                <a:solidFill>
                  <a:srgbClr val="000000"/>
                </a:solidFill>
              </a:rPr>
              <a:t>mongoose</a:t>
            </a:r>
          </a:p>
          <a:p>
            <a:pPr marL="0" indent="0">
              <a:buNone/>
            </a:pPr>
            <a:r>
              <a:rPr lang="en-US" sz="1400" dirty="0">
                <a:solidFill>
                  <a:srgbClr val="000000"/>
                </a:solidFill>
              </a:rPr>
              <a:t>    .connect('</a:t>
            </a:r>
            <a:r>
              <a:rPr lang="en-US" sz="1400" dirty="0" err="1">
                <a:solidFill>
                  <a:srgbClr val="000000"/>
                </a:solidFill>
              </a:rPr>
              <a:t>mongodb</a:t>
            </a:r>
            <a:r>
              <a:rPr lang="en-US" sz="1400" dirty="0">
                <a:solidFill>
                  <a:srgbClr val="000000"/>
                </a:solidFill>
              </a:rPr>
              <a:t>://127.0.0.1:27017/cinema', { </a:t>
            </a:r>
            <a:r>
              <a:rPr lang="en-US" sz="1400" dirty="0" err="1">
                <a:solidFill>
                  <a:srgbClr val="000000"/>
                </a:solidFill>
              </a:rPr>
              <a:t>useNewUrlParser</a:t>
            </a:r>
            <a:r>
              <a:rPr lang="en-US" sz="1400" dirty="0">
                <a:solidFill>
                  <a:srgbClr val="000000"/>
                </a:solidFill>
              </a:rPr>
              <a:t>: true })</a:t>
            </a:r>
          </a:p>
          <a:p>
            <a:pPr marL="0" indent="0">
              <a:buNone/>
            </a:pPr>
            <a:r>
              <a:rPr lang="en-US" sz="1400" dirty="0">
                <a:solidFill>
                  <a:srgbClr val="000000"/>
                </a:solidFill>
              </a:rPr>
              <a:t>    .catch(e =&gt; {</a:t>
            </a:r>
          </a:p>
          <a:p>
            <a:pPr marL="0" indent="0">
              <a:buNone/>
            </a:pPr>
            <a:r>
              <a:rPr lang="en-US" sz="1400" dirty="0">
                <a:solidFill>
                  <a:srgbClr val="000000"/>
                </a:solidFill>
              </a:rPr>
              <a:t>        </a:t>
            </a:r>
            <a:r>
              <a:rPr lang="en-US" sz="1400" dirty="0" err="1">
                <a:solidFill>
                  <a:srgbClr val="000000"/>
                </a:solidFill>
              </a:rPr>
              <a:t>console.error</a:t>
            </a:r>
            <a:r>
              <a:rPr lang="en-US" sz="1400" dirty="0">
                <a:solidFill>
                  <a:srgbClr val="000000"/>
                </a:solidFill>
              </a:rPr>
              <a:t>('Connection error', </a:t>
            </a:r>
            <a:r>
              <a:rPr lang="en-US" sz="1400" dirty="0" err="1">
                <a:solidFill>
                  <a:srgbClr val="000000"/>
                </a:solidFill>
              </a:rPr>
              <a:t>e.message</a:t>
            </a:r>
            <a:r>
              <a:rPr lang="en-US" sz="1400" dirty="0">
                <a:solidFill>
                  <a:srgbClr val="000000"/>
                </a:solidFill>
              </a:rPr>
              <a:t>)</a:t>
            </a:r>
          </a:p>
          <a:p>
            <a:pPr marL="0" indent="0">
              <a:buNone/>
            </a:pPr>
            <a:r>
              <a:rPr lang="en-US" sz="1400" dirty="0">
                <a:solidFill>
                  <a:srgbClr val="000000"/>
                </a:solidFill>
              </a:rPr>
              <a:t>   })</a:t>
            </a:r>
          </a:p>
          <a:p>
            <a:endParaRPr lang="en-US" sz="1400" dirty="0">
              <a:solidFill>
                <a:srgbClr val="000000"/>
              </a:solidFill>
            </a:endParaRPr>
          </a:p>
          <a:p>
            <a:pPr marL="0" indent="0">
              <a:buNone/>
            </a:pPr>
            <a:r>
              <a:rPr lang="en-US" sz="1400" dirty="0">
                <a:solidFill>
                  <a:srgbClr val="000000"/>
                </a:solidFill>
              </a:rPr>
              <a:t>const </a:t>
            </a:r>
            <a:r>
              <a:rPr lang="en-US" sz="1400" dirty="0" err="1">
                <a:solidFill>
                  <a:srgbClr val="000000"/>
                </a:solidFill>
              </a:rPr>
              <a:t>db</a:t>
            </a:r>
            <a:r>
              <a:rPr lang="en-US" sz="1400" dirty="0">
                <a:solidFill>
                  <a:srgbClr val="000000"/>
                </a:solidFill>
              </a:rPr>
              <a:t> = </a:t>
            </a:r>
            <a:r>
              <a:rPr lang="en-US" sz="1400" dirty="0" err="1">
                <a:solidFill>
                  <a:srgbClr val="000000"/>
                </a:solidFill>
              </a:rPr>
              <a:t>mongoose.connection</a:t>
            </a:r>
            <a:endParaRPr lang="en-US" sz="1400" dirty="0">
              <a:solidFill>
                <a:srgbClr val="000000"/>
              </a:solidFill>
            </a:endParaRPr>
          </a:p>
          <a:p>
            <a:endParaRPr lang="en-US" sz="1400" dirty="0">
              <a:solidFill>
                <a:srgbClr val="000000"/>
              </a:solidFill>
            </a:endParaRPr>
          </a:p>
          <a:p>
            <a:pPr marL="0" indent="0">
              <a:buNone/>
            </a:pPr>
            <a:r>
              <a:rPr lang="en-US" sz="1400" dirty="0" err="1">
                <a:solidFill>
                  <a:srgbClr val="000000"/>
                </a:solidFill>
              </a:rPr>
              <a:t>module.exports</a:t>
            </a:r>
            <a:r>
              <a:rPr lang="en-US" sz="1400" dirty="0">
                <a:solidFill>
                  <a:srgbClr val="000000"/>
                </a:solidFill>
              </a:rPr>
              <a:t> = </a:t>
            </a:r>
            <a:r>
              <a:rPr lang="en-US" sz="1400" dirty="0" err="1">
                <a:solidFill>
                  <a:srgbClr val="000000"/>
                </a:solidFill>
              </a:rPr>
              <a:t>db</a:t>
            </a:r>
            <a:endParaRPr lang="en-IL" sz="1400" dirty="0">
              <a:solidFill>
                <a:srgbClr val="000000"/>
              </a:solidFill>
            </a:endParaRPr>
          </a:p>
        </p:txBody>
      </p:sp>
    </p:spTree>
    <p:extLst>
      <p:ext uri="{BB962C8B-B14F-4D97-AF65-F5344CB8AC3E}">
        <p14:creationId xmlns:p14="http://schemas.microsoft.com/office/powerpoint/2010/main" val="187011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D2DFCAE-E003-4E3D-9AF7-88A33BE15F4E}"/>
              </a:ext>
            </a:extLst>
          </p:cNvPr>
          <p:cNvSpPr>
            <a:spLocks noGrp="1"/>
          </p:cNvSpPr>
          <p:nvPr>
            <p:ph type="title"/>
          </p:nvPr>
        </p:nvSpPr>
        <p:spPr>
          <a:xfrm>
            <a:off x="1179226" y="826680"/>
            <a:ext cx="9833548" cy="1325563"/>
          </a:xfrm>
        </p:spPr>
        <p:txBody>
          <a:bodyPr>
            <a:normAutofit/>
          </a:bodyPr>
          <a:lstStyle/>
          <a:p>
            <a:pPr algn="ctr"/>
            <a:r>
              <a:rPr lang="en-US" sz="4000" b="0" i="0">
                <a:solidFill>
                  <a:srgbClr val="FFFFFF"/>
                </a:solidFill>
                <a:effectLst/>
                <a:latin typeface="sohne"/>
              </a:rPr>
              <a:t>Setting up the Frontend</a:t>
            </a:r>
            <a:endParaRPr lang="en-IL" sz="4000">
              <a:solidFill>
                <a:srgbClr val="FFFFFF"/>
              </a:solidFill>
            </a:endParaRPr>
          </a:p>
        </p:txBody>
      </p:sp>
      <p:sp>
        <p:nvSpPr>
          <p:cNvPr id="3" name="Content Placeholder 2">
            <a:extLst>
              <a:ext uri="{FF2B5EF4-FFF2-40B4-BE49-F238E27FC236}">
                <a16:creationId xmlns:a16="http://schemas.microsoft.com/office/drawing/2014/main" id="{92130060-65C5-41B2-B4A3-867293377F86}"/>
              </a:ext>
            </a:extLst>
          </p:cNvPr>
          <p:cNvSpPr>
            <a:spLocks noGrp="1"/>
          </p:cNvSpPr>
          <p:nvPr>
            <p:ph idx="1"/>
          </p:nvPr>
        </p:nvSpPr>
        <p:spPr>
          <a:xfrm>
            <a:off x="1179226" y="3092970"/>
            <a:ext cx="9833548" cy="2693976"/>
          </a:xfrm>
        </p:spPr>
        <p:txBody>
          <a:bodyPr>
            <a:normAutofit/>
          </a:bodyPr>
          <a:lstStyle/>
          <a:p>
            <a:r>
              <a:rPr lang="en-US" sz="2000" b="0" i="0" dirty="0">
                <a:solidFill>
                  <a:srgbClr val="000000"/>
                </a:solidFill>
                <a:effectLst/>
                <a:latin typeface="charter"/>
              </a:rPr>
              <a:t>Here we’re going to create all the visual parts, where the user will interact with our tool.</a:t>
            </a:r>
          </a:p>
          <a:p>
            <a:r>
              <a:rPr lang="en-US" sz="2000" b="0" i="0" dirty="0">
                <a:solidFill>
                  <a:srgbClr val="000000"/>
                </a:solidFill>
                <a:effectLst/>
                <a:latin typeface="charter"/>
              </a:rPr>
              <a:t>The first thing that we should do is go to the root of our project and create the client-side. </a:t>
            </a:r>
          </a:p>
          <a:p>
            <a:pPr marL="0" indent="0">
              <a:buNone/>
            </a:pPr>
            <a:endParaRPr lang="en-IL" sz="2000" dirty="0">
              <a:solidFill>
                <a:srgbClr val="000000"/>
              </a:solidFill>
            </a:endParaRPr>
          </a:p>
        </p:txBody>
      </p:sp>
    </p:spTree>
    <p:extLst>
      <p:ext uri="{BB962C8B-B14F-4D97-AF65-F5344CB8AC3E}">
        <p14:creationId xmlns:p14="http://schemas.microsoft.com/office/powerpoint/2010/main" val="1147903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D1D064B-3A40-4E41-98F3-7B324FAAE23E}"/>
              </a:ext>
            </a:extLst>
          </p:cNvPr>
          <p:cNvSpPr>
            <a:spLocks noGrp="1"/>
          </p:cNvSpPr>
          <p:nvPr>
            <p:ph type="title"/>
          </p:nvPr>
        </p:nvSpPr>
        <p:spPr>
          <a:xfrm>
            <a:off x="1179226" y="826680"/>
            <a:ext cx="9833548" cy="1325563"/>
          </a:xfrm>
        </p:spPr>
        <p:txBody>
          <a:bodyPr>
            <a:normAutofit/>
          </a:bodyPr>
          <a:lstStyle/>
          <a:p>
            <a:pPr algn="ctr"/>
            <a:r>
              <a:rPr lang="en-US" sz="4000" b="0" i="0">
                <a:solidFill>
                  <a:srgbClr val="FFFFFF"/>
                </a:solidFill>
                <a:effectLst/>
                <a:latin typeface="sohne"/>
              </a:rPr>
              <a:t>Integrating BE and FE</a:t>
            </a:r>
            <a:endParaRPr lang="en-IL" sz="4000">
              <a:solidFill>
                <a:srgbClr val="FFFFFF"/>
              </a:solidFill>
            </a:endParaRPr>
          </a:p>
        </p:txBody>
      </p:sp>
      <p:sp>
        <p:nvSpPr>
          <p:cNvPr id="3" name="Content Placeholder 2">
            <a:extLst>
              <a:ext uri="{FF2B5EF4-FFF2-40B4-BE49-F238E27FC236}">
                <a16:creationId xmlns:a16="http://schemas.microsoft.com/office/drawing/2014/main" id="{9AFE2851-30AE-4BD2-A2E3-1D77ED1EB985}"/>
              </a:ext>
            </a:extLst>
          </p:cNvPr>
          <p:cNvSpPr>
            <a:spLocks noGrp="1"/>
          </p:cNvSpPr>
          <p:nvPr>
            <p:ph idx="1"/>
          </p:nvPr>
        </p:nvSpPr>
        <p:spPr>
          <a:xfrm>
            <a:off x="1179226" y="3092970"/>
            <a:ext cx="9833548" cy="2693976"/>
          </a:xfrm>
        </p:spPr>
        <p:txBody>
          <a:bodyPr>
            <a:normAutofit/>
          </a:bodyPr>
          <a:lstStyle/>
          <a:p>
            <a:r>
              <a:rPr lang="en-US" sz="2000">
                <a:solidFill>
                  <a:srgbClr val="000000"/>
                </a:solidFill>
              </a:rPr>
              <a:t>Lets code</a:t>
            </a:r>
            <a:endParaRPr lang="en-IL" sz="2000">
              <a:solidFill>
                <a:srgbClr val="000000"/>
              </a:solidFill>
            </a:endParaRPr>
          </a:p>
        </p:txBody>
      </p:sp>
    </p:spTree>
    <p:extLst>
      <p:ext uri="{BB962C8B-B14F-4D97-AF65-F5344CB8AC3E}">
        <p14:creationId xmlns:p14="http://schemas.microsoft.com/office/powerpoint/2010/main" val="3814315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4160AEF-5422-4F3F-9E64-0DBEF11940E3}"/>
              </a:ext>
            </a:extLst>
          </p:cNvPr>
          <p:cNvSpPr>
            <a:spLocks noGrp="1"/>
          </p:cNvSpPr>
          <p:nvPr>
            <p:ph type="title"/>
          </p:nvPr>
        </p:nvSpPr>
        <p:spPr>
          <a:xfrm>
            <a:off x="1179226" y="826680"/>
            <a:ext cx="9833548" cy="1325563"/>
          </a:xfrm>
        </p:spPr>
        <p:txBody>
          <a:bodyPr>
            <a:normAutofit/>
          </a:bodyPr>
          <a:lstStyle/>
          <a:p>
            <a:pPr algn="ctr"/>
            <a:r>
              <a:rPr lang="en-US" sz="4000" b="0" i="0">
                <a:solidFill>
                  <a:srgbClr val="FFFFFF"/>
                </a:solidFill>
                <a:effectLst/>
                <a:latin typeface="sohne"/>
              </a:rPr>
              <a:t>Installing Express.js</a:t>
            </a:r>
            <a:endParaRPr lang="en-IL" sz="4000">
              <a:solidFill>
                <a:srgbClr val="FFFFFF"/>
              </a:solidFill>
            </a:endParaRPr>
          </a:p>
        </p:txBody>
      </p:sp>
      <p:sp>
        <p:nvSpPr>
          <p:cNvPr id="3" name="Content Placeholder 2">
            <a:extLst>
              <a:ext uri="{FF2B5EF4-FFF2-40B4-BE49-F238E27FC236}">
                <a16:creationId xmlns:a16="http://schemas.microsoft.com/office/drawing/2014/main" id="{51D7F885-FC37-45E9-8879-4965743A3129}"/>
              </a:ext>
            </a:extLst>
          </p:cNvPr>
          <p:cNvSpPr>
            <a:spLocks noGrp="1"/>
          </p:cNvSpPr>
          <p:nvPr>
            <p:ph idx="1"/>
          </p:nvPr>
        </p:nvSpPr>
        <p:spPr>
          <a:xfrm>
            <a:off x="1179226" y="3092970"/>
            <a:ext cx="9833548" cy="2693976"/>
          </a:xfrm>
        </p:spPr>
        <p:txBody>
          <a:bodyPr>
            <a:normAutofit/>
          </a:bodyPr>
          <a:lstStyle/>
          <a:p>
            <a:r>
              <a:rPr lang="en-US" sz="2000" b="0" i="0" dirty="0" err="1">
                <a:solidFill>
                  <a:srgbClr val="000000"/>
                </a:solidFill>
                <a:effectLst/>
                <a:latin typeface="Consolas" panose="020B0609020204030204" pitchFamily="49" charset="0"/>
              </a:rPr>
              <a:t>npm</a:t>
            </a:r>
            <a:r>
              <a:rPr lang="en-US" sz="2000" b="0" i="0" dirty="0">
                <a:solidFill>
                  <a:srgbClr val="000000"/>
                </a:solidFill>
                <a:effectLst/>
                <a:latin typeface="Consolas" panose="020B0609020204030204" pitchFamily="49" charset="0"/>
              </a:rPr>
              <a:t> install express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const express = require("express");</a:t>
            </a:r>
          </a:p>
          <a:p>
            <a:r>
              <a:rPr lang="en-US" sz="2000" b="0" dirty="0">
                <a:solidFill>
                  <a:srgbClr val="000000"/>
                </a:solidFill>
                <a:effectLst/>
                <a:latin typeface="Consolas" panose="020B0609020204030204" pitchFamily="49" charset="0"/>
              </a:rPr>
              <a:t>const app = express();</a:t>
            </a:r>
          </a:p>
          <a:p>
            <a:r>
              <a:rPr lang="en-US" sz="2000" b="0" dirty="0" err="1">
                <a:solidFill>
                  <a:srgbClr val="000000"/>
                </a:solidFill>
                <a:effectLst/>
                <a:latin typeface="Consolas" panose="020B0609020204030204" pitchFamily="49" charset="0"/>
              </a:rPr>
              <a:t>app.listen</a:t>
            </a:r>
            <a:r>
              <a:rPr lang="en-US" sz="2000" b="0" dirty="0">
                <a:solidFill>
                  <a:srgbClr val="000000"/>
                </a:solidFill>
                <a:effectLst/>
                <a:latin typeface="Consolas" panose="020B0609020204030204" pitchFamily="49" charset="0"/>
              </a:rPr>
              <a:t>(5000, () =&gt; {</a:t>
            </a:r>
          </a:p>
          <a:p>
            <a:r>
              <a:rPr lang="en-US" sz="2000" b="0" dirty="0">
                <a:solidFill>
                  <a:srgbClr val="000000"/>
                </a:solidFill>
                <a:effectLst/>
                <a:latin typeface="Consolas" panose="020B0609020204030204" pitchFamily="49" charset="0"/>
              </a:rPr>
              <a:t>  console.log("Server started and is listen to port 5000");</a:t>
            </a:r>
          </a:p>
          <a:p>
            <a:r>
              <a:rPr lang="en-US" sz="2000" b="0" dirty="0">
                <a:solidFill>
                  <a:srgbClr val="000000"/>
                </a:solidFill>
                <a:effectLst/>
                <a:latin typeface="Consolas" panose="020B0609020204030204" pitchFamily="49" charset="0"/>
              </a:rPr>
              <a:t>});</a:t>
            </a:r>
          </a:p>
          <a:p>
            <a:endParaRPr lang="en-IL" sz="2000" dirty="0">
              <a:solidFill>
                <a:srgbClr val="000000"/>
              </a:solidFill>
            </a:endParaRPr>
          </a:p>
        </p:txBody>
      </p:sp>
    </p:spTree>
    <p:extLst>
      <p:ext uri="{BB962C8B-B14F-4D97-AF65-F5344CB8AC3E}">
        <p14:creationId xmlns:p14="http://schemas.microsoft.com/office/powerpoint/2010/main" val="372206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245904-4573-44B7-B390-8B79FC075AF3}"/>
              </a:ext>
            </a:extLst>
          </p:cNvPr>
          <p:cNvSpPr>
            <a:spLocks noGrp="1"/>
          </p:cNvSpPr>
          <p:nvPr>
            <p:ph type="title"/>
          </p:nvPr>
        </p:nvSpPr>
        <p:spPr>
          <a:xfrm>
            <a:off x="841248" y="256032"/>
            <a:ext cx="10506456" cy="1014984"/>
          </a:xfrm>
        </p:spPr>
        <p:txBody>
          <a:bodyPr anchor="b">
            <a:normAutofit/>
          </a:bodyPr>
          <a:lstStyle/>
          <a:p>
            <a:r>
              <a:rPr lang="en-US" b="0" i="0">
                <a:effectLst/>
                <a:latin typeface="sohne"/>
              </a:rPr>
              <a:t>HTTP Methods</a:t>
            </a:r>
            <a:endParaRPr lang="en-IL" dirty="0"/>
          </a:p>
        </p:txBody>
      </p:sp>
      <p:sp>
        <p:nvSpPr>
          <p:cNvPr id="12" name="Rectangle 1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Content Placeholder 3">
            <a:extLst>
              <a:ext uri="{FF2B5EF4-FFF2-40B4-BE49-F238E27FC236}">
                <a16:creationId xmlns:a16="http://schemas.microsoft.com/office/drawing/2014/main" id="{FABBFFE7-1BE0-49BB-86E7-9FE473188C34}"/>
              </a:ext>
            </a:extLst>
          </p:cNvPr>
          <p:cNvGraphicFramePr>
            <a:graphicFrameLocks noGrp="1"/>
          </p:cNvGraphicFramePr>
          <p:nvPr>
            <p:ph idx="1"/>
            <p:extLst>
              <p:ext uri="{D42A27DB-BD31-4B8C-83A1-F6EECF244321}">
                <p14:modId xmlns:p14="http://schemas.microsoft.com/office/powerpoint/2010/main" val="318438801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4734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FD207FF-A64D-4E96-BE92-A83D818490CB}"/>
              </a:ext>
            </a:extLst>
          </p:cNvPr>
          <p:cNvSpPr>
            <a:spLocks noGrp="1"/>
          </p:cNvSpPr>
          <p:nvPr>
            <p:ph type="title"/>
          </p:nvPr>
        </p:nvSpPr>
        <p:spPr>
          <a:xfrm>
            <a:off x="1179226" y="826680"/>
            <a:ext cx="9833548" cy="1325563"/>
          </a:xfrm>
        </p:spPr>
        <p:txBody>
          <a:bodyPr>
            <a:normAutofit/>
          </a:bodyPr>
          <a:lstStyle/>
          <a:p>
            <a:pPr algn="ctr"/>
            <a:r>
              <a:rPr lang="en-US" sz="4000" b="0" i="0" dirty="0">
                <a:solidFill>
                  <a:srgbClr val="FFFFFF"/>
                </a:solidFill>
                <a:effectLst/>
                <a:latin typeface="sohne"/>
              </a:rPr>
              <a:t>Routing and HTTP Methods</a:t>
            </a:r>
            <a:endParaRPr lang="en-IL" sz="4000" dirty="0">
              <a:solidFill>
                <a:srgbClr val="FFFFFF"/>
              </a:solidFill>
            </a:endParaRPr>
          </a:p>
        </p:txBody>
      </p:sp>
      <p:sp>
        <p:nvSpPr>
          <p:cNvPr id="3" name="Content Placeholder 2">
            <a:extLst>
              <a:ext uri="{FF2B5EF4-FFF2-40B4-BE49-F238E27FC236}">
                <a16:creationId xmlns:a16="http://schemas.microsoft.com/office/drawing/2014/main" id="{3B7EB9DC-727F-40E9-AB78-6D437E11DF4D}"/>
              </a:ext>
            </a:extLst>
          </p:cNvPr>
          <p:cNvSpPr>
            <a:spLocks noGrp="1"/>
          </p:cNvSpPr>
          <p:nvPr>
            <p:ph idx="1"/>
          </p:nvPr>
        </p:nvSpPr>
        <p:spPr>
          <a:xfrm>
            <a:off x="1179226" y="3092970"/>
            <a:ext cx="9833548" cy="2693976"/>
          </a:xfrm>
        </p:spPr>
        <p:txBody>
          <a:bodyPr>
            <a:normAutofit/>
          </a:bodyPr>
          <a:lstStyle/>
          <a:p>
            <a:r>
              <a:rPr lang="en-US" sz="1700" b="0" i="0" dirty="0" err="1">
                <a:solidFill>
                  <a:srgbClr val="000000"/>
                </a:solidFill>
                <a:effectLst/>
                <a:latin typeface="Menlo"/>
              </a:rPr>
              <a:t>app.METHOD</a:t>
            </a:r>
            <a:r>
              <a:rPr lang="en-US" sz="1700" b="0" i="0" dirty="0">
                <a:solidFill>
                  <a:srgbClr val="000000"/>
                </a:solidFill>
                <a:effectLst/>
                <a:latin typeface="Menlo"/>
              </a:rPr>
              <a:t>(PATH, HANDLER)</a:t>
            </a:r>
          </a:p>
          <a:p>
            <a:r>
              <a:rPr lang="en-US" sz="1700" b="0" i="0" dirty="0">
                <a:solidFill>
                  <a:srgbClr val="000000"/>
                </a:solidFill>
                <a:effectLst/>
                <a:latin typeface="charter"/>
              </a:rPr>
              <a:t>app is just an instance of Express.js. You can use any variable of your choice .</a:t>
            </a:r>
          </a:p>
          <a:p>
            <a:pPr>
              <a:buFont typeface="Arial" panose="020B0604020202020204" pitchFamily="34" charset="0"/>
              <a:buChar char="•"/>
            </a:pPr>
            <a:r>
              <a:rPr lang="en-US" sz="1700" b="0" i="0" dirty="0">
                <a:solidFill>
                  <a:srgbClr val="000000"/>
                </a:solidFill>
                <a:effectLst/>
                <a:latin typeface="charter"/>
              </a:rPr>
              <a:t>METHOD is an HTTP request method such as get, set, put, delete, etc.</a:t>
            </a:r>
          </a:p>
          <a:p>
            <a:pPr>
              <a:buFont typeface="Arial" panose="020B0604020202020204" pitchFamily="34" charset="0"/>
              <a:buChar char="•"/>
            </a:pPr>
            <a:r>
              <a:rPr lang="en-US" sz="1700" b="0" i="0" dirty="0">
                <a:solidFill>
                  <a:srgbClr val="000000"/>
                </a:solidFill>
                <a:effectLst/>
                <a:latin typeface="charter"/>
              </a:rPr>
              <a:t>PATH is the route to the server for a specific webpage</a:t>
            </a:r>
          </a:p>
          <a:p>
            <a:r>
              <a:rPr lang="en-US" sz="1700" b="0" i="0" dirty="0">
                <a:solidFill>
                  <a:srgbClr val="000000"/>
                </a:solidFill>
                <a:effectLst/>
                <a:latin typeface="charter"/>
              </a:rPr>
              <a:t>HANDLER is the callback function that is executed when the matching route is found.</a:t>
            </a:r>
          </a:p>
          <a:p>
            <a:pPr marL="0" indent="0">
              <a:buNone/>
            </a:pPr>
            <a:br>
              <a:rPr lang="en-US" sz="1700" dirty="0">
                <a:solidFill>
                  <a:srgbClr val="000000"/>
                </a:solidFill>
              </a:rPr>
            </a:br>
            <a:br>
              <a:rPr lang="en-US" sz="1700" dirty="0">
                <a:solidFill>
                  <a:srgbClr val="000000"/>
                </a:solidFill>
              </a:rPr>
            </a:br>
            <a:endParaRPr lang="en-IL" sz="1700" dirty="0">
              <a:solidFill>
                <a:srgbClr val="000000"/>
              </a:solidFill>
            </a:endParaRPr>
          </a:p>
        </p:txBody>
      </p:sp>
    </p:spTree>
    <p:extLst>
      <p:ext uri="{BB962C8B-B14F-4D97-AF65-F5344CB8AC3E}">
        <p14:creationId xmlns:p14="http://schemas.microsoft.com/office/powerpoint/2010/main" val="1035056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A2AF5DB-CE70-40F8-8702-518899D8E2BC}"/>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example</a:t>
            </a:r>
          </a:p>
        </p:txBody>
      </p:sp>
      <p:sp>
        <p:nvSpPr>
          <p:cNvPr id="3" name="Content Placeholder 2">
            <a:extLst>
              <a:ext uri="{FF2B5EF4-FFF2-40B4-BE49-F238E27FC236}">
                <a16:creationId xmlns:a16="http://schemas.microsoft.com/office/drawing/2014/main" id="{A0E9E1E0-6B07-40C1-95B2-3F612DB294E9}"/>
              </a:ext>
            </a:extLst>
          </p:cNvPr>
          <p:cNvSpPr>
            <a:spLocks noGrp="1"/>
          </p:cNvSpPr>
          <p:nvPr>
            <p:ph idx="1"/>
          </p:nvPr>
        </p:nvSpPr>
        <p:spPr>
          <a:xfrm>
            <a:off x="3045368" y="4074718"/>
            <a:ext cx="6105194" cy="682079"/>
          </a:xfrm>
        </p:spPr>
        <p:txBody>
          <a:bodyPr vert="horz" lIns="91440" tIns="45720" rIns="91440" bIns="45720" rtlCol="0">
            <a:normAutofit/>
          </a:bodyPr>
          <a:lstStyle/>
          <a:p>
            <a:pPr marL="0" indent="0" algn="ctr">
              <a:buNone/>
            </a:pPr>
            <a:r>
              <a:rPr lang="en-US" sz="2000" kern="1200">
                <a:solidFill>
                  <a:srgbClr val="FFFFFF"/>
                </a:solidFill>
                <a:latin typeface="+mn-lt"/>
                <a:ea typeface="+mn-ea"/>
                <a:cs typeface="+mn-cs"/>
                <a:hlinkClick r:id="rId3"/>
              </a:rPr>
              <a:t>https://codesandbox.io/s/twilight-microservice-7kxru?file=/src/index.js:701-707</a:t>
            </a:r>
            <a:endParaRPr lang="en-US" sz="2000" kern="1200">
              <a:solidFill>
                <a:srgbClr val="FFFFFF"/>
              </a:solidFill>
              <a:latin typeface="+mn-lt"/>
              <a:ea typeface="+mn-ea"/>
              <a:cs typeface="+mn-cs"/>
            </a:endParaRPr>
          </a:p>
        </p:txBody>
      </p:sp>
    </p:spTree>
    <p:extLst>
      <p:ext uri="{BB962C8B-B14F-4D97-AF65-F5344CB8AC3E}">
        <p14:creationId xmlns:p14="http://schemas.microsoft.com/office/powerpoint/2010/main" val="3259310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B8EAC-A011-402E-A85A-77E8DA265E65}"/>
              </a:ext>
            </a:extLst>
          </p:cNvPr>
          <p:cNvSpPr>
            <a:spLocks noGrp="1"/>
          </p:cNvSpPr>
          <p:nvPr>
            <p:ph type="title"/>
          </p:nvPr>
        </p:nvSpPr>
        <p:spPr>
          <a:xfrm>
            <a:off x="594360" y="1209086"/>
            <a:ext cx="3876848" cy="4064925"/>
          </a:xfrm>
        </p:spPr>
        <p:txBody>
          <a:bodyPr anchor="ctr">
            <a:normAutofit/>
          </a:bodyPr>
          <a:lstStyle/>
          <a:p>
            <a:r>
              <a:rPr lang="en-US" sz="5000" b="0" i="0">
                <a:effectLst/>
                <a:latin typeface="sohne"/>
              </a:rPr>
              <a:t>Middleware</a:t>
            </a:r>
            <a:endParaRPr lang="en-IL" sz="5000"/>
          </a:p>
        </p:txBody>
      </p:sp>
      <p:grpSp>
        <p:nvGrpSpPr>
          <p:cNvPr id="64" name="Group 63">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569464"/>
            <a:ext cx="242107" cy="1340860"/>
            <a:chOff x="56167" y="2761488"/>
            <a:chExt cx="242107" cy="1340860"/>
          </a:xfrm>
        </p:grpSpPr>
        <p:sp>
          <p:nvSpPr>
            <p:cNvPr id="65"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Rectangle 85">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6" name="Content Placeholder 2">
            <a:extLst>
              <a:ext uri="{FF2B5EF4-FFF2-40B4-BE49-F238E27FC236}">
                <a16:creationId xmlns:a16="http://schemas.microsoft.com/office/drawing/2014/main" id="{98644B90-6463-4090-B777-2823307994F1}"/>
              </a:ext>
            </a:extLst>
          </p:cNvPr>
          <p:cNvGraphicFramePr>
            <a:graphicFrameLocks noGrp="1"/>
          </p:cNvGraphicFramePr>
          <p:nvPr>
            <p:ph idx="1"/>
            <p:extLst>
              <p:ext uri="{D42A27DB-BD31-4B8C-83A1-F6EECF244321}">
                <p14:modId xmlns:p14="http://schemas.microsoft.com/office/powerpoint/2010/main" val="969025602"/>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619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5862574-3CC5-41B0-ABA2-D8E5030047B3}"/>
              </a:ext>
            </a:extLst>
          </p:cNvPr>
          <p:cNvSpPr>
            <a:spLocks noGrp="1"/>
          </p:cNvSpPr>
          <p:nvPr>
            <p:ph type="title"/>
          </p:nvPr>
        </p:nvSpPr>
        <p:spPr>
          <a:xfrm>
            <a:off x="934872" y="982272"/>
            <a:ext cx="3388419" cy="4560970"/>
          </a:xfrm>
        </p:spPr>
        <p:txBody>
          <a:bodyPr>
            <a:normAutofit/>
          </a:bodyPr>
          <a:lstStyle/>
          <a:p>
            <a:r>
              <a:rPr lang="en-US" sz="3400" b="0" i="0">
                <a:solidFill>
                  <a:srgbClr val="FFFFFF"/>
                </a:solidFill>
                <a:effectLst/>
                <a:latin typeface="charter"/>
              </a:rPr>
              <a:t>REST or RESTful stands for REpresentational State Transfer.</a:t>
            </a:r>
            <a:endParaRPr lang="en-IL" sz="340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9736DDDA-6C39-42DB-A38D-19CEE75366EB}"/>
              </a:ext>
            </a:extLst>
          </p:cNvPr>
          <p:cNvSpPr>
            <a:spLocks noGrp="1"/>
          </p:cNvSpPr>
          <p:nvPr>
            <p:ph idx="1"/>
          </p:nvPr>
        </p:nvSpPr>
        <p:spPr>
          <a:xfrm>
            <a:off x="5221862" y="1719618"/>
            <a:ext cx="5948831" cy="4334629"/>
          </a:xfrm>
        </p:spPr>
        <p:txBody>
          <a:bodyPr anchor="ctr">
            <a:normAutofit/>
          </a:bodyPr>
          <a:lstStyle/>
          <a:p>
            <a:r>
              <a:rPr lang="en-US" sz="2400" dirty="0">
                <a:solidFill>
                  <a:srgbClr val="FEFFFF"/>
                </a:solidFill>
                <a:latin typeface="charter"/>
              </a:rPr>
              <a:t>I</a:t>
            </a:r>
            <a:r>
              <a:rPr lang="en-US" sz="2400" b="0" i="0" dirty="0">
                <a:solidFill>
                  <a:srgbClr val="FEFFFF"/>
                </a:solidFill>
                <a:effectLst/>
                <a:latin typeface="charter"/>
              </a:rPr>
              <a:t>t is an application program interface (API) which makes use of the HTTP protocol (GET, PUT, POST and DELETE). </a:t>
            </a:r>
            <a:endParaRPr lang="en-IL" sz="2400" dirty="0">
              <a:solidFill>
                <a:srgbClr val="FEFFFF"/>
              </a:solidFill>
            </a:endParaRPr>
          </a:p>
        </p:txBody>
      </p:sp>
    </p:spTree>
    <p:extLst>
      <p:ext uri="{BB962C8B-B14F-4D97-AF65-F5344CB8AC3E}">
        <p14:creationId xmlns:p14="http://schemas.microsoft.com/office/powerpoint/2010/main" val="3983819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2241</Words>
  <Application>Microsoft Office PowerPoint</Application>
  <PresentationFormat>Widescreen</PresentationFormat>
  <Paragraphs>172</Paragraphs>
  <Slides>33</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33</vt:i4>
      </vt:variant>
    </vt:vector>
  </HeadingPairs>
  <TitlesOfParts>
    <vt:vector size="46" baseType="lpstr">
      <vt:lpstr>Arial</vt:lpstr>
      <vt:lpstr>Calibri</vt:lpstr>
      <vt:lpstr>Calibri Light</vt:lpstr>
      <vt:lpstr>charter</vt:lpstr>
      <vt:lpstr>Consolas</vt:lpstr>
      <vt:lpstr>fell</vt:lpstr>
      <vt:lpstr>Libre Franklin</vt:lpstr>
      <vt:lpstr>Menlo</vt:lpstr>
      <vt:lpstr>Montserrat</vt:lpstr>
      <vt:lpstr>Sailec-Medium</vt:lpstr>
      <vt:lpstr>Sailec-Regular</vt:lpstr>
      <vt:lpstr>sohne</vt:lpstr>
      <vt:lpstr>Office Theme</vt:lpstr>
      <vt:lpstr>MERN STACK</vt:lpstr>
      <vt:lpstr>express</vt:lpstr>
      <vt:lpstr>Features of Express.js</vt:lpstr>
      <vt:lpstr>Installing Express.js</vt:lpstr>
      <vt:lpstr>HTTP Methods</vt:lpstr>
      <vt:lpstr>Routing and HTTP Methods</vt:lpstr>
      <vt:lpstr>example</vt:lpstr>
      <vt:lpstr>Middleware</vt:lpstr>
      <vt:lpstr>REST or RESTful stands for REpresentational State Transfer.</vt:lpstr>
      <vt:lpstr>Principles of REST Stateless</vt:lpstr>
      <vt:lpstr>req Object</vt:lpstr>
      <vt:lpstr>req.params</vt:lpstr>
      <vt:lpstr>req.query</vt:lpstr>
      <vt:lpstr>req.body</vt:lpstr>
      <vt:lpstr>Examining the URL</vt:lpstr>
      <vt:lpstr>res Object</vt:lpstr>
      <vt:lpstr>res.send</vt:lpstr>
      <vt:lpstr>res.json</vt:lpstr>
      <vt:lpstr>res.status</vt:lpstr>
      <vt:lpstr>What Happens if You Don't Send a Response?</vt:lpstr>
      <vt:lpstr>Example </vt:lpstr>
      <vt:lpstr>Build CRUD Application using Node.JS and MongoDB</vt:lpstr>
      <vt:lpstr>What is NoSQL Database?</vt:lpstr>
      <vt:lpstr>Introduction to MongoDB</vt:lpstr>
      <vt:lpstr>When to use MongoDB vs Mongoose</vt:lpstr>
      <vt:lpstr>Difference between mongoose and mongoDB</vt:lpstr>
      <vt:lpstr>Lets build out MERN Stack app</vt:lpstr>
      <vt:lpstr>Setting up the Backend</vt:lpstr>
      <vt:lpstr>We can create our first NodeJS file.</vt:lpstr>
      <vt:lpstr> Installing MongoDB</vt:lpstr>
      <vt:lpstr>Connection </vt:lpstr>
      <vt:lpstr>Setting up the Frontend</vt:lpstr>
      <vt:lpstr>Integrating BE and FE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MERN STACK</dc:title>
  <dc:creator>66683</dc:creator>
  <cp:lastModifiedBy>66683</cp:lastModifiedBy>
  <cp:revision>24</cp:revision>
  <dcterms:created xsi:type="dcterms:W3CDTF">2020-10-26T14:11:03Z</dcterms:created>
  <dcterms:modified xsi:type="dcterms:W3CDTF">2020-10-29T15:45:31Z</dcterms:modified>
</cp:coreProperties>
</file>