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78" r:id="rId3"/>
    <p:sldId id="284" r:id="rId4"/>
    <p:sldId id="288" r:id="rId5"/>
    <p:sldId id="307" r:id="rId6"/>
    <p:sldId id="308" r:id="rId7"/>
    <p:sldId id="312" r:id="rId8"/>
    <p:sldId id="285" r:id="rId9"/>
    <p:sldId id="286" r:id="rId10"/>
    <p:sldId id="289" r:id="rId11"/>
    <p:sldId id="287" r:id="rId12"/>
    <p:sldId id="309" r:id="rId13"/>
    <p:sldId id="310" r:id="rId14"/>
    <p:sldId id="311" r:id="rId15"/>
    <p:sldId id="304" r:id="rId16"/>
    <p:sldId id="297" r:id="rId17"/>
    <p:sldId id="295" r:id="rId18"/>
    <p:sldId id="298" r:id="rId19"/>
    <p:sldId id="305" r:id="rId20"/>
    <p:sldId id="313" r:id="rId21"/>
    <p:sldId id="31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787674"/>
    <a:srgbClr val="3F84A4"/>
    <a:srgbClr val="8A4091"/>
    <a:srgbClr val="D0BEB3"/>
    <a:srgbClr val="C55A11"/>
    <a:srgbClr val="C0973B"/>
    <a:srgbClr val="529D65"/>
    <a:srgbClr val="1F3247"/>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40" d="100"/>
          <a:sy n="40" d="100"/>
        </p:scale>
        <p:origin x="2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b="1" dirty="0">
              <a:solidFill>
                <a:schemeClr val="tx1"/>
              </a:solidFill>
            </a:rPr>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1" dirty="0">
              <a:solidFill>
                <a:schemeClr val="tx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1" dirty="0">
              <a:solidFill>
                <a:schemeClr val="tx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0" dirty="0">
              <a:solidFill>
                <a:schemeClr val="bg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b="1" dirty="0">
              <a:solidFill>
                <a:schemeClr val="tx1"/>
              </a:solidFill>
            </a:rPr>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b="1" dirty="0">
              <a:solidFill>
                <a:schemeClr val="tx1"/>
              </a:solidFill>
            </a:rPr>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b="1" dirty="0">
              <a:solidFill>
                <a:schemeClr val="tx1"/>
              </a:solidFill>
            </a:rPr>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b="1" dirty="0">
              <a:solidFill>
                <a:schemeClr val="tx1"/>
              </a:solidFill>
            </a:rPr>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AB7CC8-B3C6-456E-BC78-E3129DD97104}"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B009427-B875-47D7-A73B-6F8F3DCB7422}">
      <dgm:prSet custT="1"/>
      <dgm:spPr/>
      <dgm:t>
        <a:bodyPr/>
        <a:lstStyle/>
        <a:p>
          <a:pPr algn="ctr"/>
          <a:r>
            <a:rPr lang="he-IL" sz="2000" b="1" u="sng" dirty="0">
              <a:solidFill>
                <a:schemeClr val="tx1"/>
              </a:solidFill>
            </a:rPr>
            <a:t>ישות חלשה- </a:t>
          </a:r>
          <a:br>
            <a:rPr lang="en-US" sz="2000" b="1" u="sng" dirty="0">
              <a:solidFill>
                <a:schemeClr val="tx1"/>
              </a:solidFill>
            </a:rPr>
          </a:br>
          <a:r>
            <a:rPr lang="he-IL" sz="2000" dirty="0" err="1">
              <a:solidFill>
                <a:schemeClr val="tx1"/>
              </a:solidFill>
            </a:rPr>
            <a:t>היישות</a:t>
          </a:r>
          <a:r>
            <a:rPr lang="he-IL" sz="2000" dirty="0">
              <a:solidFill>
                <a:schemeClr val="tx1"/>
              </a:solidFill>
            </a:rPr>
            <a:t> החלשה בתרשים שלנו היא עובד בבית המרקחת – אם לא יהיה בית מרקחת, אנחנו לא נתעניין בעובד. כלומר בלי בית המרקחת, העובד אינו רלוונטי למסד שלנו. בנוסף אין עוד דרך להגיע אל העובד חוץ מבית המרקחת, הוא לא מחובר לכלום.</a:t>
          </a:r>
          <a:endParaRPr lang="en-US" sz="2000" dirty="0">
            <a:solidFill>
              <a:schemeClr val="tx1"/>
            </a:solidFill>
          </a:endParaRPr>
        </a:p>
      </dgm:t>
    </dgm:pt>
    <dgm:pt modelId="{946AA007-C294-46B3-8B6F-E0BED3186B75}" type="parTrans" cxnId="{8F2E73EF-DB0D-423A-BA04-36F07E8706CE}">
      <dgm:prSet/>
      <dgm:spPr/>
      <dgm:t>
        <a:bodyPr/>
        <a:lstStyle/>
        <a:p>
          <a:endParaRPr lang="en-US"/>
        </a:p>
      </dgm:t>
    </dgm:pt>
    <dgm:pt modelId="{5F7100EF-FF50-4844-A74F-D6E2A5674CEC}" type="sibTrans" cxnId="{8F2E73EF-DB0D-423A-BA04-36F07E8706CE}">
      <dgm:prSet/>
      <dgm:spPr/>
      <dgm:t>
        <a:bodyPr/>
        <a:lstStyle/>
        <a:p>
          <a:endParaRPr lang="en-US"/>
        </a:p>
      </dgm:t>
    </dgm:pt>
    <dgm:pt modelId="{D396B5E5-08D8-4EA0-9586-ED4AD7EC4614}">
      <dgm:prSet custT="1"/>
      <dgm:spPr/>
      <dgm:t>
        <a:bodyPr/>
        <a:lstStyle/>
        <a:p>
          <a:pPr algn="ctr"/>
          <a:r>
            <a:rPr lang="he-IL" sz="1800" b="1" u="sng" dirty="0">
              <a:solidFill>
                <a:schemeClr val="tx1"/>
              </a:solidFill>
            </a:rPr>
            <a:t>י</a:t>
          </a:r>
          <a:r>
            <a:rPr lang="he-IL" sz="2000" b="1" u="sng" dirty="0">
              <a:solidFill>
                <a:schemeClr val="tx1"/>
              </a:solidFill>
              <a:cs typeface="+mn-cs"/>
            </a:rPr>
            <a:t>רושה-</a:t>
          </a:r>
          <a:br>
            <a:rPr lang="en-US" sz="2000" b="1" u="sng" dirty="0">
              <a:solidFill>
                <a:schemeClr val="tx1"/>
              </a:solidFill>
              <a:cs typeface="+mn-cs"/>
            </a:rPr>
          </a:br>
          <a:r>
            <a:rPr lang="he-IL" sz="2000" b="1" u="sng" dirty="0">
              <a:solidFill>
                <a:schemeClr val="tx1"/>
              </a:solidFill>
              <a:cs typeface="+mn-cs"/>
            </a:rPr>
            <a:t> </a:t>
          </a:r>
          <a:r>
            <a:rPr lang="he-IL" sz="2000" dirty="0">
              <a:solidFill>
                <a:schemeClr val="tx1"/>
              </a:solidFill>
              <a:cs typeface="+mn-cs"/>
            </a:rPr>
            <a:t>לקוח יכול להיות גם לקוח בעל אלרגיה. ללקוח עם אלרגיה יהיו את התכונות של הלקוח הרגיל ועוד תכונות שמייחדות אותו כגון סוג האלרגיה והאם יש לו הצהרת בריאות.</a:t>
          </a:r>
          <a:endParaRPr lang="en-US" sz="1800" dirty="0">
            <a:solidFill>
              <a:schemeClr val="tx1"/>
            </a:solidFill>
            <a:cs typeface="+mn-cs"/>
          </a:endParaRPr>
        </a:p>
      </dgm:t>
    </dgm:pt>
    <dgm:pt modelId="{1007C8CC-14D7-4CD3-9777-98DA63AC3EBA}" type="parTrans" cxnId="{BE0A2DD1-9A88-499E-B25B-4D9B397BEB70}">
      <dgm:prSet/>
      <dgm:spPr/>
      <dgm:t>
        <a:bodyPr/>
        <a:lstStyle/>
        <a:p>
          <a:endParaRPr lang="en-US"/>
        </a:p>
      </dgm:t>
    </dgm:pt>
    <dgm:pt modelId="{E0DB9CE0-A3A8-4F9C-9CBF-DFBF8876E0EA}" type="sibTrans" cxnId="{BE0A2DD1-9A88-499E-B25B-4D9B397BEB70}">
      <dgm:prSet/>
      <dgm:spPr/>
      <dgm:t>
        <a:bodyPr/>
        <a:lstStyle/>
        <a:p>
          <a:endParaRPr lang="en-US"/>
        </a:p>
      </dgm:t>
    </dgm:pt>
    <dgm:pt modelId="{387FEEC0-6B76-45E5-A38F-0DF63AD5570D}">
      <dgm:prSet custT="1"/>
      <dgm:spPr/>
      <dgm:t>
        <a:bodyPr/>
        <a:lstStyle/>
        <a:p>
          <a:pPr algn="ctr"/>
          <a:r>
            <a:rPr lang="he-IL" sz="2000" b="1" u="sng" dirty="0" err="1">
              <a:solidFill>
                <a:schemeClr val="tx1"/>
              </a:solidFill>
            </a:rPr>
            <a:t>אגרגציה</a:t>
          </a:r>
          <a:r>
            <a:rPr lang="he-IL" sz="2000" b="1" u="sng" dirty="0">
              <a:solidFill>
                <a:schemeClr val="tx1"/>
              </a:solidFill>
            </a:rPr>
            <a:t>-</a:t>
          </a:r>
          <a:br>
            <a:rPr lang="en-US" sz="2000" b="1" u="sng" dirty="0">
              <a:solidFill>
                <a:schemeClr val="tx1"/>
              </a:solidFill>
            </a:rPr>
          </a:br>
          <a:r>
            <a:rPr lang="he-IL" sz="2000" dirty="0">
              <a:solidFill>
                <a:schemeClr val="tx1"/>
              </a:solidFill>
            </a:rPr>
            <a:t> המרשם נוצר </a:t>
          </a:r>
          <a:r>
            <a:rPr lang="he-IL" sz="2000" b="1" dirty="0">
              <a:solidFill>
                <a:schemeClr val="tx1"/>
              </a:solidFill>
            </a:rPr>
            <a:t>בעקבות </a:t>
          </a:r>
          <a:r>
            <a:rPr lang="he-IL" sz="2000" dirty="0">
              <a:solidFill>
                <a:schemeClr val="tx1"/>
              </a:solidFill>
            </a:rPr>
            <a:t>הפגישה בין הלקוח והיועץ. קבלת המרשם לא יכולה להיות שדה של כל אחד מהטבלאות (הלקוח והיועץ) בנפרד, מפני שהוא תולדה מהפגישה של שניהם ביחד. כלומר, על כל לקוח שיש לו יועץ, יש מרשם.</a:t>
          </a:r>
          <a:endParaRPr lang="en-US" sz="2000" dirty="0">
            <a:solidFill>
              <a:schemeClr val="tx1"/>
            </a:solidFill>
          </a:endParaRPr>
        </a:p>
      </dgm:t>
    </dgm:pt>
    <dgm:pt modelId="{9AED8CC6-B921-4FCC-AB67-D5523FC8B622}" type="parTrans" cxnId="{001C96F6-1B5D-4BBF-A84B-96BE7C92EBC9}">
      <dgm:prSet/>
      <dgm:spPr/>
      <dgm:t>
        <a:bodyPr/>
        <a:lstStyle/>
        <a:p>
          <a:endParaRPr lang="en-US"/>
        </a:p>
      </dgm:t>
    </dgm:pt>
    <dgm:pt modelId="{BB9194DC-CCFA-4513-A08B-58D4401C00A2}" type="sibTrans" cxnId="{001C96F6-1B5D-4BBF-A84B-96BE7C92EBC9}">
      <dgm:prSet/>
      <dgm:spPr/>
      <dgm:t>
        <a:bodyPr/>
        <a:lstStyle/>
        <a:p>
          <a:endParaRPr lang="en-US"/>
        </a:p>
      </dgm:t>
    </dgm:pt>
    <dgm:pt modelId="{0FE65B2B-8370-4295-A535-F3F9BF7D064A}" type="pres">
      <dgm:prSet presAssocID="{86AB7CC8-B3C6-456E-BC78-E3129DD97104}" presName="linear" presStyleCnt="0">
        <dgm:presLayoutVars>
          <dgm:animLvl val="lvl"/>
          <dgm:resizeHandles val="exact"/>
        </dgm:presLayoutVars>
      </dgm:prSet>
      <dgm:spPr/>
    </dgm:pt>
    <dgm:pt modelId="{E23D3617-EB96-41E0-A7B6-46E0ADC0F862}" type="pres">
      <dgm:prSet presAssocID="{6B009427-B875-47D7-A73B-6F8F3DCB7422}" presName="parentText" presStyleLbl="node1" presStyleIdx="0" presStyleCnt="3">
        <dgm:presLayoutVars>
          <dgm:chMax val="0"/>
          <dgm:bulletEnabled val="1"/>
        </dgm:presLayoutVars>
      </dgm:prSet>
      <dgm:spPr/>
    </dgm:pt>
    <dgm:pt modelId="{8149FFCD-2705-4FC5-878F-B81FB0C7977F}" type="pres">
      <dgm:prSet presAssocID="{5F7100EF-FF50-4844-A74F-D6E2A5674CEC}" presName="spacer" presStyleCnt="0"/>
      <dgm:spPr/>
    </dgm:pt>
    <dgm:pt modelId="{AEA3282B-5CCA-4468-946A-669474918D9F}" type="pres">
      <dgm:prSet presAssocID="{D396B5E5-08D8-4EA0-9586-ED4AD7EC4614}" presName="parentText" presStyleLbl="node1" presStyleIdx="1" presStyleCnt="3">
        <dgm:presLayoutVars>
          <dgm:chMax val="0"/>
          <dgm:bulletEnabled val="1"/>
        </dgm:presLayoutVars>
      </dgm:prSet>
      <dgm:spPr/>
    </dgm:pt>
    <dgm:pt modelId="{567F6507-998D-470B-A20A-E4F8AFF9F62D}" type="pres">
      <dgm:prSet presAssocID="{E0DB9CE0-A3A8-4F9C-9CBF-DFBF8876E0EA}" presName="spacer" presStyleCnt="0"/>
      <dgm:spPr/>
    </dgm:pt>
    <dgm:pt modelId="{D85424E8-C901-4C17-B074-C75D99457621}" type="pres">
      <dgm:prSet presAssocID="{387FEEC0-6B76-45E5-A38F-0DF63AD5570D}" presName="parentText" presStyleLbl="node1" presStyleIdx="2" presStyleCnt="3">
        <dgm:presLayoutVars>
          <dgm:chMax val="0"/>
          <dgm:bulletEnabled val="1"/>
        </dgm:presLayoutVars>
      </dgm:prSet>
      <dgm:spPr/>
    </dgm:pt>
  </dgm:ptLst>
  <dgm:cxnLst>
    <dgm:cxn modelId="{654869C8-71F5-4B4F-BA3E-362199FDF556}" type="presOf" srcId="{D396B5E5-08D8-4EA0-9586-ED4AD7EC4614}" destId="{AEA3282B-5CCA-4468-946A-669474918D9F}" srcOrd="0" destOrd="0" presId="urn:microsoft.com/office/officeart/2005/8/layout/vList2"/>
    <dgm:cxn modelId="{BE0A2DD1-9A88-499E-B25B-4D9B397BEB70}" srcId="{86AB7CC8-B3C6-456E-BC78-E3129DD97104}" destId="{D396B5E5-08D8-4EA0-9586-ED4AD7EC4614}" srcOrd="1" destOrd="0" parTransId="{1007C8CC-14D7-4CD3-9777-98DA63AC3EBA}" sibTransId="{E0DB9CE0-A3A8-4F9C-9CBF-DFBF8876E0EA}"/>
    <dgm:cxn modelId="{E2B943E1-2904-4423-85A5-2E7E00F37333}" type="presOf" srcId="{6B009427-B875-47D7-A73B-6F8F3DCB7422}" destId="{E23D3617-EB96-41E0-A7B6-46E0ADC0F862}" srcOrd="0" destOrd="0" presId="urn:microsoft.com/office/officeart/2005/8/layout/vList2"/>
    <dgm:cxn modelId="{4B506EED-4176-402C-934D-18B610A57320}" type="presOf" srcId="{387FEEC0-6B76-45E5-A38F-0DF63AD5570D}" destId="{D85424E8-C901-4C17-B074-C75D99457621}" srcOrd="0" destOrd="0" presId="urn:microsoft.com/office/officeart/2005/8/layout/vList2"/>
    <dgm:cxn modelId="{8F2E73EF-DB0D-423A-BA04-36F07E8706CE}" srcId="{86AB7CC8-B3C6-456E-BC78-E3129DD97104}" destId="{6B009427-B875-47D7-A73B-6F8F3DCB7422}" srcOrd="0" destOrd="0" parTransId="{946AA007-C294-46B3-8B6F-E0BED3186B75}" sibTransId="{5F7100EF-FF50-4844-A74F-D6E2A5674CEC}"/>
    <dgm:cxn modelId="{001C96F6-1B5D-4BBF-A84B-96BE7C92EBC9}" srcId="{86AB7CC8-B3C6-456E-BC78-E3129DD97104}" destId="{387FEEC0-6B76-45E5-A38F-0DF63AD5570D}" srcOrd="2" destOrd="0" parTransId="{9AED8CC6-B921-4FCC-AB67-D5523FC8B622}" sibTransId="{BB9194DC-CCFA-4513-A08B-58D4401C00A2}"/>
    <dgm:cxn modelId="{ABABE7F7-C46D-43CA-B502-24E7CAC05731}" type="presOf" srcId="{86AB7CC8-B3C6-456E-BC78-E3129DD97104}" destId="{0FE65B2B-8370-4295-A535-F3F9BF7D064A}" srcOrd="0" destOrd="0" presId="urn:microsoft.com/office/officeart/2005/8/layout/vList2"/>
    <dgm:cxn modelId="{A99476A4-E381-44B6-AB7C-D86ABD9C3F15}" type="presParOf" srcId="{0FE65B2B-8370-4295-A535-F3F9BF7D064A}" destId="{E23D3617-EB96-41E0-A7B6-46E0ADC0F862}" srcOrd="0" destOrd="0" presId="urn:microsoft.com/office/officeart/2005/8/layout/vList2"/>
    <dgm:cxn modelId="{CA04613A-526B-4B2F-A5CD-CD13075D0A00}" type="presParOf" srcId="{0FE65B2B-8370-4295-A535-F3F9BF7D064A}" destId="{8149FFCD-2705-4FC5-878F-B81FB0C7977F}" srcOrd="1" destOrd="0" presId="urn:microsoft.com/office/officeart/2005/8/layout/vList2"/>
    <dgm:cxn modelId="{3A38177E-9533-48ED-B3D7-A93BEC545305}" type="presParOf" srcId="{0FE65B2B-8370-4295-A535-F3F9BF7D064A}" destId="{AEA3282B-5CCA-4468-946A-669474918D9F}" srcOrd="2" destOrd="0" presId="urn:microsoft.com/office/officeart/2005/8/layout/vList2"/>
    <dgm:cxn modelId="{2EC7740F-F62D-4B50-B4BB-33BB3C24B3F5}" type="presParOf" srcId="{0FE65B2B-8370-4295-A535-F3F9BF7D064A}" destId="{567F6507-998D-470B-A20A-E4F8AFF9F62D}" srcOrd="3" destOrd="0" presId="urn:microsoft.com/office/officeart/2005/8/layout/vList2"/>
    <dgm:cxn modelId="{8460D2BA-28D7-4B54-B305-09B39E519A8B}" type="presParOf" srcId="{0FE65B2B-8370-4295-A535-F3F9BF7D064A}" destId="{D85424E8-C901-4C17-B074-C75D9945762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b="1" dirty="0">
              <a:solidFill>
                <a:schemeClr val="tx1"/>
              </a:solidFill>
            </a:rPr>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b="1" dirty="0">
              <a:solidFill>
                <a:schemeClr val="tx1"/>
              </a:solidFill>
            </a:rPr>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dirty="0"/>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1" dirty="0">
              <a:solidFill>
                <a:schemeClr val="tx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003DEA-CA85-41DD-9684-0E191CA57E90}" type="doc">
      <dgm:prSet loTypeId="urn:microsoft.com/office/officeart/2005/8/layout/chevron1" loCatId="process" qsTypeId="urn:microsoft.com/office/officeart/2005/8/quickstyle/simple1" qsCatId="simple" csTypeId="urn:microsoft.com/office/officeart/2005/8/colors/accent6_5" csCatId="accent6" phldr="1"/>
      <dgm:spPr/>
    </dgm:pt>
    <dgm:pt modelId="{779CF33A-57ED-4191-BB8E-DA8AA7CB2B33}">
      <dgm:prSet phldrT="[טקסט]"/>
      <dgm:spPr/>
      <dgm:t>
        <a:bodyPr/>
        <a:lstStyle/>
        <a:p>
          <a:pPr rtl="1"/>
          <a:r>
            <a:rPr lang="he-IL" dirty="0"/>
            <a:t>איפיון ראשוני </a:t>
          </a:r>
        </a:p>
      </dgm:t>
    </dgm:pt>
    <dgm:pt modelId="{29445E9C-940C-45AB-B7EF-DD1FA2AED160}" type="parTrans" cxnId="{375A3F3F-1719-4783-AD7B-FDDD505D0E31}">
      <dgm:prSet/>
      <dgm:spPr/>
      <dgm:t>
        <a:bodyPr/>
        <a:lstStyle/>
        <a:p>
          <a:pPr rtl="1"/>
          <a:endParaRPr lang="he-IL"/>
        </a:p>
      </dgm:t>
    </dgm:pt>
    <dgm:pt modelId="{4AA23257-B633-42C0-A332-626AFAA79409}" type="sibTrans" cxnId="{375A3F3F-1719-4783-AD7B-FDDD505D0E31}">
      <dgm:prSet/>
      <dgm:spPr/>
      <dgm:t>
        <a:bodyPr/>
        <a:lstStyle/>
        <a:p>
          <a:pPr rtl="1"/>
          <a:endParaRPr lang="he-IL"/>
        </a:p>
      </dgm:t>
    </dgm:pt>
    <dgm:pt modelId="{6F3C65C6-95A3-4938-8DB6-7A25BBB36850}">
      <dgm:prSet phldrT="[טקסט]"/>
      <dgm:spPr/>
      <dgm:t>
        <a:bodyPr/>
        <a:lstStyle/>
        <a:p>
          <a:pPr rtl="1"/>
          <a:r>
            <a:rPr lang="he-IL" dirty="0"/>
            <a:t>תרשים ישויות</a:t>
          </a:r>
        </a:p>
      </dgm:t>
    </dgm:pt>
    <dgm:pt modelId="{43AA7E8B-C40A-46E4-B7FA-3C273FECF0B5}" type="parTrans" cxnId="{1C6B06B1-62B2-4003-A241-D3F3BD555C9B}">
      <dgm:prSet/>
      <dgm:spPr/>
      <dgm:t>
        <a:bodyPr/>
        <a:lstStyle/>
        <a:p>
          <a:pPr rtl="1"/>
          <a:endParaRPr lang="he-IL"/>
        </a:p>
      </dgm:t>
    </dgm:pt>
    <dgm:pt modelId="{BB190927-ACB5-4ADC-A8A1-75E48D6C6A73}" type="sibTrans" cxnId="{1C6B06B1-62B2-4003-A241-D3F3BD555C9B}">
      <dgm:prSet/>
      <dgm:spPr/>
      <dgm:t>
        <a:bodyPr/>
        <a:lstStyle/>
        <a:p>
          <a:pPr rtl="1"/>
          <a:endParaRPr lang="he-IL"/>
        </a:p>
      </dgm:t>
    </dgm:pt>
    <dgm:pt modelId="{45AD5D3C-546E-4358-A033-453ECE87FB88}">
      <dgm:prSet phldrT="[טקסט]"/>
      <dgm:spPr/>
      <dgm:t>
        <a:bodyPr/>
        <a:lstStyle/>
        <a:p>
          <a:pPr rtl="1"/>
          <a:r>
            <a:rPr lang="he-IL" b="1" dirty="0">
              <a:solidFill>
                <a:schemeClr val="tx1"/>
              </a:solidFill>
            </a:rPr>
            <a:t>מבנה טבלאות </a:t>
          </a:r>
        </a:p>
      </dgm:t>
    </dgm:pt>
    <dgm:pt modelId="{15D9A797-CC5D-4A1D-B2A3-C460F2626120}" type="parTrans" cxnId="{674159B2-CA4A-4065-B385-D3EC2DC63CDE}">
      <dgm:prSet/>
      <dgm:spPr/>
      <dgm:t>
        <a:bodyPr/>
        <a:lstStyle/>
        <a:p>
          <a:pPr rtl="1"/>
          <a:endParaRPr lang="he-IL"/>
        </a:p>
      </dgm:t>
    </dgm:pt>
    <dgm:pt modelId="{238EC22D-2B1A-40F3-B656-F1499481BBDA}" type="sibTrans" cxnId="{674159B2-CA4A-4065-B385-D3EC2DC63CDE}">
      <dgm:prSet/>
      <dgm:spPr/>
      <dgm:t>
        <a:bodyPr/>
        <a:lstStyle/>
        <a:p>
          <a:pPr rtl="1"/>
          <a:endParaRPr lang="he-IL"/>
        </a:p>
      </dgm:t>
    </dgm:pt>
    <dgm:pt modelId="{0B11893A-AF74-4FCC-BA1E-052C30C94AAD}">
      <dgm:prSet phldrT="[טקסט]"/>
      <dgm:spPr/>
      <dgm:t>
        <a:bodyPr/>
        <a:lstStyle/>
        <a:p>
          <a:pPr rtl="1"/>
          <a:r>
            <a:rPr lang="he-IL" dirty="0"/>
            <a:t>יישום טבלאות ואכלוס מסד נתונים</a:t>
          </a:r>
        </a:p>
      </dgm:t>
    </dgm:pt>
    <dgm:pt modelId="{7ACE9A75-FE8C-4761-8EE5-45D8464E69BE}" type="parTrans" cxnId="{503F8A85-75C8-4028-AF6E-EB327B6F2F70}">
      <dgm:prSet/>
      <dgm:spPr/>
      <dgm:t>
        <a:bodyPr/>
        <a:lstStyle/>
        <a:p>
          <a:pPr rtl="1"/>
          <a:endParaRPr lang="he-IL"/>
        </a:p>
      </dgm:t>
    </dgm:pt>
    <dgm:pt modelId="{143EEB74-D70F-4B37-8A22-04B4CB7DB8B1}" type="sibTrans" cxnId="{503F8A85-75C8-4028-AF6E-EB327B6F2F70}">
      <dgm:prSet/>
      <dgm:spPr/>
      <dgm:t>
        <a:bodyPr/>
        <a:lstStyle/>
        <a:p>
          <a:pPr rtl="1"/>
          <a:endParaRPr lang="he-IL"/>
        </a:p>
      </dgm:t>
    </dgm:pt>
    <dgm:pt modelId="{C8D5DF0F-6F9F-4192-8887-9A0D240042FE}">
      <dgm:prSet phldrT="[טקסט]"/>
      <dgm:spPr/>
      <dgm:t>
        <a:bodyPr/>
        <a:lstStyle/>
        <a:p>
          <a:pPr rtl="1"/>
          <a:r>
            <a:rPr lang="he-IL" dirty="0"/>
            <a:t>שאילתות</a:t>
          </a:r>
        </a:p>
      </dgm:t>
    </dgm:pt>
    <dgm:pt modelId="{DB0F90BF-B4A5-41CA-BEBA-5B32A2340540}" type="parTrans" cxnId="{DCAF23F5-FC2E-4940-BED5-D9B059D7754E}">
      <dgm:prSet/>
      <dgm:spPr/>
      <dgm:t>
        <a:bodyPr/>
        <a:lstStyle/>
        <a:p>
          <a:pPr rtl="1"/>
          <a:endParaRPr lang="he-IL"/>
        </a:p>
      </dgm:t>
    </dgm:pt>
    <dgm:pt modelId="{8CBCA202-5479-401D-A899-5B648C4FBF64}" type="sibTrans" cxnId="{DCAF23F5-FC2E-4940-BED5-D9B059D7754E}">
      <dgm:prSet/>
      <dgm:spPr/>
      <dgm:t>
        <a:bodyPr/>
        <a:lstStyle/>
        <a:p>
          <a:pPr rtl="1"/>
          <a:endParaRPr lang="he-IL"/>
        </a:p>
      </dgm:t>
    </dgm:pt>
    <dgm:pt modelId="{7E3B5DC6-CB66-40B3-AAF3-2FEB839F2001}" type="pres">
      <dgm:prSet presAssocID="{30003DEA-CA85-41DD-9684-0E191CA57E90}" presName="Name0" presStyleCnt="0">
        <dgm:presLayoutVars>
          <dgm:dir/>
          <dgm:animLvl val="lvl"/>
          <dgm:resizeHandles val="exact"/>
        </dgm:presLayoutVars>
      </dgm:prSet>
      <dgm:spPr/>
    </dgm:pt>
    <dgm:pt modelId="{B7BEFCC9-9735-4473-BB09-AAD5D90C0B1F}" type="pres">
      <dgm:prSet presAssocID="{779CF33A-57ED-4191-BB8E-DA8AA7CB2B33}" presName="parTxOnly" presStyleLbl="node1" presStyleIdx="0" presStyleCnt="5">
        <dgm:presLayoutVars>
          <dgm:chMax val="0"/>
          <dgm:chPref val="0"/>
          <dgm:bulletEnabled val="1"/>
        </dgm:presLayoutVars>
      </dgm:prSet>
      <dgm:spPr/>
    </dgm:pt>
    <dgm:pt modelId="{BCB730A2-A2A6-4C62-8B14-B791A0898DCD}" type="pres">
      <dgm:prSet presAssocID="{4AA23257-B633-42C0-A332-626AFAA79409}" presName="parTxOnlySpace" presStyleCnt="0"/>
      <dgm:spPr/>
    </dgm:pt>
    <dgm:pt modelId="{EDB49B6F-0F36-4898-9B49-166AB1FAC4C9}" type="pres">
      <dgm:prSet presAssocID="{6F3C65C6-95A3-4938-8DB6-7A25BBB36850}" presName="parTxOnly" presStyleLbl="node1" presStyleIdx="1" presStyleCnt="5">
        <dgm:presLayoutVars>
          <dgm:chMax val="0"/>
          <dgm:chPref val="0"/>
          <dgm:bulletEnabled val="1"/>
        </dgm:presLayoutVars>
      </dgm:prSet>
      <dgm:spPr/>
    </dgm:pt>
    <dgm:pt modelId="{D6EA6AFA-7882-4E1B-B4C2-B3E8EAAC9A13}" type="pres">
      <dgm:prSet presAssocID="{BB190927-ACB5-4ADC-A8A1-75E48D6C6A73}" presName="parTxOnlySpace" presStyleCnt="0"/>
      <dgm:spPr/>
    </dgm:pt>
    <dgm:pt modelId="{DBF211E9-1EDE-4B4E-85E0-00EA8056E6E7}" type="pres">
      <dgm:prSet presAssocID="{45AD5D3C-546E-4358-A033-453ECE87FB88}" presName="parTxOnly" presStyleLbl="node1" presStyleIdx="2" presStyleCnt="5">
        <dgm:presLayoutVars>
          <dgm:chMax val="0"/>
          <dgm:chPref val="0"/>
          <dgm:bulletEnabled val="1"/>
        </dgm:presLayoutVars>
      </dgm:prSet>
      <dgm:spPr/>
    </dgm:pt>
    <dgm:pt modelId="{220B2A55-BD25-4CFB-831D-86038E3D814D}" type="pres">
      <dgm:prSet presAssocID="{238EC22D-2B1A-40F3-B656-F1499481BBDA}" presName="parTxOnlySpace" presStyleCnt="0"/>
      <dgm:spPr/>
    </dgm:pt>
    <dgm:pt modelId="{DE0C70AA-16A7-4B9A-9FE3-11D60C39C5CC}" type="pres">
      <dgm:prSet presAssocID="{0B11893A-AF74-4FCC-BA1E-052C30C94AAD}" presName="parTxOnly" presStyleLbl="node1" presStyleIdx="3" presStyleCnt="5">
        <dgm:presLayoutVars>
          <dgm:chMax val="0"/>
          <dgm:chPref val="0"/>
          <dgm:bulletEnabled val="1"/>
        </dgm:presLayoutVars>
      </dgm:prSet>
      <dgm:spPr/>
    </dgm:pt>
    <dgm:pt modelId="{9B132A65-34A4-4004-8DFB-4A9EF44DDBE9}" type="pres">
      <dgm:prSet presAssocID="{143EEB74-D70F-4B37-8A22-04B4CB7DB8B1}" presName="parTxOnlySpace" presStyleCnt="0"/>
      <dgm:spPr/>
    </dgm:pt>
    <dgm:pt modelId="{22B17F42-86EA-4DE1-8142-67E4138D5F1F}" type="pres">
      <dgm:prSet presAssocID="{C8D5DF0F-6F9F-4192-8887-9A0D240042FE}" presName="parTxOnly" presStyleLbl="node1" presStyleIdx="4" presStyleCnt="5">
        <dgm:presLayoutVars>
          <dgm:chMax val="0"/>
          <dgm:chPref val="0"/>
          <dgm:bulletEnabled val="1"/>
        </dgm:presLayoutVars>
      </dgm:prSet>
      <dgm:spPr/>
    </dgm:pt>
  </dgm:ptLst>
  <dgm:cxnLst>
    <dgm:cxn modelId="{98EAE40C-B136-4851-96CF-64413393CC8E}" type="presOf" srcId="{6F3C65C6-95A3-4938-8DB6-7A25BBB36850}" destId="{EDB49B6F-0F36-4898-9B49-166AB1FAC4C9}" srcOrd="0" destOrd="0" presId="urn:microsoft.com/office/officeart/2005/8/layout/chevron1"/>
    <dgm:cxn modelId="{39F2F511-21CB-4EDA-9AD1-2C6DEC2A3B5A}" type="presOf" srcId="{C8D5DF0F-6F9F-4192-8887-9A0D240042FE}" destId="{22B17F42-86EA-4DE1-8142-67E4138D5F1F}" srcOrd="0" destOrd="0" presId="urn:microsoft.com/office/officeart/2005/8/layout/chevron1"/>
    <dgm:cxn modelId="{ABEE9314-561C-467F-A69D-22064BBED90A}" type="presOf" srcId="{779CF33A-57ED-4191-BB8E-DA8AA7CB2B33}" destId="{B7BEFCC9-9735-4473-BB09-AAD5D90C0B1F}" srcOrd="0" destOrd="0" presId="urn:microsoft.com/office/officeart/2005/8/layout/chevron1"/>
    <dgm:cxn modelId="{A60E6A18-6F44-40B4-B893-0C572EF0306C}" type="presOf" srcId="{0B11893A-AF74-4FCC-BA1E-052C30C94AAD}" destId="{DE0C70AA-16A7-4B9A-9FE3-11D60C39C5CC}" srcOrd="0" destOrd="0" presId="urn:microsoft.com/office/officeart/2005/8/layout/chevron1"/>
    <dgm:cxn modelId="{375A3F3F-1719-4783-AD7B-FDDD505D0E31}" srcId="{30003DEA-CA85-41DD-9684-0E191CA57E90}" destId="{779CF33A-57ED-4191-BB8E-DA8AA7CB2B33}" srcOrd="0" destOrd="0" parTransId="{29445E9C-940C-45AB-B7EF-DD1FA2AED160}" sibTransId="{4AA23257-B633-42C0-A332-626AFAA79409}"/>
    <dgm:cxn modelId="{503F8A85-75C8-4028-AF6E-EB327B6F2F70}" srcId="{30003DEA-CA85-41DD-9684-0E191CA57E90}" destId="{0B11893A-AF74-4FCC-BA1E-052C30C94AAD}" srcOrd="3" destOrd="0" parTransId="{7ACE9A75-FE8C-4761-8EE5-45D8464E69BE}" sibTransId="{143EEB74-D70F-4B37-8A22-04B4CB7DB8B1}"/>
    <dgm:cxn modelId="{27B28F9F-2512-4394-B435-C156A6E4BFF0}" type="presOf" srcId="{45AD5D3C-546E-4358-A033-453ECE87FB88}" destId="{DBF211E9-1EDE-4B4E-85E0-00EA8056E6E7}" srcOrd="0" destOrd="0" presId="urn:microsoft.com/office/officeart/2005/8/layout/chevron1"/>
    <dgm:cxn modelId="{1C6B06B1-62B2-4003-A241-D3F3BD555C9B}" srcId="{30003DEA-CA85-41DD-9684-0E191CA57E90}" destId="{6F3C65C6-95A3-4938-8DB6-7A25BBB36850}" srcOrd="1" destOrd="0" parTransId="{43AA7E8B-C40A-46E4-B7FA-3C273FECF0B5}" sibTransId="{BB190927-ACB5-4ADC-A8A1-75E48D6C6A73}"/>
    <dgm:cxn modelId="{674159B2-CA4A-4065-B385-D3EC2DC63CDE}" srcId="{30003DEA-CA85-41DD-9684-0E191CA57E90}" destId="{45AD5D3C-546E-4358-A033-453ECE87FB88}" srcOrd="2" destOrd="0" parTransId="{15D9A797-CC5D-4A1D-B2A3-C460F2626120}" sibTransId="{238EC22D-2B1A-40F3-B656-F1499481BBDA}"/>
    <dgm:cxn modelId="{8ECDCBD3-EEDD-4A9C-B5ED-93BC61FEFD3D}" type="presOf" srcId="{30003DEA-CA85-41DD-9684-0E191CA57E90}" destId="{7E3B5DC6-CB66-40B3-AAF3-2FEB839F2001}" srcOrd="0" destOrd="0" presId="urn:microsoft.com/office/officeart/2005/8/layout/chevron1"/>
    <dgm:cxn modelId="{DCAF23F5-FC2E-4940-BED5-D9B059D7754E}" srcId="{30003DEA-CA85-41DD-9684-0E191CA57E90}" destId="{C8D5DF0F-6F9F-4192-8887-9A0D240042FE}" srcOrd="4" destOrd="0" parTransId="{DB0F90BF-B4A5-41CA-BEBA-5B32A2340540}" sibTransId="{8CBCA202-5479-401D-A899-5B648C4FBF64}"/>
    <dgm:cxn modelId="{40DBB3F2-0321-4FDC-B90C-2A9B9FFD462E}" type="presParOf" srcId="{7E3B5DC6-CB66-40B3-AAF3-2FEB839F2001}" destId="{B7BEFCC9-9735-4473-BB09-AAD5D90C0B1F}" srcOrd="0" destOrd="0" presId="urn:microsoft.com/office/officeart/2005/8/layout/chevron1"/>
    <dgm:cxn modelId="{0BC88685-AD6E-405F-B6DF-9AF724A1DA38}" type="presParOf" srcId="{7E3B5DC6-CB66-40B3-AAF3-2FEB839F2001}" destId="{BCB730A2-A2A6-4C62-8B14-B791A0898DCD}" srcOrd="1" destOrd="0" presId="urn:microsoft.com/office/officeart/2005/8/layout/chevron1"/>
    <dgm:cxn modelId="{CA821783-1771-452A-9352-90ECB26DC117}" type="presParOf" srcId="{7E3B5DC6-CB66-40B3-AAF3-2FEB839F2001}" destId="{EDB49B6F-0F36-4898-9B49-166AB1FAC4C9}" srcOrd="2" destOrd="0" presId="urn:microsoft.com/office/officeart/2005/8/layout/chevron1"/>
    <dgm:cxn modelId="{D656ED64-EDFF-479F-AF46-59759D14920F}" type="presParOf" srcId="{7E3B5DC6-CB66-40B3-AAF3-2FEB839F2001}" destId="{D6EA6AFA-7882-4E1B-B4C2-B3E8EAAC9A13}" srcOrd="3" destOrd="0" presId="urn:microsoft.com/office/officeart/2005/8/layout/chevron1"/>
    <dgm:cxn modelId="{65138BED-0547-4CDF-9001-F332545A638B}" type="presParOf" srcId="{7E3B5DC6-CB66-40B3-AAF3-2FEB839F2001}" destId="{DBF211E9-1EDE-4B4E-85E0-00EA8056E6E7}" srcOrd="4" destOrd="0" presId="urn:microsoft.com/office/officeart/2005/8/layout/chevron1"/>
    <dgm:cxn modelId="{F244BD55-57A9-482D-B93D-3786A4827403}" type="presParOf" srcId="{7E3B5DC6-CB66-40B3-AAF3-2FEB839F2001}" destId="{220B2A55-BD25-4CFB-831D-86038E3D814D}" srcOrd="5" destOrd="0" presId="urn:microsoft.com/office/officeart/2005/8/layout/chevron1"/>
    <dgm:cxn modelId="{D2C4D7D7-28FF-4689-B3C6-DF90829BB09A}" type="presParOf" srcId="{7E3B5DC6-CB66-40B3-AAF3-2FEB839F2001}" destId="{DE0C70AA-16A7-4B9A-9FE3-11D60C39C5CC}" srcOrd="6" destOrd="0" presId="urn:microsoft.com/office/officeart/2005/8/layout/chevron1"/>
    <dgm:cxn modelId="{3A23C040-1AD6-4F2A-B154-E39CBF67A51A}" type="presParOf" srcId="{7E3B5DC6-CB66-40B3-AAF3-2FEB839F2001}" destId="{9B132A65-34A4-4004-8DFB-4A9EF44DDBE9}" srcOrd="7" destOrd="0" presId="urn:microsoft.com/office/officeart/2005/8/layout/chevron1"/>
    <dgm:cxn modelId="{05FFACCD-788A-4E76-A980-4301AFA5C8C1}" type="presParOf" srcId="{7E3B5DC6-CB66-40B3-AAF3-2FEB839F2001}" destId="{22B17F42-86EA-4DE1-8142-67E4138D5F1F}" srcOrd="8"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56" y="561471"/>
          <a:ext cx="2097076" cy="838830"/>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rtl="1">
            <a:lnSpc>
              <a:spcPct val="90000"/>
            </a:lnSpc>
            <a:spcBef>
              <a:spcPct val="0"/>
            </a:spcBef>
            <a:spcAft>
              <a:spcPct val="35000"/>
            </a:spcAft>
            <a:buNone/>
          </a:pPr>
          <a:r>
            <a:rPr lang="he-IL" sz="1700" b="1" kern="1200" dirty="0">
              <a:solidFill>
                <a:schemeClr val="tx1"/>
              </a:solidFill>
            </a:rPr>
            <a:t>איפיון ראשוני </a:t>
          </a:r>
        </a:p>
      </dsp:txBody>
      <dsp:txXfrm>
        <a:off x="421771" y="561471"/>
        <a:ext cx="1258246" cy="838830"/>
      </dsp:txXfrm>
    </dsp:sp>
    <dsp:sp modelId="{EDB49B6F-0F36-4898-9B49-166AB1FAC4C9}">
      <dsp:nvSpPr>
        <dsp:cNvPr id="0" name=""/>
        <dsp:cNvSpPr/>
      </dsp:nvSpPr>
      <dsp:spPr>
        <a:xfrm>
          <a:off x="1889725" y="561471"/>
          <a:ext cx="2097076" cy="838830"/>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rtl="1">
            <a:lnSpc>
              <a:spcPct val="90000"/>
            </a:lnSpc>
            <a:spcBef>
              <a:spcPct val="0"/>
            </a:spcBef>
            <a:spcAft>
              <a:spcPct val="35000"/>
            </a:spcAft>
            <a:buNone/>
          </a:pPr>
          <a:r>
            <a:rPr lang="he-IL" sz="1700" kern="1200" dirty="0"/>
            <a:t>תרשים ישויות</a:t>
          </a:r>
        </a:p>
      </dsp:txBody>
      <dsp:txXfrm>
        <a:off x="2309140" y="561471"/>
        <a:ext cx="1258246" cy="838830"/>
      </dsp:txXfrm>
    </dsp:sp>
    <dsp:sp modelId="{DBF211E9-1EDE-4B4E-85E0-00EA8056E6E7}">
      <dsp:nvSpPr>
        <dsp:cNvPr id="0" name=""/>
        <dsp:cNvSpPr/>
      </dsp:nvSpPr>
      <dsp:spPr>
        <a:xfrm>
          <a:off x="3777094" y="561471"/>
          <a:ext cx="2097076" cy="838830"/>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rtl="1">
            <a:lnSpc>
              <a:spcPct val="90000"/>
            </a:lnSpc>
            <a:spcBef>
              <a:spcPct val="0"/>
            </a:spcBef>
            <a:spcAft>
              <a:spcPct val="35000"/>
            </a:spcAft>
            <a:buNone/>
          </a:pPr>
          <a:r>
            <a:rPr lang="he-IL" sz="1700" kern="1200" dirty="0"/>
            <a:t>מבנה טבלאות </a:t>
          </a:r>
        </a:p>
      </dsp:txBody>
      <dsp:txXfrm>
        <a:off x="4196509" y="561471"/>
        <a:ext cx="1258246" cy="838830"/>
      </dsp:txXfrm>
    </dsp:sp>
    <dsp:sp modelId="{DE0C70AA-16A7-4B9A-9FE3-11D60C39C5CC}">
      <dsp:nvSpPr>
        <dsp:cNvPr id="0" name=""/>
        <dsp:cNvSpPr/>
      </dsp:nvSpPr>
      <dsp:spPr>
        <a:xfrm>
          <a:off x="5664463" y="561471"/>
          <a:ext cx="2097076" cy="838830"/>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rtl="1">
            <a:lnSpc>
              <a:spcPct val="90000"/>
            </a:lnSpc>
            <a:spcBef>
              <a:spcPct val="0"/>
            </a:spcBef>
            <a:spcAft>
              <a:spcPct val="35000"/>
            </a:spcAft>
            <a:buNone/>
          </a:pPr>
          <a:r>
            <a:rPr lang="he-IL" sz="1700" kern="1200" dirty="0"/>
            <a:t>יישום טבלאות ואכלוס מסד נתונים</a:t>
          </a:r>
        </a:p>
      </dsp:txBody>
      <dsp:txXfrm>
        <a:off x="6083878" y="561471"/>
        <a:ext cx="1258246" cy="838830"/>
      </dsp:txXfrm>
    </dsp:sp>
    <dsp:sp modelId="{22B17F42-86EA-4DE1-8142-67E4138D5F1F}">
      <dsp:nvSpPr>
        <dsp:cNvPr id="0" name=""/>
        <dsp:cNvSpPr/>
      </dsp:nvSpPr>
      <dsp:spPr>
        <a:xfrm>
          <a:off x="7551832" y="561471"/>
          <a:ext cx="2097076" cy="838830"/>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rtl="1">
            <a:lnSpc>
              <a:spcPct val="90000"/>
            </a:lnSpc>
            <a:spcBef>
              <a:spcPct val="0"/>
            </a:spcBef>
            <a:spcAft>
              <a:spcPct val="35000"/>
            </a:spcAft>
            <a:buNone/>
          </a:pPr>
          <a:r>
            <a:rPr lang="he-IL" sz="1700" kern="1200" dirty="0"/>
            <a:t>שאילתות</a:t>
          </a:r>
        </a:p>
      </dsp:txBody>
      <dsp:txXfrm>
        <a:off x="7971247" y="561471"/>
        <a:ext cx="1258246" cy="8388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845125" y="612994"/>
        <a:ext cx="1238338" cy="8255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845125" y="612994"/>
        <a:ext cx="1238338" cy="8255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0" kern="1200" dirty="0">
              <a:solidFill>
                <a:schemeClr val="bg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שאילתות</a:t>
          </a:r>
        </a:p>
      </dsp:txBody>
      <dsp:txXfrm>
        <a:off x="7845125" y="612994"/>
        <a:ext cx="1238338" cy="8255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0" kern="1200" dirty="0">
              <a:solidFill>
                <a:schemeClr val="bg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שאילתות</a:t>
          </a:r>
        </a:p>
      </dsp:txBody>
      <dsp:txXfrm>
        <a:off x="7845125" y="612994"/>
        <a:ext cx="1238338" cy="8255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0" kern="1200" dirty="0">
              <a:solidFill>
                <a:schemeClr val="bg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שאילתות</a:t>
          </a:r>
        </a:p>
      </dsp:txBody>
      <dsp:txXfrm>
        <a:off x="7845125" y="612994"/>
        <a:ext cx="1238338" cy="8255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0" kern="1200" dirty="0">
              <a:solidFill>
                <a:schemeClr val="bg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שאילתות</a:t>
          </a:r>
        </a:p>
      </dsp:txBody>
      <dsp:txXfrm>
        <a:off x="7845125" y="612994"/>
        <a:ext cx="1238338" cy="82555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1847" y="696910"/>
          <a:ext cx="1644313" cy="657725"/>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1">
            <a:lnSpc>
              <a:spcPct val="90000"/>
            </a:lnSpc>
            <a:spcBef>
              <a:spcPct val="0"/>
            </a:spcBef>
            <a:spcAft>
              <a:spcPct val="35000"/>
            </a:spcAft>
            <a:buNone/>
          </a:pPr>
          <a:r>
            <a:rPr lang="he-IL" sz="1300" kern="1200" dirty="0"/>
            <a:t>איפיון ראשוני </a:t>
          </a:r>
        </a:p>
      </dsp:txBody>
      <dsp:txXfrm>
        <a:off x="330710" y="696910"/>
        <a:ext cx="986588" cy="657725"/>
      </dsp:txXfrm>
    </dsp:sp>
    <dsp:sp modelId="{EDB49B6F-0F36-4898-9B49-166AB1FAC4C9}">
      <dsp:nvSpPr>
        <dsp:cNvPr id="0" name=""/>
        <dsp:cNvSpPr/>
      </dsp:nvSpPr>
      <dsp:spPr>
        <a:xfrm>
          <a:off x="1481729" y="696910"/>
          <a:ext cx="1644313" cy="657725"/>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1">
            <a:lnSpc>
              <a:spcPct val="90000"/>
            </a:lnSpc>
            <a:spcBef>
              <a:spcPct val="0"/>
            </a:spcBef>
            <a:spcAft>
              <a:spcPct val="35000"/>
            </a:spcAft>
            <a:buNone/>
          </a:pPr>
          <a:r>
            <a:rPr lang="he-IL" sz="1300" kern="1200" dirty="0"/>
            <a:t>תרשים ישויות</a:t>
          </a:r>
        </a:p>
      </dsp:txBody>
      <dsp:txXfrm>
        <a:off x="1810592" y="696910"/>
        <a:ext cx="986588" cy="657725"/>
      </dsp:txXfrm>
    </dsp:sp>
    <dsp:sp modelId="{DBF211E9-1EDE-4B4E-85E0-00EA8056E6E7}">
      <dsp:nvSpPr>
        <dsp:cNvPr id="0" name=""/>
        <dsp:cNvSpPr/>
      </dsp:nvSpPr>
      <dsp:spPr>
        <a:xfrm>
          <a:off x="2961611" y="696910"/>
          <a:ext cx="1644313" cy="657725"/>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1">
            <a:lnSpc>
              <a:spcPct val="90000"/>
            </a:lnSpc>
            <a:spcBef>
              <a:spcPct val="0"/>
            </a:spcBef>
            <a:spcAft>
              <a:spcPct val="35000"/>
            </a:spcAft>
            <a:buNone/>
          </a:pPr>
          <a:r>
            <a:rPr lang="he-IL" sz="1300" b="0" kern="1200" dirty="0">
              <a:solidFill>
                <a:schemeClr val="bg1"/>
              </a:solidFill>
            </a:rPr>
            <a:t>מבנה טבלאות </a:t>
          </a:r>
        </a:p>
      </dsp:txBody>
      <dsp:txXfrm>
        <a:off x="3290474" y="696910"/>
        <a:ext cx="986588" cy="657725"/>
      </dsp:txXfrm>
    </dsp:sp>
    <dsp:sp modelId="{DE0C70AA-16A7-4B9A-9FE3-11D60C39C5CC}">
      <dsp:nvSpPr>
        <dsp:cNvPr id="0" name=""/>
        <dsp:cNvSpPr/>
      </dsp:nvSpPr>
      <dsp:spPr>
        <a:xfrm>
          <a:off x="4441493" y="696910"/>
          <a:ext cx="1644313" cy="657725"/>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1">
            <a:lnSpc>
              <a:spcPct val="90000"/>
            </a:lnSpc>
            <a:spcBef>
              <a:spcPct val="0"/>
            </a:spcBef>
            <a:spcAft>
              <a:spcPct val="35000"/>
            </a:spcAft>
            <a:buNone/>
          </a:pPr>
          <a:r>
            <a:rPr lang="he-IL" sz="1300" kern="1200" dirty="0"/>
            <a:t>יישום טבלאות ואכלוס מסד נתונים</a:t>
          </a:r>
        </a:p>
      </dsp:txBody>
      <dsp:txXfrm>
        <a:off x="4770356" y="696910"/>
        <a:ext cx="986588" cy="657725"/>
      </dsp:txXfrm>
    </dsp:sp>
    <dsp:sp modelId="{22B17F42-86EA-4DE1-8142-67E4138D5F1F}">
      <dsp:nvSpPr>
        <dsp:cNvPr id="0" name=""/>
        <dsp:cNvSpPr/>
      </dsp:nvSpPr>
      <dsp:spPr>
        <a:xfrm>
          <a:off x="5921375" y="696910"/>
          <a:ext cx="1644313" cy="657725"/>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rtl="1">
            <a:lnSpc>
              <a:spcPct val="90000"/>
            </a:lnSpc>
            <a:spcBef>
              <a:spcPct val="0"/>
            </a:spcBef>
            <a:spcAft>
              <a:spcPct val="35000"/>
            </a:spcAft>
            <a:buNone/>
          </a:pPr>
          <a:r>
            <a:rPr lang="he-IL" sz="1300" b="1" kern="1200" dirty="0">
              <a:solidFill>
                <a:schemeClr val="tx1"/>
              </a:solidFill>
            </a:rPr>
            <a:t>שאילתות</a:t>
          </a:r>
        </a:p>
      </dsp:txBody>
      <dsp:txXfrm>
        <a:off x="6250238" y="696910"/>
        <a:ext cx="986588" cy="6577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0" kern="1200" dirty="0">
              <a:solidFill>
                <a:schemeClr val="bg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שאילתות</a:t>
          </a:r>
        </a:p>
      </dsp:txBody>
      <dsp:txXfrm>
        <a:off x="7845125" y="612994"/>
        <a:ext cx="1238338" cy="82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170" y="423282"/>
          <a:ext cx="1932007" cy="772803"/>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b="1" kern="1200" dirty="0">
              <a:solidFill>
                <a:schemeClr val="tx1"/>
              </a:solidFill>
            </a:rPr>
            <a:t>איפיון ראשוני </a:t>
          </a:r>
        </a:p>
      </dsp:txBody>
      <dsp:txXfrm>
        <a:off x="388572" y="423282"/>
        <a:ext cx="1159204" cy="772803"/>
      </dsp:txXfrm>
    </dsp:sp>
    <dsp:sp modelId="{EDB49B6F-0F36-4898-9B49-166AB1FAC4C9}">
      <dsp:nvSpPr>
        <dsp:cNvPr id="0" name=""/>
        <dsp:cNvSpPr/>
      </dsp:nvSpPr>
      <dsp:spPr>
        <a:xfrm>
          <a:off x="1740977" y="423282"/>
          <a:ext cx="1932007" cy="772803"/>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תרשים ישויות</a:t>
          </a:r>
        </a:p>
      </dsp:txBody>
      <dsp:txXfrm>
        <a:off x="2127379" y="423282"/>
        <a:ext cx="1159204" cy="772803"/>
      </dsp:txXfrm>
    </dsp:sp>
    <dsp:sp modelId="{DBF211E9-1EDE-4B4E-85E0-00EA8056E6E7}">
      <dsp:nvSpPr>
        <dsp:cNvPr id="0" name=""/>
        <dsp:cNvSpPr/>
      </dsp:nvSpPr>
      <dsp:spPr>
        <a:xfrm>
          <a:off x="3479785" y="423282"/>
          <a:ext cx="1932007" cy="772803"/>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מבנה טבלאות </a:t>
          </a:r>
        </a:p>
      </dsp:txBody>
      <dsp:txXfrm>
        <a:off x="3866187" y="423282"/>
        <a:ext cx="1159204" cy="772803"/>
      </dsp:txXfrm>
    </dsp:sp>
    <dsp:sp modelId="{DE0C70AA-16A7-4B9A-9FE3-11D60C39C5CC}">
      <dsp:nvSpPr>
        <dsp:cNvPr id="0" name=""/>
        <dsp:cNvSpPr/>
      </dsp:nvSpPr>
      <dsp:spPr>
        <a:xfrm>
          <a:off x="5218592" y="423282"/>
          <a:ext cx="1932007" cy="772803"/>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יישום טבלאות ואכלוס מסד נתונים</a:t>
          </a:r>
        </a:p>
      </dsp:txBody>
      <dsp:txXfrm>
        <a:off x="5604994" y="423282"/>
        <a:ext cx="1159204" cy="772803"/>
      </dsp:txXfrm>
    </dsp:sp>
    <dsp:sp modelId="{22B17F42-86EA-4DE1-8142-67E4138D5F1F}">
      <dsp:nvSpPr>
        <dsp:cNvPr id="0" name=""/>
        <dsp:cNvSpPr/>
      </dsp:nvSpPr>
      <dsp:spPr>
        <a:xfrm>
          <a:off x="6957399" y="423282"/>
          <a:ext cx="1932007" cy="772803"/>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שאילתות</a:t>
          </a:r>
        </a:p>
      </dsp:txBody>
      <dsp:txXfrm>
        <a:off x="7343801" y="423282"/>
        <a:ext cx="1159204" cy="772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283" y="403203"/>
          <a:ext cx="2032406" cy="812962"/>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איפיון ראשוני </a:t>
          </a:r>
        </a:p>
      </dsp:txBody>
      <dsp:txXfrm>
        <a:off x="408764" y="403203"/>
        <a:ext cx="1219444" cy="812962"/>
      </dsp:txXfrm>
    </dsp:sp>
    <dsp:sp modelId="{EDB49B6F-0F36-4898-9B49-166AB1FAC4C9}">
      <dsp:nvSpPr>
        <dsp:cNvPr id="0" name=""/>
        <dsp:cNvSpPr/>
      </dsp:nvSpPr>
      <dsp:spPr>
        <a:xfrm>
          <a:off x="1831449" y="403203"/>
          <a:ext cx="2032406" cy="812962"/>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37930" y="403203"/>
        <a:ext cx="1219444" cy="812962"/>
      </dsp:txXfrm>
    </dsp:sp>
    <dsp:sp modelId="{DBF211E9-1EDE-4B4E-85E0-00EA8056E6E7}">
      <dsp:nvSpPr>
        <dsp:cNvPr id="0" name=""/>
        <dsp:cNvSpPr/>
      </dsp:nvSpPr>
      <dsp:spPr>
        <a:xfrm>
          <a:off x="3660615" y="403203"/>
          <a:ext cx="2032406" cy="812962"/>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מבנה טבלאות </a:t>
          </a:r>
        </a:p>
      </dsp:txBody>
      <dsp:txXfrm>
        <a:off x="4067096" y="403203"/>
        <a:ext cx="1219444" cy="812962"/>
      </dsp:txXfrm>
    </dsp:sp>
    <dsp:sp modelId="{DE0C70AA-16A7-4B9A-9FE3-11D60C39C5CC}">
      <dsp:nvSpPr>
        <dsp:cNvPr id="0" name=""/>
        <dsp:cNvSpPr/>
      </dsp:nvSpPr>
      <dsp:spPr>
        <a:xfrm>
          <a:off x="5489781" y="403203"/>
          <a:ext cx="2032406" cy="812962"/>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896262" y="403203"/>
        <a:ext cx="1219444" cy="812962"/>
      </dsp:txXfrm>
    </dsp:sp>
    <dsp:sp modelId="{22B17F42-86EA-4DE1-8142-67E4138D5F1F}">
      <dsp:nvSpPr>
        <dsp:cNvPr id="0" name=""/>
        <dsp:cNvSpPr/>
      </dsp:nvSpPr>
      <dsp:spPr>
        <a:xfrm>
          <a:off x="7318947" y="403203"/>
          <a:ext cx="2032406" cy="812962"/>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725428" y="403203"/>
        <a:ext cx="1219444" cy="812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283" y="403203"/>
          <a:ext cx="2032406" cy="812962"/>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איפיון ראשוני </a:t>
          </a:r>
        </a:p>
      </dsp:txBody>
      <dsp:txXfrm>
        <a:off x="408764" y="403203"/>
        <a:ext cx="1219444" cy="812962"/>
      </dsp:txXfrm>
    </dsp:sp>
    <dsp:sp modelId="{EDB49B6F-0F36-4898-9B49-166AB1FAC4C9}">
      <dsp:nvSpPr>
        <dsp:cNvPr id="0" name=""/>
        <dsp:cNvSpPr/>
      </dsp:nvSpPr>
      <dsp:spPr>
        <a:xfrm>
          <a:off x="1831449" y="403203"/>
          <a:ext cx="2032406" cy="812962"/>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37930" y="403203"/>
        <a:ext cx="1219444" cy="812962"/>
      </dsp:txXfrm>
    </dsp:sp>
    <dsp:sp modelId="{DBF211E9-1EDE-4B4E-85E0-00EA8056E6E7}">
      <dsp:nvSpPr>
        <dsp:cNvPr id="0" name=""/>
        <dsp:cNvSpPr/>
      </dsp:nvSpPr>
      <dsp:spPr>
        <a:xfrm>
          <a:off x="3660615" y="403203"/>
          <a:ext cx="2032406" cy="812962"/>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מבנה טבלאות </a:t>
          </a:r>
        </a:p>
      </dsp:txBody>
      <dsp:txXfrm>
        <a:off x="4067096" y="403203"/>
        <a:ext cx="1219444" cy="812962"/>
      </dsp:txXfrm>
    </dsp:sp>
    <dsp:sp modelId="{DE0C70AA-16A7-4B9A-9FE3-11D60C39C5CC}">
      <dsp:nvSpPr>
        <dsp:cNvPr id="0" name=""/>
        <dsp:cNvSpPr/>
      </dsp:nvSpPr>
      <dsp:spPr>
        <a:xfrm>
          <a:off x="5489781" y="403203"/>
          <a:ext cx="2032406" cy="812962"/>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896262" y="403203"/>
        <a:ext cx="1219444" cy="812962"/>
      </dsp:txXfrm>
    </dsp:sp>
    <dsp:sp modelId="{22B17F42-86EA-4DE1-8142-67E4138D5F1F}">
      <dsp:nvSpPr>
        <dsp:cNvPr id="0" name=""/>
        <dsp:cNvSpPr/>
      </dsp:nvSpPr>
      <dsp:spPr>
        <a:xfrm>
          <a:off x="7318947" y="403203"/>
          <a:ext cx="2032406" cy="812962"/>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725428" y="403203"/>
        <a:ext cx="1219444" cy="812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D3617-EB96-41E0-A7B6-46E0ADC0F862}">
      <dsp:nvSpPr>
        <dsp:cNvPr id="0" name=""/>
        <dsp:cNvSpPr/>
      </dsp:nvSpPr>
      <dsp:spPr>
        <a:xfrm>
          <a:off x="0" y="41684"/>
          <a:ext cx="6371331" cy="1673100"/>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e-IL" sz="2000" b="1" u="sng" kern="1200" dirty="0">
              <a:solidFill>
                <a:schemeClr val="tx1"/>
              </a:solidFill>
            </a:rPr>
            <a:t>ישות חלשה- </a:t>
          </a:r>
          <a:br>
            <a:rPr lang="en-US" sz="2000" b="1" u="sng" kern="1200" dirty="0">
              <a:solidFill>
                <a:schemeClr val="tx1"/>
              </a:solidFill>
            </a:rPr>
          </a:br>
          <a:r>
            <a:rPr lang="he-IL" sz="2000" kern="1200" dirty="0" err="1">
              <a:solidFill>
                <a:schemeClr val="tx1"/>
              </a:solidFill>
            </a:rPr>
            <a:t>היישות</a:t>
          </a:r>
          <a:r>
            <a:rPr lang="he-IL" sz="2000" kern="1200" dirty="0">
              <a:solidFill>
                <a:schemeClr val="tx1"/>
              </a:solidFill>
            </a:rPr>
            <a:t> החלשה בתרשים שלנו היא עובד בבית המרקחת – אם לא יהיה בית מרקחת, אנחנו לא נתעניין בעובד. כלומר בלי בית המרקחת, העובד אינו רלוונטי למסד שלנו. בנוסף אין עוד דרך להגיע אל העובד חוץ מבית המרקחת, הוא לא מחובר לכלום.</a:t>
          </a:r>
          <a:endParaRPr lang="en-US" sz="2000" kern="1200" dirty="0">
            <a:solidFill>
              <a:schemeClr val="tx1"/>
            </a:solidFill>
          </a:endParaRPr>
        </a:p>
      </dsp:txBody>
      <dsp:txXfrm>
        <a:off x="81674" y="123358"/>
        <a:ext cx="6207983" cy="1509752"/>
      </dsp:txXfrm>
    </dsp:sp>
    <dsp:sp modelId="{AEA3282B-5CCA-4468-946A-669474918D9F}">
      <dsp:nvSpPr>
        <dsp:cNvPr id="0" name=""/>
        <dsp:cNvSpPr/>
      </dsp:nvSpPr>
      <dsp:spPr>
        <a:xfrm>
          <a:off x="0" y="1901984"/>
          <a:ext cx="6371331" cy="1673100"/>
        </a:xfrm>
        <a:prstGeom prst="roundRect">
          <a:avLst/>
        </a:prstGeom>
        <a:gradFill rotWithShape="0">
          <a:gsLst>
            <a:gs pos="0">
              <a:schemeClr val="accent5">
                <a:hueOff val="7693906"/>
                <a:satOff val="-2748"/>
                <a:lumOff val="4412"/>
                <a:alphaOff val="0"/>
                <a:tint val="94000"/>
                <a:satMod val="100000"/>
                <a:lumMod val="108000"/>
              </a:schemeClr>
            </a:gs>
            <a:gs pos="50000">
              <a:schemeClr val="accent5">
                <a:hueOff val="7693906"/>
                <a:satOff val="-2748"/>
                <a:lumOff val="4412"/>
                <a:alphaOff val="0"/>
                <a:tint val="98000"/>
                <a:shade val="100000"/>
                <a:satMod val="100000"/>
                <a:lumMod val="100000"/>
              </a:schemeClr>
            </a:gs>
            <a:gs pos="100000">
              <a:schemeClr val="accent5">
                <a:hueOff val="7693906"/>
                <a:satOff val="-2748"/>
                <a:lumOff val="441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e-IL" sz="1800" b="1" u="sng" kern="1200" dirty="0">
              <a:solidFill>
                <a:schemeClr val="tx1"/>
              </a:solidFill>
            </a:rPr>
            <a:t>י</a:t>
          </a:r>
          <a:r>
            <a:rPr lang="he-IL" sz="2000" b="1" u="sng" kern="1200" dirty="0">
              <a:solidFill>
                <a:schemeClr val="tx1"/>
              </a:solidFill>
              <a:cs typeface="+mn-cs"/>
            </a:rPr>
            <a:t>רושה-</a:t>
          </a:r>
          <a:br>
            <a:rPr lang="en-US" sz="2000" b="1" u="sng" kern="1200" dirty="0">
              <a:solidFill>
                <a:schemeClr val="tx1"/>
              </a:solidFill>
              <a:cs typeface="+mn-cs"/>
            </a:rPr>
          </a:br>
          <a:r>
            <a:rPr lang="he-IL" sz="2000" b="1" u="sng" kern="1200" dirty="0">
              <a:solidFill>
                <a:schemeClr val="tx1"/>
              </a:solidFill>
              <a:cs typeface="+mn-cs"/>
            </a:rPr>
            <a:t> </a:t>
          </a:r>
          <a:r>
            <a:rPr lang="he-IL" sz="2000" kern="1200" dirty="0">
              <a:solidFill>
                <a:schemeClr val="tx1"/>
              </a:solidFill>
              <a:cs typeface="+mn-cs"/>
            </a:rPr>
            <a:t>לקוח יכול להיות גם לקוח בעל אלרגיה. ללקוח עם אלרגיה יהיו את התכונות של הלקוח הרגיל ועוד תכונות שמייחדות אותו כגון סוג האלרגיה והאם יש לו הצהרת בריאות.</a:t>
          </a:r>
          <a:endParaRPr lang="en-US" sz="1800" kern="1200" dirty="0">
            <a:solidFill>
              <a:schemeClr val="tx1"/>
            </a:solidFill>
            <a:cs typeface="+mn-cs"/>
          </a:endParaRPr>
        </a:p>
      </dsp:txBody>
      <dsp:txXfrm>
        <a:off x="81674" y="1983658"/>
        <a:ext cx="6207983" cy="1509752"/>
      </dsp:txXfrm>
    </dsp:sp>
    <dsp:sp modelId="{D85424E8-C901-4C17-B074-C75D99457621}">
      <dsp:nvSpPr>
        <dsp:cNvPr id="0" name=""/>
        <dsp:cNvSpPr/>
      </dsp:nvSpPr>
      <dsp:spPr>
        <a:xfrm>
          <a:off x="0" y="3762284"/>
          <a:ext cx="6371331" cy="1673100"/>
        </a:xfrm>
        <a:prstGeom prst="round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e-IL" sz="2000" b="1" u="sng" kern="1200" dirty="0" err="1">
              <a:solidFill>
                <a:schemeClr val="tx1"/>
              </a:solidFill>
            </a:rPr>
            <a:t>אגרגציה</a:t>
          </a:r>
          <a:r>
            <a:rPr lang="he-IL" sz="2000" b="1" u="sng" kern="1200" dirty="0">
              <a:solidFill>
                <a:schemeClr val="tx1"/>
              </a:solidFill>
            </a:rPr>
            <a:t>-</a:t>
          </a:r>
          <a:br>
            <a:rPr lang="en-US" sz="2000" b="1" u="sng" kern="1200" dirty="0">
              <a:solidFill>
                <a:schemeClr val="tx1"/>
              </a:solidFill>
            </a:rPr>
          </a:br>
          <a:r>
            <a:rPr lang="he-IL" sz="2000" kern="1200" dirty="0">
              <a:solidFill>
                <a:schemeClr val="tx1"/>
              </a:solidFill>
            </a:rPr>
            <a:t> המרשם נוצר </a:t>
          </a:r>
          <a:r>
            <a:rPr lang="he-IL" sz="2000" b="1" kern="1200" dirty="0">
              <a:solidFill>
                <a:schemeClr val="tx1"/>
              </a:solidFill>
            </a:rPr>
            <a:t>בעקבות </a:t>
          </a:r>
          <a:r>
            <a:rPr lang="he-IL" sz="2000" kern="1200" dirty="0">
              <a:solidFill>
                <a:schemeClr val="tx1"/>
              </a:solidFill>
            </a:rPr>
            <a:t>הפגישה בין הלקוח והיועץ. קבלת המרשם לא יכולה להיות שדה של כל אחד מהטבלאות (הלקוח והיועץ) בנפרד, מפני שהוא תולדה מהפגישה של שניהם ביחד. כלומר, על כל לקוח שיש לו יועץ, יש מרשם.</a:t>
          </a:r>
          <a:endParaRPr lang="en-US" sz="2000" kern="1200" dirty="0">
            <a:solidFill>
              <a:schemeClr val="tx1"/>
            </a:solidFill>
          </a:endParaRPr>
        </a:p>
      </dsp:txBody>
      <dsp:txXfrm>
        <a:off x="81674" y="3843958"/>
        <a:ext cx="6207983" cy="15097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283" y="403203"/>
          <a:ext cx="2032406" cy="812962"/>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איפיון ראשוני </a:t>
          </a:r>
        </a:p>
      </dsp:txBody>
      <dsp:txXfrm>
        <a:off x="408764" y="403203"/>
        <a:ext cx="1219444" cy="812962"/>
      </dsp:txXfrm>
    </dsp:sp>
    <dsp:sp modelId="{EDB49B6F-0F36-4898-9B49-166AB1FAC4C9}">
      <dsp:nvSpPr>
        <dsp:cNvPr id="0" name=""/>
        <dsp:cNvSpPr/>
      </dsp:nvSpPr>
      <dsp:spPr>
        <a:xfrm>
          <a:off x="1831449" y="403203"/>
          <a:ext cx="2032406" cy="812962"/>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37930" y="403203"/>
        <a:ext cx="1219444" cy="812962"/>
      </dsp:txXfrm>
    </dsp:sp>
    <dsp:sp modelId="{DBF211E9-1EDE-4B4E-85E0-00EA8056E6E7}">
      <dsp:nvSpPr>
        <dsp:cNvPr id="0" name=""/>
        <dsp:cNvSpPr/>
      </dsp:nvSpPr>
      <dsp:spPr>
        <a:xfrm>
          <a:off x="3660615" y="403203"/>
          <a:ext cx="2032406" cy="812962"/>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מבנה טבלאות </a:t>
          </a:r>
        </a:p>
      </dsp:txBody>
      <dsp:txXfrm>
        <a:off x="4067096" y="403203"/>
        <a:ext cx="1219444" cy="812962"/>
      </dsp:txXfrm>
    </dsp:sp>
    <dsp:sp modelId="{DE0C70AA-16A7-4B9A-9FE3-11D60C39C5CC}">
      <dsp:nvSpPr>
        <dsp:cNvPr id="0" name=""/>
        <dsp:cNvSpPr/>
      </dsp:nvSpPr>
      <dsp:spPr>
        <a:xfrm>
          <a:off x="5489781" y="403203"/>
          <a:ext cx="2032406" cy="812962"/>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896262" y="403203"/>
        <a:ext cx="1219444" cy="812962"/>
      </dsp:txXfrm>
    </dsp:sp>
    <dsp:sp modelId="{22B17F42-86EA-4DE1-8142-67E4138D5F1F}">
      <dsp:nvSpPr>
        <dsp:cNvPr id="0" name=""/>
        <dsp:cNvSpPr/>
      </dsp:nvSpPr>
      <dsp:spPr>
        <a:xfrm>
          <a:off x="7318947" y="403203"/>
          <a:ext cx="2032406" cy="812962"/>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725428" y="403203"/>
        <a:ext cx="1219444" cy="812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136" y="597818"/>
          <a:ext cx="1901704" cy="760681"/>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איפיון ראשוני </a:t>
          </a:r>
        </a:p>
      </dsp:txBody>
      <dsp:txXfrm>
        <a:off x="382477" y="597818"/>
        <a:ext cx="1141023" cy="760681"/>
      </dsp:txXfrm>
    </dsp:sp>
    <dsp:sp modelId="{EDB49B6F-0F36-4898-9B49-166AB1FAC4C9}">
      <dsp:nvSpPr>
        <dsp:cNvPr id="0" name=""/>
        <dsp:cNvSpPr/>
      </dsp:nvSpPr>
      <dsp:spPr>
        <a:xfrm>
          <a:off x="1713670" y="597818"/>
          <a:ext cx="1901704" cy="760681"/>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b="1" kern="1200" dirty="0">
              <a:solidFill>
                <a:schemeClr val="tx1"/>
              </a:solidFill>
            </a:rPr>
            <a:t>תרשים ישויות</a:t>
          </a:r>
        </a:p>
      </dsp:txBody>
      <dsp:txXfrm>
        <a:off x="2094011" y="597818"/>
        <a:ext cx="1141023" cy="760681"/>
      </dsp:txXfrm>
    </dsp:sp>
    <dsp:sp modelId="{DBF211E9-1EDE-4B4E-85E0-00EA8056E6E7}">
      <dsp:nvSpPr>
        <dsp:cNvPr id="0" name=""/>
        <dsp:cNvSpPr/>
      </dsp:nvSpPr>
      <dsp:spPr>
        <a:xfrm>
          <a:off x="3425204" y="597818"/>
          <a:ext cx="1901704" cy="760681"/>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מבנה טבלאות </a:t>
          </a:r>
        </a:p>
      </dsp:txBody>
      <dsp:txXfrm>
        <a:off x="3805545" y="597818"/>
        <a:ext cx="1141023" cy="760681"/>
      </dsp:txXfrm>
    </dsp:sp>
    <dsp:sp modelId="{DE0C70AA-16A7-4B9A-9FE3-11D60C39C5CC}">
      <dsp:nvSpPr>
        <dsp:cNvPr id="0" name=""/>
        <dsp:cNvSpPr/>
      </dsp:nvSpPr>
      <dsp:spPr>
        <a:xfrm>
          <a:off x="5136738" y="597818"/>
          <a:ext cx="1901704" cy="760681"/>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יישום טבלאות ואכלוס מסד נתונים</a:t>
          </a:r>
        </a:p>
      </dsp:txBody>
      <dsp:txXfrm>
        <a:off x="5517079" y="597818"/>
        <a:ext cx="1141023" cy="760681"/>
      </dsp:txXfrm>
    </dsp:sp>
    <dsp:sp modelId="{22B17F42-86EA-4DE1-8142-67E4138D5F1F}">
      <dsp:nvSpPr>
        <dsp:cNvPr id="0" name=""/>
        <dsp:cNvSpPr/>
      </dsp:nvSpPr>
      <dsp:spPr>
        <a:xfrm>
          <a:off x="6848272" y="597818"/>
          <a:ext cx="1901704" cy="760681"/>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1">
            <a:lnSpc>
              <a:spcPct val="90000"/>
            </a:lnSpc>
            <a:spcBef>
              <a:spcPct val="0"/>
            </a:spcBef>
            <a:spcAft>
              <a:spcPct val="35000"/>
            </a:spcAft>
            <a:buNone/>
          </a:pPr>
          <a:r>
            <a:rPr lang="he-IL" sz="1500" kern="1200" dirty="0"/>
            <a:t>שאילתות</a:t>
          </a:r>
        </a:p>
      </dsp:txBody>
      <dsp:txXfrm>
        <a:off x="7228613" y="597818"/>
        <a:ext cx="1141023" cy="760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845125" y="612994"/>
        <a:ext cx="1238338" cy="8255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CC9-9735-4473-BB09-AAD5D90C0B1F}">
      <dsp:nvSpPr>
        <dsp:cNvPr id="0" name=""/>
        <dsp:cNvSpPr/>
      </dsp:nvSpPr>
      <dsp:spPr>
        <a:xfrm>
          <a:off x="2318" y="612994"/>
          <a:ext cx="2063896" cy="825558"/>
        </a:xfrm>
        <a:prstGeom prst="chevron">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איפיון ראשוני </a:t>
          </a:r>
        </a:p>
      </dsp:txBody>
      <dsp:txXfrm>
        <a:off x="415097" y="612994"/>
        <a:ext cx="1238338" cy="825558"/>
      </dsp:txXfrm>
    </dsp:sp>
    <dsp:sp modelId="{EDB49B6F-0F36-4898-9B49-166AB1FAC4C9}">
      <dsp:nvSpPr>
        <dsp:cNvPr id="0" name=""/>
        <dsp:cNvSpPr/>
      </dsp:nvSpPr>
      <dsp:spPr>
        <a:xfrm>
          <a:off x="1859825" y="612994"/>
          <a:ext cx="2063896" cy="825558"/>
        </a:xfrm>
        <a:prstGeom prst="chevron">
          <a:avLst/>
        </a:prstGeom>
        <a:solidFill>
          <a:schemeClr val="accent6">
            <a:alpha val="90000"/>
            <a:hueOff val="0"/>
            <a:satOff val="0"/>
            <a:lumOff val="0"/>
            <a:alphaOff val="-1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תרשים ישויות</a:t>
          </a:r>
        </a:p>
      </dsp:txBody>
      <dsp:txXfrm>
        <a:off x="2272604" y="612994"/>
        <a:ext cx="1238338" cy="825558"/>
      </dsp:txXfrm>
    </dsp:sp>
    <dsp:sp modelId="{DBF211E9-1EDE-4B4E-85E0-00EA8056E6E7}">
      <dsp:nvSpPr>
        <dsp:cNvPr id="0" name=""/>
        <dsp:cNvSpPr/>
      </dsp:nvSpPr>
      <dsp:spPr>
        <a:xfrm>
          <a:off x="3717332" y="612994"/>
          <a:ext cx="2063896" cy="825558"/>
        </a:xfrm>
        <a:prstGeom prst="chevron">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solidFill>
                <a:schemeClr val="tx1"/>
              </a:solidFill>
            </a:rPr>
            <a:t>מבנה טבלאות </a:t>
          </a:r>
        </a:p>
      </dsp:txBody>
      <dsp:txXfrm>
        <a:off x="4130111" y="612994"/>
        <a:ext cx="1238338" cy="825558"/>
      </dsp:txXfrm>
    </dsp:sp>
    <dsp:sp modelId="{DE0C70AA-16A7-4B9A-9FE3-11D60C39C5CC}">
      <dsp:nvSpPr>
        <dsp:cNvPr id="0" name=""/>
        <dsp:cNvSpPr/>
      </dsp:nvSpPr>
      <dsp:spPr>
        <a:xfrm>
          <a:off x="5574839" y="612994"/>
          <a:ext cx="2063896" cy="825558"/>
        </a:xfrm>
        <a:prstGeom prst="chevron">
          <a:avLst/>
        </a:prstGeom>
        <a:solidFill>
          <a:schemeClr val="accent6">
            <a:alpha val="90000"/>
            <a:hueOff val="0"/>
            <a:satOff val="0"/>
            <a:lumOff val="0"/>
            <a:alphaOff val="-3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יישום טבלאות ואכלוס מסד נתונים</a:t>
          </a:r>
        </a:p>
      </dsp:txBody>
      <dsp:txXfrm>
        <a:off x="5987618" y="612994"/>
        <a:ext cx="1238338" cy="825558"/>
      </dsp:txXfrm>
    </dsp:sp>
    <dsp:sp modelId="{22B17F42-86EA-4DE1-8142-67E4138D5F1F}">
      <dsp:nvSpPr>
        <dsp:cNvPr id="0" name=""/>
        <dsp:cNvSpPr/>
      </dsp:nvSpPr>
      <dsp:spPr>
        <a:xfrm>
          <a:off x="7432346" y="612994"/>
          <a:ext cx="2063896" cy="825558"/>
        </a:xfrm>
        <a:prstGeom prst="chevron">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kern="1200" dirty="0"/>
            <a:t>שאילתות</a:t>
          </a:r>
        </a:p>
      </dsp:txBody>
      <dsp:txXfrm>
        <a:off x="7845125" y="612994"/>
        <a:ext cx="1238338" cy="825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208922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571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236990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320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314714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95781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1841014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349513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3167056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B73335-4EAC-468E-BA64-A243DD8226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9C0F94B-8F85-4F21-9370-87CE992A419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0085FED-FCA3-450F-B148-ABDB43D88693}"/>
              </a:ext>
            </a:extLst>
          </p:cNvPr>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מציין מיקום של כותרת תחתונה 4">
            <a:extLst>
              <a:ext uri="{FF2B5EF4-FFF2-40B4-BE49-F238E27FC236}">
                <a16:creationId xmlns:a16="http://schemas.microsoft.com/office/drawing/2014/main" id="{3CFED9AB-8561-49CF-9115-3226BA75AFD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C2AEF79-D6CD-4515-81E9-5D33BC77DD2F}"/>
              </a:ext>
            </a:extLst>
          </p:cNvPr>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203830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26518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197032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18926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91091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402232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11601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363449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EFD0200-B097-4E2E-91F8-1D53B8EF6D53}" type="datetimeFigureOut">
              <a:rPr lang="he-IL" smtClean="0"/>
              <a:t>א'/אייר/תשפ"ד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036EE4D-5430-42F1-AE07-AF2C934B487B}" type="slidenum">
              <a:rPr lang="he-IL" smtClean="0"/>
              <a:t>‹#›</a:t>
            </a:fld>
            <a:endParaRPr lang="he-IL"/>
          </a:p>
        </p:txBody>
      </p:sp>
    </p:spTree>
    <p:extLst>
      <p:ext uri="{BB962C8B-B14F-4D97-AF65-F5344CB8AC3E}">
        <p14:creationId xmlns:p14="http://schemas.microsoft.com/office/powerpoint/2010/main" val="35716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EFD0200-B097-4E2E-91F8-1D53B8EF6D53}" type="datetimeFigureOut">
              <a:rPr lang="he-IL" smtClean="0"/>
              <a:t>א'/אייר/תשפ"ד</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036EE4D-5430-42F1-AE07-AF2C934B487B}" type="slidenum">
              <a:rPr lang="he-IL" smtClean="0"/>
              <a:t>‹#›</a:t>
            </a:fld>
            <a:endParaRPr lang="he-IL"/>
          </a:p>
        </p:txBody>
      </p:sp>
    </p:spTree>
    <p:extLst>
      <p:ext uri="{BB962C8B-B14F-4D97-AF65-F5344CB8AC3E}">
        <p14:creationId xmlns:p14="http://schemas.microsoft.com/office/powerpoint/2010/main" val="3444886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8.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9.png"/><Relationship Id="rId4" Type="http://schemas.openxmlformats.org/officeDocument/2006/relationships/diagramData" Target="../diagrams/data8.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3.png"/><Relationship Id="rId7" Type="http://schemas.openxmlformats.org/officeDocument/2006/relationships/diagramLayout" Target="../diagrams/layout9.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Data" Target="../diagrams/data9.xml"/><Relationship Id="rId5" Type="http://schemas.openxmlformats.org/officeDocument/2006/relationships/image" Target="../media/image11.png"/><Relationship Id="rId10" Type="http://schemas.microsoft.com/office/2007/relationships/diagramDrawing" Target="../diagrams/drawing9.xml"/><Relationship Id="rId4" Type="http://schemas.openxmlformats.org/officeDocument/2006/relationships/image" Target="../media/image10.png"/><Relationship Id="rId9" Type="http://schemas.openxmlformats.org/officeDocument/2006/relationships/diagramColors" Target="../diagrams/colors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png"/><Relationship Id="rId7" Type="http://schemas.openxmlformats.org/officeDocument/2006/relationships/diagramColors" Target="../diagrams/colors10.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0.xml"/><Relationship Id="rId11" Type="http://schemas.openxmlformats.org/officeDocument/2006/relationships/image" Target="../media/image14.png"/><Relationship Id="rId5" Type="http://schemas.openxmlformats.org/officeDocument/2006/relationships/diagramLayout" Target="../diagrams/layout10.xml"/><Relationship Id="rId10" Type="http://schemas.openxmlformats.org/officeDocument/2006/relationships/image" Target="../media/image13.png"/><Relationship Id="rId4" Type="http://schemas.openxmlformats.org/officeDocument/2006/relationships/diagramData" Target="../diagrams/data10.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3.png"/><Relationship Id="rId7" Type="http://schemas.openxmlformats.org/officeDocument/2006/relationships/diagramColors" Target="../diagrams/colors1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1.xml"/><Relationship Id="rId11" Type="http://schemas.openxmlformats.org/officeDocument/2006/relationships/image" Target="../media/image17.png"/><Relationship Id="rId5" Type="http://schemas.openxmlformats.org/officeDocument/2006/relationships/diagramLayout" Target="../diagrams/layout11.xml"/><Relationship Id="rId10" Type="http://schemas.openxmlformats.org/officeDocument/2006/relationships/image" Target="../media/image16.png"/><Relationship Id="rId4" Type="http://schemas.openxmlformats.org/officeDocument/2006/relationships/diagramData" Target="../diagrams/data11.xml"/><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0.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6.xml"/><Relationship Id="rId7" Type="http://schemas.openxmlformats.org/officeDocument/2006/relationships/image" Target="../media/image22.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7000">
              <a:srgbClr val="D8DDD9"/>
            </a:gs>
            <a:gs pos="58000">
              <a:srgbClr val="E9EBEA"/>
            </a:gs>
            <a:gs pos="100000">
              <a:srgbClr val="FAFAFA"/>
            </a:gs>
          </a:gsLst>
          <a:lin ang="6600000" scaled="0"/>
        </a:gradFill>
        <a:effectLst/>
      </p:bgPr>
    </p:bg>
    <p:spTree>
      <p:nvGrpSpPr>
        <p:cNvPr id="1" name=""/>
        <p:cNvGrpSpPr/>
        <p:nvPr/>
      </p:nvGrpSpPr>
      <p:grpSpPr>
        <a:xfrm>
          <a:off x="0" y="0"/>
          <a:ext cx="0" cy="0"/>
          <a:chOff x="0" y="0"/>
          <a:chExt cx="0" cy="0"/>
        </a:xfrm>
      </p:grpSpPr>
      <p:pic>
        <p:nvPicPr>
          <p:cNvPr id="6" name="Picture 38">
            <a:extLst>
              <a:ext uri="{FF2B5EF4-FFF2-40B4-BE49-F238E27FC236}">
                <a16:creationId xmlns:a16="http://schemas.microsoft.com/office/drawing/2014/main" id="{EAB7174F-052B-439F-A3F3-B1FE279EB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296" y="-277983"/>
            <a:ext cx="4326235" cy="1916739"/>
          </a:xfrm>
          <a:prstGeom prst="rect">
            <a:avLst/>
          </a:prstGeom>
        </p:spPr>
      </p:pic>
      <p:sp>
        <p:nvSpPr>
          <p:cNvPr id="7" name="Title 1">
            <a:extLst>
              <a:ext uri="{FF2B5EF4-FFF2-40B4-BE49-F238E27FC236}">
                <a16:creationId xmlns:a16="http://schemas.microsoft.com/office/drawing/2014/main" id="{F07A51D9-77DB-46C8-8348-308C3CB88B5D}"/>
              </a:ext>
            </a:extLst>
          </p:cNvPr>
          <p:cNvSpPr>
            <a:spLocks noGrp="1"/>
          </p:cNvSpPr>
          <p:nvPr>
            <p:ph type="ctrTitle"/>
          </p:nvPr>
        </p:nvSpPr>
        <p:spPr>
          <a:xfrm>
            <a:off x="5391788" y="1924301"/>
            <a:ext cx="8149638" cy="1220615"/>
          </a:xfrm>
          <a:ln>
            <a:noFill/>
          </a:ln>
          <a:effectLst>
            <a:outerShdw blurRad="50800" dist="38100" dir="8100000" algn="tr" rotWithShape="0">
              <a:prstClr val="black">
                <a:alpha val="40000"/>
              </a:prstClr>
            </a:outerShdw>
          </a:effectLst>
        </p:spPr>
        <p:txBody>
          <a:bodyPr anchor="ctr">
            <a:noAutofit/>
          </a:bodyPr>
          <a:lstStyle/>
          <a:p>
            <a:pPr>
              <a:lnSpc>
                <a:spcPct val="120000"/>
              </a:lnSpc>
              <a:spcBef>
                <a:spcPts val="1000"/>
              </a:spcBef>
            </a:pPr>
            <a:r>
              <a:rPr lang="he-IL" sz="4400" b="1"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ea typeface="+mn-ea"/>
                <a:cs typeface="David" panose="020E0502060401010101" pitchFamily="34" charset="-79"/>
              </a:rPr>
              <a:t>פרויקט במסדי נתונים</a:t>
            </a:r>
            <a:br>
              <a:rPr lang="en-US" sz="4400" b="1"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ea typeface="+mn-ea"/>
                <a:cs typeface="David" panose="020E0502060401010101" pitchFamily="34" charset="-79"/>
              </a:rPr>
            </a:br>
            <a:r>
              <a:rPr lang="he-IL" sz="4400" b="1"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ea typeface="+mn-ea"/>
                <a:cs typeface="David" panose="020E0502060401010101" pitchFamily="34" charset="-79"/>
              </a:rPr>
              <a:t>מספר קורס 30030 </a:t>
            </a:r>
            <a:br>
              <a:rPr lang="he-IL" sz="4400" b="1"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ea typeface="+mn-ea"/>
                <a:cs typeface="David" panose="020E0502060401010101" pitchFamily="34" charset="-79"/>
              </a:rPr>
            </a:br>
            <a:br>
              <a:rPr lang="en-US" sz="5400" dirty="0"/>
            </a:br>
            <a:endParaRPr lang="en-US" sz="4400" b="1"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ea typeface="+mn-ea"/>
              <a:cs typeface="David" panose="020E0502060401010101" pitchFamily="34" charset="-79"/>
            </a:endParaRPr>
          </a:p>
        </p:txBody>
      </p:sp>
      <p:sp>
        <p:nvSpPr>
          <p:cNvPr id="8" name="Subtitle 2">
            <a:extLst>
              <a:ext uri="{FF2B5EF4-FFF2-40B4-BE49-F238E27FC236}">
                <a16:creationId xmlns:a16="http://schemas.microsoft.com/office/drawing/2014/main" id="{F07C7F3E-2C3D-43AF-84E0-F197036867A6}"/>
              </a:ext>
            </a:extLst>
          </p:cNvPr>
          <p:cNvSpPr txBox="1">
            <a:spLocks/>
          </p:cNvSpPr>
          <p:nvPr/>
        </p:nvSpPr>
        <p:spPr>
          <a:xfrm>
            <a:off x="7725748" y="2876114"/>
            <a:ext cx="2852192" cy="718457"/>
          </a:xfrm>
          <a:prstGeom prst="rect">
            <a:avLst/>
          </a:prstGeom>
          <a:effectLst>
            <a:outerShdw blurRad="50800" dist="38100" dir="8100000" algn="tr" rotWithShape="0">
              <a:prstClr val="black">
                <a:alpha val="40000"/>
              </a:prstClr>
            </a:outerShdw>
          </a:effectLst>
        </p:spPr>
        <p:txBody>
          <a:bodyPr vert="horz" lIns="91440" tIns="45720" rIns="91440" bIns="45720" numCol="1" rtlCol="0">
            <a:normAutofit/>
            <a:scene3d>
              <a:camera prst="orthographicFront"/>
              <a:lightRig rig="threePt" dir="t"/>
            </a:scene3d>
            <a:sp3d extrusionH="57150">
              <a:bevelT w="38100" h="38100"/>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40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מגישים:</a:t>
            </a:r>
          </a:p>
        </p:txBody>
      </p:sp>
      <p:sp>
        <p:nvSpPr>
          <p:cNvPr id="9" name="Subtitle 2">
            <a:extLst>
              <a:ext uri="{FF2B5EF4-FFF2-40B4-BE49-F238E27FC236}">
                <a16:creationId xmlns:a16="http://schemas.microsoft.com/office/drawing/2014/main" id="{3F5EF1B1-5D55-4329-B243-2BF78890EE27}"/>
              </a:ext>
            </a:extLst>
          </p:cNvPr>
          <p:cNvSpPr txBox="1">
            <a:spLocks/>
          </p:cNvSpPr>
          <p:nvPr/>
        </p:nvSpPr>
        <p:spPr>
          <a:xfrm>
            <a:off x="7544451" y="4197633"/>
            <a:ext cx="4796838" cy="2660367"/>
          </a:xfrm>
          <a:prstGeom prst="rect">
            <a:avLst/>
          </a:prstGeom>
          <a:effectLst>
            <a:outerShdw blurRad="50800" dist="38100" dir="8100000" algn="tr" rotWithShape="0">
              <a:prstClr val="black">
                <a:alpha val="40000"/>
              </a:prstClr>
            </a:outerShdw>
          </a:effectLst>
        </p:spPr>
        <p:txBody>
          <a:bodyPr vert="horz" lIns="91440" tIns="45720" rIns="91440" bIns="45720" numCol="1" rtlCol="0">
            <a:normAutofit lnSpcReduction="10000"/>
            <a:scene3d>
              <a:camera prst="orthographicFront"/>
              <a:lightRig rig="threePt" dir="t"/>
            </a:scene3d>
            <a:sp3d extrusionH="57150">
              <a:bevelT w="38100" h="38100"/>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יהושע מלמד - 207865122</a:t>
            </a:r>
          </a:p>
          <a:p>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עדן שביט -322278359 </a:t>
            </a:r>
          </a:p>
          <a:p>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רואי </a:t>
            </a:r>
            <a:r>
              <a:rPr lang="he-IL" sz="3200" b="1" cap="all" spc="-100" dirty="0" err="1">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גיגי</a:t>
            </a:r>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 -  211359187</a:t>
            </a:r>
          </a:p>
          <a:p>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נעה מלול – 207304981</a:t>
            </a:r>
            <a:br>
              <a:rPr lang="en-US"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br>
            <a:r>
              <a:rPr lang="he-IL" sz="3200" b="1" cap="all" spc="-100"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יובל אביב - 318168028</a:t>
            </a:r>
          </a:p>
        </p:txBody>
      </p:sp>
      <p:pic>
        <p:nvPicPr>
          <p:cNvPr id="3" name="תמונה 2">
            <a:extLst>
              <a:ext uri="{FF2B5EF4-FFF2-40B4-BE49-F238E27FC236}">
                <a16:creationId xmlns:a16="http://schemas.microsoft.com/office/drawing/2014/main" id="{8C154BCD-F477-81D9-4818-3FB1320696F8}"/>
              </a:ext>
            </a:extLst>
          </p:cNvPr>
          <p:cNvPicPr>
            <a:picLocks noChangeAspect="1"/>
          </p:cNvPicPr>
          <p:nvPr/>
        </p:nvPicPr>
        <p:blipFill>
          <a:blip r:embed="rId3">
            <a:alphaModFix amt="80000"/>
            <a:extLst>
              <a:ext uri="{BEBA8EAE-BF5A-486C-A8C5-ECC9F3942E4B}">
                <a14:imgProps xmlns:a14="http://schemas.microsoft.com/office/drawing/2010/main">
                  <a14:imgLayer r:embed="rId4">
                    <a14:imgEffect>
                      <a14:sharpenSoften amount="1000"/>
                    </a14:imgEffect>
                  </a14:imgLayer>
                </a14:imgProps>
              </a:ext>
            </a:extLst>
          </a:blip>
          <a:stretch>
            <a:fillRect/>
          </a:stretch>
        </p:blipFill>
        <p:spPr>
          <a:xfrm>
            <a:off x="468241" y="1924301"/>
            <a:ext cx="5341231" cy="4005923"/>
          </a:xfrm>
          <a:prstGeom prst="rect">
            <a:avLst/>
          </a:prstGeom>
          <a:solidFill>
            <a:schemeClr val="accent1"/>
          </a:solidFill>
          <a:effectLst>
            <a:outerShdw blurRad="177800" dir="5400000" sx="102000" sy="102000" algn="ctr" rotWithShape="0">
              <a:srgbClr val="000000"/>
            </a:outerShdw>
          </a:effectLst>
        </p:spPr>
      </p:pic>
      <p:sp>
        <p:nvSpPr>
          <p:cNvPr id="2" name="תיבת טקסט 1">
            <a:extLst>
              <a:ext uri="{FF2B5EF4-FFF2-40B4-BE49-F238E27FC236}">
                <a16:creationId xmlns:a16="http://schemas.microsoft.com/office/drawing/2014/main" id="{E3E49345-3F45-E3BA-AB93-3E46D88D6B3F}"/>
              </a:ext>
            </a:extLst>
          </p:cNvPr>
          <p:cNvSpPr txBox="1"/>
          <p:nvPr/>
        </p:nvSpPr>
        <p:spPr>
          <a:xfrm>
            <a:off x="898849" y="6130212"/>
            <a:ext cx="5197151" cy="523220"/>
          </a:xfrm>
          <a:prstGeom prst="rect">
            <a:avLst/>
          </a:prstGeom>
          <a:noFill/>
        </p:spPr>
        <p:txBody>
          <a:bodyPr wrap="square" rtlCol="1">
            <a:spAutoFit/>
          </a:bodyPr>
          <a:lstStyle/>
          <a:p>
            <a:pPr algn="ctr"/>
            <a:r>
              <a:rPr lang="he-IL" sz="2800" b="1" cap="all" dirty="0">
                <a:ln>
                  <a:solidFill>
                    <a:schemeClr val="bg1"/>
                  </a:solidFill>
                </a:ln>
                <a:solidFill>
                  <a:schemeClr val="tx2">
                    <a:lumMod val="75000"/>
                  </a:schemeClr>
                </a:solidFill>
                <a:effectLst>
                  <a:innerShdw blurRad="63500" dist="50800" dir="13500000">
                    <a:prstClr val="black">
                      <a:alpha val="50000"/>
                    </a:prstClr>
                  </a:innerShdw>
                </a:effectLst>
                <a:latin typeface="David" panose="020E0502060401010101" pitchFamily="34" charset="-79"/>
                <a:cs typeface="David" panose="020E0502060401010101" pitchFamily="34" charset="-79"/>
              </a:rPr>
              <a:t>המחלקה להנדסת תעשייה וניהול</a:t>
            </a:r>
          </a:p>
        </p:txBody>
      </p:sp>
    </p:spTree>
    <p:extLst>
      <p:ext uri="{BB962C8B-B14F-4D97-AF65-F5344CB8AC3E}">
        <p14:creationId xmlns:p14="http://schemas.microsoft.com/office/powerpoint/2010/main" val="228458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056">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9" name="Rectangle 2058">
            <a:extLst>
              <a:ext uri="{FF2B5EF4-FFF2-40B4-BE49-F238E27FC236}">
                <a16:creationId xmlns:a16="http://schemas.microsoft.com/office/drawing/2014/main" id="{105D43D2-1490-4958-AD83-D414E891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061" name="Rounded Rectangle 10">
            <a:extLst>
              <a:ext uri="{FF2B5EF4-FFF2-40B4-BE49-F238E27FC236}">
                <a16:creationId xmlns:a16="http://schemas.microsoft.com/office/drawing/2014/main" id="{F700C3BC-7DD4-402F-8748-72D8E125B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marL="0" marR="0" lvl="0" indent="0" algn="ctr" defTabSz="4572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US" sz="3200" b="0" i="0" u="none" strike="noStrike" kern="1200" cap="all" spc="0" normalizeH="0" baseline="0" noProof="0">
              <a:ln>
                <a:noFill/>
              </a:ln>
              <a:solidFill>
                <a:prstClr val="white">
                  <a:lumMod val="50000"/>
                </a:prstClr>
              </a:solidFill>
              <a:effectLst/>
              <a:uLnTx/>
              <a:uFillTx/>
              <a:latin typeface="Tw Cen MT" panose="020B0602020104020603"/>
              <a:ea typeface="+mn-ea"/>
              <a:cs typeface="+mn-cs"/>
            </a:endParaRPr>
          </a:p>
        </p:txBody>
      </p:sp>
      <p:pic>
        <p:nvPicPr>
          <p:cNvPr id="2050" name="Picture 2" descr="האם לשים מלפפון על העיניים באמת מוריד נפיחות? - Rue Royale">
            <a:extLst>
              <a:ext uri="{FF2B5EF4-FFF2-40B4-BE49-F238E27FC236}">
                <a16:creationId xmlns:a16="http://schemas.microsoft.com/office/drawing/2014/main" id="{C59F1A23-3636-55FA-55D8-CF56A81CFF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13" r="17960" b="-3"/>
          <a:stretch/>
        </p:blipFill>
        <p:spPr bwMode="auto">
          <a:xfrm>
            <a:off x="7739933" y="1420328"/>
            <a:ext cx="3336236" cy="401471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2062">
            <a:extLst>
              <a:ext uri="{FF2B5EF4-FFF2-40B4-BE49-F238E27FC236}">
                <a16:creationId xmlns:a16="http://schemas.microsoft.com/office/drawing/2014/main" id="{F88C7E8E-4FA7-425C-A30A-4A73916FA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מלבן 50">
            <a:extLst>
              <a:ext uri="{FF2B5EF4-FFF2-40B4-BE49-F238E27FC236}">
                <a16:creationId xmlns:a16="http://schemas.microsoft.com/office/drawing/2014/main" id="{CDD667B7-E346-4DD8-BFF3-AE76B28CAB53}"/>
              </a:ext>
            </a:extLst>
          </p:cNvPr>
          <p:cNvSpPr/>
          <p:nvPr/>
        </p:nvSpPr>
        <p:spPr>
          <a:xfrm>
            <a:off x="981074" y="957486"/>
            <a:ext cx="5614603" cy="313191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he-IL" sz="4800" b="1" i="0" u="none" strike="noStrike" kern="1200" cap="all" spc="0" normalizeH="0" baseline="0" noProof="0" dirty="0">
                <a:ln/>
                <a:solidFill>
                  <a:prstClr val="black"/>
                </a:solidFill>
                <a:effectLst/>
                <a:uLnTx/>
                <a:uFillTx/>
                <a:latin typeface="Tw Cen MT" panose="020B0602020104020603"/>
                <a:ea typeface="+mn-ea"/>
                <a:cs typeface="Arial" panose="020B0604020202020204" pitchFamily="34" charset="0"/>
              </a:rPr>
              <a:t>מבנה טבלאות סופי</a:t>
            </a:r>
            <a:endParaRPr kumimoji="0" lang="en-US" sz="4800" b="1" i="0" u="none" strike="noStrike" kern="1200" cap="all" spc="0" normalizeH="0" baseline="0" noProof="0" dirty="0">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1817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כותרת 1">
            <a:extLst>
              <a:ext uri="{FF2B5EF4-FFF2-40B4-BE49-F238E27FC236}">
                <a16:creationId xmlns:a16="http://schemas.microsoft.com/office/drawing/2014/main" id="{6FA21D78-0383-57A2-4569-04886D5BBBD4}"/>
              </a:ext>
            </a:extLst>
          </p:cNvPr>
          <p:cNvSpPr>
            <a:spLocks noGrp="1"/>
          </p:cNvSpPr>
          <p:nvPr>
            <p:ph type="title"/>
          </p:nvPr>
        </p:nvSpPr>
        <p:spPr>
          <a:xfrm>
            <a:off x="2531970" y="-272767"/>
            <a:ext cx="7167439" cy="1045389"/>
          </a:xfrm>
        </p:spPr>
        <p:txBody>
          <a:bodyPr>
            <a:normAutofit/>
          </a:bodyPr>
          <a:lstStyle/>
          <a:p>
            <a:r>
              <a:rPr lang="he-IL" sz="4000" dirty="0"/>
              <a:t>מבנה טבלאי סופי </a:t>
            </a:r>
          </a:p>
        </p:txBody>
      </p:sp>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graphicFrame>
        <p:nvGraphicFramePr>
          <p:cNvPr id="4" name="מציין מיקום תוכן 3">
            <a:extLst>
              <a:ext uri="{FF2B5EF4-FFF2-40B4-BE49-F238E27FC236}">
                <a16:creationId xmlns:a16="http://schemas.microsoft.com/office/drawing/2014/main" id="{A9BE0430-1D39-BF10-2747-6022663E555D}"/>
              </a:ext>
            </a:extLst>
          </p:cNvPr>
          <p:cNvGraphicFramePr>
            <a:graphicFrameLocks noGrp="1"/>
          </p:cNvGraphicFramePr>
          <p:nvPr>
            <p:ph idx="1"/>
            <p:extLst>
              <p:ext uri="{D42A27DB-BD31-4B8C-83A1-F6EECF244321}">
                <p14:modId xmlns:p14="http://schemas.microsoft.com/office/powerpoint/2010/main" val="3480223146"/>
              </p:ext>
            </p:extLst>
          </p:nvPr>
        </p:nvGraphicFramePr>
        <p:xfrm>
          <a:off x="457201" y="4991878"/>
          <a:ext cx="9498562" cy="2051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9" name="תמונה 8">
            <a:extLst>
              <a:ext uri="{FF2B5EF4-FFF2-40B4-BE49-F238E27FC236}">
                <a16:creationId xmlns:a16="http://schemas.microsoft.com/office/drawing/2014/main" id="{AFCF2838-F270-C9A0-5200-C16CB8EB9D80}"/>
              </a:ext>
            </a:extLst>
          </p:cNvPr>
          <p:cNvPicPr>
            <a:picLocks noChangeAspect="1"/>
          </p:cNvPicPr>
          <p:nvPr/>
        </p:nvPicPr>
        <p:blipFill>
          <a:blip r:embed="rId9"/>
          <a:stretch>
            <a:fillRect/>
          </a:stretch>
        </p:blipFill>
        <p:spPr>
          <a:xfrm>
            <a:off x="2184399" y="1076509"/>
            <a:ext cx="9164320" cy="875944"/>
          </a:xfrm>
          <a:prstGeom prst="rect">
            <a:avLst/>
          </a:prstGeom>
        </p:spPr>
      </p:pic>
      <p:sp>
        <p:nvSpPr>
          <p:cNvPr id="13" name="תיבת טקסט 12">
            <a:extLst>
              <a:ext uri="{FF2B5EF4-FFF2-40B4-BE49-F238E27FC236}">
                <a16:creationId xmlns:a16="http://schemas.microsoft.com/office/drawing/2014/main" id="{9D2FBE62-BACC-C1DF-BEED-AF65E08DF0CA}"/>
              </a:ext>
            </a:extLst>
          </p:cNvPr>
          <p:cNvSpPr txBox="1"/>
          <p:nvPr/>
        </p:nvSpPr>
        <p:spPr>
          <a:xfrm>
            <a:off x="2080854" y="1929094"/>
            <a:ext cx="9250679"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התעודות זהות של הלקוחות</a:t>
            </a:r>
            <a:r>
              <a:rPr kumimoji="0" lang="he-IL"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kumimoji="0" lang="he-IL"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שם פרטי, שם משפחה, כתובת, גיל וטלפון.</a:t>
            </a:r>
            <a:r>
              <a:rPr kumimoji="0" lang="he-IL"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p>
        </p:txBody>
      </p:sp>
      <p:sp>
        <p:nvSpPr>
          <p:cNvPr id="17" name="תיבת טקסט 16">
            <a:extLst>
              <a:ext uri="{FF2B5EF4-FFF2-40B4-BE49-F238E27FC236}">
                <a16:creationId xmlns:a16="http://schemas.microsoft.com/office/drawing/2014/main" id="{C630319B-A42A-4FB1-8D6F-FE73AE69C660}"/>
              </a:ext>
            </a:extLst>
          </p:cNvPr>
          <p:cNvSpPr txBox="1"/>
          <p:nvPr/>
        </p:nvSpPr>
        <p:spPr>
          <a:xfrm>
            <a:off x="11609208" y="1095844"/>
            <a:ext cx="415823" cy="461665"/>
          </a:xfrm>
          <a:prstGeom prst="rect">
            <a:avLst/>
          </a:prstGeom>
          <a:noFill/>
        </p:spPr>
        <p:txBody>
          <a:bodyPr wrap="square">
            <a:spAutoFit/>
          </a:bodyPr>
          <a:lstStyle/>
          <a:p>
            <a:r>
              <a:rPr lang="he-IL" sz="2400" b="1" dirty="0"/>
              <a:t>1</a:t>
            </a:r>
          </a:p>
        </p:txBody>
      </p:sp>
      <p:pic>
        <p:nvPicPr>
          <p:cNvPr id="20" name="תמונה 19">
            <a:extLst>
              <a:ext uri="{FF2B5EF4-FFF2-40B4-BE49-F238E27FC236}">
                <a16:creationId xmlns:a16="http://schemas.microsoft.com/office/drawing/2014/main" id="{FCC60503-3D74-57A7-3886-2FF6C2860180}"/>
              </a:ext>
            </a:extLst>
          </p:cNvPr>
          <p:cNvPicPr>
            <a:picLocks noChangeAspect="1"/>
          </p:cNvPicPr>
          <p:nvPr/>
        </p:nvPicPr>
        <p:blipFill>
          <a:blip r:embed="rId10"/>
          <a:stretch>
            <a:fillRect/>
          </a:stretch>
        </p:blipFill>
        <p:spPr>
          <a:xfrm>
            <a:off x="2184399" y="3091236"/>
            <a:ext cx="9188525" cy="870487"/>
          </a:xfrm>
          <a:prstGeom prst="rect">
            <a:avLst/>
          </a:prstGeom>
        </p:spPr>
      </p:pic>
      <p:sp>
        <p:nvSpPr>
          <p:cNvPr id="22" name="תיבת טקסט 21">
            <a:extLst>
              <a:ext uri="{FF2B5EF4-FFF2-40B4-BE49-F238E27FC236}">
                <a16:creationId xmlns:a16="http://schemas.microsoft.com/office/drawing/2014/main" id="{3A066307-5B19-FF63-4EC3-F57AE3911EB2}"/>
              </a:ext>
            </a:extLst>
          </p:cNvPr>
          <p:cNvSpPr txBox="1"/>
          <p:nvPr/>
        </p:nvSpPr>
        <p:spPr>
          <a:xfrm>
            <a:off x="11494523" y="3185515"/>
            <a:ext cx="443499" cy="461665"/>
          </a:xfrm>
          <a:prstGeom prst="rect">
            <a:avLst/>
          </a:prstGeom>
          <a:noFill/>
        </p:spPr>
        <p:txBody>
          <a:bodyPr wrap="square">
            <a:spAutoFit/>
          </a:bodyPr>
          <a:lstStyle/>
          <a:p>
            <a:r>
              <a:rPr lang="he-IL" sz="2400" b="1" dirty="0"/>
              <a:t>2</a:t>
            </a:r>
          </a:p>
        </p:txBody>
      </p:sp>
      <p:sp>
        <p:nvSpPr>
          <p:cNvPr id="24" name="תיבת טקסט 23">
            <a:extLst>
              <a:ext uri="{FF2B5EF4-FFF2-40B4-BE49-F238E27FC236}">
                <a16:creationId xmlns:a16="http://schemas.microsoft.com/office/drawing/2014/main" id="{6A1FAA35-EBC9-DAD6-4B54-DA3C4F78881A}"/>
              </a:ext>
            </a:extLst>
          </p:cNvPr>
          <p:cNvSpPr txBox="1"/>
          <p:nvPr/>
        </p:nvSpPr>
        <p:spPr>
          <a:xfrm>
            <a:off x="3195351" y="4023176"/>
            <a:ext cx="8136182"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rPr>
              <a:t>טבלה שמציגה את </a:t>
            </a:r>
            <a:r>
              <a:rPr lang="he-IL" sz="1800" dirty="0"/>
              <a:t>מזהה היועץ של היועצים,  שם מלא, מגדר, שנות ניסיון, והתמחות.</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endParaRPr>
          </a:p>
        </p:txBody>
      </p:sp>
      <p:sp>
        <p:nvSpPr>
          <p:cNvPr id="28" name="תיבת טקסט 27">
            <a:extLst>
              <a:ext uri="{FF2B5EF4-FFF2-40B4-BE49-F238E27FC236}">
                <a16:creationId xmlns:a16="http://schemas.microsoft.com/office/drawing/2014/main" id="{6F1B50B0-14A1-E6D6-CE8C-089E64721A62}"/>
              </a:ext>
            </a:extLst>
          </p:cNvPr>
          <p:cNvSpPr txBox="1"/>
          <p:nvPr/>
        </p:nvSpPr>
        <p:spPr>
          <a:xfrm>
            <a:off x="2184399" y="626144"/>
            <a:ext cx="1858223" cy="400110"/>
          </a:xfrm>
          <a:prstGeom prst="rect">
            <a:avLst/>
          </a:prstGeom>
          <a:noFill/>
        </p:spPr>
        <p:txBody>
          <a:bodyPr wrap="square">
            <a:spAutoFit/>
          </a:bodyPr>
          <a:lstStyle/>
          <a:p>
            <a:r>
              <a:rPr lang="en-US" sz="2000" dirty="0"/>
              <a:t>CUSTOMERS</a:t>
            </a:r>
            <a:endParaRPr lang="he-IL" sz="2000" dirty="0"/>
          </a:p>
        </p:txBody>
      </p:sp>
      <p:sp>
        <p:nvSpPr>
          <p:cNvPr id="34" name="תיבת טקסט 33">
            <a:extLst>
              <a:ext uri="{FF2B5EF4-FFF2-40B4-BE49-F238E27FC236}">
                <a16:creationId xmlns:a16="http://schemas.microsoft.com/office/drawing/2014/main" id="{F8778F45-9F70-EAE2-607E-8FD6D3D5AD3F}"/>
              </a:ext>
            </a:extLst>
          </p:cNvPr>
          <p:cNvSpPr txBox="1"/>
          <p:nvPr/>
        </p:nvSpPr>
        <p:spPr>
          <a:xfrm>
            <a:off x="2184399" y="2613093"/>
            <a:ext cx="3680153" cy="400110"/>
          </a:xfrm>
          <a:prstGeom prst="rect">
            <a:avLst/>
          </a:prstGeom>
          <a:noFill/>
        </p:spPr>
        <p:txBody>
          <a:bodyPr wrap="square">
            <a:spAutoFit/>
          </a:bodyPr>
          <a:lstStyle/>
          <a:p>
            <a:r>
              <a:rPr lang="en-US" sz="2000" dirty="0"/>
              <a:t>COSMETIC CONSULANT</a:t>
            </a:r>
            <a:endParaRPr lang="he-IL" sz="2000" dirty="0"/>
          </a:p>
        </p:txBody>
      </p:sp>
    </p:spTree>
    <p:extLst>
      <p:ext uri="{BB962C8B-B14F-4D97-AF65-F5344CB8AC3E}">
        <p14:creationId xmlns:p14="http://schemas.microsoft.com/office/powerpoint/2010/main" val="215158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תיבת טקסט 4">
            <a:extLst>
              <a:ext uri="{FF2B5EF4-FFF2-40B4-BE49-F238E27FC236}">
                <a16:creationId xmlns:a16="http://schemas.microsoft.com/office/drawing/2014/main" id="{AA27748B-2DB3-D00E-D874-78699E3C9CD8}"/>
              </a:ext>
            </a:extLst>
          </p:cNvPr>
          <p:cNvSpPr txBox="1"/>
          <p:nvPr/>
        </p:nvSpPr>
        <p:spPr>
          <a:xfrm>
            <a:off x="11469991" y="1015461"/>
            <a:ext cx="421793" cy="461665"/>
          </a:xfrm>
          <a:prstGeom prst="rect">
            <a:avLst/>
          </a:prstGeom>
          <a:noFill/>
        </p:spPr>
        <p:txBody>
          <a:bodyPr wrap="square">
            <a:spAutoFit/>
          </a:bodyPr>
          <a:lstStyle/>
          <a:p>
            <a:r>
              <a:rPr lang="he-IL" sz="2400" b="1" dirty="0"/>
              <a:t>3</a:t>
            </a:r>
            <a:endParaRPr lang="he-IL" sz="2400" dirty="0"/>
          </a:p>
        </p:txBody>
      </p:sp>
      <p:pic>
        <p:nvPicPr>
          <p:cNvPr id="6" name="מציין מיקום תוכן 4">
            <a:extLst>
              <a:ext uri="{FF2B5EF4-FFF2-40B4-BE49-F238E27FC236}">
                <a16:creationId xmlns:a16="http://schemas.microsoft.com/office/drawing/2014/main" id="{9E1265F1-70D2-1B51-8961-90C9546006FC}"/>
              </a:ext>
            </a:extLst>
          </p:cNvPr>
          <p:cNvPicPr>
            <a:picLocks noGrp="1" noChangeAspect="1"/>
          </p:cNvPicPr>
          <p:nvPr>
            <p:ph idx="1"/>
          </p:nvPr>
        </p:nvPicPr>
        <p:blipFill>
          <a:blip r:embed="rId4"/>
          <a:stretch>
            <a:fillRect/>
          </a:stretch>
        </p:blipFill>
        <p:spPr>
          <a:xfrm>
            <a:off x="1393767" y="940336"/>
            <a:ext cx="9944611" cy="768389"/>
          </a:xfrm>
        </p:spPr>
      </p:pic>
      <p:sp>
        <p:nvSpPr>
          <p:cNvPr id="7" name="תיבת טקסט 6">
            <a:extLst>
              <a:ext uri="{FF2B5EF4-FFF2-40B4-BE49-F238E27FC236}">
                <a16:creationId xmlns:a16="http://schemas.microsoft.com/office/drawing/2014/main" id="{C34DCCBE-0801-D5D4-B72F-6183338CB204}"/>
              </a:ext>
            </a:extLst>
          </p:cNvPr>
          <p:cNvSpPr txBox="1"/>
          <p:nvPr/>
        </p:nvSpPr>
        <p:spPr>
          <a:xfrm>
            <a:off x="1197746" y="399124"/>
            <a:ext cx="6636917" cy="400110"/>
          </a:xfrm>
          <a:prstGeom prst="rect">
            <a:avLst/>
          </a:prstGeom>
          <a:noFill/>
        </p:spPr>
        <p:txBody>
          <a:bodyPr wrap="square">
            <a:spAutoFit/>
          </a:bodyPr>
          <a:lstStyle/>
          <a:p>
            <a:r>
              <a:rPr lang="en-US" sz="2000" dirty="0"/>
              <a:t>COSMETIC PRODUCT RECOMMEDATION</a:t>
            </a:r>
            <a:endParaRPr lang="he-IL" sz="2000" dirty="0"/>
          </a:p>
        </p:txBody>
      </p:sp>
      <p:sp>
        <p:nvSpPr>
          <p:cNvPr id="9" name="תיבת טקסט 8">
            <a:extLst>
              <a:ext uri="{FF2B5EF4-FFF2-40B4-BE49-F238E27FC236}">
                <a16:creationId xmlns:a16="http://schemas.microsoft.com/office/drawing/2014/main" id="{7B785559-A4D8-0077-0F6E-722059ACB4B1}"/>
              </a:ext>
            </a:extLst>
          </p:cNvPr>
          <p:cNvSpPr txBox="1"/>
          <p:nvPr/>
        </p:nvSpPr>
        <p:spPr>
          <a:xfrm>
            <a:off x="2088057" y="1785342"/>
            <a:ext cx="9344947" cy="1315488"/>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הקשר בין הלקוחות והיועצים (מוצר שהומלץ לאחר הפגישה) </a:t>
            </a:r>
          </a:p>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בין היתר מופיע שם:</a:t>
            </a:r>
          </a:p>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תעודת זהות של הלקוח</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lang="he-IL" cap="all" dirty="0">
                <a:solidFill>
                  <a:prstClr val="black"/>
                </a:solidFill>
                <a:latin typeface="Tw Cen MT" panose="020B0602020104020603"/>
                <a:cs typeface="Arial" panose="020B0604020202020204" pitchFamily="34" charset="0"/>
              </a:rPr>
              <a:t>מזהה יועץ</a:t>
            </a:r>
            <a:r>
              <a:rPr kumimoji="0" lang="he-IL" sz="1800"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קוד </a:t>
            </a:r>
            <a:r>
              <a:rPr lang="he-IL" cap="all" dirty="0">
                <a:solidFill>
                  <a:prstClr val="black"/>
                </a:solidFill>
                <a:latin typeface="Tw Cen MT" panose="020B0602020104020603"/>
                <a:cs typeface="Arial" panose="020B0604020202020204" pitchFamily="34" charset="0"/>
              </a:rPr>
              <a:t>מוצר</a:t>
            </a:r>
            <a:r>
              <a:rPr kumimoji="0" lang="he-IL" sz="1800"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תאריך המלצה, כמות המוצר במלאי, מספר המלצה. </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p>
        </p:txBody>
      </p:sp>
      <p:pic>
        <p:nvPicPr>
          <p:cNvPr id="11" name="תמונה 10">
            <a:extLst>
              <a:ext uri="{FF2B5EF4-FFF2-40B4-BE49-F238E27FC236}">
                <a16:creationId xmlns:a16="http://schemas.microsoft.com/office/drawing/2014/main" id="{2DF325C3-0A25-F55A-2AD5-CCAE5041D61B}"/>
              </a:ext>
            </a:extLst>
          </p:cNvPr>
          <p:cNvPicPr>
            <a:picLocks noChangeAspect="1"/>
          </p:cNvPicPr>
          <p:nvPr/>
        </p:nvPicPr>
        <p:blipFill>
          <a:blip r:embed="rId5"/>
          <a:stretch>
            <a:fillRect/>
          </a:stretch>
        </p:blipFill>
        <p:spPr>
          <a:xfrm>
            <a:off x="1549912" y="3642022"/>
            <a:ext cx="9944611" cy="635033"/>
          </a:xfrm>
          <a:prstGeom prst="rect">
            <a:avLst/>
          </a:prstGeom>
        </p:spPr>
      </p:pic>
      <p:sp>
        <p:nvSpPr>
          <p:cNvPr id="13" name="תיבת טקסט 12">
            <a:extLst>
              <a:ext uri="{FF2B5EF4-FFF2-40B4-BE49-F238E27FC236}">
                <a16:creationId xmlns:a16="http://schemas.microsoft.com/office/drawing/2014/main" id="{AB39D0FA-0BEE-8EA4-9E51-CB4B78EE9B00}"/>
              </a:ext>
            </a:extLst>
          </p:cNvPr>
          <p:cNvSpPr txBox="1"/>
          <p:nvPr/>
        </p:nvSpPr>
        <p:spPr>
          <a:xfrm>
            <a:off x="11501961" y="3739359"/>
            <a:ext cx="389823" cy="461665"/>
          </a:xfrm>
          <a:prstGeom prst="rect">
            <a:avLst/>
          </a:prstGeom>
          <a:noFill/>
        </p:spPr>
        <p:txBody>
          <a:bodyPr wrap="square">
            <a:spAutoFit/>
          </a:bodyPr>
          <a:lstStyle/>
          <a:p>
            <a:r>
              <a:rPr lang="he-IL" sz="2400" b="1" dirty="0"/>
              <a:t>4</a:t>
            </a:r>
            <a:endParaRPr lang="he-IL" sz="2400" dirty="0"/>
          </a:p>
        </p:txBody>
      </p:sp>
      <p:sp>
        <p:nvSpPr>
          <p:cNvPr id="15" name="תיבת טקסט 14">
            <a:extLst>
              <a:ext uri="{FF2B5EF4-FFF2-40B4-BE49-F238E27FC236}">
                <a16:creationId xmlns:a16="http://schemas.microsoft.com/office/drawing/2014/main" id="{F4A436E7-5F64-A69A-24BC-133F0EDC04C9}"/>
              </a:ext>
            </a:extLst>
          </p:cNvPr>
          <p:cNvSpPr txBox="1"/>
          <p:nvPr/>
        </p:nvSpPr>
        <p:spPr>
          <a:xfrm>
            <a:off x="1496931" y="3245384"/>
            <a:ext cx="1952624" cy="400110"/>
          </a:xfrm>
          <a:prstGeom prst="rect">
            <a:avLst/>
          </a:prstGeom>
          <a:noFill/>
        </p:spPr>
        <p:txBody>
          <a:bodyPr wrap="square">
            <a:spAutoFit/>
          </a:bodyPr>
          <a:lstStyle/>
          <a:p>
            <a:r>
              <a:rPr lang="en-US" sz="2000" dirty="0"/>
              <a:t>PRODUCT</a:t>
            </a:r>
            <a:endParaRPr lang="he-IL" sz="2000" dirty="0"/>
          </a:p>
        </p:txBody>
      </p:sp>
      <p:sp>
        <p:nvSpPr>
          <p:cNvPr id="17" name="תיבת טקסט 16">
            <a:extLst>
              <a:ext uri="{FF2B5EF4-FFF2-40B4-BE49-F238E27FC236}">
                <a16:creationId xmlns:a16="http://schemas.microsoft.com/office/drawing/2014/main" id="{0EA51FAD-A2B8-1052-30B5-B952115ED515}"/>
              </a:ext>
            </a:extLst>
          </p:cNvPr>
          <p:cNvSpPr txBox="1"/>
          <p:nvPr/>
        </p:nvSpPr>
        <p:spPr>
          <a:xfrm>
            <a:off x="3764765" y="4421120"/>
            <a:ext cx="7737196"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a:t>
            </a:r>
            <a:r>
              <a:rPr lang="he-IL" cap="all" dirty="0">
                <a:solidFill>
                  <a:prstClr val="black"/>
                </a:solidFill>
                <a:latin typeface="Tw Cen MT" panose="020B0602020104020603"/>
                <a:cs typeface="Arial" panose="020B0604020202020204" pitchFamily="34" charset="0"/>
              </a:rPr>
              <a:t>מזהה המוצרים, תיאור,</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מותג, מזהה חברת ייצור,  שם מוצר. </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endParaRPr>
          </a:p>
        </p:txBody>
      </p:sp>
      <p:graphicFrame>
        <p:nvGraphicFramePr>
          <p:cNvPr id="19" name="מציין מיקום תוכן 3">
            <a:extLst>
              <a:ext uri="{FF2B5EF4-FFF2-40B4-BE49-F238E27FC236}">
                <a16:creationId xmlns:a16="http://schemas.microsoft.com/office/drawing/2014/main" id="{2E8124E4-8B45-1635-59AE-54E03C85C67F}"/>
              </a:ext>
            </a:extLst>
          </p:cNvPr>
          <p:cNvGraphicFramePr>
            <a:graphicFrameLocks/>
          </p:cNvGraphicFramePr>
          <p:nvPr>
            <p:extLst>
              <p:ext uri="{D42A27DB-BD31-4B8C-83A1-F6EECF244321}">
                <p14:modId xmlns:p14="http://schemas.microsoft.com/office/powerpoint/2010/main" val="2052341973"/>
              </p:ext>
            </p:extLst>
          </p:nvPr>
        </p:nvGraphicFramePr>
        <p:xfrm>
          <a:off x="410548" y="5232843"/>
          <a:ext cx="9498562" cy="205154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0438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graphicFrame>
        <p:nvGraphicFramePr>
          <p:cNvPr id="4" name="מציין מיקום תוכן 3">
            <a:extLst>
              <a:ext uri="{FF2B5EF4-FFF2-40B4-BE49-F238E27FC236}">
                <a16:creationId xmlns:a16="http://schemas.microsoft.com/office/drawing/2014/main" id="{06A6951E-4AEB-4B1C-0512-16A5068CB447}"/>
              </a:ext>
            </a:extLst>
          </p:cNvPr>
          <p:cNvGraphicFramePr>
            <a:graphicFrameLocks/>
          </p:cNvGraphicFramePr>
          <p:nvPr>
            <p:extLst>
              <p:ext uri="{D42A27DB-BD31-4B8C-83A1-F6EECF244321}">
                <p14:modId xmlns:p14="http://schemas.microsoft.com/office/powerpoint/2010/main" val="348152000"/>
              </p:ext>
            </p:extLst>
          </p:nvPr>
        </p:nvGraphicFramePr>
        <p:xfrm>
          <a:off x="200847" y="5289993"/>
          <a:ext cx="9498562" cy="2051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מציין מיקום תוכן 2">
            <a:extLst>
              <a:ext uri="{FF2B5EF4-FFF2-40B4-BE49-F238E27FC236}">
                <a16:creationId xmlns:a16="http://schemas.microsoft.com/office/drawing/2014/main" id="{262F78BA-059D-4941-66DC-4E3A2632B705}"/>
              </a:ext>
            </a:extLst>
          </p:cNvPr>
          <p:cNvSpPr>
            <a:spLocks noGrp="1"/>
          </p:cNvSpPr>
          <p:nvPr>
            <p:ph idx="1"/>
          </p:nvPr>
        </p:nvSpPr>
        <p:spPr>
          <a:xfrm>
            <a:off x="1559265" y="279620"/>
            <a:ext cx="3337385" cy="448283"/>
          </a:xfrm>
        </p:spPr>
        <p:txBody>
          <a:bodyPr>
            <a:normAutofit/>
          </a:bodyPr>
          <a:lstStyle/>
          <a:p>
            <a:pPr marL="0" indent="0" algn="l" defTabSz="457200" rtl="0">
              <a:buNone/>
            </a:pPr>
            <a:r>
              <a:rPr lang="en-US" dirty="0"/>
              <a:t>manufacturing company</a:t>
            </a:r>
            <a:endParaRPr lang="he-IL" dirty="0"/>
          </a:p>
        </p:txBody>
      </p:sp>
      <p:pic>
        <p:nvPicPr>
          <p:cNvPr id="6" name="תמונה 5">
            <a:extLst>
              <a:ext uri="{FF2B5EF4-FFF2-40B4-BE49-F238E27FC236}">
                <a16:creationId xmlns:a16="http://schemas.microsoft.com/office/drawing/2014/main" id="{3190F94D-6C71-6C12-C56F-DC0CD9A73045}"/>
              </a:ext>
            </a:extLst>
          </p:cNvPr>
          <p:cNvPicPr>
            <a:picLocks noChangeAspect="1"/>
          </p:cNvPicPr>
          <p:nvPr/>
        </p:nvPicPr>
        <p:blipFill>
          <a:blip r:embed="rId9"/>
          <a:stretch>
            <a:fillRect/>
          </a:stretch>
        </p:blipFill>
        <p:spPr>
          <a:xfrm>
            <a:off x="1754643" y="831666"/>
            <a:ext cx="9189072" cy="534214"/>
          </a:xfrm>
          <a:prstGeom prst="rect">
            <a:avLst/>
          </a:prstGeom>
        </p:spPr>
      </p:pic>
      <p:sp>
        <p:nvSpPr>
          <p:cNvPr id="7" name="תיבת טקסט 6">
            <a:extLst>
              <a:ext uri="{FF2B5EF4-FFF2-40B4-BE49-F238E27FC236}">
                <a16:creationId xmlns:a16="http://schemas.microsoft.com/office/drawing/2014/main" id="{5BEEB768-B351-695A-FF6A-3600DA47B813}"/>
              </a:ext>
            </a:extLst>
          </p:cNvPr>
          <p:cNvSpPr txBox="1"/>
          <p:nvPr/>
        </p:nvSpPr>
        <p:spPr>
          <a:xfrm>
            <a:off x="11000903" y="852451"/>
            <a:ext cx="1182226" cy="461665"/>
          </a:xfrm>
          <a:prstGeom prst="rect">
            <a:avLst/>
          </a:prstGeom>
          <a:noFill/>
        </p:spPr>
        <p:txBody>
          <a:bodyPr wrap="square">
            <a:spAutoFit/>
          </a:bodyPr>
          <a:lstStyle/>
          <a:p>
            <a:r>
              <a:rPr lang="he-IL" sz="2400" b="1" dirty="0"/>
              <a:t>5</a:t>
            </a:r>
            <a:endParaRPr lang="he-IL" sz="2400" dirty="0"/>
          </a:p>
        </p:txBody>
      </p:sp>
      <p:sp>
        <p:nvSpPr>
          <p:cNvPr id="9" name="תיבת טקסט 8">
            <a:extLst>
              <a:ext uri="{FF2B5EF4-FFF2-40B4-BE49-F238E27FC236}">
                <a16:creationId xmlns:a16="http://schemas.microsoft.com/office/drawing/2014/main" id="{3E26A338-9B30-F616-F2C5-BAADD137935B}"/>
              </a:ext>
            </a:extLst>
          </p:cNvPr>
          <p:cNvSpPr txBox="1"/>
          <p:nvPr/>
        </p:nvSpPr>
        <p:spPr>
          <a:xfrm>
            <a:off x="4903299" y="1520458"/>
            <a:ext cx="6097604"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rPr>
              <a:t>טבלה שמציגה את </a:t>
            </a:r>
            <a:r>
              <a:rPr lang="he-IL" sz="1800" dirty="0"/>
              <a:t>מזהה החברה, שם החברה, טלפון, שם משגיח.</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endParaRPr>
          </a:p>
        </p:txBody>
      </p:sp>
      <p:sp>
        <p:nvSpPr>
          <p:cNvPr id="11" name="תיבת טקסט 10">
            <a:extLst>
              <a:ext uri="{FF2B5EF4-FFF2-40B4-BE49-F238E27FC236}">
                <a16:creationId xmlns:a16="http://schemas.microsoft.com/office/drawing/2014/main" id="{B3C22CBB-F715-855B-DDBF-3BB623BB6512}"/>
              </a:ext>
            </a:extLst>
          </p:cNvPr>
          <p:cNvSpPr txBox="1"/>
          <p:nvPr/>
        </p:nvSpPr>
        <p:spPr>
          <a:xfrm>
            <a:off x="1712063" y="1938109"/>
            <a:ext cx="1595322" cy="400110"/>
          </a:xfrm>
          <a:prstGeom prst="rect">
            <a:avLst/>
          </a:prstGeom>
          <a:noFill/>
        </p:spPr>
        <p:txBody>
          <a:bodyPr wrap="square">
            <a:spAutoFit/>
          </a:bodyPr>
          <a:lstStyle/>
          <a:p>
            <a:r>
              <a:rPr lang="en-US" sz="2000" dirty="0"/>
              <a:t>PHARMACY</a:t>
            </a:r>
            <a:endParaRPr lang="he-IL" sz="2000" dirty="0"/>
          </a:p>
        </p:txBody>
      </p:sp>
      <p:pic>
        <p:nvPicPr>
          <p:cNvPr id="13" name="תמונה 12">
            <a:extLst>
              <a:ext uri="{FF2B5EF4-FFF2-40B4-BE49-F238E27FC236}">
                <a16:creationId xmlns:a16="http://schemas.microsoft.com/office/drawing/2014/main" id="{B0785A57-94C0-3B61-8B1C-3851444B862B}"/>
              </a:ext>
            </a:extLst>
          </p:cNvPr>
          <p:cNvPicPr>
            <a:picLocks noChangeAspect="1"/>
          </p:cNvPicPr>
          <p:nvPr/>
        </p:nvPicPr>
        <p:blipFill>
          <a:blip r:embed="rId10"/>
          <a:stretch>
            <a:fillRect/>
          </a:stretch>
        </p:blipFill>
        <p:spPr>
          <a:xfrm>
            <a:off x="1712063" y="2364129"/>
            <a:ext cx="9312030" cy="514376"/>
          </a:xfrm>
          <a:prstGeom prst="rect">
            <a:avLst/>
          </a:prstGeom>
        </p:spPr>
      </p:pic>
      <p:sp>
        <p:nvSpPr>
          <p:cNvPr id="15" name="תיבת טקסט 14">
            <a:extLst>
              <a:ext uri="{FF2B5EF4-FFF2-40B4-BE49-F238E27FC236}">
                <a16:creationId xmlns:a16="http://schemas.microsoft.com/office/drawing/2014/main" id="{E1EF02E4-CC3F-4BCC-F16E-BEA63CEF7894}"/>
              </a:ext>
            </a:extLst>
          </p:cNvPr>
          <p:cNvSpPr txBox="1"/>
          <p:nvPr/>
        </p:nvSpPr>
        <p:spPr>
          <a:xfrm>
            <a:off x="11030386" y="2402317"/>
            <a:ext cx="435543" cy="461665"/>
          </a:xfrm>
          <a:prstGeom prst="rect">
            <a:avLst/>
          </a:prstGeom>
          <a:noFill/>
        </p:spPr>
        <p:txBody>
          <a:bodyPr wrap="square">
            <a:spAutoFit/>
          </a:bodyPr>
          <a:lstStyle/>
          <a:p>
            <a:r>
              <a:rPr lang="he-IL" sz="2400" b="1" dirty="0"/>
              <a:t>6</a:t>
            </a:r>
            <a:endParaRPr lang="he-IL" sz="2400" dirty="0"/>
          </a:p>
        </p:txBody>
      </p:sp>
      <p:sp>
        <p:nvSpPr>
          <p:cNvPr id="17" name="תיבת טקסט 16">
            <a:extLst>
              <a:ext uri="{FF2B5EF4-FFF2-40B4-BE49-F238E27FC236}">
                <a16:creationId xmlns:a16="http://schemas.microsoft.com/office/drawing/2014/main" id="{EFA8957A-9212-C803-DA53-53BB04BF06B1}"/>
              </a:ext>
            </a:extLst>
          </p:cNvPr>
          <p:cNvSpPr txBox="1"/>
          <p:nvPr/>
        </p:nvSpPr>
        <p:spPr>
          <a:xfrm>
            <a:off x="4903299" y="3056866"/>
            <a:ext cx="6097604"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rPr>
              <a:t>טבלה שמציגה את </a:t>
            </a:r>
            <a:r>
              <a:rPr lang="he-IL" sz="1800" dirty="0"/>
              <a:t>מזהה המרפאה, שם המרפאה, טלפון, כתובת.</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endParaRPr>
          </a:p>
        </p:txBody>
      </p:sp>
      <p:pic>
        <p:nvPicPr>
          <p:cNvPr id="19" name="תמונה 18">
            <a:extLst>
              <a:ext uri="{FF2B5EF4-FFF2-40B4-BE49-F238E27FC236}">
                <a16:creationId xmlns:a16="http://schemas.microsoft.com/office/drawing/2014/main" id="{FD23EC5F-1CBC-C45C-6D91-A4819218C605}"/>
              </a:ext>
            </a:extLst>
          </p:cNvPr>
          <p:cNvPicPr>
            <a:picLocks noChangeAspect="1"/>
          </p:cNvPicPr>
          <p:nvPr/>
        </p:nvPicPr>
        <p:blipFill>
          <a:blip r:embed="rId11"/>
          <a:stretch>
            <a:fillRect/>
          </a:stretch>
        </p:blipFill>
        <p:spPr>
          <a:xfrm>
            <a:off x="1609300" y="3861430"/>
            <a:ext cx="9334415" cy="671215"/>
          </a:xfrm>
          <a:prstGeom prst="rect">
            <a:avLst/>
          </a:prstGeom>
        </p:spPr>
      </p:pic>
      <p:sp>
        <p:nvSpPr>
          <p:cNvPr id="20" name="תיבת טקסט 19">
            <a:extLst>
              <a:ext uri="{FF2B5EF4-FFF2-40B4-BE49-F238E27FC236}">
                <a16:creationId xmlns:a16="http://schemas.microsoft.com/office/drawing/2014/main" id="{B70C2BE2-182A-79EE-7250-5ACB7631A15E}"/>
              </a:ext>
            </a:extLst>
          </p:cNvPr>
          <p:cNvSpPr txBox="1"/>
          <p:nvPr/>
        </p:nvSpPr>
        <p:spPr>
          <a:xfrm>
            <a:off x="11085804" y="3900711"/>
            <a:ext cx="397042" cy="461665"/>
          </a:xfrm>
          <a:prstGeom prst="rect">
            <a:avLst/>
          </a:prstGeom>
          <a:noFill/>
        </p:spPr>
        <p:txBody>
          <a:bodyPr wrap="square">
            <a:spAutoFit/>
          </a:bodyPr>
          <a:lstStyle/>
          <a:p>
            <a:r>
              <a:rPr lang="he-IL" sz="2400" b="1" dirty="0"/>
              <a:t>7</a:t>
            </a:r>
            <a:endParaRPr lang="he-IL" sz="2400" dirty="0"/>
          </a:p>
        </p:txBody>
      </p:sp>
      <p:sp>
        <p:nvSpPr>
          <p:cNvPr id="21" name="תיבת טקסט 20">
            <a:extLst>
              <a:ext uri="{FF2B5EF4-FFF2-40B4-BE49-F238E27FC236}">
                <a16:creationId xmlns:a16="http://schemas.microsoft.com/office/drawing/2014/main" id="{5E538458-0573-5AE3-000E-E5ACEAE02B8C}"/>
              </a:ext>
            </a:extLst>
          </p:cNvPr>
          <p:cNvSpPr txBox="1"/>
          <p:nvPr/>
        </p:nvSpPr>
        <p:spPr>
          <a:xfrm>
            <a:off x="1828801" y="4566964"/>
            <a:ext cx="9227082" cy="1187248"/>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rPr>
              <a:t>טבלה שמציגה את </a:t>
            </a:r>
            <a:r>
              <a:rPr kumimoji="0" lang="he-IL" i="0" u="none" strike="noStrike" kern="1200" cap="all" spc="0" normalizeH="0" baseline="0" noProof="0" dirty="0">
                <a:ln>
                  <a:noFill/>
                </a:ln>
                <a:solidFill>
                  <a:prstClr val="black"/>
                </a:solidFill>
                <a:effectLst/>
                <a:uLnTx/>
                <a:uFillTx/>
                <a:latin typeface="Tw Cen MT" panose="020B0602020104020603"/>
                <a:ea typeface="+mn-ea"/>
              </a:rPr>
              <a:t>הקשר בין</a:t>
            </a:r>
            <a:r>
              <a:rPr lang="he-IL" sz="1800" dirty="0"/>
              <a:t> המרפאה לבין החברה המייצרת</a:t>
            </a:r>
            <a:r>
              <a:rPr lang="he-IL" dirty="0"/>
              <a:t> </a:t>
            </a:r>
            <a:r>
              <a:rPr lang="he-IL" sz="1800" dirty="0"/>
              <a:t>(הקשר מתבטא בחוזה ביניהם)</a:t>
            </a:r>
            <a:r>
              <a:rPr lang="he-IL" dirty="0"/>
              <a:t>.</a:t>
            </a:r>
          </a:p>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lang="he-IL" dirty="0"/>
              <a:t>בין היתר מופיע שם:</a:t>
            </a:r>
            <a:br>
              <a:rPr lang="en-US" dirty="0"/>
            </a:br>
            <a:r>
              <a:rPr lang="he-IL" dirty="0"/>
              <a:t>מזהה</a:t>
            </a:r>
            <a:r>
              <a:rPr lang="he-IL" sz="1800" dirty="0"/>
              <a:t> המרפאה, שם החברה המייצרת</a:t>
            </a:r>
            <a:r>
              <a:rPr lang="he-IL" dirty="0"/>
              <a:t>, תאריך תחילה וסיום של החוזה</a:t>
            </a:r>
            <a:r>
              <a:rPr lang="he-IL" sz="1800" dirty="0"/>
              <a:t>.</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endParaRPr>
          </a:p>
        </p:txBody>
      </p:sp>
      <p:sp>
        <p:nvSpPr>
          <p:cNvPr id="22" name="תיבת טקסט 21">
            <a:extLst>
              <a:ext uri="{FF2B5EF4-FFF2-40B4-BE49-F238E27FC236}">
                <a16:creationId xmlns:a16="http://schemas.microsoft.com/office/drawing/2014/main" id="{AC685425-250C-45FA-64C9-DC0DC64A8F47}"/>
              </a:ext>
            </a:extLst>
          </p:cNvPr>
          <p:cNvSpPr txBox="1"/>
          <p:nvPr/>
        </p:nvSpPr>
        <p:spPr>
          <a:xfrm>
            <a:off x="1592148" y="3476644"/>
            <a:ext cx="1666273" cy="400110"/>
          </a:xfrm>
          <a:prstGeom prst="rect">
            <a:avLst/>
          </a:prstGeom>
          <a:noFill/>
        </p:spPr>
        <p:txBody>
          <a:bodyPr wrap="square">
            <a:spAutoFit/>
          </a:bodyPr>
          <a:lstStyle/>
          <a:p>
            <a:r>
              <a:rPr lang="en-US" sz="2000" dirty="0"/>
              <a:t>CONTRACT</a:t>
            </a:r>
            <a:endParaRPr lang="he-IL" sz="2000" dirty="0"/>
          </a:p>
        </p:txBody>
      </p:sp>
    </p:spTree>
    <p:extLst>
      <p:ext uri="{BB962C8B-B14F-4D97-AF65-F5344CB8AC3E}">
        <p14:creationId xmlns:p14="http://schemas.microsoft.com/office/powerpoint/2010/main" val="37486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graphicFrame>
        <p:nvGraphicFramePr>
          <p:cNvPr id="4" name="מציין מיקום תוכן 3">
            <a:extLst>
              <a:ext uri="{FF2B5EF4-FFF2-40B4-BE49-F238E27FC236}">
                <a16:creationId xmlns:a16="http://schemas.microsoft.com/office/drawing/2014/main" id="{A21B31FC-8EEB-7D2C-198F-DB84C265ABB0}"/>
              </a:ext>
            </a:extLst>
          </p:cNvPr>
          <p:cNvGraphicFramePr>
            <a:graphicFrameLocks/>
          </p:cNvGraphicFramePr>
          <p:nvPr>
            <p:extLst>
              <p:ext uri="{D42A27DB-BD31-4B8C-83A1-F6EECF244321}">
                <p14:modId xmlns:p14="http://schemas.microsoft.com/office/powerpoint/2010/main" val="3878731885"/>
              </p:ext>
            </p:extLst>
          </p:nvPr>
        </p:nvGraphicFramePr>
        <p:xfrm>
          <a:off x="67497" y="5394254"/>
          <a:ext cx="9498562" cy="2051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מציין מיקום תוכן 8">
            <a:extLst>
              <a:ext uri="{FF2B5EF4-FFF2-40B4-BE49-F238E27FC236}">
                <a16:creationId xmlns:a16="http://schemas.microsoft.com/office/drawing/2014/main" id="{EB1DCE65-31BB-DB7C-DDAA-D30CAE37193C}"/>
              </a:ext>
            </a:extLst>
          </p:cNvPr>
          <p:cNvPicPr>
            <a:picLocks noGrp="1" noChangeAspect="1"/>
          </p:cNvPicPr>
          <p:nvPr>
            <p:ph idx="1"/>
          </p:nvPr>
        </p:nvPicPr>
        <p:blipFill>
          <a:blip r:embed="rId9"/>
          <a:stretch>
            <a:fillRect/>
          </a:stretch>
        </p:blipFill>
        <p:spPr>
          <a:xfrm>
            <a:off x="3646140" y="536474"/>
            <a:ext cx="7249210" cy="658734"/>
          </a:xfrm>
        </p:spPr>
      </p:pic>
      <p:sp>
        <p:nvSpPr>
          <p:cNvPr id="6" name="תיבת טקסט 5">
            <a:extLst>
              <a:ext uri="{FF2B5EF4-FFF2-40B4-BE49-F238E27FC236}">
                <a16:creationId xmlns:a16="http://schemas.microsoft.com/office/drawing/2014/main" id="{3F6A97DC-39BC-47CF-37F5-6DF6BF6A18C7}"/>
              </a:ext>
            </a:extLst>
          </p:cNvPr>
          <p:cNvSpPr txBox="1"/>
          <p:nvPr/>
        </p:nvSpPr>
        <p:spPr>
          <a:xfrm>
            <a:off x="11045771" y="718313"/>
            <a:ext cx="435543" cy="461665"/>
          </a:xfrm>
          <a:prstGeom prst="rect">
            <a:avLst/>
          </a:prstGeom>
          <a:noFill/>
        </p:spPr>
        <p:txBody>
          <a:bodyPr wrap="square">
            <a:spAutoFit/>
          </a:bodyPr>
          <a:lstStyle/>
          <a:p>
            <a:pPr algn="ctr"/>
            <a:r>
              <a:rPr lang="he-IL" sz="2400" b="1" dirty="0"/>
              <a:t>8</a:t>
            </a:r>
            <a:endParaRPr lang="he-IL" sz="2400" dirty="0"/>
          </a:p>
        </p:txBody>
      </p:sp>
      <p:sp>
        <p:nvSpPr>
          <p:cNvPr id="7" name="תיבת טקסט 6">
            <a:extLst>
              <a:ext uri="{FF2B5EF4-FFF2-40B4-BE49-F238E27FC236}">
                <a16:creationId xmlns:a16="http://schemas.microsoft.com/office/drawing/2014/main" id="{ABBCDA5C-615B-9F15-0C7F-05095D32652C}"/>
              </a:ext>
            </a:extLst>
          </p:cNvPr>
          <p:cNvSpPr txBox="1"/>
          <p:nvPr/>
        </p:nvSpPr>
        <p:spPr>
          <a:xfrm>
            <a:off x="3575064" y="155303"/>
            <a:ext cx="1349943" cy="400110"/>
          </a:xfrm>
          <a:prstGeom prst="rect">
            <a:avLst/>
          </a:prstGeom>
          <a:noFill/>
        </p:spPr>
        <p:txBody>
          <a:bodyPr wrap="square">
            <a:spAutoFit/>
          </a:bodyPr>
          <a:lstStyle/>
          <a:p>
            <a:r>
              <a:rPr lang="en-US" sz="2000" dirty="0"/>
              <a:t>SELL</a:t>
            </a:r>
            <a:endParaRPr lang="he-IL" sz="2000" dirty="0"/>
          </a:p>
        </p:txBody>
      </p:sp>
      <p:sp>
        <p:nvSpPr>
          <p:cNvPr id="9" name="תיבת טקסט 8">
            <a:extLst>
              <a:ext uri="{FF2B5EF4-FFF2-40B4-BE49-F238E27FC236}">
                <a16:creationId xmlns:a16="http://schemas.microsoft.com/office/drawing/2014/main" id="{87356411-2067-95B9-B7C6-DF8D152C9B18}"/>
              </a:ext>
            </a:extLst>
          </p:cNvPr>
          <p:cNvSpPr txBox="1"/>
          <p:nvPr/>
        </p:nvSpPr>
        <p:spPr>
          <a:xfrm>
            <a:off x="3795344" y="1273009"/>
            <a:ext cx="7249210" cy="394210"/>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מחיר מכירת המוצר</a:t>
            </a:r>
            <a:r>
              <a:rPr lang="he-IL" sz="1800" dirty="0"/>
              <a:t>, מזהה המרפאה , קוד מוצר, קטגוריה.</a:t>
            </a:r>
            <a:endPar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endParaRPr>
          </a:p>
        </p:txBody>
      </p:sp>
      <p:sp>
        <p:nvSpPr>
          <p:cNvPr id="11" name="תיבת טקסט 10">
            <a:extLst>
              <a:ext uri="{FF2B5EF4-FFF2-40B4-BE49-F238E27FC236}">
                <a16:creationId xmlns:a16="http://schemas.microsoft.com/office/drawing/2014/main" id="{FBC795F2-AA66-86B8-EA82-B0E4F48D4770}"/>
              </a:ext>
            </a:extLst>
          </p:cNvPr>
          <p:cNvSpPr txBox="1"/>
          <p:nvPr/>
        </p:nvSpPr>
        <p:spPr>
          <a:xfrm>
            <a:off x="11031385" y="2306136"/>
            <a:ext cx="401619" cy="461665"/>
          </a:xfrm>
          <a:prstGeom prst="rect">
            <a:avLst/>
          </a:prstGeom>
          <a:noFill/>
        </p:spPr>
        <p:txBody>
          <a:bodyPr wrap="square">
            <a:spAutoFit/>
          </a:bodyPr>
          <a:lstStyle/>
          <a:p>
            <a:r>
              <a:rPr lang="he-IL" sz="2400" b="1" dirty="0"/>
              <a:t>9</a:t>
            </a:r>
            <a:endParaRPr lang="he-IL" sz="2400" dirty="0"/>
          </a:p>
        </p:txBody>
      </p:sp>
      <p:pic>
        <p:nvPicPr>
          <p:cNvPr id="13" name="תמונה 12">
            <a:extLst>
              <a:ext uri="{FF2B5EF4-FFF2-40B4-BE49-F238E27FC236}">
                <a16:creationId xmlns:a16="http://schemas.microsoft.com/office/drawing/2014/main" id="{B5517312-3B6A-B4D4-DFCA-C801204AC486}"/>
              </a:ext>
            </a:extLst>
          </p:cNvPr>
          <p:cNvPicPr>
            <a:picLocks noChangeAspect="1"/>
          </p:cNvPicPr>
          <p:nvPr/>
        </p:nvPicPr>
        <p:blipFill>
          <a:blip r:embed="rId10"/>
          <a:stretch>
            <a:fillRect/>
          </a:stretch>
        </p:blipFill>
        <p:spPr>
          <a:xfrm>
            <a:off x="3388822" y="2309865"/>
            <a:ext cx="7381807" cy="505338"/>
          </a:xfrm>
          <a:prstGeom prst="rect">
            <a:avLst/>
          </a:prstGeom>
        </p:spPr>
      </p:pic>
      <p:sp>
        <p:nvSpPr>
          <p:cNvPr id="15" name="תיבת טקסט 14">
            <a:extLst>
              <a:ext uri="{FF2B5EF4-FFF2-40B4-BE49-F238E27FC236}">
                <a16:creationId xmlns:a16="http://schemas.microsoft.com/office/drawing/2014/main" id="{8FEFA6F9-1F8E-791B-824E-A6529A341211}"/>
              </a:ext>
            </a:extLst>
          </p:cNvPr>
          <p:cNvSpPr txBox="1"/>
          <p:nvPr/>
        </p:nvSpPr>
        <p:spPr>
          <a:xfrm>
            <a:off x="3322524" y="1849351"/>
            <a:ext cx="3047198" cy="400110"/>
          </a:xfrm>
          <a:prstGeom prst="rect">
            <a:avLst/>
          </a:prstGeom>
          <a:noFill/>
        </p:spPr>
        <p:txBody>
          <a:bodyPr wrap="square">
            <a:spAutoFit/>
          </a:bodyPr>
          <a:lstStyle/>
          <a:p>
            <a:r>
              <a:rPr lang="en-US" sz="2000" dirty="0"/>
              <a:t>PHARMACY EMPLOYEE</a:t>
            </a:r>
            <a:endParaRPr lang="he-IL" sz="2000" dirty="0"/>
          </a:p>
        </p:txBody>
      </p:sp>
      <p:sp>
        <p:nvSpPr>
          <p:cNvPr id="17" name="תיבת טקסט 16">
            <a:extLst>
              <a:ext uri="{FF2B5EF4-FFF2-40B4-BE49-F238E27FC236}">
                <a16:creationId xmlns:a16="http://schemas.microsoft.com/office/drawing/2014/main" id="{B8B40C3A-21FB-7260-2913-566DC78D9649}"/>
              </a:ext>
            </a:extLst>
          </p:cNvPr>
          <p:cNvSpPr txBox="1"/>
          <p:nvPr/>
        </p:nvSpPr>
        <p:spPr>
          <a:xfrm>
            <a:off x="4087121" y="2835727"/>
            <a:ext cx="6808229" cy="1187248"/>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הישות החלשה(</a:t>
            </a:r>
            <a:r>
              <a:rPr lang="he-IL" cap="all" dirty="0">
                <a:solidFill>
                  <a:prstClr val="black"/>
                </a:solidFill>
                <a:latin typeface="Tw Cen MT" panose="020B0602020104020603"/>
                <a:cs typeface="Arial" panose="020B0604020202020204" pitchFamily="34" charset="0"/>
              </a:rPr>
              <a:t>העובד במרפאה</a:t>
            </a: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a:t>
            </a:r>
            <a:r>
              <a:rPr kumimoji="0" lang="en-US"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a:t>
            </a:r>
            <a:endPar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endParaRPr>
          </a:p>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בין היתר מופיע שם:</a:t>
            </a:r>
            <a:b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b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מזהה עובד</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lang="he-IL" cap="all" dirty="0">
                <a:solidFill>
                  <a:prstClr val="black"/>
                </a:solidFill>
                <a:latin typeface="Tw Cen MT" panose="020B0602020104020603"/>
                <a:cs typeface="Arial" panose="020B0604020202020204" pitchFamily="34" charset="0"/>
              </a:rPr>
              <a:t>שם עובד</a:t>
            </a:r>
            <a:r>
              <a:rPr kumimoji="0" lang="he-IL" sz="1800"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עמדה, מזהה מרפאה. </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p>
        </p:txBody>
      </p:sp>
      <p:sp>
        <p:nvSpPr>
          <p:cNvPr id="19" name="תיבת טקסט 18">
            <a:extLst>
              <a:ext uri="{FF2B5EF4-FFF2-40B4-BE49-F238E27FC236}">
                <a16:creationId xmlns:a16="http://schemas.microsoft.com/office/drawing/2014/main" id="{A05901B7-EAC5-385C-6336-1EF00B955518}"/>
              </a:ext>
            </a:extLst>
          </p:cNvPr>
          <p:cNvSpPr txBox="1"/>
          <p:nvPr/>
        </p:nvSpPr>
        <p:spPr>
          <a:xfrm>
            <a:off x="10848992" y="4313108"/>
            <a:ext cx="599173" cy="461665"/>
          </a:xfrm>
          <a:prstGeom prst="rect">
            <a:avLst/>
          </a:prstGeom>
          <a:noFill/>
        </p:spPr>
        <p:txBody>
          <a:bodyPr wrap="square">
            <a:spAutoFit/>
          </a:bodyPr>
          <a:lstStyle/>
          <a:p>
            <a:r>
              <a:rPr lang="he-IL" sz="2400" b="1" dirty="0"/>
              <a:t>10</a:t>
            </a:r>
            <a:endParaRPr lang="he-IL" sz="2400" dirty="0"/>
          </a:p>
        </p:txBody>
      </p:sp>
      <p:pic>
        <p:nvPicPr>
          <p:cNvPr id="20" name="תמונה 19">
            <a:extLst>
              <a:ext uri="{FF2B5EF4-FFF2-40B4-BE49-F238E27FC236}">
                <a16:creationId xmlns:a16="http://schemas.microsoft.com/office/drawing/2014/main" id="{93E28870-6EC5-00CE-86B7-D552C75369FB}"/>
              </a:ext>
            </a:extLst>
          </p:cNvPr>
          <p:cNvPicPr>
            <a:picLocks noChangeAspect="1"/>
          </p:cNvPicPr>
          <p:nvPr/>
        </p:nvPicPr>
        <p:blipFill>
          <a:blip r:embed="rId11"/>
          <a:stretch>
            <a:fillRect/>
          </a:stretch>
        </p:blipFill>
        <p:spPr>
          <a:xfrm>
            <a:off x="3322524" y="4313108"/>
            <a:ext cx="7381807" cy="505338"/>
          </a:xfrm>
          <a:prstGeom prst="rect">
            <a:avLst/>
          </a:prstGeom>
        </p:spPr>
      </p:pic>
      <p:sp>
        <p:nvSpPr>
          <p:cNvPr id="21" name="תיבת טקסט 20">
            <a:extLst>
              <a:ext uri="{FF2B5EF4-FFF2-40B4-BE49-F238E27FC236}">
                <a16:creationId xmlns:a16="http://schemas.microsoft.com/office/drawing/2014/main" id="{8E4780B3-5B30-7C48-50E4-100A9D89D0B9}"/>
              </a:ext>
            </a:extLst>
          </p:cNvPr>
          <p:cNvSpPr txBox="1"/>
          <p:nvPr/>
        </p:nvSpPr>
        <p:spPr>
          <a:xfrm>
            <a:off x="3322524" y="3939891"/>
            <a:ext cx="1349943" cy="400110"/>
          </a:xfrm>
          <a:prstGeom prst="rect">
            <a:avLst/>
          </a:prstGeom>
          <a:noFill/>
        </p:spPr>
        <p:txBody>
          <a:bodyPr wrap="square">
            <a:spAutoFit/>
          </a:bodyPr>
          <a:lstStyle/>
          <a:p>
            <a:r>
              <a:rPr lang="en-US" sz="2000" dirty="0"/>
              <a:t>ALLERGIC</a:t>
            </a:r>
            <a:endParaRPr lang="he-IL" sz="2000" dirty="0"/>
          </a:p>
        </p:txBody>
      </p:sp>
      <p:sp>
        <p:nvSpPr>
          <p:cNvPr id="22" name="תיבת טקסט 21">
            <a:extLst>
              <a:ext uri="{FF2B5EF4-FFF2-40B4-BE49-F238E27FC236}">
                <a16:creationId xmlns:a16="http://schemas.microsoft.com/office/drawing/2014/main" id="{AFA5B537-FC72-0CC4-2C49-D11EE9F324D2}"/>
              </a:ext>
            </a:extLst>
          </p:cNvPr>
          <p:cNvSpPr txBox="1"/>
          <p:nvPr/>
        </p:nvSpPr>
        <p:spPr>
          <a:xfrm>
            <a:off x="3598020" y="4812012"/>
            <a:ext cx="7178641" cy="1187248"/>
          </a:xfrm>
          <a:prstGeom prst="rect">
            <a:avLst/>
          </a:prstGeom>
          <a:noFill/>
        </p:spPr>
        <p:txBody>
          <a:bodyPr wrap="square">
            <a:spAutoFit/>
          </a:bodyPr>
          <a:lstStyle/>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טבלה שמציגה את הירושה(</a:t>
            </a:r>
            <a:r>
              <a:rPr lang="he-IL" cap="all" dirty="0">
                <a:solidFill>
                  <a:prstClr val="black"/>
                </a:solidFill>
                <a:latin typeface="Tw Cen MT" panose="020B0602020104020603"/>
                <a:cs typeface="Arial" panose="020B0604020202020204" pitchFamily="34" charset="0"/>
              </a:rPr>
              <a:t>לקוח אלרגי</a:t>
            </a: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a:t>
            </a:r>
            <a:r>
              <a:rPr kumimoji="0" lang="en-US"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a:t>
            </a:r>
            <a:endPar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endParaRPr>
          </a:p>
          <a:p>
            <a:pPr marL="0" marR="0" lvl="0" indent="0" algn="r" defTabSz="914400" rtl="1"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בין היתר מופיע שם:</a:t>
            </a:r>
            <a:b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b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מזהה </a:t>
            </a:r>
            <a:r>
              <a:rPr lang="he-IL" cap="all" dirty="0">
                <a:solidFill>
                  <a:prstClr val="black"/>
                </a:solidFill>
                <a:latin typeface="Tw Cen MT" panose="020B0602020104020603"/>
                <a:cs typeface="Arial" panose="020B0604020202020204" pitchFamily="34" charset="0"/>
              </a:rPr>
              <a:t>לקוח</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kumimoji="0" lang="he-IL" sz="180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סוג</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lang="he-IL" cap="all" dirty="0">
                <a:solidFill>
                  <a:prstClr val="black"/>
                </a:solidFill>
                <a:latin typeface="Tw Cen MT" panose="020B0602020104020603"/>
                <a:cs typeface="Arial" panose="020B0604020202020204" pitchFamily="34" charset="0"/>
              </a:rPr>
              <a:t>תעודת בריאות</a:t>
            </a:r>
            <a:r>
              <a:rPr kumimoji="0" lang="he-IL" sz="1800"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lang="he-IL" cap="all" dirty="0">
                <a:solidFill>
                  <a:prstClr val="black"/>
                </a:solidFill>
                <a:latin typeface="Tw Cen MT" panose="020B0602020104020603"/>
                <a:cs typeface="Arial" panose="020B0604020202020204" pitchFamily="34" charset="0"/>
              </a:rPr>
              <a:t>סוג אלרגיה</a:t>
            </a:r>
            <a:r>
              <a:rPr kumimoji="0" lang="he-IL" sz="1800" b="0"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r>
              <a:rPr kumimoji="0" lang="he-IL" sz="1800" b="1" i="0" u="none" strike="noStrike" kern="1200" cap="all" spc="0" normalizeH="0" baseline="0" noProof="0" dirty="0">
                <a:ln>
                  <a:noFill/>
                </a:ln>
                <a:solidFill>
                  <a:prstClr val="black"/>
                </a:solidFill>
                <a:effectLst/>
                <a:uLnTx/>
                <a:uFillTx/>
                <a:latin typeface="Tw Cen MT" panose="020B0602020104020603"/>
                <a:ea typeface="+mn-ea"/>
                <a:cs typeface="Arial" panose="020B0604020202020204" pitchFamily="34" charset="0"/>
              </a:rPr>
              <a:t> </a:t>
            </a:r>
          </a:p>
        </p:txBody>
      </p:sp>
    </p:spTree>
    <p:extLst>
      <p:ext uri="{BB962C8B-B14F-4D97-AF65-F5344CB8AC3E}">
        <p14:creationId xmlns:p14="http://schemas.microsoft.com/office/powerpoint/2010/main" val="25971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האם לשים מלפפון על העיניים באמת מוריד נפיחות? - Rue Royale">
            <a:extLst>
              <a:ext uri="{FF2B5EF4-FFF2-40B4-BE49-F238E27FC236}">
                <a16:creationId xmlns:a16="http://schemas.microsoft.com/office/drawing/2014/main" id="{C59F1A23-3636-55FA-55D8-CF56A81CFF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13" r="17960" b="-3"/>
          <a:stretch/>
        </p:blipFill>
        <p:spPr bwMode="auto">
          <a:xfrm>
            <a:off x="7739933" y="1420328"/>
            <a:ext cx="3336236" cy="4014710"/>
          </a:xfrm>
          <a:prstGeom prst="rect">
            <a:avLst/>
          </a:prstGeom>
          <a:noFill/>
          <a:extLst>
            <a:ext uri="{909E8E84-426E-40DD-AFC4-6F175D3DCCD1}">
              <a14:hiddenFill xmlns:a14="http://schemas.microsoft.com/office/drawing/2010/main">
                <a:solidFill>
                  <a:srgbClr val="FFFFFF"/>
                </a:solidFill>
              </a14:hiddenFill>
            </a:ext>
          </a:extLst>
        </p:spPr>
      </p:pic>
      <p:sp>
        <p:nvSpPr>
          <p:cNvPr id="51" name="מלבן 50">
            <a:extLst>
              <a:ext uri="{FF2B5EF4-FFF2-40B4-BE49-F238E27FC236}">
                <a16:creationId xmlns:a16="http://schemas.microsoft.com/office/drawing/2014/main" id="{CDD667B7-E346-4DD8-BFF3-AE76B28CAB53}"/>
              </a:ext>
            </a:extLst>
          </p:cNvPr>
          <p:cNvSpPr/>
          <p:nvPr/>
        </p:nvSpPr>
        <p:spPr>
          <a:xfrm>
            <a:off x="981074" y="957486"/>
            <a:ext cx="5614603" cy="313191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he-IL" sz="4800" b="1" i="0" u="none" strike="noStrike" kern="1200" cap="all" spc="0" normalizeH="0" baseline="0" noProof="0" dirty="0">
                <a:ln/>
                <a:solidFill>
                  <a:prstClr val="black"/>
                </a:solidFill>
                <a:effectLst/>
                <a:uLnTx/>
                <a:uFillTx/>
                <a:latin typeface="Tw Cen MT" panose="020B0602020104020603"/>
                <a:ea typeface="+mn-ea"/>
                <a:cs typeface="Arial" panose="020B0604020202020204" pitchFamily="34" charset="0"/>
              </a:rPr>
              <a:t>שאילתות</a:t>
            </a:r>
            <a:endParaRPr kumimoji="0" lang="en-US" sz="4800" b="1" i="0" u="none" strike="noStrike" kern="1200" cap="all" spc="0" normalizeH="0" baseline="0" noProof="0" dirty="0">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4537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21B1-1159-D12A-CD48-D3F5620AE741}"/>
              </a:ext>
            </a:extLst>
          </p:cNvPr>
          <p:cNvSpPr>
            <a:spLocks noGrp="1"/>
          </p:cNvSpPr>
          <p:nvPr>
            <p:ph type="title"/>
          </p:nvPr>
        </p:nvSpPr>
        <p:spPr>
          <a:xfrm>
            <a:off x="361950" y="323878"/>
            <a:ext cx="11649075" cy="448284"/>
          </a:xfrm>
        </p:spPr>
        <p:txBody>
          <a:bodyPr>
            <a:normAutofit fontScale="90000"/>
          </a:bodyPr>
          <a:lstStyle/>
          <a:p>
            <a:r>
              <a:rPr lang="he-IL" sz="2400" b="1" dirty="0">
                <a:effectLst/>
                <a:latin typeface="Calibri" panose="020F0502020204030204" pitchFamily="34" charset="0"/>
                <a:ea typeface="Calibri" panose="020F0502020204030204" pitchFamily="34" charset="0"/>
                <a:cs typeface="Arial" panose="020B0604020202020204" pitchFamily="34" charset="0"/>
              </a:rPr>
              <a:t>1.מהו הממוצע וסטיית התקן בגיל של לקוחות שיש להם קוסמטיקאי גבר ובנוסף יש להם אלרגיה?</a:t>
            </a:r>
            <a:endParaRPr lang="en-IL" sz="4400" b="1" dirty="0"/>
          </a:p>
        </p:txBody>
      </p:sp>
      <p:sp>
        <p:nvSpPr>
          <p:cNvPr id="3" name="Content Placeholder 2">
            <a:extLst>
              <a:ext uri="{FF2B5EF4-FFF2-40B4-BE49-F238E27FC236}">
                <a16:creationId xmlns:a16="http://schemas.microsoft.com/office/drawing/2014/main" id="{828DC0B7-29F2-7BB4-3A9A-399F7AB44272}"/>
              </a:ext>
            </a:extLst>
          </p:cNvPr>
          <p:cNvSpPr>
            <a:spLocks noGrp="1"/>
          </p:cNvSpPr>
          <p:nvPr>
            <p:ph sz="quarter" idx="13"/>
          </p:nvPr>
        </p:nvSpPr>
        <p:spPr>
          <a:xfrm>
            <a:off x="276226" y="772162"/>
            <a:ext cx="11163300" cy="5123813"/>
          </a:xfrm>
        </p:spPr>
        <p:txBody>
          <a:bodyPr>
            <a:normAutofit fontScale="92500" lnSpcReduction="20000"/>
          </a:bodyPr>
          <a:lstStyle/>
          <a:p>
            <a:pPr marL="0" indent="0" algn="l">
              <a:buNone/>
            </a:pPr>
            <a:endParaRPr lang="en-US" dirty="0"/>
          </a:p>
          <a:p>
            <a:pPr marL="0" indent="0" algn="l">
              <a:buNone/>
            </a:pPr>
            <a:r>
              <a:rPr lang="en-US" dirty="0">
                <a:solidFill>
                  <a:srgbClr val="FF0000"/>
                </a:solidFill>
              </a:rPr>
              <a:t>SELECT</a:t>
            </a:r>
          </a:p>
          <a:p>
            <a:pPr marL="0" indent="0" algn="l">
              <a:buNone/>
            </a:pPr>
            <a:r>
              <a:rPr lang="en-US" dirty="0"/>
              <a:t>  ROUND(AVG(</a:t>
            </a:r>
            <a:r>
              <a:rPr lang="en-US" dirty="0" err="1"/>
              <a:t>Customer.age</a:t>
            </a:r>
            <a:r>
              <a:rPr lang="en-US" dirty="0"/>
              <a:t>), 2) AS </a:t>
            </a:r>
            <a:r>
              <a:rPr lang="en-US" dirty="0" err="1"/>
              <a:t>average_age</a:t>
            </a:r>
            <a:r>
              <a:rPr lang="en-US" dirty="0"/>
              <a:t>,</a:t>
            </a:r>
          </a:p>
          <a:p>
            <a:pPr marL="0" indent="0" algn="l">
              <a:buNone/>
            </a:pPr>
            <a:r>
              <a:rPr lang="en-US" dirty="0"/>
              <a:t>  ROUND(STDDEV(</a:t>
            </a:r>
            <a:r>
              <a:rPr lang="en-US" dirty="0" err="1"/>
              <a:t>Customer.age</a:t>
            </a:r>
            <a:r>
              <a:rPr lang="en-US" dirty="0"/>
              <a:t>), 2) AS </a:t>
            </a:r>
            <a:r>
              <a:rPr lang="en-US" dirty="0" err="1"/>
              <a:t>age_stddev</a:t>
            </a:r>
            <a:endParaRPr lang="en-US" dirty="0"/>
          </a:p>
          <a:p>
            <a:pPr marL="0" indent="0" algn="l">
              <a:buNone/>
            </a:pPr>
            <a:r>
              <a:rPr lang="en-US" dirty="0">
                <a:solidFill>
                  <a:srgbClr val="FF0000"/>
                </a:solidFill>
              </a:rPr>
              <a:t>FROM</a:t>
            </a:r>
            <a:r>
              <a:rPr lang="en-US" dirty="0"/>
              <a:t> Customer</a:t>
            </a:r>
          </a:p>
          <a:p>
            <a:pPr marL="0" indent="0" algn="l">
              <a:buNone/>
            </a:pPr>
            <a:r>
              <a:rPr lang="en-US" dirty="0"/>
              <a:t>  INNER JOIN </a:t>
            </a:r>
            <a:r>
              <a:rPr lang="en-US" dirty="0" err="1"/>
              <a:t>Cosmetic_Consultant</a:t>
            </a:r>
            <a:r>
              <a:rPr lang="en-US" dirty="0"/>
              <a:t> ON </a:t>
            </a:r>
            <a:r>
              <a:rPr lang="en-US" dirty="0" err="1"/>
              <a:t>Customer.cosmetic_ssn</a:t>
            </a:r>
            <a:r>
              <a:rPr lang="en-US" dirty="0"/>
              <a:t> =</a:t>
            </a:r>
            <a:r>
              <a:rPr lang="en-US" dirty="0" err="1"/>
              <a:t>Cosmetic_Consultant.cosmetic_ssn</a:t>
            </a:r>
            <a:endParaRPr lang="en-US" dirty="0"/>
          </a:p>
          <a:p>
            <a:pPr marL="0" indent="0" algn="l">
              <a:buNone/>
            </a:pPr>
            <a:r>
              <a:rPr lang="en-US" dirty="0">
                <a:solidFill>
                  <a:srgbClr val="FF0000"/>
                </a:solidFill>
              </a:rPr>
              <a:t>WHERE</a:t>
            </a:r>
            <a:r>
              <a:rPr lang="en-US" dirty="0"/>
              <a:t> </a:t>
            </a:r>
            <a:r>
              <a:rPr lang="en-US" dirty="0" err="1"/>
              <a:t>Cosmetic_Consultant.gender</a:t>
            </a:r>
            <a:r>
              <a:rPr lang="en-US" dirty="0"/>
              <a:t> = 'M'</a:t>
            </a:r>
          </a:p>
          <a:p>
            <a:pPr marL="0" indent="0" algn="l">
              <a:buNone/>
            </a:pPr>
            <a:r>
              <a:rPr lang="en-US" dirty="0"/>
              <a:t>  AND EXISTS (</a:t>
            </a:r>
          </a:p>
          <a:p>
            <a:pPr marL="0" indent="0" algn="l">
              <a:buNone/>
            </a:pPr>
            <a:r>
              <a:rPr lang="en-US" dirty="0"/>
              <a:t>                </a:t>
            </a:r>
            <a:r>
              <a:rPr lang="en-US" dirty="0">
                <a:solidFill>
                  <a:srgbClr val="FF0000"/>
                </a:solidFill>
              </a:rPr>
              <a:t>SELECT </a:t>
            </a:r>
            <a:r>
              <a:rPr lang="en-US" dirty="0"/>
              <a:t>*</a:t>
            </a:r>
          </a:p>
          <a:p>
            <a:pPr marL="0" indent="0" algn="l">
              <a:buNone/>
            </a:pPr>
            <a:r>
              <a:rPr lang="en-US" dirty="0"/>
              <a:t>                </a:t>
            </a:r>
            <a:r>
              <a:rPr lang="en-US" dirty="0">
                <a:solidFill>
                  <a:srgbClr val="FF0000"/>
                </a:solidFill>
              </a:rPr>
              <a:t>FROM</a:t>
            </a:r>
            <a:r>
              <a:rPr lang="en-US" dirty="0"/>
              <a:t> Allergic</a:t>
            </a:r>
          </a:p>
          <a:p>
            <a:pPr marL="0" indent="0" algn="l">
              <a:buNone/>
            </a:pPr>
            <a:r>
              <a:rPr lang="en-US" dirty="0"/>
              <a:t>               </a:t>
            </a:r>
            <a:r>
              <a:rPr lang="en-US" dirty="0">
                <a:solidFill>
                  <a:srgbClr val="FF0000"/>
                </a:solidFill>
              </a:rPr>
              <a:t>WHERE </a:t>
            </a:r>
            <a:r>
              <a:rPr lang="en-US" dirty="0" err="1"/>
              <a:t>Allergic.customer_ssn</a:t>
            </a:r>
            <a:r>
              <a:rPr lang="en-US" dirty="0"/>
              <a:t> = </a:t>
            </a:r>
            <a:r>
              <a:rPr lang="en-US" dirty="0" err="1"/>
              <a:t>Customer.customer_ssn</a:t>
            </a:r>
            <a:r>
              <a:rPr lang="en-US" dirty="0"/>
              <a:t>) ;</a:t>
            </a:r>
          </a:p>
          <a:p>
            <a:pPr marL="0" indent="0" algn="l">
              <a:buNone/>
            </a:pPr>
            <a:endParaRPr lang="he-IL" dirty="0"/>
          </a:p>
        </p:txBody>
      </p:sp>
      <p:graphicFrame>
        <p:nvGraphicFramePr>
          <p:cNvPr id="5" name="מציין מיקום תוכן 3">
            <a:extLst>
              <a:ext uri="{FF2B5EF4-FFF2-40B4-BE49-F238E27FC236}">
                <a16:creationId xmlns:a16="http://schemas.microsoft.com/office/drawing/2014/main" id="{3D295141-160E-94F8-76B8-645BB4A2DCF0}"/>
              </a:ext>
            </a:extLst>
          </p:cNvPr>
          <p:cNvGraphicFramePr>
            <a:graphicFrameLocks/>
          </p:cNvGraphicFramePr>
          <p:nvPr>
            <p:extLst>
              <p:ext uri="{D42A27DB-BD31-4B8C-83A1-F6EECF244321}">
                <p14:modId xmlns:p14="http://schemas.microsoft.com/office/powerpoint/2010/main" val="2028496486"/>
              </p:ext>
            </p:extLst>
          </p:nvPr>
        </p:nvGraphicFramePr>
        <p:xfrm>
          <a:off x="752474" y="5329891"/>
          <a:ext cx="9498562"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458A45BA-7F83-0C96-1D55-92FB2D76B727}"/>
              </a:ext>
            </a:extLst>
          </p:cNvPr>
          <p:cNvPicPr>
            <a:picLocks noChangeAspect="1"/>
          </p:cNvPicPr>
          <p:nvPr/>
        </p:nvPicPr>
        <p:blipFill>
          <a:blip r:embed="rId7"/>
          <a:stretch>
            <a:fillRect/>
          </a:stretch>
        </p:blipFill>
        <p:spPr>
          <a:xfrm>
            <a:off x="8614475" y="1220446"/>
            <a:ext cx="3032093" cy="974114"/>
          </a:xfrm>
          <a:prstGeom prst="rect">
            <a:avLst/>
          </a:prstGeom>
        </p:spPr>
      </p:pic>
    </p:spTree>
    <p:extLst>
      <p:ext uri="{BB962C8B-B14F-4D97-AF65-F5344CB8AC3E}">
        <p14:creationId xmlns:p14="http://schemas.microsoft.com/office/powerpoint/2010/main" val="52341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5D3-C8DF-817B-7C95-7EBCF33D2C83}"/>
              </a:ext>
            </a:extLst>
          </p:cNvPr>
          <p:cNvSpPr>
            <a:spLocks noGrp="1"/>
          </p:cNvSpPr>
          <p:nvPr>
            <p:ph type="title"/>
          </p:nvPr>
        </p:nvSpPr>
        <p:spPr>
          <a:xfrm>
            <a:off x="104776" y="123826"/>
            <a:ext cx="12192000" cy="701039"/>
          </a:xfrm>
        </p:spPr>
        <p:txBody>
          <a:bodyPr>
            <a:noAutofit/>
          </a:bodyPr>
          <a:lstStyle/>
          <a:p>
            <a:r>
              <a:rPr lang="he-IL" sz="2000" b="1" kern="100" dirty="0">
                <a:effectLst/>
                <a:latin typeface="Calibri" panose="020F0502020204030204" pitchFamily="34" charset="0"/>
                <a:ea typeface="Calibri" panose="020F0502020204030204" pitchFamily="34" charset="0"/>
                <a:cs typeface="Arial" panose="020B0604020202020204" pitchFamily="34" charset="0"/>
              </a:rPr>
              <a:t>2.מהם 3 המוצרים הנמכרים ביותר ומהם הקטגוריה שלהם, היצרן, מ</a:t>
            </a:r>
            <a:r>
              <a:rPr lang="he-IL" sz="2000" b="1" kern="100" dirty="0">
                <a:latin typeface="Calibri" panose="020F0502020204030204" pitchFamily="34" charset="0"/>
                <a:ea typeface="Calibri" panose="020F0502020204030204" pitchFamily="34" charset="0"/>
                <a:cs typeface="Arial" panose="020B0604020202020204" pitchFamily="34" charset="0"/>
              </a:rPr>
              <a:t>ח</a:t>
            </a:r>
            <a:r>
              <a:rPr lang="he-IL" sz="2000" b="1" kern="100" dirty="0">
                <a:effectLst/>
                <a:latin typeface="Calibri" panose="020F0502020204030204" pitchFamily="34" charset="0"/>
                <a:ea typeface="Calibri" panose="020F0502020204030204" pitchFamily="34" charset="0"/>
                <a:cs typeface="Arial" panose="020B0604020202020204" pitchFamily="34" charset="0"/>
              </a:rPr>
              <a:t>יר ממוצע ומהי הכמות שרכשו מהם?</a:t>
            </a:r>
            <a:br>
              <a:rPr lang="en-IL" sz="1400" b="1" kern="100" dirty="0">
                <a:effectLst/>
                <a:latin typeface="Calibri" panose="020F0502020204030204" pitchFamily="34" charset="0"/>
                <a:ea typeface="Calibri" panose="020F0502020204030204" pitchFamily="34" charset="0"/>
                <a:cs typeface="Arial" panose="020B0604020202020204" pitchFamily="34" charset="0"/>
              </a:rPr>
            </a:br>
            <a:endParaRPr lang="en-IL" sz="2800" b="1" dirty="0"/>
          </a:p>
        </p:txBody>
      </p:sp>
      <p:sp>
        <p:nvSpPr>
          <p:cNvPr id="3" name="Content Placeholder 2">
            <a:extLst>
              <a:ext uri="{FF2B5EF4-FFF2-40B4-BE49-F238E27FC236}">
                <a16:creationId xmlns:a16="http://schemas.microsoft.com/office/drawing/2014/main" id="{8AE77186-7F63-EF7A-6CBE-8A9EA93F6277}"/>
              </a:ext>
            </a:extLst>
          </p:cNvPr>
          <p:cNvSpPr>
            <a:spLocks noGrp="1"/>
          </p:cNvSpPr>
          <p:nvPr>
            <p:ph sz="quarter" idx="13"/>
          </p:nvPr>
        </p:nvSpPr>
        <p:spPr>
          <a:xfrm>
            <a:off x="0" y="-192504"/>
            <a:ext cx="11982450" cy="6059904"/>
          </a:xfrm>
        </p:spPr>
        <p:txBody>
          <a:bodyPr>
            <a:noAutofit/>
          </a:bodyPr>
          <a:lstStyle/>
          <a:p>
            <a:pPr marL="0" indent="0" algn="l">
              <a:buNone/>
            </a:pPr>
            <a:endParaRPr lang="en-US" sz="1600" dirty="0">
              <a:solidFill>
                <a:srgbClr val="FF0000"/>
              </a:solidFill>
            </a:endParaRPr>
          </a:p>
          <a:p>
            <a:pPr marL="0" indent="0" algn="l">
              <a:buNone/>
            </a:pPr>
            <a:r>
              <a:rPr lang="en-US" sz="1600" dirty="0">
                <a:solidFill>
                  <a:srgbClr val="FF0000"/>
                </a:solidFill>
              </a:rPr>
              <a:t>SELECT</a:t>
            </a:r>
            <a:r>
              <a:rPr lang="en-US" sz="1600" dirty="0"/>
              <a:t> </a:t>
            </a:r>
          </a:p>
          <a:p>
            <a:pPr marL="0" indent="0" algn="l">
              <a:buNone/>
            </a:pPr>
            <a:r>
              <a:rPr lang="en-US" sz="1600" dirty="0" err="1"/>
              <a:t>Sell.category</a:t>
            </a:r>
            <a:r>
              <a:rPr lang="en-US" sz="1600" dirty="0"/>
              <a:t>, Manufacturing_Company.name, AVG(</a:t>
            </a:r>
            <a:r>
              <a:rPr lang="en-US" sz="1600" dirty="0" err="1"/>
              <a:t>Cosmetic_Product_Recommendation.quantity</a:t>
            </a:r>
            <a:r>
              <a:rPr lang="en-US" sz="1600" dirty="0"/>
              <a:t>) AS </a:t>
            </a:r>
            <a:r>
              <a:rPr lang="en-US" sz="1600" dirty="0" err="1"/>
              <a:t>product_count</a:t>
            </a:r>
            <a:r>
              <a:rPr lang="en-US" sz="1600" dirty="0"/>
              <a:t>, AVG(</a:t>
            </a:r>
            <a:r>
              <a:rPr lang="en-US" sz="1600" dirty="0" err="1"/>
              <a:t>Sell.price</a:t>
            </a:r>
            <a:r>
              <a:rPr lang="en-US" sz="1600" dirty="0"/>
              <a:t>) AS </a:t>
            </a:r>
            <a:r>
              <a:rPr lang="en-US" sz="1600" dirty="0" err="1"/>
              <a:t>average_price</a:t>
            </a:r>
            <a:endParaRPr lang="en-US" sz="1600" dirty="0"/>
          </a:p>
          <a:p>
            <a:pPr marL="0" indent="0" algn="l">
              <a:buNone/>
            </a:pPr>
            <a:r>
              <a:rPr lang="en-US" sz="1600" dirty="0">
                <a:solidFill>
                  <a:srgbClr val="FF0000"/>
                </a:solidFill>
              </a:rPr>
              <a:t>FROM</a:t>
            </a:r>
            <a:r>
              <a:rPr lang="en-US" sz="1600" dirty="0"/>
              <a:t> </a:t>
            </a:r>
          </a:p>
          <a:p>
            <a:pPr marL="0" indent="0" algn="l">
              <a:buNone/>
            </a:pPr>
            <a:r>
              <a:rPr lang="en-US" sz="1600" dirty="0"/>
              <a:t>    </a:t>
            </a:r>
            <a:r>
              <a:rPr lang="en-US" sz="1600" dirty="0" err="1"/>
              <a:t>Cosmetic_Product_Recommendation</a:t>
            </a:r>
            <a:endParaRPr lang="en-US" sz="1600" dirty="0"/>
          </a:p>
          <a:p>
            <a:pPr marL="0" indent="0" algn="l">
              <a:buNone/>
            </a:pPr>
            <a:r>
              <a:rPr lang="en-US" sz="1600" dirty="0"/>
              <a:t>INNER JOIN </a:t>
            </a:r>
          </a:p>
          <a:p>
            <a:pPr marL="0" indent="0" algn="l">
              <a:buNone/>
            </a:pPr>
            <a:r>
              <a:rPr lang="en-US" sz="1600" dirty="0"/>
              <a:t>    Product ON </a:t>
            </a:r>
            <a:r>
              <a:rPr lang="en-US" sz="1600" dirty="0" err="1"/>
              <a:t>Cosmetic_Product_Recommendation.product_id</a:t>
            </a:r>
            <a:r>
              <a:rPr lang="en-US" sz="1600" dirty="0"/>
              <a:t> = </a:t>
            </a:r>
            <a:r>
              <a:rPr lang="en-US" sz="1600" dirty="0" err="1"/>
              <a:t>Product.product_id</a:t>
            </a:r>
            <a:endParaRPr lang="en-US" sz="1600" dirty="0"/>
          </a:p>
          <a:p>
            <a:pPr marL="0" indent="0" algn="l">
              <a:buNone/>
            </a:pPr>
            <a:r>
              <a:rPr lang="en-US" sz="1600" dirty="0"/>
              <a:t>INNER JOIN </a:t>
            </a:r>
          </a:p>
          <a:p>
            <a:pPr marL="0" indent="0" algn="l">
              <a:buNone/>
            </a:pPr>
            <a:r>
              <a:rPr lang="en-US" sz="1600" dirty="0" err="1"/>
              <a:t>Manufacturing_Company</a:t>
            </a:r>
            <a:r>
              <a:rPr lang="en-US" sz="1600" dirty="0"/>
              <a:t> ON </a:t>
            </a:r>
            <a:r>
              <a:rPr lang="en-US" sz="1600" dirty="0" err="1"/>
              <a:t>Product.manufacturing_company_id</a:t>
            </a:r>
            <a:r>
              <a:rPr lang="en-US" sz="1600" dirty="0"/>
              <a:t> = </a:t>
            </a:r>
            <a:r>
              <a:rPr lang="en-US" sz="1600" dirty="0" err="1"/>
              <a:t>Manufacturing_Company.manufacturing_company_id</a:t>
            </a:r>
            <a:r>
              <a:rPr lang="en-US" sz="1600" dirty="0"/>
              <a:t> INNER JOIN </a:t>
            </a:r>
          </a:p>
          <a:p>
            <a:pPr marL="0" indent="0" algn="l">
              <a:buNone/>
            </a:pPr>
            <a:r>
              <a:rPr lang="en-US" sz="1600" dirty="0"/>
              <a:t>     Sell ON </a:t>
            </a:r>
            <a:r>
              <a:rPr lang="en-US" sz="1600" dirty="0" err="1"/>
              <a:t>Product.product_id</a:t>
            </a:r>
            <a:r>
              <a:rPr lang="en-US" sz="1600" dirty="0"/>
              <a:t> = </a:t>
            </a:r>
            <a:r>
              <a:rPr lang="en-US" sz="1600" dirty="0" err="1"/>
              <a:t>Sell.product_id</a:t>
            </a:r>
            <a:endParaRPr lang="en-US" sz="1600" dirty="0"/>
          </a:p>
          <a:p>
            <a:pPr marL="0" indent="0" algn="l">
              <a:buNone/>
            </a:pPr>
            <a:r>
              <a:rPr lang="en-US" sz="1600" dirty="0">
                <a:solidFill>
                  <a:srgbClr val="FF0000"/>
                </a:solidFill>
              </a:rPr>
              <a:t>GROUP BY </a:t>
            </a:r>
          </a:p>
          <a:p>
            <a:pPr marL="0" indent="0" algn="l">
              <a:buNone/>
            </a:pPr>
            <a:r>
              <a:rPr lang="en-US" sz="1600" dirty="0"/>
              <a:t>    </a:t>
            </a:r>
            <a:r>
              <a:rPr lang="en-US" sz="1600" dirty="0" err="1"/>
              <a:t>Sell.category</a:t>
            </a:r>
            <a:r>
              <a:rPr lang="en-US" sz="1600" dirty="0"/>
              <a:t>, Manufacturing_Company.name  </a:t>
            </a:r>
          </a:p>
          <a:p>
            <a:pPr marL="0" indent="0" algn="l">
              <a:buNone/>
            </a:pPr>
            <a:r>
              <a:rPr lang="en-US" sz="1600" dirty="0">
                <a:solidFill>
                  <a:srgbClr val="FF0000"/>
                </a:solidFill>
              </a:rPr>
              <a:t>ORDER BY</a:t>
            </a:r>
          </a:p>
          <a:p>
            <a:pPr marL="0" indent="0" algn="l">
              <a:buNone/>
            </a:pPr>
            <a:r>
              <a:rPr lang="en-US" sz="1600" dirty="0"/>
              <a:t> `</a:t>
            </a:r>
            <a:r>
              <a:rPr lang="en-US" sz="1600" dirty="0" err="1"/>
              <a:t>product_count</a:t>
            </a:r>
            <a:r>
              <a:rPr lang="en-US" sz="1600" dirty="0"/>
              <a:t>` DESC</a:t>
            </a:r>
          </a:p>
          <a:p>
            <a:pPr marL="0" indent="0" algn="l">
              <a:buNone/>
            </a:pPr>
            <a:r>
              <a:rPr lang="en-US" sz="1600" dirty="0"/>
              <a:t>LIMIT 3;</a:t>
            </a:r>
          </a:p>
          <a:p>
            <a:pPr marL="0" indent="0" algn="l">
              <a:buNone/>
            </a:pPr>
            <a:endParaRPr lang="en-US" sz="1600" dirty="0"/>
          </a:p>
          <a:p>
            <a:pPr marL="0" indent="0" algn="l">
              <a:buNone/>
            </a:pPr>
            <a:endParaRPr lang="he-IL" sz="1600" dirty="0"/>
          </a:p>
        </p:txBody>
      </p:sp>
      <p:graphicFrame>
        <p:nvGraphicFramePr>
          <p:cNvPr id="4" name="מציין מיקום תוכן 3">
            <a:extLst>
              <a:ext uri="{FF2B5EF4-FFF2-40B4-BE49-F238E27FC236}">
                <a16:creationId xmlns:a16="http://schemas.microsoft.com/office/drawing/2014/main" id="{2FE69F34-1623-A18C-CE8B-551188D331E7}"/>
              </a:ext>
            </a:extLst>
          </p:cNvPr>
          <p:cNvGraphicFramePr>
            <a:graphicFrameLocks/>
          </p:cNvGraphicFramePr>
          <p:nvPr>
            <p:extLst>
              <p:ext uri="{D42A27DB-BD31-4B8C-83A1-F6EECF244321}">
                <p14:modId xmlns:p14="http://schemas.microsoft.com/office/powerpoint/2010/main" val="4259325535"/>
              </p:ext>
            </p:extLst>
          </p:nvPr>
        </p:nvGraphicFramePr>
        <p:xfrm>
          <a:off x="2376891" y="5423107"/>
          <a:ext cx="9498562"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426A4DA-54CD-915F-0058-66252DF3A78B}"/>
              </a:ext>
            </a:extLst>
          </p:cNvPr>
          <p:cNvPicPr>
            <a:picLocks noChangeAspect="1"/>
          </p:cNvPicPr>
          <p:nvPr/>
        </p:nvPicPr>
        <p:blipFill>
          <a:blip r:embed="rId7"/>
          <a:stretch>
            <a:fillRect/>
          </a:stretch>
        </p:blipFill>
        <p:spPr>
          <a:xfrm>
            <a:off x="6770094" y="1218185"/>
            <a:ext cx="5212356" cy="1270534"/>
          </a:xfrm>
          <a:prstGeom prst="rect">
            <a:avLst/>
          </a:prstGeom>
        </p:spPr>
      </p:pic>
    </p:spTree>
    <p:extLst>
      <p:ext uri="{BB962C8B-B14F-4D97-AF65-F5344CB8AC3E}">
        <p14:creationId xmlns:p14="http://schemas.microsoft.com/office/powerpoint/2010/main" val="429238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BEFF-2172-C328-B3F8-088B73D27B53}"/>
              </a:ext>
            </a:extLst>
          </p:cNvPr>
          <p:cNvSpPr>
            <a:spLocks noGrp="1"/>
          </p:cNvSpPr>
          <p:nvPr>
            <p:ph type="title"/>
          </p:nvPr>
        </p:nvSpPr>
        <p:spPr>
          <a:xfrm>
            <a:off x="913775" y="71121"/>
            <a:ext cx="10364451" cy="995680"/>
          </a:xfrm>
        </p:spPr>
        <p:txBody>
          <a:bodyPr>
            <a:normAutofit/>
          </a:bodyPr>
          <a:lstStyle/>
          <a:p>
            <a:r>
              <a:rPr lang="he-IL" sz="1800" b="1" kern="100" dirty="0">
                <a:effectLst/>
                <a:latin typeface="Calibri" panose="020F0502020204030204" pitchFamily="34" charset="0"/>
                <a:ea typeface="Calibri" panose="020F0502020204030204" pitchFamily="34" charset="0"/>
                <a:cs typeface="Arial" panose="020B0604020202020204" pitchFamily="34" charset="0"/>
              </a:rPr>
              <a:t>3.מי הם 3 בית המרקחת שצפויים למכור הכי הרבה מוצרים</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br>
              <a:rPr lang="en-IL" sz="1800" kern="1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B9CF8D5E-A7C0-8E69-C4B4-8E58765E77F2}"/>
              </a:ext>
            </a:extLst>
          </p:cNvPr>
          <p:cNvSpPr>
            <a:spLocks noGrp="1"/>
          </p:cNvSpPr>
          <p:nvPr>
            <p:ph sz="quarter" idx="13"/>
          </p:nvPr>
        </p:nvSpPr>
        <p:spPr>
          <a:xfrm>
            <a:off x="913774" y="944880"/>
            <a:ext cx="10363826" cy="5181600"/>
          </a:xfrm>
        </p:spPr>
        <p:txBody>
          <a:bodyPr>
            <a:normAutofit lnSpcReduction="10000"/>
          </a:bodyPr>
          <a:lstStyle/>
          <a:p>
            <a:pPr marL="0" indent="0" algn="l">
              <a:buNone/>
            </a:pPr>
            <a:r>
              <a:rPr lang="en-US" dirty="0">
                <a:solidFill>
                  <a:srgbClr val="FF0000"/>
                </a:solidFill>
              </a:rPr>
              <a:t>SELECT</a:t>
            </a:r>
          </a:p>
          <a:p>
            <a:pPr marL="0" indent="0" algn="l">
              <a:buNone/>
            </a:pPr>
            <a:r>
              <a:rPr lang="en-US" dirty="0"/>
              <a:t>  Pharmacy.name,</a:t>
            </a:r>
          </a:p>
          <a:p>
            <a:pPr marL="0" indent="0" algn="l">
              <a:buNone/>
            </a:pPr>
            <a:r>
              <a:rPr lang="en-US" dirty="0"/>
              <a:t>  SUM(</a:t>
            </a:r>
            <a:r>
              <a:rPr lang="en-US" dirty="0" err="1"/>
              <a:t>Cosmetic_Product_Recommendation.quantity</a:t>
            </a:r>
            <a:r>
              <a:rPr lang="en-US" dirty="0"/>
              <a:t>) AS </a:t>
            </a:r>
            <a:r>
              <a:rPr lang="en-US" dirty="0" err="1"/>
              <a:t>total_sales</a:t>
            </a:r>
            <a:endParaRPr lang="en-US" dirty="0"/>
          </a:p>
          <a:p>
            <a:pPr marL="0" indent="0" algn="l">
              <a:buNone/>
            </a:pPr>
            <a:r>
              <a:rPr lang="en-US" dirty="0">
                <a:solidFill>
                  <a:srgbClr val="FF0000"/>
                </a:solidFill>
              </a:rPr>
              <a:t>FROM</a:t>
            </a:r>
            <a:r>
              <a:rPr lang="en-US" dirty="0"/>
              <a:t> </a:t>
            </a:r>
            <a:r>
              <a:rPr lang="en-US" dirty="0" err="1"/>
              <a:t>Cosmetic_Product_Recommendation</a:t>
            </a:r>
            <a:endParaRPr lang="en-US" dirty="0"/>
          </a:p>
          <a:p>
            <a:pPr marL="0" indent="0" algn="l">
              <a:buNone/>
            </a:pPr>
            <a:r>
              <a:rPr lang="en-US" dirty="0"/>
              <a:t>INNER JOIN Product ON </a:t>
            </a:r>
            <a:r>
              <a:rPr lang="en-US" dirty="0" err="1"/>
              <a:t>Product.product_id</a:t>
            </a:r>
            <a:r>
              <a:rPr lang="en-US" dirty="0"/>
              <a:t> = </a:t>
            </a:r>
            <a:r>
              <a:rPr lang="en-US" dirty="0" err="1"/>
              <a:t>Cosmetic_Product_Recommendation.product_id</a:t>
            </a:r>
            <a:endParaRPr lang="en-US" dirty="0"/>
          </a:p>
          <a:p>
            <a:pPr marL="0" indent="0" algn="l">
              <a:buNone/>
            </a:pPr>
            <a:r>
              <a:rPr lang="en-US" dirty="0"/>
              <a:t>INNER JOIN Sell ON </a:t>
            </a:r>
            <a:r>
              <a:rPr lang="en-US" dirty="0" err="1"/>
              <a:t>Sell.product_id</a:t>
            </a:r>
            <a:r>
              <a:rPr lang="en-US" dirty="0"/>
              <a:t> = </a:t>
            </a:r>
            <a:r>
              <a:rPr lang="en-US" dirty="0" err="1"/>
              <a:t>Product.product_id</a:t>
            </a:r>
            <a:endParaRPr lang="en-US" dirty="0"/>
          </a:p>
          <a:p>
            <a:pPr marL="0" indent="0" algn="l">
              <a:buNone/>
            </a:pPr>
            <a:r>
              <a:rPr lang="en-US" dirty="0"/>
              <a:t>INNER JOIN Pharmacy on </a:t>
            </a:r>
            <a:r>
              <a:rPr lang="en-US" dirty="0" err="1"/>
              <a:t>Pharmacy.pharmacy_id</a:t>
            </a:r>
            <a:r>
              <a:rPr lang="en-US" dirty="0"/>
              <a:t> = </a:t>
            </a:r>
            <a:r>
              <a:rPr lang="en-US" dirty="0" err="1"/>
              <a:t>Sell.pharmacy_id</a:t>
            </a:r>
            <a:endParaRPr lang="en-US" dirty="0"/>
          </a:p>
          <a:p>
            <a:pPr marL="0" indent="0" algn="l">
              <a:buNone/>
            </a:pPr>
            <a:r>
              <a:rPr lang="en-US" dirty="0">
                <a:solidFill>
                  <a:srgbClr val="FF0000"/>
                </a:solidFill>
              </a:rPr>
              <a:t>GROUP BY </a:t>
            </a:r>
            <a:r>
              <a:rPr lang="en-US" dirty="0"/>
              <a:t>Pharmacy.name</a:t>
            </a:r>
          </a:p>
          <a:p>
            <a:pPr marL="0" indent="0" algn="l">
              <a:buNone/>
            </a:pPr>
            <a:r>
              <a:rPr lang="en-US" dirty="0">
                <a:solidFill>
                  <a:srgbClr val="FF0000"/>
                </a:solidFill>
              </a:rPr>
              <a:t>ORDER BY </a:t>
            </a:r>
            <a:r>
              <a:rPr lang="en-US" dirty="0" err="1"/>
              <a:t>total_sales</a:t>
            </a:r>
            <a:r>
              <a:rPr lang="en-US" dirty="0"/>
              <a:t> DESC</a:t>
            </a:r>
          </a:p>
          <a:p>
            <a:pPr marL="0" indent="0" algn="l">
              <a:buNone/>
            </a:pPr>
            <a:r>
              <a:rPr lang="en-US" dirty="0"/>
              <a:t>LIMIT 3; </a:t>
            </a:r>
          </a:p>
        </p:txBody>
      </p:sp>
      <p:graphicFrame>
        <p:nvGraphicFramePr>
          <p:cNvPr id="6" name="מציין מיקום תוכן 3">
            <a:extLst>
              <a:ext uri="{FF2B5EF4-FFF2-40B4-BE49-F238E27FC236}">
                <a16:creationId xmlns:a16="http://schemas.microsoft.com/office/drawing/2014/main" id="{25C4AD9A-28C5-3CB6-D737-C5C8339D2D64}"/>
              </a:ext>
            </a:extLst>
          </p:cNvPr>
          <p:cNvGraphicFramePr>
            <a:graphicFrameLocks/>
          </p:cNvGraphicFramePr>
          <p:nvPr>
            <p:extLst>
              <p:ext uri="{D42A27DB-BD31-4B8C-83A1-F6EECF244321}">
                <p14:modId xmlns:p14="http://schemas.microsoft.com/office/powerpoint/2010/main" val="1970155426"/>
              </p:ext>
            </p:extLst>
          </p:nvPr>
        </p:nvGraphicFramePr>
        <p:xfrm>
          <a:off x="1346406" y="5405506"/>
          <a:ext cx="9498562"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16C22876-E8B7-5213-285C-901CBB20AE26}"/>
              </a:ext>
            </a:extLst>
          </p:cNvPr>
          <p:cNvPicPr>
            <a:picLocks noChangeAspect="1"/>
          </p:cNvPicPr>
          <p:nvPr/>
        </p:nvPicPr>
        <p:blipFill>
          <a:blip r:embed="rId7"/>
          <a:stretch>
            <a:fillRect/>
          </a:stretch>
        </p:blipFill>
        <p:spPr>
          <a:xfrm>
            <a:off x="8625281" y="2282256"/>
            <a:ext cx="3254433" cy="1617817"/>
          </a:xfrm>
          <a:prstGeom prst="rect">
            <a:avLst/>
          </a:prstGeom>
        </p:spPr>
      </p:pic>
    </p:spTree>
    <p:extLst>
      <p:ext uri="{BB962C8B-B14F-4D97-AF65-F5344CB8AC3E}">
        <p14:creationId xmlns:p14="http://schemas.microsoft.com/office/powerpoint/2010/main" val="226498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F76A-BB81-6366-256D-799C1944C856}"/>
              </a:ext>
            </a:extLst>
          </p:cNvPr>
          <p:cNvSpPr>
            <a:spLocks noGrp="1"/>
          </p:cNvSpPr>
          <p:nvPr>
            <p:ph type="title"/>
          </p:nvPr>
        </p:nvSpPr>
        <p:spPr>
          <a:xfrm>
            <a:off x="913149" y="0"/>
            <a:ext cx="10364451" cy="1066801"/>
          </a:xfrm>
        </p:spPr>
        <p:txBody>
          <a:bodyPr/>
          <a:lstStyle/>
          <a:p>
            <a:r>
              <a:rPr lang="he-IL" sz="1800" b="1" kern="100" dirty="0">
                <a:effectLst/>
                <a:latin typeface="Calibri" panose="020F0502020204030204" pitchFamily="34" charset="0"/>
                <a:ea typeface="Calibri" panose="020F0502020204030204" pitchFamily="34" charset="0"/>
                <a:cs typeface="Arial" panose="020B0604020202020204" pitchFamily="34" charset="0"/>
              </a:rPr>
              <a:t>4.אילו לקוחות </a:t>
            </a:r>
            <a:r>
              <a:rPr lang="he-IL" sz="1800" b="1" kern="100" dirty="0">
                <a:latin typeface="Calibri" panose="020F0502020204030204" pitchFamily="34" charset="0"/>
                <a:ea typeface="Calibri" panose="020F0502020204030204" pitchFamily="34" charset="0"/>
                <a:cs typeface="Arial" panose="020B0604020202020204" pitchFamily="34" charset="0"/>
              </a:rPr>
              <a:t>צפויים לרכוש </a:t>
            </a:r>
            <a:r>
              <a:rPr lang="he-IL" sz="1800" b="1" kern="100" dirty="0">
                <a:effectLst/>
                <a:latin typeface="Calibri" panose="020F0502020204030204" pitchFamily="34" charset="0"/>
                <a:ea typeface="Calibri" panose="020F0502020204030204" pitchFamily="34" charset="0"/>
                <a:cs typeface="Arial" panose="020B0604020202020204" pitchFamily="34" charset="0"/>
              </a:rPr>
              <a:t>מוצרים מבדיוק קטגוריה אחת, כאשר כל רכישה כוללת יותר מ-</a:t>
            </a:r>
            <a:r>
              <a:rPr lang="he-IL" sz="1800" b="1" kern="100" dirty="0">
                <a:latin typeface="Calibri" panose="020F0502020204030204" pitchFamily="34" charset="0"/>
                <a:ea typeface="Calibri" panose="020F0502020204030204" pitchFamily="34" charset="0"/>
                <a:cs typeface="Arial" panose="020B0604020202020204" pitchFamily="34" charset="0"/>
              </a:rPr>
              <a:t>50</a:t>
            </a:r>
            <a:r>
              <a:rPr lang="he-IL" sz="1800" b="1" kern="100" dirty="0">
                <a:effectLst/>
                <a:latin typeface="Calibri" panose="020F0502020204030204" pitchFamily="34" charset="0"/>
                <a:ea typeface="Calibri" panose="020F0502020204030204" pitchFamily="34" charset="0"/>
                <a:cs typeface="Arial" panose="020B0604020202020204" pitchFamily="34" charset="0"/>
              </a:rPr>
              <a:t> יחידות</a:t>
            </a: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r>
              <a:rPr lang="he-IL" sz="1800" b="1" kern="100" dirty="0">
                <a:effectLst/>
                <a:latin typeface="Calibri" panose="020F0502020204030204" pitchFamily="34" charset="0"/>
                <a:ea typeface="Calibri" panose="020F0502020204030204" pitchFamily="34" charset="0"/>
                <a:cs typeface="Arial" panose="020B0604020202020204" pitchFamily="34" charset="0"/>
              </a:rPr>
              <a:t>?</a:t>
            </a:r>
            <a:r>
              <a:rPr lang="he-IL" sz="1800" kern="100" dirty="0">
                <a:effectLst/>
                <a:latin typeface="Calibri" panose="020F0502020204030204" pitchFamily="34" charset="0"/>
                <a:ea typeface="Calibri" panose="020F0502020204030204" pitchFamily="34" charset="0"/>
                <a:cs typeface="Arial" panose="020B0604020202020204" pitchFamily="34" charset="0"/>
              </a:rPr>
              <a:t> </a:t>
            </a:r>
            <a:br>
              <a:rPr lang="en-IL" sz="1800" kern="100" dirty="0">
                <a:effectLst/>
                <a:latin typeface="Calibri" panose="020F0502020204030204" pitchFamily="34" charset="0"/>
                <a:ea typeface="Calibri" panose="020F050202020403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3E791F15-F8F2-FBE6-87CE-97ED9CF6D23B}"/>
              </a:ext>
            </a:extLst>
          </p:cNvPr>
          <p:cNvSpPr>
            <a:spLocks noGrp="1"/>
          </p:cNvSpPr>
          <p:nvPr>
            <p:ph sz="quarter" idx="13"/>
          </p:nvPr>
        </p:nvSpPr>
        <p:spPr>
          <a:xfrm>
            <a:off x="436880" y="457200"/>
            <a:ext cx="11551920" cy="6217920"/>
          </a:xfrm>
        </p:spPr>
        <p:txBody>
          <a:bodyPr>
            <a:normAutofit/>
          </a:bodyPr>
          <a:lstStyle/>
          <a:p>
            <a:pPr marL="0" indent="0" algn="l">
              <a:buNone/>
            </a:pPr>
            <a:endParaRPr lang="en-US" dirty="0"/>
          </a:p>
          <a:p>
            <a:pPr marL="0" indent="0" algn="l">
              <a:buNone/>
            </a:pPr>
            <a:r>
              <a:rPr lang="en-US" dirty="0">
                <a:solidFill>
                  <a:srgbClr val="FF0000"/>
                </a:solidFill>
              </a:rPr>
              <a:t>SELECT</a:t>
            </a:r>
          </a:p>
          <a:p>
            <a:pPr marL="0" indent="0" algn="l">
              <a:buNone/>
            </a:pPr>
            <a:r>
              <a:rPr lang="en-US" dirty="0"/>
              <a:t>Customer.name, COUNT(DISTINCT </a:t>
            </a:r>
            <a:r>
              <a:rPr lang="en-US" dirty="0" err="1"/>
              <a:t>Sell.category</a:t>
            </a:r>
            <a:r>
              <a:rPr lang="en-US" dirty="0"/>
              <a:t>) AS </a:t>
            </a:r>
            <a:r>
              <a:rPr lang="en-US" dirty="0" err="1"/>
              <a:t>category_count</a:t>
            </a:r>
            <a:r>
              <a:rPr lang="en-US" dirty="0"/>
              <a:t>, </a:t>
            </a:r>
            <a:r>
              <a:rPr lang="en-US" dirty="0" err="1"/>
              <a:t>Sell.category</a:t>
            </a:r>
            <a:endParaRPr lang="en-US" dirty="0"/>
          </a:p>
          <a:p>
            <a:pPr marL="0" indent="0" algn="l">
              <a:buNone/>
            </a:pPr>
            <a:r>
              <a:rPr lang="en-US" dirty="0">
                <a:solidFill>
                  <a:srgbClr val="FF0000"/>
                </a:solidFill>
              </a:rPr>
              <a:t>FROM</a:t>
            </a:r>
            <a:r>
              <a:rPr lang="en-US" dirty="0"/>
              <a:t> Customer </a:t>
            </a:r>
          </a:p>
          <a:p>
            <a:pPr marL="0" indent="0" algn="l">
              <a:buNone/>
            </a:pPr>
            <a:r>
              <a:rPr lang="en-US" dirty="0"/>
              <a:t>INNER JOIN </a:t>
            </a:r>
            <a:r>
              <a:rPr lang="en-US" dirty="0" err="1"/>
              <a:t>Cosmetic_Product_Recommendation</a:t>
            </a:r>
            <a:r>
              <a:rPr lang="en-US" dirty="0"/>
              <a:t> ON </a:t>
            </a:r>
            <a:r>
              <a:rPr lang="en-US" dirty="0" err="1"/>
              <a:t>Customer.customer_ssn</a:t>
            </a:r>
            <a:r>
              <a:rPr lang="en-US" dirty="0"/>
              <a:t> = </a:t>
            </a:r>
            <a:r>
              <a:rPr lang="en-US" dirty="0" err="1"/>
              <a:t>Cosmetic_Product_Recommendation.Customer_ssn</a:t>
            </a:r>
            <a:endParaRPr lang="en-US" dirty="0"/>
          </a:p>
          <a:p>
            <a:pPr marL="0" indent="0" algn="l">
              <a:buNone/>
            </a:pPr>
            <a:r>
              <a:rPr lang="en-US" dirty="0"/>
              <a:t>INNER JOIN Product  ON </a:t>
            </a:r>
            <a:r>
              <a:rPr lang="en-US" dirty="0" err="1"/>
              <a:t>Product.product_id</a:t>
            </a:r>
            <a:r>
              <a:rPr lang="en-US" dirty="0"/>
              <a:t> = </a:t>
            </a:r>
            <a:r>
              <a:rPr lang="en-US" dirty="0" err="1"/>
              <a:t>Cosmetic_Product_Recommendation.product_id</a:t>
            </a:r>
            <a:endParaRPr lang="en-US" dirty="0"/>
          </a:p>
          <a:p>
            <a:pPr marL="0" indent="0" algn="l">
              <a:buNone/>
            </a:pPr>
            <a:r>
              <a:rPr lang="en-US" dirty="0"/>
              <a:t>INNER JOIN Sell ON </a:t>
            </a:r>
            <a:r>
              <a:rPr lang="en-US" dirty="0" err="1"/>
              <a:t>Sell.product_id</a:t>
            </a:r>
            <a:r>
              <a:rPr lang="en-US" dirty="0"/>
              <a:t> = </a:t>
            </a:r>
            <a:r>
              <a:rPr lang="en-US" dirty="0" err="1"/>
              <a:t>Product.product_id</a:t>
            </a:r>
            <a:endParaRPr lang="en-US" dirty="0"/>
          </a:p>
          <a:p>
            <a:pPr marL="0" indent="0" algn="l">
              <a:buNone/>
            </a:pPr>
            <a:r>
              <a:rPr lang="en-US" dirty="0">
                <a:solidFill>
                  <a:srgbClr val="FF0000"/>
                </a:solidFill>
              </a:rPr>
              <a:t>WHERE</a:t>
            </a:r>
            <a:r>
              <a:rPr lang="en-US" dirty="0"/>
              <a:t> </a:t>
            </a:r>
            <a:r>
              <a:rPr lang="en-US" dirty="0" err="1"/>
              <a:t>Cosmetic_Product_Recommendation.quantity</a:t>
            </a:r>
            <a:r>
              <a:rPr lang="en-US" dirty="0"/>
              <a:t> &gt; 50</a:t>
            </a:r>
          </a:p>
          <a:p>
            <a:pPr marL="0" indent="0" algn="l">
              <a:buNone/>
            </a:pPr>
            <a:r>
              <a:rPr lang="en-US" dirty="0">
                <a:solidFill>
                  <a:srgbClr val="FF0000"/>
                </a:solidFill>
              </a:rPr>
              <a:t>GROUP</a:t>
            </a:r>
            <a:r>
              <a:rPr lang="en-US" dirty="0"/>
              <a:t> BY </a:t>
            </a:r>
            <a:r>
              <a:rPr lang="en-US" dirty="0" err="1"/>
              <a:t>Customer.customer_ssn</a:t>
            </a:r>
            <a:r>
              <a:rPr lang="en-US" dirty="0"/>
              <a:t>, </a:t>
            </a:r>
            <a:r>
              <a:rPr lang="en-US" dirty="0" err="1"/>
              <a:t>Sell.category</a:t>
            </a:r>
            <a:endParaRPr lang="en-US" dirty="0"/>
          </a:p>
          <a:p>
            <a:pPr marL="0" indent="0" algn="l">
              <a:buNone/>
            </a:pPr>
            <a:r>
              <a:rPr lang="en-US" dirty="0">
                <a:solidFill>
                  <a:srgbClr val="FF0000"/>
                </a:solidFill>
              </a:rPr>
              <a:t>HAVING</a:t>
            </a:r>
            <a:r>
              <a:rPr lang="en-US" dirty="0"/>
              <a:t> </a:t>
            </a:r>
            <a:r>
              <a:rPr lang="en-US" dirty="0" err="1"/>
              <a:t>category_count</a:t>
            </a:r>
            <a:r>
              <a:rPr lang="en-US" dirty="0"/>
              <a:t> = 1;</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IL" dirty="0"/>
          </a:p>
        </p:txBody>
      </p:sp>
      <p:graphicFrame>
        <p:nvGraphicFramePr>
          <p:cNvPr id="6" name="מציין מיקום תוכן 3">
            <a:extLst>
              <a:ext uri="{FF2B5EF4-FFF2-40B4-BE49-F238E27FC236}">
                <a16:creationId xmlns:a16="http://schemas.microsoft.com/office/drawing/2014/main" id="{B45815DF-D826-A0AA-EEA5-F9CF94989039}"/>
              </a:ext>
            </a:extLst>
          </p:cNvPr>
          <p:cNvGraphicFramePr>
            <a:graphicFrameLocks/>
          </p:cNvGraphicFramePr>
          <p:nvPr>
            <p:extLst>
              <p:ext uri="{D42A27DB-BD31-4B8C-83A1-F6EECF244321}">
                <p14:modId xmlns:p14="http://schemas.microsoft.com/office/powerpoint/2010/main" val="3220012783"/>
              </p:ext>
            </p:extLst>
          </p:nvPr>
        </p:nvGraphicFramePr>
        <p:xfrm>
          <a:off x="802091" y="5375026"/>
          <a:ext cx="9498562"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A3F23C8A-24BF-6297-AC07-C962EAF79C90}"/>
              </a:ext>
            </a:extLst>
          </p:cNvPr>
          <p:cNvPicPr>
            <a:picLocks noChangeAspect="1"/>
          </p:cNvPicPr>
          <p:nvPr/>
        </p:nvPicPr>
        <p:blipFill>
          <a:blip r:embed="rId7"/>
          <a:stretch>
            <a:fillRect/>
          </a:stretch>
        </p:blipFill>
        <p:spPr>
          <a:xfrm>
            <a:off x="7869546" y="3010921"/>
            <a:ext cx="3408054" cy="1861868"/>
          </a:xfrm>
          <a:prstGeom prst="rect">
            <a:avLst/>
          </a:prstGeom>
        </p:spPr>
      </p:pic>
    </p:spTree>
    <p:extLst>
      <p:ext uri="{BB962C8B-B14F-4D97-AF65-F5344CB8AC3E}">
        <p14:creationId xmlns:p14="http://schemas.microsoft.com/office/powerpoint/2010/main" val="334012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056">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9" name="Rectangle 2058">
            <a:extLst>
              <a:ext uri="{FF2B5EF4-FFF2-40B4-BE49-F238E27FC236}">
                <a16:creationId xmlns:a16="http://schemas.microsoft.com/office/drawing/2014/main" id="{105D43D2-1490-4958-AD83-D414E891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ounded Rectangle 10">
            <a:extLst>
              <a:ext uri="{FF2B5EF4-FFF2-40B4-BE49-F238E27FC236}">
                <a16:creationId xmlns:a16="http://schemas.microsoft.com/office/drawing/2014/main" id="{F700C3BC-7DD4-402F-8748-72D8E125B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2050" name="Picture 2" descr="האם לשים מלפפון על העיניים באמת מוריד נפיחות? - Rue Royale">
            <a:extLst>
              <a:ext uri="{FF2B5EF4-FFF2-40B4-BE49-F238E27FC236}">
                <a16:creationId xmlns:a16="http://schemas.microsoft.com/office/drawing/2014/main" id="{C59F1A23-3636-55FA-55D8-CF56A81CFF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13" r="17960" b="-3"/>
          <a:stretch/>
        </p:blipFill>
        <p:spPr bwMode="auto">
          <a:xfrm>
            <a:off x="7739933" y="1420328"/>
            <a:ext cx="3336236" cy="401471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2062">
            <a:extLst>
              <a:ext uri="{FF2B5EF4-FFF2-40B4-BE49-F238E27FC236}">
                <a16:creationId xmlns:a16="http://schemas.microsoft.com/office/drawing/2014/main" id="{F88C7E8E-4FA7-425C-A30A-4A73916FA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מלבן 50">
            <a:extLst>
              <a:ext uri="{FF2B5EF4-FFF2-40B4-BE49-F238E27FC236}">
                <a16:creationId xmlns:a16="http://schemas.microsoft.com/office/drawing/2014/main" id="{CDD667B7-E346-4DD8-BFF3-AE76B28CAB53}"/>
              </a:ext>
            </a:extLst>
          </p:cNvPr>
          <p:cNvSpPr/>
          <p:nvPr/>
        </p:nvSpPr>
        <p:spPr>
          <a:xfrm>
            <a:off x="981074" y="957486"/>
            <a:ext cx="5614603" cy="313191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ln/>
                <a:latin typeface="+mj-lt"/>
                <a:ea typeface="+mj-ea"/>
                <a:cs typeface="+mj-cs"/>
              </a:rPr>
              <a:t>איפיון ראשוני</a:t>
            </a:r>
          </a:p>
        </p:txBody>
      </p:sp>
    </p:spTree>
    <p:extLst>
      <p:ext uri="{BB962C8B-B14F-4D97-AF65-F5344CB8AC3E}">
        <p14:creationId xmlns:p14="http://schemas.microsoft.com/office/powerpoint/2010/main" val="400755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3F50-B86B-F718-9CFE-06D1C6A5A6F6}"/>
              </a:ext>
            </a:extLst>
          </p:cNvPr>
          <p:cNvSpPr>
            <a:spLocks noGrp="1"/>
          </p:cNvSpPr>
          <p:nvPr>
            <p:ph type="title"/>
          </p:nvPr>
        </p:nvSpPr>
        <p:spPr>
          <a:xfrm>
            <a:off x="913774" y="1"/>
            <a:ext cx="10364451" cy="426720"/>
          </a:xfrm>
        </p:spPr>
        <p:txBody>
          <a:bodyPr>
            <a:normAutofit/>
          </a:bodyPr>
          <a:lstStyle/>
          <a:p>
            <a:r>
              <a:rPr lang="he-IL" sz="2000" b="1" kern="100" dirty="0">
                <a:effectLst/>
                <a:latin typeface="Calibri" panose="020F0502020204030204" pitchFamily="34" charset="0"/>
                <a:ea typeface="Calibri" panose="020F0502020204030204" pitchFamily="34" charset="0"/>
                <a:cs typeface="Arial" panose="020B0604020202020204" pitchFamily="34" charset="0"/>
              </a:rPr>
              <a:t>5.מהו מספר הלקוחות ואחוז הלקוחות ש</a:t>
            </a:r>
            <a:r>
              <a:rPr lang="he-IL" sz="2000" b="1" kern="100" dirty="0">
                <a:latin typeface="Calibri" panose="020F0502020204030204" pitchFamily="34" charset="0"/>
                <a:ea typeface="Calibri" panose="020F0502020204030204" pitchFamily="34" charset="0"/>
                <a:cs typeface="Arial" panose="020B0604020202020204" pitchFamily="34" charset="0"/>
              </a:rPr>
              <a:t>קנו</a:t>
            </a:r>
            <a:r>
              <a:rPr lang="he-IL" sz="2000" b="1" kern="100" dirty="0">
                <a:effectLst/>
                <a:latin typeface="Calibri" panose="020F0502020204030204" pitchFamily="34" charset="0"/>
                <a:ea typeface="Calibri" panose="020F0502020204030204" pitchFamily="34" charset="0"/>
                <a:cs typeface="Arial" panose="020B0604020202020204" pitchFamily="34" charset="0"/>
              </a:rPr>
              <a:t> מעל 30 מוצרים וצפויים לשלם יותר מהממוצע?</a:t>
            </a:r>
            <a:endParaRPr lang="en-IL" sz="2000" b="1" dirty="0"/>
          </a:p>
        </p:txBody>
      </p:sp>
      <p:sp>
        <p:nvSpPr>
          <p:cNvPr id="3" name="Content Placeholder 2">
            <a:extLst>
              <a:ext uri="{FF2B5EF4-FFF2-40B4-BE49-F238E27FC236}">
                <a16:creationId xmlns:a16="http://schemas.microsoft.com/office/drawing/2014/main" id="{7536A0D7-A31F-3783-06D4-56ED06606A26}"/>
              </a:ext>
            </a:extLst>
          </p:cNvPr>
          <p:cNvSpPr>
            <a:spLocks noGrp="1"/>
          </p:cNvSpPr>
          <p:nvPr>
            <p:ph sz="quarter" idx="13"/>
          </p:nvPr>
        </p:nvSpPr>
        <p:spPr>
          <a:xfrm>
            <a:off x="91440" y="314960"/>
            <a:ext cx="11998960" cy="6543040"/>
          </a:xfrm>
        </p:spPr>
        <p:txBody>
          <a:bodyPr>
            <a:noAutofit/>
          </a:bodyPr>
          <a:lstStyle/>
          <a:p>
            <a:pPr marL="0" indent="0" algn="l">
              <a:buNone/>
            </a:pPr>
            <a:r>
              <a:rPr lang="en-US" sz="1000" dirty="0">
                <a:solidFill>
                  <a:srgbClr val="FF0000"/>
                </a:solidFill>
              </a:rPr>
              <a:t>SELECT</a:t>
            </a:r>
          </a:p>
          <a:p>
            <a:pPr marL="0" indent="0" algn="l">
              <a:buNone/>
            </a:pPr>
            <a:r>
              <a:rPr lang="en-US" sz="1000" dirty="0"/>
              <a:t>    COUNT(DISTINCT </a:t>
            </a:r>
            <a:r>
              <a:rPr lang="en-US" sz="1000" dirty="0" err="1"/>
              <a:t>Customer.customer_ssn</a:t>
            </a:r>
            <a:r>
              <a:rPr lang="en-US" sz="1000" dirty="0"/>
              <a:t>) AS </a:t>
            </a:r>
            <a:r>
              <a:rPr lang="en-US" sz="1000" dirty="0" err="1"/>
              <a:t>total_count</a:t>
            </a:r>
            <a:r>
              <a:rPr lang="en-US" sz="1000" dirty="0"/>
              <a:t>,</a:t>
            </a:r>
          </a:p>
          <a:p>
            <a:pPr marL="0" indent="0" algn="l">
              <a:buNone/>
            </a:pPr>
            <a:r>
              <a:rPr lang="en-US" sz="1000" dirty="0"/>
              <a:t>    (COUNT(DISTINCT </a:t>
            </a:r>
            <a:r>
              <a:rPr lang="en-US" sz="1000" dirty="0" err="1"/>
              <a:t>Customer.customer_ssn</a:t>
            </a:r>
            <a:r>
              <a:rPr lang="en-US" sz="1000" dirty="0"/>
              <a:t>) / (SELECT COUNT(DISTINCT </a:t>
            </a:r>
            <a:r>
              <a:rPr lang="en-US" sz="1000" dirty="0" err="1"/>
              <a:t>Customer.customer_ssn</a:t>
            </a:r>
            <a:r>
              <a:rPr lang="en-US" sz="1000" dirty="0"/>
              <a:t>) FROM Customer)) * 100 AS percentage </a:t>
            </a:r>
          </a:p>
          <a:p>
            <a:pPr marL="0" indent="0" algn="l">
              <a:buNone/>
            </a:pPr>
            <a:r>
              <a:rPr lang="en-US" sz="1000" dirty="0"/>
              <a:t>   </a:t>
            </a:r>
            <a:r>
              <a:rPr lang="en-US" sz="1000" dirty="0">
                <a:solidFill>
                  <a:srgbClr val="FF0000"/>
                </a:solidFill>
              </a:rPr>
              <a:t>  FROM</a:t>
            </a:r>
          </a:p>
          <a:p>
            <a:pPr marL="0" indent="0" algn="l">
              <a:buNone/>
            </a:pPr>
            <a:r>
              <a:rPr lang="en-US" sz="1000" dirty="0"/>
              <a:t>    Customer</a:t>
            </a:r>
          </a:p>
          <a:p>
            <a:pPr marL="0" indent="0" algn="l">
              <a:buNone/>
            </a:pPr>
            <a:r>
              <a:rPr lang="en-US" sz="1000" dirty="0"/>
              <a:t>INNER JOIN</a:t>
            </a:r>
          </a:p>
          <a:p>
            <a:pPr marL="0" indent="0" algn="l">
              <a:buNone/>
            </a:pPr>
            <a:r>
              <a:rPr lang="en-US" sz="1000" dirty="0"/>
              <a:t>    (</a:t>
            </a:r>
          </a:p>
          <a:p>
            <a:pPr marL="0" indent="0" algn="l">
              <a:buNone/>
            </a:pPr>
            <a:r>
              <a:rPr lang="en-US" sz="1000" dirty="0"/>
              <a:t>        </a:t>
            </a:r>
            <a:r>
              <a:rPr lang="en-US" sz="1000" dirty="0">
                <a:solidFill>
                  <a:srgbClr val="FF0000"/>
                </a:solidFill>
              </a:rPr>
              <a:t>SELECT</a:t>
            </a:r>
          </a:p>
          <a:p>
            <a:pPr marL="0" indent="0" algn="l">
              <a:buNone/>
            </a:pPr>
            <a:r>
              <a:rPr lang="en-US" sz="1000" dirty="0"/>
              <a:t>            </a:t>
            </a:r>
            <a:r>
              <a:rPr lang="en-US" sz="1000" dirty="0" err="1"/>
              <a:t>Cosmetic_Product_Recommendation.Customer_ssn</a:t>
            </a:r>
            <a:r>
              <a:rPr lang="en-US" sz="1000" dirty="0"/>
              <a:t>,</a:t>
            </a:r>
          </a:p>
          <a:p>
            <a:pPr marL="0" indent="0" algn="l">
              <a:buNone/>
            </a:pPr>
            <a:r>
              <a:rPr lang="en-US" sz="1000" dirty="0"/>
              <a:t>            SUM(</a:t>
            </a:r>
            <a:r>
              <a:rPr lang="en-US" sz="1000" dirty="0" err="1"/>
              <a:t>Cosmetic_Product_Recommendation.quantity</a:t>
            </a:r>
            <a:r>
              <a:rPr lang="en-US" sz="1000" dirty="0"/>
              <a:t> * </a:t>
            </a:r>
            <a:r>
              <a:rPr lang="en-US" sz="1000" dirty="0" err="1"/>
              <a:t>Sell.price</a:t>
            </a:r>
            <a:r>
              <a:rPr lang="en-US" sz="1000" dirty="0"/>
              <a:t>) AS </a:t>
            </a:r>
            <a:r>
              <a:rPr lang="en-US" sz="1000" dirty="0" err="1"/>
              <a:t>total_cost</a:t>
            </a:r>
            <a:endParaRPr lang="en-US" sz="1000" dirty="0"/>
          </a:p>
          <a:p>
            <a:pPr marL="0" indent="0" algn="l">
              <a:buNone/>
            </a:pPr>
            <a:r>
              <a:rPr lang="en-US" sz="1000" dirty="0"/>
              <a:t>        </a:t>
            </a:r>
            <a:r>
              <a:rPr lang="en-US" sz="1000" dirty="0">
                <a:solidFill>
                  <a:srgbClr val="FF0000"/>
                </a:solidFill>
              </a:rPr>
              <a:t>FROM</a:t>
            </a:r>
          </a:p>
          <a:p>
            <a:pPr marL="0" indent="0" algn="l">
              <a:buNone/>
            </a:pPr>
            <a:r>
              <a:rPr lang="en-US" sz="1000" dirty="0"/>
              <a:t>            </a:t>
            </a:r>
            <a:r>
              <a:rPr lang="en-US" sz="1000" dirty="0" err="1"/>
              <a:t>Cosmetic_Product_Recommendation</a:t>
            </a:r>
            <a:endParaRPr lang="en-US" sz="1000" dirty="0"/>
          </a:p>
          <a:p>
            <a:pPr marL="0" indent="0" algn="l">
              <a:buNone/>
            </a:pPr>
            <a:r>
              <a:rPr lang="en-US" sz="1000" dirty="0"/>
              <a:t>        INNER JOIN</a:t>
            </a:r>
          </a:p>
          <a:p>
            <a:pPr marL="0" indent="0" algn="l">
              <a:buNone/>
            </a:pPr>
            <a:r>
              <a:rPr lang="en-US" sz="1000" dirty="0"/>
              <a:t>            Sell ON </a:t>
            </a:r>
            <a:r>
              <a:rPr lang="en-US" sz="1000" dirty="0" err="1"/>
              <a:t>Cosmetic_Product_Recommendation.product_id</a:t>
            </a:r>
            <a:r>
              <a:rPr lang="en-US" sz="1000" dirty="0"/>
              <a:t> = </a:t>
            </a:r>
            <a:r>
              <a:rPr lang="en-US" sz="1000" dirty="0" err="1"/>
              <a:t>Sell.product_id</a:t>
            </a:r>
            <a:endParaRPr lang="en-US" sz="1000" dirty="0"/>
          </a:p>
          <a:p>
            <a:pPr marL="0" indent="0" algn="l">
              <a:buNone/>
            </a:pPr>
            <a:r>
              <a:rPr lang="en-US" sz="1000" dirty="0">
                <a:solidFill>
                  <a:srgbClr val="FF0000"/>
                </a:solidFill>
              </a:rPr>
              <a:t>        WHERE</a:t>
            </a:r>
          </a:p>
          <a:p>
            <a:pPr marL="0" indent="0" algn="l">
              <a:buNone/>
            </a:pPr>
            <a:r>
              <a:rPr lang="en-US" sz="1000" dirty="0"/>
              <a:t>            </a:t>
            </a:r>
            <a:r>
              <a:rPr lang="en-US" sz="1000" dirty="0" err="1"/>
              <a:t>Cosmetic_Product_Recommendation.quantity</a:t>
            </a:r>
            <a:r>
              <a:rPr lang="en-US" sz="1000" dirty="0"/>
              <a:t> &gt;30</a:t>
            </a:r>
          </a:p>
          <a:p>
            <a:pPr marL="0" indent="0" algn="l">
              <a:buNone/>
            </a:pPr>
            <a:r>
              <a:rPr lang="en-US" sz="1000" dirty="0"/>
              <a:t>        </a:t>
            </a:r>
            <a:r>
              <a:rPr lang="en-US" sz="1000" dirty="0">
                <a:solidFill>
                  <a:srgbClr val="FF0000"/>
                </a:solidFill>
              </a:rPr>
              <a:t>GROUP BY</a:t>
            </a:r>
          </a:p>
          <a:p>
            <a:pPr marL="0" indent="0" algn="l">
              <a:buNone/>
            </a:pPr>
            <a:r>
              <a:rPr lang="en-US" sz="1000" dirty="0"/>
              <a:t>            </a:t>
            </a:r>
            <a:r>
              <a:rPr lang="en-US" sz="1000" dirty="0" err="1"/>
              <a:t>Cosmetic_Product_Recommendation.Customer_ssn</a:t>
            </a:r>
            <a:endParaRPr lang="en-US" sz="1000" dirty="0"/>
          </a:p>
          <a:p>
            <a:pPr marL="0" indent="0" algn="l">
              <a:buNone/>
            </a:pPr>
            <a:r>
              <a:rPr lang="en-US" sz="1000" dirty="0"/>
              <a:t>    ) AS t ON </a:t>
            </a:r>
            <a:r>
              <a:rPr lang="en-US" sz="1000" dirty="0" err="1"/>
              <a:t>Customer.customer_ssn</a:t>
            </a:r>
            <a:r>
              <a:rPr lang="en-US" sz="1000" dirty="0"/>
              <a:t> = </a:t>
            </a:r>
            <a:r>
              <a:rPr lang="en-US" sz="1000" dirty="0" err="1"/>
              <a:t>t.Customer_ssn</a:t>
            </a:r>
            <a:endParaRPr lang="en-IL" sz="1000" dirty="0"/>
          </a:p>
        </p:txBody>
      </p:sp>
      <p:graphicFrame>
        <p:nvGraphicFramePr>
          <p:cNvPr id="6" name="מציין מיקום תוכן 3">
            <a:extLst>
              <a:ext uri="{FF2B5EF4-FFF2-40B4-BE49-F238E27FC236}">
                <a16:creationId xmlns:a16="http://schemas.microsoft.com/office/drawing/2014/main" id="{0F967359-55E7-30E3-156E-E3EEB226B56D}"/>
              </a:ext>
            </a:extLst>
          </p:cNvPr>
          <p:cNvGraphicFramePr>
            <a:graphicFrameLocks/>
          </p:cNvGraphicFramePr>
          <p:nvPr>
            <p:extLst>
              <p:ext uri="{D42A27DB-BD31-4B8C-83A1-F6EECF244321}">
                <p14:modId xmlns:p14="http://schemas.microsoft.com/office/powerpoint/2010/main" val="3921293759"/>
              </p:ext>
            </p:extLst>
          </p:nvPr>
        </p:nvGraphicFramePr>
        <p:xfrm>
          <a:off x="3710688" y="5433612"/>
          <a:ext cx="7567537"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F683FFBA-09CD-B2DD-3551-C8B50A3FC910}"/>
              </a:ext>
            </a:extLst>
          </p:cNvPr>
          <p:cNvPicPr>
            <a:picLocks noChangeAspect="1"/>
          </p:cNvPicPr>
          <p:nvPr/>
        </p:nvPicPr>
        <p:blipFill>
          <a:blip r:embed="rId7"/>
          <a:stretch>
            <a:fillRect/>
          </a:stretch>
        </p:blipFill>
        <p:spPr>
          <a:xfrm>
            <a:off x="7415731" y="1556266"/>
            <a:ext cx="4044799" cy="1102148"/>
          </a:xfrm>
          <a:prstGeom prst="rect">
            <a:avLst/>
          </a:prstGeom>
        </p:spPr>
      </p:pic>
      <p:sp>
        <p:nvSpPr>
          <p:cNvPr id="5" name="תיבת טקסט 4">
            <a:extLst>
              <a:ext uri="{FF2B5EF4-FFF2-40B4-BE49-F238E27FC236}">
                <a16:creationId xmlns:a16="http://schemas.microsoft.com/office/drawing/2014/main" id="{E01E02DE-B8FC-C3E2-BEB2-7DF274CF5C3C}"/>
              </a:ext>
            </a:extLst>
          </p:cNvPr>
          <p:cNvSpPr txBox="1"/>
          <p:nvPr/>
        </p:nvSpPr>
        <p:spPr>
          <a:xfrm>
            <a:off x="7709624" y="3285573"/>
            <a:ext cx="3750906" cy="707886"/>
          </a:xfrm>
          <a:prstGeom prst="rect">
            <a:avLst/>
          </a:prstGeom>
          <a:noFill/>
        </p:spPr>
        <p:txBody>
          <a:bodyPr wrap="square" rtlCol="1">
            <a:spAutoFit/>
          </a:bodyPr>
          <a:lstStyle/>
          <a:p>
            <a:pPr algn="ctr"/>
            <a:r>
              <a:rPr lang="he-IL" sz="2000" b="1" dirty="0"/>
              <a:t>יש המשך לשאילתה בשקופית הבאה </a:t>
            </a:r>
          </a:p>
        </p:txBody>
      </p:sp>
      <p:pic>
        <p:nvPicPr>
          <p:cNvPr id="8" name="גרפיקה 7" descr="סימן קריאה עם מילוי מלא">
            <a:extLst>
              <a:ext uri="{FF2B5EF4-FFF2-40B4-BE49-F238E27FC236}">
                <a16:creationId xmlns:a16="http://schemas.microsoft.com/office/drawing/2014/main" id="{38CA1394-BBB8-F01E-01A5-9DA0F03E2B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69600" y="3185160"/>
            <a:ext cx="914400" cy="914400"/>
          </a:xfrm>
          <a:prstGeom prst="rect">
            <a:avLst/>
          </a:prstGeom>
        </p:spPr>
      </p:pic>
    </p:spTree>
    <p:extLst>
      <p:ext uri="{BB962C8B-B14F-4D97-AF65-F5344CB8AC3E}">
        <p14:creationId xmlns:p14="http://schemas.microsoft.com/office/powerpoint/2010/main" val="145110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1B6B-2D6F-9316-A0DD-67CF564DA2A4}"/>
              </a:ext>
            </a:extLst>
          </p:cNvPr>
          <p:cNvSpPr>
            <a:spLocks noGrp="1"/>
          </p:cNvSpPr>
          <p:nvPr>
            <p:ph type="title"/>
          </p:nvPr>
        </p:nvSpPr>
        <p:spPr>
          <a:xfrm>
            <a:off x="913149" y="1"/>
            <a:ext cx="10364451" cy="670559"/>
          </a:xfrm>
        </p:spPr>
        <p:txBody>
          <a:bodyPr/>
          <a:lstStyle/>
          <a:p>
            <a:r>
              <a:rPr lang="he-IL" dirty="0"/>
              <a:t>המשך</a:t>
            </a:r>
            <a:endParaRPr lang="en-IL" dirty="0"/>
          </a:p>
        </p:txBody>
      </p:sp>
      <p:sp>
        <p:nvSpPr>
          <p:cNvPr id="3" name="Content Placeholder 2">
            <a:extLst>
              <a:ext uri="{FF2B5EF4-FFF2-40B4-BE49-F238E27FC236}">
                <a16:creationId xmlns:a16="http://schemas.microsoft.com/office/drawing/2014/main" id="{29AD0FD8-45D8-88E9-82A7-E45C0EA90BA5}"/>
              </a:ext>
            </a:extLst>
          </p:cNvPr>
          <p:cNvSpPr>
            <a:spLocks noGrp="1"/>
          </p:cNvSpPr>
          <p:nvPr>
            <p:ph sz="quarter" idx="13"/>
          </p:nvPr>
        </p:nvSpPr>
        <p:spPr>
          <a:xfrm>
            <a:off x="0" y="467360"/>
            <a:ext cx="12192000" cy="6390639"/>
          </a:xfrm>
        </p:spPr>
        <p:txBody>
          <a:bodyPr>
            <a:normAutofit fontScale="70000" lnSpcReduction="20000"/>
          </a:bodyPr>
          <a:lstStyle/>
          <a:p>
            <a:pPr marL="0" indent="0" algn="l">
              <a:buNone/>
            </a:pPr>
            <a:r>
              <a:rPr lang="en-US" dirty="0">
                <a:solidFill>
                  <a:srgbClr val="FF0000"/>
                </a:solidFill>
              </a:rPr>
              <a:t>WHERE</a:t>
            </a:r>
            <a:endParaRPr lang="he-IL" dirty="0">
              <a:solidFill>
                <a:srgbClr val="FF0000"/>
              </a:solidFill>
            </a:endParaRPr>
          </a:p>
          <a:p>
            <a:pPr marL="0" indent="0" algn="l">
              <a:buNone/>
            </a:pPr>
            <a:r>
              <a:rPr lang="en-US" dirty="0" err="1"/>
              <a:t>t.total_cost</a:t>
            </a:r>
            <a:r>
              <a:rPr lang="en-US" dirty="0"/>
              <a:t> &gt; (</a:t>
            </a:r>
          </a:p>
          <a:p>
            <a:pPr marL="0" indent="0" algn="l">
              <a:buNone/>
            </a:pPr>
            <a:r>
              <a:rPr lang="en-US" dirty="0"/>
              <a:t>       </a:t>
            </a:r>
            <a:r>
              <a:rPr lang="en-US" dirty="0">
                <a:solidFill>
                  <a:srgbClr val="FF0000"/>
                </a:solidFill>
              </a:rPr>
              <a:t> SELECT </a:t>
            </a:r>
            <a:r>
              <a:rPr lang="en-US" dirty="0"/>
              <a:t>AVG(</a:t>
            </a:r>
            <a:r>
              <a:rPr lang="en-US" dirty="0" err="1"/>
              <a:t>total_cost</a:t>
            </a:r>
            <a:r>
              <a:rPr lang="en-US" dirty="0"/>
              <a:t>)</a:t>
            </a:r>
          </a:p>
          <a:p>
            <a:pPr marL="0" indent="0" algn="l">
              <a:buNone/>
            </a:pPr>
            <a:r>
              <a:rPr lang="en-US" dirty="0">
                <a:solidFill>
                  <a:srgbClr val="FF0000"/>
                </a:solidFill>
              </a:rPr>
              <a:t>        FROM</a:t>
            </a:r>
          </a:p>
          <a:p>
            <a:pPr marL="0" indent="0" algn="l">
              <a:buNone/>
            </a:pPr>
            <a:r>
              <a:rPr lang="en-US" dirty="0"/>
              <a:t>            (</a:t>
            </a:r>
          </a:p>
          <a:p>
            <a:pPr marL="0" indent="0" algn="l">
              <a:buNone/>
            </a:pPr>
            <a:r>
              <a:rPr lang="en-US" dirty="0">
                <a:solidFill>
                  <a:srgbClr val="FF0000"/>
                </a:solidFill>
              </a:rPr>
              <a:t>                SELECT</a:t>
            </a:r>
          </a:p>
          <a:p>
            <a:pPr marL="0" indent="0" algn="l">
              <a:buNone/>
            </a:pPr>
            <a:r>
              <a:rPr lang="en-US" dirty="0"/>
              <a:t>                    </a:t>
            </a:r>
            <a:r>
              <a:rPr lang="en-US" dirty="0" err="1"/>
              <a:t>Cosmetic_Product_Recommendation.Customer_ssn</a:t>
            </a:r>
            <a:r>
              <a:rPr lang="en-US" dirty="0"/>
              <a:t>,</a:t>
            </a:r>
          </a:p>
          <a:p>
            <a:pPr marL="0" indent="0" algn="l">
              <a:buNone/>
            </a:pPr>
            <a:r>
              <a:rPr lang="en-US" dirty="0"/>
              <a:t>                    SUM(</a:t>
            </a:r>
            <a:r>
              <a:rPr lang="en-US" dirty="0" err="1"/>
              <a:t>Cosmetic_Product_Recommendation.quantity</a:t>
            </a:r>
            <a:r>
              <a:rPr lang="en-US" dirty="0"/>
              <a:t> * </a:t>
            </a:r>
            <a:r>
              <a:rPr lang="en-US" dirty="0" err="1"/>
              <a:t>Sell.price</a:t>
            </a:r>
            <a:r>
              <a:rPr lang="en-US" dirty="0"/>
              <a:t>) AS </a:t>
            </a:r>
            <a:r>
              <a:rPr lang="en-US" dirty="0" err="1"/>
              <a:t>total_cost</a:t>
            </a:r>
            <a:endParaRPr lang="en-US" dirty="0"/>
          </a:p>
          <a:p>
            <a:pPr marL="0" indent="0" algn="l">
              <a:buNone/>
            </a:pPr>
            <a:r>
              <a:rPr lang="en-US" dirty="0"/>
              <a:t>                </a:t>
            </a:r>
            <a:r>
              <a:rPr lang="en-US" dirty="0">
                <a:solidFill>
                  <a:srgbClr val="FF0000"/>
                </a:solidFill>
              </a:rPr>
              <a:t>FROM</a:t>
            </a:r>
          </a:p>
          <a:p>
            <a:pPr marL="0" indent="0" algn="l">
              <a:buNone/>
            </a:pPr>
            <a:r>
              <a:rPr lang="en-US" dirty="0"/>
              <a:t>                    </a:t>
            </a:r>
            <a:r>
              <a:rPr lang="en-US" dirty="0" err="1"/>
              <a:t>Cosmetic_Product_Recommendation</a:t>
            </a:r>
            <a:endParaRPr lang="en-US" dirty="0"/>
          </a:p>
          <a:p>
            <a:pPr marL="0" indent="0" algn="l">
              <a:buNone/>
            </a:pPr>
            <a:r>
              <a:rPr lang="en-US" dirty="0"/>
              <a:t>                INNER JOIN</a:t>
            </a:r>
          </a:p>
          <a:p>
            <a:pPr marL="0" indent="0" algn="l">
              <a:buNone/>
            </a:pPr>
            <a:r>
              <a:rPr lang="en-US" dirty="0"/>
              <a:t>                    Sell ON </a:t>
            </a:r>
            <a:r>
              <a:rPr lang="en-US" dirty="0" err="1"/>
              <a:t>Cosmetic_Product_Recommendation.product_id</a:t>
            </a:r>
            <a:r>
              <a:rPr lang="en-US" dirty="0"/>
              <a:t> = </a:t>
            </a:r>
            <a:r>
              <a:rPr lang="en-US" dirty="0" err="1"/>
              <a:t>Sell.product_id</a:t>
            </a:r>
            <a:endParaRPr lang="en-US" dirty="0"/>
          </a:p>
          <a:p>
            <a:pPr marL="0" indent="0" algn="l">
              <a:buNone/>
            </a:pPr>
            <a:r>
              <a:rPr lang="en-US" dirty="0">
                <a:solidFill>
                  <a:srgbClr val="FF0000"/>
                </a:solidFill>
              </a:rPr>
              <a:t>                WHERE</a:t>
            </a:r>
          </a:p>
          <a:p>
            <a:pPr marL="0" indent="0" algn="l">
              <a:buNone/>
            </a:pPr>
            <a:r>
              <a:rPr lang="en-US" dirty="0"/>
              <a:t>                    </a:t>
            </a:r>
            <a:r>
              <a:rPr lang="en-US" dirty="0" err="1"/>
              <a:t>Cosmetic_Product_Recommendation.quantity</a:t>
            </a:r>
            <a:r>
              <a:rPr lang="en-US" dirty="0"/>
              <a:t> &gt;30</a:t>
            </a:r>
          </a:p>
          <a:p>
            <a:pPr marL="0" indent="0" algn="l">
              <a:buNone/>
            </a:pPr>
            <a:r>
              <a:rPr lang="en-US" dirty="0"/>
              <a:t>                </a:t>
            </a:r>
            <a:r>
              <a:rPr lang="en-US" dirty="0">
                <a:solidFill>
                  <a:srgbClr val="FF0000"/>
                </a:solidFill>
              </a:rPr>
              <a:t>GROUP BY</a:t>
            </a:r>
          </a:p>
          <a:p>
            <a:pPr marL="0" indent="0" algn="l">
              <a:buNone/>
            </a:pPr>
            <a:r>
              <a:rPr lang="en-US" dirty="0"/>
              <a:t>                    </a:t>
            </a:r>
            <a:r>
              <a:rPr lang="en-US" dirty="0" err="1"/>
              <a:t>Cosmetic_Product_Recommendation.Customer_ssn</a:t>
            </a:r>
            <a:r>
              <a:rPr lang="en-US" dirty="0"/>
              <a:t> </a:t>
            </a:r>
          </a:p>
          <a:p>
            <a:pPr marL="0" indent="0" algn="l">
              <a:buNone/>
            </a:pPr>
            <a:r>
              <a:rPr lang="en-US" dirty="0"/>
              <a:t>            ) AS t</a:t>
            </a:r>
          </a:p>
          <a:p>
            <a:pPr marL="0" indent="0" algn="l">
              <a:buNone/>
            </a:pPr>
            <a:r>
              <a:rPr lang="en-US" dirty="0"/>
              <a:t>    );</a:t>
            </a:r>
            <a:endParaRPr lang="en-IL" dirty="0"/>
          </a:p>
        </p:txBody>
      </p:sp>
      <p:graphicFrame>
        <p:nvGraphicFramePr>
          <p:cNvPr id="4" name="מציין מיקום תוכן 3">
            <a:extLst>
              <a:ext uri="{FF2B5EF4-FFF2-40B4-BE49-F238E27FC236}">
                <a16:creationId xmlns:a16="http://schemas.microsoft.com/office/drawing/2014/main" id="{40B90F71-F3B9-620F-2597-182474570DCA}"/>
              </a:ext>
            </a:extLst>
          </p:cNvPr>
          <p:cNvGraphicFramePr>
            <a:graphicFrameLocks/>
          </p:cNvGraphicFramePr>
          <p:nvPr>
            <p:extLst>
              <p:ext uri="{D42A27DB-BD31-4B8C-83A1-F6EECF244321}">
                <p14:modId xmlns:p14="http://schemas.microsoft.com/office/powerpoint/2010/main" val="1078265779"/>
              </p:ext>
            </p:extLst>
          </p:nvPr>
        </p:nvGraphicFramePr>
        <p:xfrm>
          <a:off x="1779038" y="5364866"/>
          <a:ext cx="9498562" cy="2051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71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מציין מיקום תוכן 2">
            <a:extLst>
              <a:ext uri="{FF2B5EF4-FFF2-40B4-BE49-F238E27FC236}">
                <a16:creationId xmlns:a16="http://schemas.microsoft.com/office/drawing/2014/main" id="{5BA4AD61-8DEB-97A8-8000-7BA976AB2111}"/>
              </a:ext>
            </a:extLst>
          </p:cNvPr>
          <p:cNvSpPr>
            <a:spLocks noGrp="1"/>
          </p:cNvSpPr>
          <p:nvPr>
            <p:ph idx="1"/>
          </p:nvPr>
        </p:nvSpPr>
        <p:spPr>
          <a:xfrm>
            <a:off x="171792" y="459161"/>
            <a:ext cx="5894139" cy="4725437"/>
          </a:xfrm>
          <a:ln w="38100">
            <a:solidFill>
              <a:schemeClr val="accent6">
                <a:lumMod val="60000"/>
                <a:lumOff val="40000"/>
              </a:schemeClr>
            </a:solidFill>
          </a:ln>
        </p:spPr>
        <p:txBody>
          <a:bodyPr>
            <a:noAutofit/>
          </a:bodyPr>
          <a:lstStyle/>
          <a:p>
            <a:pPr marL="0" indent="0" algn="ctr" defTabSz="457200" rtl="0">
              <a:buNone/>
            </a:pPr>
            <a:r>
              <a:rPr lang="he-IL" sz="2400" b="1" u="sng" dirty="0"/>
              <a:t>איפיון משתמשים:</a:t>
            </a:r>
          </a:p>
          <a:p>
            <a:r>
              <a:rPr lang="he-IL" sz="2400" b="1" dirty="0">
                <a:latin typeface="David" panose="020E0502060401010101" pitchFamily="34" charset="-79"/>
              </a:rPr>
              <a:t>לקוחות: </a:t>
            </a:r>
            <a:r>
              <a:rPr lang="he-IL" sz="2400" dirty="0">
                <a:latin typeface="David" panose="020E0502060401010101" pitchFamily="34" charset="-79"/>
              </a:rPr>
              <a:t>משתמשים אלו יוכלו לקבוע ייעוץ, לרכוש מוצרים. הלקוח יכול להיות גם לקוח עם אלרגיה.</a:t>
            </a:r>
          </a:p>
          <a:p>
            <a:pPr>
              <a:buFont typeface="Arial" panose="020B0604020202020204" pitchFamily="34" charset="0"/>
              <a:buChar char="•"/>
            </a:pPr>
            <a:r>
              <a:rPr lang="he-IL" sz="2400" dirty="0">
                <a:latin typeface="David" panose="020E0502060401010101" pitchFamily="34" charset="-79"/>
              </a:rPr>
              <a:t> </a:t>
            </a:r>
            <a:r>
              <a:rPr lang="he-IL" sz="2400" b="1" dirty="0">
                <a:latin typeface="David" panose="020E0502060401010101" pitchFamily="34" charset="-79"/>
              </a:rPr>
              <a:t>יועצים: </a:t>
            </a:r>
            <a:r>
              <a:rPr lang="he-IL" sz="2400" dirty="0">
                <a:latin typeface="David" panose="020E0502060401010101" pitchFamily="34" charset="-79"/>
              </a:rPr>
              <a:t>בהתאם ללקוח ודרישותיו היועץ ימליץ על מוצר כלשהו.</a:t>
            </a:r>
          </a:p>
          <a:p>
            <a:pPr>
              <a:buFont typeface="Arial" panose="020B0604020202020204" pitchFamily="34" charset="0"/>
              <a:buChar char="•"/>
            </a:pPr>
            <a:r>
              <a:rPr lang="he-IL" sz="2400" b="1" dirty="0">
                <a:latin typeface="David" panose="020E0502060401010101" pitchFamily="34" charset="-79"/>
              </a:rPr>
              <a:t>רוקחים: </a:t>
            </a:r>
            <a:r>
              <a:rPr lang="he-IL" sz="2400" dirty="0">
                <a:latin typeface="David" panose="020E0502060401010101" pitchFamily="34" charset="-79"/>
              </a:rPr>
              <a:t>בהתאם להמלצת היועץ הרוקחים יספקו את המוצר המומלץ ללקוח במידה ויש חוזה לבית המרקחת עם הספק של מוצר זה.</a:t>
            </a:r>
          </a:p>
        </p:txBody>
      </p:sp>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7" name="תיבת טקסט 6">
            <a:extLst>
              <a:ext uri="{FF2B5EF4-FFF2-40B4-BE49-F238E27FC236}">
                <a16:creationId xmlns:a16="http://schemas.microsoft.com/office/drawing/2014/main" id="{8DF31507-226D-E472-F3AD-1B0313868767}"/>
              </a:ext>
            </a:extLst>
          </p:cNvPr>
          <p:cNvSpPr txBox="1"/>
          <p:nvPr/>
        </p:nvSpPr>
        <p:spPr>
          <a:xfrm>
            <a:off x="6485180" y="660283"/>
            <a:ext cx="5551025" cy="4524315"/>
          </a:xfrm>
          <a:prstGeom prst="rect">
            <a:avLst/>
          </a:prstGeom>
          <a:noFill/>
          <a:ln w="38100">
            <a:solidFill>
              <a:schemeClr val="accent6">
                <a:lumMod val="60000"/>
                <a:lumOff val="40000"/>
              </a:schemeClr>
            </a:solidFill>
          </a:ln>
        </p:spPr>
        <p:txBody>
          <a:bodyPr wrap="square" rtlCol="1">
            <a:spAutoFit/>
          </a:bodyPr>
          <a:lstStyle/>
          <a:p>
            <a:pPr marL="0" indent="0" algn="ctr">
              <a:buNone/>
            </a:pPr>
            <a:r>
              <a:rPr lang="he-IL" sz="2400" b="1" u="sng" dirty="0"/>
              <a:t>מטרת המערכת:</a:t>
            </a:r>
            <a:br>
              <a:rPr lang="en-US" sz="2400" b="1" dirty="0"/>
            </a:br>
            <a:endParaRPr lang="en-US" sz="2400" b="1" dirty="0"/>
          </a:p>
          <a:p>
            <a:pPr marL="0" indent="0" algn="r">
              <a:buNone/>
            </a:pPr>
            <a:r>
              <a:rPr lang="he-IL" sz="2400" dirty="0"/>
              <a:t>מטרת המערכת היא ליצור פלטפורמה דיגיטלית לניהול יעוץ קוסמטי ומכירת מוצרים בתחום הקוסמטיקה. </a:t>
            </a:r>
            <a:br>
              <a:rPr lang="en-US" sz="2400" dirty="0"/>
            </a:br>
            <a:r>
              <a:rPr lang="he-IL" sz="2400" dirty="0"/>
              <a:t>המערכת תאפשר ליועצים קוסמטיים לנהל את עבודתם, כולל התאמת ייעוץ אישי ללקוחות והמלצות על מוצרים.</a:t>
            </a:r>
          </a:p>
          <a:p>
            <a:pPr marL="0" indent="0" algn="r">
              <a:buNone/>
            </a:pPr>
            <a:r>
              <a:rPr lang="he-IL" sz="2400" dirty="0"/>
              <a:t> כמו כן, המערכת מאפשרת ללקוחות לקבוע פגישות עם יועצות, לקבל ייעוץ אישי והמלצות על מוצרים, ולרכוש מוצרים דרך בתי המרקחת.</a:t>
            </a:r>
          </a:p>
        </p:txBody>
      </p:sp>
      <p:graphicFrame>
        <p:nvGraphicFramePr>
          <p:cNvPr id="9" name="מציין מיקום תוכן 3">
            <a:extLst>
              <a:ext uri="{FF2B5EF4-FFF2-40B4-BE49-F238E27FC236}">
                <a16:creationId xmlns:a16="http://schemas.microsoft.com/office/drawing/2014/main" id="{9093D1A4-10B2-FE61-EA98-F142CD36EEA3}"/>
              </a:ext>
            </a:extLst>
          </p:cNvPr>
          <p:cNvGraphicFramePr>
            <a:graphicFrameLocks/>
          </p:cNvGraphicFramePr>
          <p:nvPr>
            <p:extLst>
              <p:ext uri="{D42A27DB-BD31-4B8C-83A1-F6EECF244321}">
                <p14:modId xmlns:p14="http://schemas.microsoft.com/office/powerpoint/2010/main" val="1373141720"/>
              </p:ext>
            </p:extLst>
          </p:nvPr>
        </p:nvGraphicFramePr>
        <p:xfrm>
          <a:off x="276506" y="5340645"/>
          <a:ext cx="9651266" cy="1961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674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6" name="מציין מיקום תוכן 5">
            <a:extLst>
              <a:ext uri="{FF2B5EF4-FFF2-40B4-BE49-F238E27FC236}">
                <a16:creationId xmlns:a16="http://schemas.microsoft.com/office/drawing/2014/main" id="{63268B10-8209-0AE1-2A75-C79CD5B6C137}"/>
              </a:ext>
            </a:extLst>
          </p:cNvPr>
          <p:cNvSpPr txBox="1">
            <a:spLocks noGrp="1"/>
          </p:cNvSpPr>
          <p:nvPr>
            <p:ph idx="1"/>
          </p:nvPr>
        </p:nvSpPr>
        <p:spPr>
          <a:xfrm>
            <a:off x="6038646" y="795818"/>
            <a:ext cx="6034481" cy="4615879"/>
          </a:xfrm>
          <a:prstGeom prst="rect">
            <a:avLst/>
          </a:prstGeom>
          <a:noFill/>
          <a:ln w="38100">
            <a:solidFill>
              <a:schemeClr val="accent6">
                <a:lumMod val="60000"/>
                <a:lumOff val="40000"/>
              </a:schemeClr>
            </a:solidFill>
          </a:ln>
        </p:spPr>
        <p:txBody>
          <a:bodyPr wrap="square" rtlCol="1">
            <a:spAutoFit/>
          </a:bodyPr>
          <a:lstStyle/>
          <a:p>
            <a:pPr marL="0" indent="0" algn="ctr">
              <a:buNone/>
            </a:pPr>
            <a:r>
              <a:rPr lang="he-IL" sz="1800" b="1" u="sng" dirty="0"/>
              <a:t>הנתונים שהמערכת אמורה לשמור :</a:t>
            </a:r>
          </a:p>
          <a:p>
            <a:pPr marL="0" indent="0">
              <a:buNone/>
            </a:pPr>
            <a:r>
              <a:rPr lang="he-IL" sz="1800" b="1" dirty="0"/>
              <a:t>לקוחות: </a:t>
            </a:r>
            <a:r>
              <a:rPr lang="he-IL" sz="1800" u="sng" dirty="0"/>
              <a:t>ת‘’ז</a:t>
            </a:r>
            <a:r>
              <a:rPr lang="he-IL" sz="1800" b="1" dirty="0"/>
              <a:t>,  </a:t>
            </a:r>
            <a:r>
              <a:rPr lang="he-IL" sz="1800" dirty="0"/>
              <a:t>שם פרטי, שם משפחה, כתובת, גיל וטלפון. </a:t>
            </a:r>
            <a:r>
              <a:rPr lang="he-IL" sz="1800" b="1" dirty="0"/>
              <a:t> </a:t>
            </a:r>
          </a:p>
          <a:p>
            <a:pPr marL="0" indent="0">
              <a:buNone/>
            </a:pPr>
            <a:r>
              <a:rPr lang="he-IL" sz="1800" b="1" dirty="0"/>
              <a:t>ייחודי ללקוח עם אלרגיה : </a:t>
            </a:r>
            <a:r>
              <a:rPr lang="he-IL" sz="1800" dirty="0"/>
              <a:t>סוג אלרגיה, הצהרת בריאות</a:t>
            </a:r>
            <a:r>
              <a:rPr lang="en-US" sz="1800" dirty="0"/>
              <a:t>.</a:t>
            </a:r>
          </a:p>
          <a:p>
            <a:pPr marL="0" indent="0">
              <a:buNone/>
            </a:pPr>
            <a:r>
              <a:rPr lang="he-IL" sz="1800" b="1" dirty="0"/>
              <a:t>יועצי קוסמטיקה : </a:t>
            </a:r>
            <a:r>
              <a:rPr lang="he-IL" sz="1800" u="sng" dirty="0"/>
              <a:t>מזהה יועץ</a:t>
            </a:r>
            <a:r>
              <a:rPr lang="he-IL" sz="1800" b="1" dirty="0"/>
              <a:t>,  </a:t>
            </a:r>
            <a:r>
              <a:rPr lang="he-IL" sz="1800" dirty="0"/>
              <a:t>שם מלא, מין, שנות ניסיון, התמחות.                                                             </a:t>
            </a:r>
            <a:br>
              <a:rPr lang="en-US" sz="1800" dirty="0"/>
            </a:br>
            <a:r>
              <a:rPr lang="he-IL" sz="1800" b="1" dirty="0"/>
              <a:t>מוצר קוסמטי : </a:t>
            </a:r>
            <a:r>
              <a:rPr lang="he-IL" sz="1800" u="sng" dirty="0"/>
              <a:t>מזהה מוצר</a:t>
            </a:r>
            <a:r>
              <a:rPr lang="he-IL" sz="1800" b="1" dirty="0"/>
              <a:t>, </a:t>
            </a:r>
            <a:r>
              <a:rPr lang="he-IL" sz="1800" cap="all" dirty="0">
                <a:solidFill>
                  <a:prstClr val="black"/>
                </a:solidFill>
                <a:latin typeface="Tw Cen MT" panose="020B0602020104020603"/>
              </a:rPr>
              <a:t>תיאור,</a:t>
            </a:r>
            <a:r>
              <a:rPr kumimoji="0" lang="he-IL" sz="1800" b="1" i="0" u="none" strike="noStrike" kern="1200" cap="all" spc="0" normalizeH="0" baseline="0" noProof="0" dirty="0">
                <a:ln>
                  <a:noFill/>
                </a:ln>
                <a:solidFill>
                  <a:prstClr val="black"/>
                </a:solidFill>
                <a:effectLst/>
                <a:uLnTx/>
                <a:uFillTx/>
                <a:latin typeface="Tw Cen MT" panose="020B0602020104020603"/>
                <a:ea typeface="+mn-ea"/>
              </a:rPr>
              <a:t> </a:t>
            </a:r>
            <a:r>
              <a:rPr kumimoji="0" lang="he-IL" sz="1800" i="0" u="none" strike="noStrike" kern="1200" cap="all" spc="0" normalizeH="0" baseline="0" noProof="0" dirty="0">
                <a:ln>
                  <a:noFill/>
                </a:ln>
                <a:solidFill>
                  <a:prstClr val="black"/>
                </a:solidFill>
                <a:effectLst/>
                <a:uLnTx/>
                <a:uFillTx/>
                <a:latin typeface="Tw Cen MT" panose="020B0602020104020603"/>
                <a:ea typeface="+mn-ea"/>
              </a:rPr>
              <a:t>מותג, שם מוצר. </a:t>
            </a:r>
            <a:endParaRPr lang="he-IL" sz="1800" b="1" dirty="0"/>
          </a:p>
          <a:p>
            <a:pPr marL="0" indent="0">
              <a:buNone/>
            </a:pPr>
            <a:r>
              <a:rPr lang="he-IL" sz="1800" b="1" dirty="0"/>
              <a:t>חברת ייצור: </a:t>
            </a:r>
            <a:r>
              <a:rPr lang="he-IL" sz="1800" u="sng" dirty="0"/>
              <a:t>מזהה חברה</a:t>
            </a:r>
            <a:r>
              <a:rPr lang="he-IL" sz="1800" b="1" dirty="0"/>
              <a:t>, </a:t>
            </a:r>
            <a:r>
              <a:rPr lang="he-IL" sz="1800" dirty="0"/>
              <a:t>שם החברה, משגיח החברה, טלפון.</a:t>
            </a:r>
          </a:p>
          <a:p>
            <a:pPr marL="0" indent="0">
              <a:buNone/>
            </a:pPr>
            <a:r>
              <a:rPr lang="he-IL" sz="1800" b="1" dirty="0"/>
              <a:t>בית המרקחת: </a:t>
            </a:r>
            <a:r>
              <a:rPr lang="he-IL" sz="1800" u="sng" dirty="0"/>
              <a:t>מזהה המרפאה</a:t>
            </a:r>
            <a:r>
              <a:rPr lang="he-IL" sz="1800" b="1" dirty="0"/>
              <a:t>,</a:t>
            </a:r>
            <a:r>
              <a:rPr lang="he-IL" sz="1800" dirty="0"/>
              <a:t> שם המרפאה, טלפון, כתובת.</a:t>
            </a:r>
          </a:p>
          <a:p>
            <a:pPr marL="0" indent="0">
              <a:buNone/>
            </a:pPr>
            <a:r>
              <a:rPr lang="he-IL" sz="1800" b="1" dirty="0"/>
              <a:t>עובד בבית המרקחת: </a:t>
            </a:r>
            <a:r>
              <a:rPr lang="he-IL" sz="1800" u="sng" dirty="0"/>
              <a:t>מזהה עובד</a:t>
            </a:r>
            <a:r>
              <a:rPr lang="he-IL" sz="1800" b="1" dirty="0"/>
              <a:t>, </a:t>
            </a:r>
            <a:r>
              <a:rPr lang="he-IL" sz="1800" dirty="0"/>
              <a:t>שם, תפקיד.</a:t>
            </a:r>
            <a:endParaRPr lang="he-IL" sz="1800" b="1" dirty="0"/>
          </a:p>
          <a:p>
            <a:pPr marL="0" indent="0">
              <a:buNone/>
            </a:pPr>
            <a:r>
              <a:rPr lang="he-IL" sz="1800" b="1" dirty="0"/>
              <a:t>נתונים נוספים: </a:t>
            </a:r>
            <a:r>
              <a:rPr lang="he-IL" sz="1800" dirty="0"/>
              <a:t>כמות ותאריך של קבלת המרשם, תאריכי ייצור של החברה לבית המרקחת, מפקח על התרופה, מחיר מכירת המוצר.</a:t>
            </a:r>
            <a:endParaRPr lang="he-IL" sz="1800" b="1" dirty="0"/>
          </a:p>
        </p:txBody>
      </p:sp>
      <p:sp>
        <p:nvSpPr>
          <p:cNvPr id="11" name="מציין מיקום תוכן 5">
            <a:extLst>
              <a:ext uri="{FF2B5EF4-FFF2-40B4-BE49-F238E27FC236}">
                <a16:creationId xmlns:a16="http://schemas.microsoft.com/office/drawing/2014/main" id="{45A652FB-A44C-1F5F-5267-2B715AA57255}"/>
              </a:ext>
            </a:extLst>
          </p:cNvPr>
          <p:cNvSpPr txBox="1">
            <a:spLocks/>
          </p:cNvSpPr>
          <p:nvPr/>
        </p:nvSpPr>
        <p:spPr>
          <a:xfrm>
            <a:off x="216345" y="810322"/>
            <a:ext cx="5605956" cy="3495701"/>
          </a:xfrm>
          <a:prstGeom prst="rect">
            <a:avLst/>
          </a:prstGeom>
          <a:noFill/>
          <a:ln w="38100">
            <a:solidFill>
              <a:schemeClr val="accent6">
                <a:lumMod val="60000"/>
                <a:lumOff val="40000"/>
              </a:schemeClr>
            </a:solidFill>
          </a:ln>
        </p:spPr>
        <p:txBody>
          <a:bodyPr vert="horz" wrap="square" lIns="91440" tIns="45720" rIns="91440" bIns="45720" rtlCol="1">
            <a:spAutoFit/>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he-IL" sz="1800" b="1" u="sng" dirty="0"/>
              <a:t>שאלות מרכזיות שהמערכת אמורה לספק תשובות לגביהן:</a:t>
            </a:r>
          </a:p>
          <a:p>
            <a:pPr marL="0" indent="0">
              <a:buFont typeface="Arial" panose="020B0604020202020204" pitchFamily="34" charset="0"/>
              <a:buNone/>
            </a:pPr>
            <a:r>
              <a:rPr lang="he-IL" sz="1800" dirty="0"/>
              <a:t>1. אילו מוצרים נרכשים הכי הרבה מבית המרקחת?</a:t>
            </a:r>
          </a:p>
          <a:p>
            <a:pPr marL="0" indent="0">
              <a:buFont typeface="Arial" panose="020B0604020202020204" pitchFamily="34" charset="0"/>
              <a:buNone/>
            </a:pPr>
            <a:r>
              <a:rPr lang="he-IL" sz="1800" dirty="0"/>
              <a:t>2. מה הם המרשמים שנוצרים כתוצאה מהייעוץ?</a:t>
            </a:r>
          </a:p>
          <a:p>
            <a:pPr marL="0" indent="0">
              <a:buFont typeface="Arial" panose="020B0604020202020204" pitchFamily="34" charset="0"/>
              <a:buNone/>
            </a:pPr>
            <a:r>
              <a:rPr lang="he-IL" sz="1800" dirty="0"/>
              <a:t>3. מי הם החברות שמייצרות לבתי המרקחת?</a:t>
            </a:r>
          </a:p>
          <a:p>
            <a:pPr marL="0" indent="0">
              <a:buFont typeface="Arial" panose="020B0604020202020204" pitchFamily="34" charset="0"/>
              <a:buNone/>
            </a:pPr>
            <a:r>
              <a:rPr lang="he-IL" sz="1800" dirty="0"/>
              <a:t>4. מי היועץ שקיבל הכי הרבה מטופלים?</a:t>
            </a:r>
          </a:p>
          <a:p>
            <a:pPr marL="0" indent="0">
              <a:buFont typeface="Arial" panose="020B0604020202020204" pitchFamily="34" charset="0"/>
              <a:buNone/>
            </a:pPr>
            <a:r>
              <a:rPr lang="he-IL" sz="1800" dirty="0"/>
              <a:t>5. מהי התפלגות הגילים של לקוחות שהולכים לייעוץ?</a:t>
            </a:r>
          </a:p>
          <a:p>
            <a:pPr marL="0" indent="0">
              <a:buFont typeface="Arial" panose="020B0604020202020204" pitchFamily="34" charset="0"/>
              <a:buNone/>
            </a:pPr>
            <a:r>
              <a:rPr lang="he-IL" sz="1800" dirty="0"/>
              <a:t>6. מהם הסכומים שצפויים לשלם הלקוחות בהתאם למחיר המוצר והכמות שהומלצה להם?</a:t>
            </a:r>
            <a:endParaRPr lang="en-US" sz="1800" dirty="0"/>
          </a:p>
        </p:txBody>
      </p:sp>
      <p:graphicFrame>
        <p:nvGraphicFramePr>
          <p:cNvPr id="15" name="מציין מיקום תוכן 3">
            <a:extLst>
              <a:ext uri="{FF2B5EF4-FFF2-40B4-BE49-F238E27FC236}">
                <a16:creationId xmlns:a16="http://schemas.microsoft.com/office/drawing/2014/main" id="{0C0A4810-0E8B-FF09-F942-D30BA421BB6A}"/>
              </a:ext>
            </a:extLst>
          </p:cNvPr>
          <p:cNvGraphicFramePr>
            <a:graphicFrameLocks/>
          </p:cNvGraphicFramePr>
          <p:nvPr>
            <p:extLst>
              <p:ext uri="{D42A27DB-BD31-4B8C-83A1-F6EECF244321}">
                <p14:modId xmlns:p14="http://schemas.microsoft.com/office/powerpoint/2010/main" val="1786335691"/>
              </p:ext>
            </p:extLst>
          </p:nvPr>
        </p:nvGraphicFramePr>
        <p:xfrm>
          <a:off x="485687" y="5546541"/>
          <a:ext cx="8891578" cy="1619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718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מציין מיקום תוכן 2">
            <a:extLst>
              <a:ext uri="{FF2B5EF4-FFF2-40B4-BE49-F238E27FC236}">
                <a16:creationId xmlns:a16="http://schemas.microsoft.com/office/drawing/2014/main" id="{C93A5754-ECBD-544E-4D0E-45953E1D7F01}"/>
              </a:ext>
            </a:extLst>
          </p:cNvPr>
          <p:cNvSpPr>
            <a:spLocks noGrp="1"/>
          </p:cNvSpPr>
          <p:nvPr>
            <p:ph idx="1"/>
          </p:nvPr>
        </p:nvSpPr>
        <p:spPr>
          <a:xfrm>
            <a:off x="61519" y="856116"/>
            <a:ext cx="11849100" cy="5145767"/>
          </a:xfrm>
        </p:spPr>
        <p:txBody>
          <a:bodyPr>
            <a:noAutofit/>
          </a:bodyPr>
          <a:lstStyle/>
          <a:p>
            <a:pPr algn="r">
              <a:lnSpc>
                <a:spcPct val="100000"/>
              </a:lnSpc>
            </a:pPr>
            <a:r>
              <a:rPr lang="en-US" sz="1800" b="1" u="sng" dirty="0"/>
              <a:t>cosmetic consultant – customers</a:t>
            </a:r>
          </a:p>
          <a:p>
            <a:pPr algn="r">
              <a:lnSpc>
                <a:spcPct val="100000"/>
              </a:lnSpc>
            </a:pPr>
            <a:r>
              <a:rPr lang="he-IL" sz="1800" dirty="0"/>
              <a:t>אילוץ על היועצת הקוסמטית  - לכל יועצת קוסמטית חייב שיהיה לפחות לקוח אחד, אבל אפשר שגם יהיה יותר מאחד (אילוץ השתתפות, קו עבה). </a:t>
            </a:r>
          </a:p>
          <a:p>
            <a:pPr algn="r">
              <a:lnSpc>
                <a:spcPct val="100000"/>
              </a:lnSpc>
            </a:pPr>
            <a:r>
              <a:rPr lang="he-IL" sz="1800" dirty="0"/>
              <a:t>אילוץ על הלקוח – לכל לקוח חייב שיהיה לפחות יועצת אחת, אבל גם אסור יותר מאחת – לכל לקוח בדיוק יועצת אחת (אילוץ השתתפות + מפתח, חץ עבה).</a:t>
            </a:r>
          </a:p>
          <a:p>
            <a:pPr algn="r">
              <a:lnSpc>
                <a:spcPct val="100000"/>
              </a:lnSpc>
            </a:pPr>
            <a:r>
              <a:rPr lang="en-US" sz="1800" b="1" u="sng" dirty="0"/>
              <a:t>Product - (customers+ cosmetic consultant)</a:t>
            </a:r>
          </a:p>
          <a:p>
            <a:pPr algn="r">
              <a:lnSpc>
                <a:spcPct val="100000"/>
              </a:lnSpc>
            </a:pPr>
            <a:r>
              <a:rPr lang="he-IL" sz="1800" dirty="0"/>
              <a:t>אילוץ על הלקוחות –לקוח יכול לקבל יותר מהמלצה למוצר אחד מהקוסמטיקאית אחד, אבל הוא גם יכול לא לקבל בכלל (אין אילוץ, קו רגיל).</a:t>
            </a:r>
          </a:p>
          <a:p>
            <a:pPr algn="r">
              <a:lnSpc>
                <a:spcPct val="100000"/>
              </a:lnSpc>
            </a:pPr>
            <a:r>
              <a:rPr lang="he-IL" sz="1800" dirty="0"/>
              <a:t>אילוץ על המלצה למוצר – המלצה למוצר יכולה להיות מומלצת לכמה לקוחות שונים מהקוסמטיקאית , אבל היא גם יכולה לא להיות מומלצת בכלל לאף לקוח (אין אילוץ , קו רגיל).</a:t>
            </a:r>
          </a:p>
          <a:p>
            <a:pPr algn="r">
              <a:lnSpc>
                <a:spcPct val="100000"/>
              </a:lnSpc>
            </a:pPr>
            <a:r>
              <a:rPr lang="en-US" sz="1800" b="1" u="sng" dirty="0"/>
              <a:t>Manufacturing company – cosmetic product</a:t>
            </a:r>
          </a:p>
          <a:p>
            <a:pPr algn="r">
              <a:lnSpc>
                <a:spcPct val="100000"/>
              </a:lnSpc>
            </a:pPr>
            <a:r>
              <a:rPr lang="he-IL" sz="1800" dirty="0"/>
              <a:t>אילוץ על חברת המוצר – חברת המוצר חייבת להכין לפחות מוצר אחד, אבל יכולה להכין גם יותר מאחד (אילוץ השתתפות, קו עבה)</a:t>
            </a:r>
          </a:p>
          <a:p>
            <a:pPr algn="r">
              <a:lnSpc>
                <a:spcPct val="100000"/>
              </a:lnSpc>
            </a:pPr>
            <a:r>
              <a:rPr lang="he-IL" sz="1800" dirty="0"/>
              <a:t>אילוץ על המוצר -  כל מוצר חייב להיות מיוצר על ידי לפחות חברת מוצר אחת, אבל אסור יותר שהוא יהיה מיוצר על ידי יותר מחברה אחת (אילוץ השתתפות + מפתח, חץ עבה).</a:t>
            </a:r>
            <a:endParaRPr lang="en-US" sz="1400" b="1" u="sng" dirty="0"/>
          </a:p>
          <a:p>
            <a:pPr>
              <a:lnSpc>
                <a:spcPct val="100000"/>
              </a:lnSpc>
            </a:pPr>
            <a:endParaRPr lang="en-US" sz="1400" b="1" u="sng" dirty="0"/>
          </a:p>
          <a:p>
            <a:pPr algn="r">
              <a:lnSpc>
                <a:spcPct val="100000"/>
              </a:lnSpc>
            </a:pPr>
            <a:endParaRPr lang="he-IL" sz="1400" dirty="0"/>
          </a:p>
          <a:p>
            <a:pPr algn="r">
              <a:lnSpc>
                <a:spcPct val="100000"/>
              </a:lnSpc>
            </a:pPr>
            <a:endParaRPr lang="he-IL" sz="1400" dirty="0"/>
          </a:p>
        </p:txBody>
      </p:sp>
      <p:sp>
        <p:nvSpPr>
          <p:cNvPr id="5" name="כותרת 1">
            <a:extLst>
              <a:ext uri="{FF2B5EF4-FFF2-40B4-BE49-F238E27FC236}">
                <a16:creationId xmlns:a16="http://schemas.microsoft.com/office/drawing/2014/main" id="{2F51372C-2744-108F-6F33-899BD5D6C07B}"/>
              </a:ext>
            </a:extLst>
          </p:cNvPr>
          <p:cNvSpPr>
            <a:spLocks noGrp="1"/>
          </p:cNvSpPr>
          <p:nvPr>
            <p:ph type="title"/>
          </p:nvPr>
        </p:nvSpPr>
        <p:spPr>
          <a:xfrm>
            <a:off x="967082" y="141604"/>
            <a:ext cx="10364451" cy="449942"/>
          </a:xfrm>
        </p:spPr>
        <p:txBody>
          <a:bodyPr>
            <a:normAutofit fontScale="90000"/>
          </a:bodyPr>
          <a:lstStyle/>
          <a:p>
            <a:r>
              <a:rPr lang="he-IL" b="1" u="sng" dirty="0">
                <a:cs typeface="+mn-cs"/>
              </a:rPr>
              <a:t>אילוצים:</a:t>
            </a:r>
          </a:p>
        </p:txBody>
      </p:sp>
      <p:graphicFrame>
        <p:nvGraphicFramePr>
          <p:cNvPr id="6" name="מציין מיקום תוכן 3">
            <a:extLst>
              <a:ext uri="{FF2B5EF4-FFF2-40B4-BE49-F238E27FC236}">
                <a16:creationId xmlns:a16="http://schemas.microsoft.com/office/drawing/2014/main" id="{6BB32F46-06EA-8B4D-E4D8-87B42B46B4F4}"/>
              </a:ext>
            </a:extLst>
          </p:cNvPr>
          <p:cNvGraphicFramePr>
            <a:graphicFrameLocks/>
          </p:cNvGraphicFramePr>
          <p:nvPr>
            <p:extLst>
              <p:ext uri="{D42A27DB-BD31-4B8C-83A1-F6EECF244321}">
                <p14:modId xmlns:p14="http://schemas.microsoft.com/office/powerpoint/2010/main" val="287747763"/>
              </p:ext>
            </p:extLst>
          </p:nvPr>
        </p:nvGraphicFramePr>
        <p:xfrm>
          <a:off x="209462" y="5610343"/>
          <a:ext cx="9353638" cy="1619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263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graphicFrame>
        <p:nvGraphicFramePr>
          <p:cNvPr id="4" name="מציין מיקום תוכן 3">
            <a:extLst>
              <a:ext uri="{FF2B5EF4-FFF2-40B4-BE49-F238E27FC236}">
                <a16:creationId xmlns:a16="http://schemas.microsoft.com/office/drawing/2014/main" id="{C7CEA17B-44B4-FEA6-A295-4EF2BE66AA21}"/>
              </a:ext>
            </a:extLst>
          </p:cNvPr>
          <p:cNvGraphicFramePr>
            <a:graphicFrameLocks/>
          </p:cNvGraphicFramePr>
          <p:nvPr>
            <p:extLst>
              <p:ext uri="{D42A27DB-BD31-4B8C-83A1-F6EECF244321}">
                <p14:modId xmlns:p14="http://schemas.microsoft.com/office/powerpoint/2010/main" val="3428295627"/>
              </p:ext>
            </p:extLst>
          </p:nvPr>
        </p:nvGraphicFramePr>
        <p:xfrm>
          <a:off x="130391" y="5517966"/>
          <a:ext cx="9353638" cy="1619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Content Placeholder 2">
            <a:extLst>
              <a:ext uri="{FF2B5EF4-FFF2-40B4-BE49-F238E27FC236}">
                <a16:creationId xmlns:a16="http://schemas.microsoft.com/office/drawing/2014/main" id="{05D98CFC-C36B-302F-A429-4AE61F30D603}"/>
              </a:ext>
            </a:extLst>
          </p:cNvPr>
          <p:cNvSpPr>
            <a:spLocks noGrp="1"/>
          </p:cNvSpPr>
          <p:nvPr>
            <p:ph idx="1"/>
          </p:nvPr>
        </p:nvSpPr>
        <p:spPr>
          <a:xfrm>
            <a:off x="316650" y="1055636"/>
            <a:ext cx="11744959" cy="5100320"/>
          </a:xfrm>
        </p:spPr>
        <p:txBody>
          <a:bodyPr/>
          <a:lstStyle/>
          <a:p>
            <a:pPr algn="r">
              <a:lnSpc>
                <a:spcPct val="100000"/>
              </a:lnSpc>
            </a:pPr>
            <a:endParaRPr lang="he-IL" sz="2000" dirty="0"/>
          </a:p>
          <a:p>
            <a:pPr algn="r">
              <a:lnSpc>
                <a:spcPct val="100000"/>
              </a:lnSpc>
            </a:pPr>
            <a:r>
              <a:rPr lang="en-US" sz="2000" b="1" u="sng" dirty="0"/>
              <a:t>pharmacy – cosmetic product</a:t>
            </a:r>
          </a:p>
          <a:p>
            <a:pPr algn="r">
              <a:lnSpc>
                <a:spcPct val="100000"/>
              </a:lnSpc>
            </a:pPr>
            <a:r>
              <a:rPr lang="he-IL" sz="2000" dirty="0"/>
              <a:t>אילוץ על חברת המוצר – חברת המוצר יכול לספק יותר ממוצר אחד לבית המרקחת אבל היא גם יכולה לא לספק בכלל (בזמן נתון) – (אין אילוץ, קו רגיל)</a:t>
            </a:r>
          </a:p>
          <a:p>
            <a:pPr algn="r">
              <a:lnSpc>
                <a:spcPct val="100000"/>
              </a:lnSpc>
            </a:pPr>
            <a:r>
              <a:rPr lang="he-IL" sz="2000" dirty="0"/>
              <a:t>אילוץ על בית המרקחת -  לבית מרקחת חייב להיות לפחות חוזה אחד עם חברה, אבל גם יכולים להיות לו כמה חוזים עם חברות שונות (קו עבה, אילוץ השתתפות).</a:t>
            </a:r>
            <a:br>
              <a:rPr lang="en-US" sz="2000" dirty="0"/>
            </a:br>
            <a:endParaRPr lang="he-IL" sz="2000" dirty="0"/>
          </a:p>
          <a:p>
            <a:pPr algn="r">
              <a:lnSpc>
                <a:spcPct val="100000"/>
              </a:lnSpc>
            </a:pPr>
            <a:r>
              <a:rPr lang="en-US" sz="2000" b="1" u="sng" dirty="0"/>
              <a:t>Pharmacy – cosmetic product</a:t>
            </a:r>
          </a:p>
          <a:p>
            <a:pPr algn="r">
              <a:lnSpc>
                <a:spcPct val="100000"/>
              </a:lnSpc>
            </a:pPr>
            <a:r>
              <a:rPr lang="he-IL" sz="2000" dirty="0"/>
              <a:t>אילוץ על בית המרקחת – יכול למכור כמה מוצרים שהומלצו אבל הוא יכול גם לא למכור בכלל (אין אילוץ, קו רגיל)</a:t>
            </a:r>
          </a:p>
          <a:p>
            <a:pPr algn="r">
              <a:lnSpc>
                <a:spcPct val="100000"/>
              </a:lnSpc>
            </a:pPr>
            <a:r>
              <a:rPr lang="he-IL" sz="2000" dirty="0"/>
              <a:t>אילוץ על מוצר שהומלץ – יכול להרכש מבית המרקחת (על ידי הלקוח) יותר מפעם אחת, והוא יכול גם לא להרכש בכלל (אין אילוץ, קו רגיל).</a:t>
            </a:r>
          </a:p>
          <a:p>
            <a:endParaRPr lang="en-IL" dirty="0"/>
          </a:p>
        </p:txBody>
      </p:sp>
      <p:sp>
        <p:nvSpPr>
          <p:cNvPr id="6" name="Title 1">
            <a:extLst>
              <a:ext uri="{FF2B5EF4-FFF2-40B4-BE49-F238E27FC236}">
                <a16:creationId xmlns:a16="http://schemas.microsoft.com/office/drawing/2014/main" id="{7C647E40-F28F-DA6F-B890-B7E79706BA1A}"/>
              </a:ext>
            </a:extLst>
          </p:cNvPr>
          <p:cNvSpPr>
            <a:spLocks noGrp="1"/>
          </p:cNvSpPr>
          <p:nvPr>
            <p:ph type="title"/>
          </p:nvPr>
        </p:nvSpPr>
        <p:spPr>
          <a:xfrm>
            <a:off x="1024825" y="-63625"/>
            <a:ext cx="10364451" cy="924559"/>
          </a:xfrm>
        </p:spPr>
        <p:txBody>
          <a:bodyPr/>
          <a:lstStyle/>
          <a:p>
            <a:r>
              <a:rPr lang="he-IL" b="1" u="sng" dirty="0">
                <a:cs typeface="+mn-cs"/>
              </a:rPr>
              <a:t>אילוצים - המשך</a:t>
            </a:r>
            <a:endParaRPr lang="en-IL" b="1" u="sng" dirty="0">
              <a:cs typeface="+mn-cs"/>
            </a:endParaRPr>
          </a:p>
        </p:txBody>
      </p:sp>
    </p:spTree>
    <p:extLst>
      <p:ext uri="{BB962C8B-B14F-4D97-AF65-F5344CB8AC3E}">
        <p14:creationId xmlns:p14="http://schemas.microsoft.com/office/powerpoint/2010/main" val="262807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630259-2E99-42C6-925A-ED71BD9ED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D7ECD05-B4E0-4A46-AE36-17B3B1B20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065" y="0"/>
            <a:ext cx="4059935" cy="6858000"/>
          </a:xfrm>
          <a:prstGeom prst="rect">
            <a:avLst/>
          </a:prstGeom>
          <a:ln>
            <a:noFill/>
          </a:ln>
          <a:effectLst>
            <a:outerShdw blurRad="50800" dist="127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10643E1-7ABA-4C1E-A734-A26C5D704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700"/>
          <a:stretch/>
        </p:blipFill>
        <p:spPr>
          <a:xfrm>
            <a:off x="8132064" y="0"/>
            <a:ext cx="4059936" cy="6858000"/>
          </a:xfrm>
          <a:prstGeom prst="rect">
            <a:avLst/>
          </a:prstGeom>
        </p:spPr>
      </p:pic>
      <p:sp>
        <p:nvSpPr>
          <p:cNvPr id="4" name="כותרת 1">
            <a:extLst>
              <a:ext uri="{FF2B5EF4-FFF2-40B4-BE49-F238E27FC236}">
                <a16:creationId xmlns:a16="http://schemas.microsoft.com/office/drawing/2014/main" id="{31D204F9-584B-1F7A-C220-013370142D3B}"/>
              </a:ext>
            </a:extLst>
          </p:cNvPr>
          <p:cNvSpPr>
            <a:spLocks noGrp="1"/>
          </p:cNvSpPr>
          <p:nvPr>
            <p:ph type="title"/>
          </p:nvPr>
        </p:nvSpPr>
        <p:spPr>
          <a:xfrm>
            <a:off x="8740031" y="138793"/>
            <a:ext cx="2844002" cy="3680244"/>
          </a:xfrm>
        </p:spPr>
        <p:txBody>
          <a:bodyPr>
            <a:normAutofit/>
          </a:bodyPr>
          <a:lstStyle/>
          <a:p>
            <a:r>
              <a:rPr lang="he-IL" sz="4400" b="1" u="sng" dirty="0">
                <a:cs typeface="+mn-cs"/>
              </a:rPr>
              <a:t>ישות חלשה  ירושה ואגרגציה:</a:t>
            </a:r>
          </a:p>
        </p:txBody>
      </p:sp>
      <p:graphicFrame>
        <p:nvGraphicFramePr>
          <p:cNvPr id="20" name="מציין מיקום תוכן 2">
            <a:extLst>
              <a:ext uri="{FF2B5EF4-FFF2-40B4-BE49-F238E27FC236}">
                <a16:creationId xmlns:a16="http://schemas.microsoft.com/office/drawing/2014/main" id="{07E8B646-CBF2-D79F-2D40-B0D7F68411CF}"/>
              </a:ext>
            </a:extLst>
          </p:cNvPr>
          <p:cNvGraphicFramePr>
            <a:graphicFrameLocks noGrp="1"/>
          </p:cNvGraphicFramePr>
          <p:nvPr>
            <p:ph idx="1"/>
            <p:extLst>
              <p:ext uri="{D42A27DB-BD31-4B8C-83A1-F6EECF244321}">
                <p14:modId xmlns:p14="http://schemas.microsoft.com/office/powerpoint/2010/main" val="1523666804"/>
              </p:ext>
            </p:extLst>
          </p:nvPr>
        </p:nvGraphicFramePr>
        <p:xfrm>
          <a:off x="607967" y="289250"/>
          <a:ext cx="6371331" cy="5477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מציין מיקום תוכן 3">
            <a:extLst>
              <a:ext uri="{FF2B5EF4-FFF2-40B4-BE49-F238E27FC236}">
                <a16:creationId xmlns:a16="http://schemas.microsoft.com/office/drawing/2014/main" id="{BAD5983F-6B51-D526-2123-92041CF63BD0}"/>
              </a:ext>
            </a:extLst>
          </p:cNvPr>
          <p:cNvGraphicFramePr>
            <a:graphicFrameLocks/>
          </p:cNvGraphicFramePr>
          <p:nvPr>
            <p:extLst>
              <p:ext uri="{D42A27DB-BD31-4B8C-83A1-F6EECF244321}">
                <p14:modId xmlns:p14="http://schemas.microsoft.com/office/powerpoint/2010/main" val="42360404"/>
              </p:ext>
            </p:extLst>
          </p:nvPr>
        </p:nvGraphicFramePr>
        <p:xfrm>
          <a:off x="2565681" y="5611272"/>
          <a:ext cx="9353638" cy="16193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8549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056">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9" name="Rectangle 2058">
            <a:extLst>
              <a:ext uri="{FF2B5EF4-FFF2-40B4-BE49-F238E27FC236}">
                <a16:creationId xmlns:a16="http://schemas.microsoft.com/office/drawing/2014/main" id="{105D43D2-1490-4958-AD83-D414E891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061" name="Rounded Rectangle 10">
            <a:extLst>
              <a:ext uri="{FF2B5EF4-FFF2-40B4-BE49-F238E27FC236}">
                <a16:creationId xmlns:a16="http://schemas.microsoft.com/office/drawing/2014/main" id="{F700C3BC-7DD4-402F-8748-72D8E125B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marL="0" marR="0" lvl="0" indent="0" algn="ctr" defTabSz="457200" rtl="0" eaLnBrk="1" fontAlgn="auto" latinLnBrk="0" hangingPunct="1">
              <a:lnSpc>
                <a:spcPct val="120000"/>
              </a:lnSpc>
              <a:spcBef>
                <a:spcPts val="1000"/>
              </a:spcBef>
              <a:spcAft>
                <a:spcPts val="0"/>
              </a:spcAft>
              <a:buClr>
                <a:prstClr val="black"/>
              </a:buClr>
              <a:buSzTx/>
              <a:buFont typeface="Arial" panose="020B0604020202020204" pitchFamily="34" charset="0"/>
              <a:buNone/>
              <a:tabLst/>
              <a:defRPr/>
            </a:pPr>
            <a:endParaRPr kumimoji="0" lang="en-US" sz="3200" b="0" i="0" u="none" strike="noStrike" kern="1200" cap="all" spc="0" normalizeH="0" baseline="0" noProof="0">
              <a:ln>
                <a:noFill/>
              </a:ln>
              <a:solidFill>
                <a:prstClr val="white">
                  <a:lumMod val="50000"/>
                </a:prstClr>
              </a:solidFill>
              <a:effectLst/>
              <a:uLnTx/>
              <a:uFillTx/>
              <a:latin typeface="Tw Cen MT" panose="020B0602020104020603"/>
              <a:ea typeface="+mn-ea"/>
              <a:cs typeface="+mn-cs"/>
            </a:endParaRPr>
          </a:p>
        </p:txBody>
      </p:sp>
      <p:pic>
        <p:nvPicPr>
          <p:cNvPr id="2050" name="Picture 2" descr="האם לשים מלפפון על העיניים באמת מוריד נפיחות? - Rue Royale">
            <a:extLst>
              <a:ext uri="{FF2B5EF4-FFF2-40B4-BE49-F238E27FC236}">
                <a16:creationId xmlns:a16="http://schemas.microsoft.com/office/drawing/2014/main" id="{C59F1A23-3636-55FA-55D8-CF56A81CFF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13" r="17960" b="-3"/>
          <a:stretch/>
        </p:blipFill>
        <p:spPr bwMode="auto">
          <a:xfrm>
            <a:off x="7739933" y="1420328"/>
            <a:ext cx="3336236" cy="401471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2062">
            <a:extLst>
              <a:ext uri="{FF2B5EF4-FFF2-40B4-BE49-F238E27FC236}">
                <a16:creationId xmlns:a16="http://schemas.microsoft.com/office/drawing/2014/main" id="{F88C7E8E-4FA7-425C-A30A-4A73916FA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מלבן 50">
            <a:extLst>
              <a:ext uri="{FF2B5EF4-FFF2-40B4-BE49-F238E27FC236}">
                <a16:creationId xmlns:a16="http://schemas.microsoft.com/office/drawing/2014/main" id="{CDD667B7-E346-4DD8-BFF3-AE76B28CAB53}"/>
              </a:ext>
            </a:extLst>
          </p:cNvPr>
          <p:cNvSpPr/>
          <p:nvPr/>
        </p:nvSpPr>
        <p:spPr>
          <a:xfrm>
            <a:off x="981074" y="957486"/>
            <a:ext cx="5614603" cy="313191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he-IL" sz="4800" b="1" i="0" u="none" strike="noStrike" kern="1200" cap="all" spc="0" normalizeH="0" baseline="0" noProof="0" dirty="0">
                <a:ln/>
                <a:solidFill>
                  <a:prstClr val="black"/>
                </a:solidFill>
                <a:effectLst/>
                <a:uLnTx/>
                <a:uFillTx/>
                <a:latin typeface="Tw Cen MT" panose="020B0602020104020603"/>
                <a:ea typeface="+mn-ea"/>
                <a:cs typeface="+mn-cs"/>
              </a:rPr>
              <a:t>תרשים ישויות קשרים</a:t>
            </a:r>
            <a:endParaRPr kumimoji="0" lang="en-US" sz="4800" b="1" i="0" u="none" strike="noStrike" kern="1200" cap="all" spc="0" normalizeH="0" baseline="0" noProof="0" dirty="0">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4470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כותרת 1">
            <a:extLst>
              <a:ext uri="{FF2B5EF4-FFF2-40B4-BE49-F238E27FC236}">
                <a16:creationId xmlns:a16="http://schemas.microsoft.com/office/drawing/2014/main" id="{48D202C6-E392-C89A-847F-B8927FD34F92}"/>
              </a:ext>
            </a:extLst>
          </p:cNvPr>
          <p:cNvSpPr>
            <a:spLocks noGrp="1"/>
          </p:cNvSpPr>
          <p:nvPr>
            <p:ph type="title"/>
          </p:nvPr>
        </p:nvSpPr>
        <p:spPr>
          <a:xfrm>
            <a:off x="1919741" y="-393778"/>
            <a:ext cx="7859564" cy="1596177"/>
          </a:xfrm>
        </p:spPr>
        <p:txBody>
          <a:bodyPr>
            <a:normAutofit/>
          </a:bodyPr>
          <a:lstStyle/>
          <a:p>
            <a:r>
              <a:rPr lang="he-IL" sz="4000" b="1" dirty="0">
                <a:cs typeface="+mn-cs"/>
              </a:rPr>
              <a:t>תרשים ישויות קשרים</a:t>
            </a:r>
          </a:p>
        </p:txBody>
      </p:sp>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graphicFrame>
        <p:nvGraphicFramePr>
          <p:cNvPr id="19" name="מציין מיקום תוכן 3">
            <a:extLst>
              <a:ext uri="{FF2B5EF4-FFF2-40B4-BE49-F238E27FC236}">
                <a16:creationId xmlns:a16="http://schemas.microsoft.com/office/drawing/2014/main" id="{A248E578-96A3-4750-84A3-8E0DA9D56F9F}"/>
              </a:ext>
            </a:extLst>
          </p:cNvPr>
          <p:cNvGraphicFramePr>
            <a:graphicFrameLocks/>
          </p:cNvGraphicFramePr>
          <p:nvPr>
            <p:extLst>
              <p:ext uri="{D42A27DB-BD31-4B8C-83A1-F6EECF244321}">
                <p14:modId xmlns:p14="http://schemas.microsoft.com/office/powerpoint/2010/main" val="2237020749"/>
              </p:ext>
            </p:extLst>
          </p:nvPr>
        </p:nvGraphicFramePr>
        <p:xfrm>
          <a:off x="856031" y="5441869"/>
          <a:ext cx="8752114" cy="1956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תמונה 4" descr="תמונה שמכילה תרשים, ציור, שרטוט, אוריגמי&#10;&#10;התיאור נוצר באופן אוטומטי">
            <a:extLst>
              <a:ext uri="{FF2B5EF4-FFF2-40B4-BE49-F238E27FC236}">
                <a16:creationId xmlns:a16="http://schemas.microsoft.com/office/drawing/2014/main" id="{4573936B-E2EE-E97E-10B1-23B2CDA8EE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3701" y="717319"/>
            <a:ext cx="9451644" cy="5316550"/>
          </a:xfrm>
          <a:prstGeom prst="rect">
            <a:avLst/>
          </a:prstGeom>
        </p:spPr>
      </p:pic>
    </p:spTree>
    <p:extLst>
      <p:ext uri="{BB962C8B-B14F-4D97-AF65-F5344CB8AC3E}">
        <p14:creationId xmlns:p14="http://schemas.microsoft.com/office/powerpoint/2010/main" val="4043980147"/>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TM04033925[[fn=טיפה]]</Template>
  <TotalTime>5070</TotalTime>
  <Words>2042</Words>
  <Application>Microsoft Office PowerPoint</Application>
  <PresentationFormat>מסך רחב</PresentationFormat>
  <Paragraphs>279</Paragraphs>
  <Slides>21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David</vt:lpstr>
      <vt:lpstr>Tw Cen MT</vt:lpstr>
      <vt:lpstr>טיפה</vt:lpstr>
      <vt:lpstr>פרויקט במסדי נתונים מספר קורס 30030   </vt:lpstr>
      <vt:lpstr>מצגת של PowerPoint‏</vt:lpstr>
      <vt:lpstr>מצגת של PowerPoint‏</vt:lpstr>
      <vt:lpstr>מצגת של PowerPoint‏</vt:lpstr>
      <vt:lpstr>אילוצים:</vt:lpstr>
      <vt:lpstr>אילוצים - המשך</vt:lpstr>
      <vt:lpstr>ישות חלשה  ירושה ואגרגציה:</vt:lpstr>
      <vt:lpstr>מצגת של PowerPoint‏</vt:lpstr>
      <vt:lpstr>תרשים ישויות קשרים</vt:lpstr>
      <vt:lpstr>מצגת של PowerPoint‏</vt:lpstr>
      <vt:lpstr>מבנה טבלאי סופי </vt:lpstr>
      <vt:lpstr>מצגת של PowerPoint‏</vt:lpstr>
      <vt:lpstr>מצגת של PowerPoint‏</vt:lpstr>
      <vt:lpstr>מצגת של PowerPoint‏</vt:lpstr>
      <vt:lpstr>מצגת של PowerPoint‏</vt:lpstr>
      <vt:lpstr>1.מהו הממוצע וסטיית התקן בגיל של לקוחות שיש להם קוסמטיקאי גבר ובנוסף יש להם אלרגיה?</vt:lpstr>
      <vt:lpstr>2.מהם 3 המוצרים הנמכרים ביותר ומהם הקטגוריה שלהם, היצרן, מחיר ממוצע ומהי הכמות שרכשו מהם? </vt:lpstr>
      <vt:lpstr>3.מי הם 3 בית המרקחת שצפויים למכור הכי הרבה מוצרים? </vt:lpstr>
      <vt:lpstr>4.אילו לקוחות צפויים לרכוש מוצרים מבדיוק קטגוריה אחת, כאשר כל רכישה כוללת יותר מ-50 יחידות ?  </vt:lpstr>
      <vt:lpstr>5.מהו מספר הלקוחות ואחוז הלקוחות שקנו מעל 30 מוצרים וצפויים לשלם יותר מהממוצע?</vt:lpstr>
      <vt:lpstr>המשך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במסדי נתונים  Crimes in Boston</dc:title>
  <dc:creator>noa yona</dc:creator>
  <cp:lastModifiedBy>Eden Shavit</cp:lastModifiedBy>
  <cp:revision>42</cp:revision>
  <dcterms:created xsi:type="dcterms:W3CDTF">2019-08-11T21:33:46Z</dcterms:created>
  <dcterms:modified xsi:type="dcterms:W3CDTF">2024-05-09T06:25:53Z</dcterms:modified>
</cp:coreProperties>
</file>