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 rtl="1"/>
            <a:endParaRPr b="0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 rtl="1"/>
            <a:endParaRPr b="0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 rtl="1"/>
            <a:endParaRPr b="0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 rtl="1"/>
            <a:endParaRPr b="0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 rtl="1"/>
            <a:endParaRPr b="0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 rtl="1"/>
            <a:endParaRPr b="0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 rtl="1"/>
            <a:endParaRPr b="0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 rtl="1"/>
            <a:endParaRPr b="0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 rtl="1"/>
            <a:endParaRPr b="0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 rtl="1"/>
            <a:endParaRPr b="0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 rtl="1"/>
            <a:endParaRPr b="0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 rtl="1"/>
            <a:endParaRPr b="0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 rtl="1"/>
            <a:endParaRPr b="0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 rtl="1"/>
            <a:endParaRPr b="0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 rtl="1"/>
            <a:endParaRPr b="0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 rtl="1"/>
            <a:endParaRPr b="0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 rtl="1"/>
            <a:endParaRPr b="0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 rtl="1"/>
            <a:endParaRPr b="0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 rtl="1"/>
            <a:endParaRPr b="0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 rtl="1"/>
            <a:endParaRPr b="0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 rtl="1">
              <a:lnSpc>
                <a:spcPct val="90000"/>
              </a:lnSpc>
            </a:pPr>
            <a:r>
              <a:rPr b="0" lang="he-IL" sz="6000" spc="-1" strike="noStrike">
                <a:solidFill>
                  <a:srgbClr val="000000"/>
                </a:solidFill>
                <a:latin typeface="Calibri Light"/>
              </a:rPr>
              <a:t>לחץ כדי לערוך סגנון כותרת של תבנית בסיס</a:t>
            </a:r>
            <a:endParaRPr b="0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rtl="1">
              <a:lnSpc>
                <a:spcPct val="100000"/>
              </a:lnSpc>
            </a:pPr>
            <a:fld id="{A90A9B33-39D0-4264-A119-CDF0628943D6}" type="datetime">
              <a:rPr b="0" sz="1200" spc="-1" strike="noStrike">
                <a:solidFill>
                  <a:srgbClr val="8b8b8b"/>
                </a:solidFill>
                <a:latin typeface="Calibri"/>
              </a:rPr>
              <a:t>7/19/20</a:t>
            </a:fld>
            <a:endParaRPr b="0" lang="e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 rtl="1">
              <a:lnSpc>
                <a:spcPct val="100000"/>
              </a:lnSpc>
            </a:pPr>
            <a:fld id="{862EA639-E437-41B9-B983-398A3462CA70}" type="slidenum">
              <a:rPr b="0" sz="12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e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 algn="r" rtl="1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 algn="r" rtl="1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 algn="r" rtl="1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 algn="r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 algn="r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 algn="r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 algn="r" rtl="1">
              <a:lnSpc>
                <a:spcPct val="90000"/>
              </a:lnSpc>
            </a:pPr>
            <a:r>
              <a:rPr b="0" lang="he-IL" sz="4400" spc="-1" strike="noStrike">
                <a:solidFill>
                  <a:srgbClr val="000000"/>
                </a:solidFill>
                <a:latin typeface="Calibri Light"/>
              </a:rPr>
              <a:t>לחץ כדי לערוך סגנון כותרת של תבנית בסיס</a:t>
            </a:r>
            <a:endParaRPr b="0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e-IL" sz="2800" spc="-1" strike="noStrike">
                <a:solidFill>
                  <a:srgbClr val="000000"/>
                </a:solidFill>
                <a:latin typeface="Calibri"/>
              </a:rPr>
              <a:t>לחץ כדי לערוך סגנונות טקסט של תבנית בסיס</a:t>
            </a:r>
            <a:endParaRPr b="0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r" rt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e-IL" sz="2400" spc="-1" strike="noStrike">
                <a:solidFill>
                  <a:srgbClr val="000000"/>
                </a:solidFill>
                <a:latin typeface="Calibri"/>
              </a:rPr>
              <a:t>רמה שנייה</a:t>
            </a:r>
            <a:endParaRPr b="0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 algn="r" rt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e-IL" sz="2000" spc="-1" strike="noStrike">
                <a:solidFill>
                  <a:srgbClr val="000000"/>
                </a:solidFill>
                <a:latin typeface="Calibri"/>
              </a:rPr>
              <a:t>רמה שלישית</a:t>
            </a:r>
            <a:endParaRPr b="0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 algn="r" rt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e-IL" sz="1800" spc="-1" strike="noStrike">
                <a:solidFill>
                  <a:srgbClr val="000000"/>
                </a:solidFill>
                <a:latin typeface="Calibri"/>
              </a:rPr>
              <a:t>רמה רביעית</a:t>
            </a:r>
            <a:endParaRPr b="0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 algn="r" rt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e-IL" sz="1800" spc="-1" strike="noStrike">
                <a:solidFill>
                  <a:srgbClr val="000000"/>
                </a:solidFill>
                <a:latin typeface="Calibri"/>
              </a:rPr>
              <a:t>רמה חמישית</a:t>
            </a:r>
            <a:endParaRPr b="0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rtl="1">
              <a:lnSpc>
                <a:spcPct val="100000"/>
              </a:lnSpc>
            </a:pPr>
            <a:fld id="{64A6732D-69DC-4495-8929-98E16DD71314}" type="datetime">
              <a:rPr b="0" sz="1200" spc="-1" strike="noStrike">
                <a:solidFill>
                  <a:srgbClr val="8b8b8b"/>
                </a:solidFill>
                <a:latin typeface="Calibri"/>
              </a:rPr>
              <a:t>7/19/20</a:t>
            </a:fld>
            <a:endParaRPr b="0" lang="e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 rtl="1">
              <a:lnSpc>
                <a:spcPct val="100000"/>
              </a:lnSpc>
            </a:pPr>
            <a:fld id="{5405B4A9-859F-489A-8CCF-DD48EF9A2260}" type="slidenum">
              <a:rPr b="0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 rtl="1"/>
            <a:endParaRPr b="0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roup 1"/>
          <p:cNvGrpSpPr/>
          <p:nvPr/>
        </p:nvGrpSpPr>
        <p:grpSpPr>
          <a:xfrm>
            <a:off x="-889560" y="969480"/>
            <a:ext cx="9114120" cy="7680240"/>
            <a:chOff x="-889560" y="969480"/>
            <a:chExt cx="9114120" cy="7680240"/>
          </a:xfrm>
        </p:grpSpPr>
        <p:sp>
          <p:nvSpPr>
            <p:cNvPr id="246" name="CustomShape 2"/>
            <p:cNvSpPr/>
            <p:nvPr/>
          </p:nvSpPr>
          <p:spPr>
            <a:xfrm>
              <a:off x="-889560" y="2184480"/>
              <a:ext cx="6544800" cy="646524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556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CustomShape 3"/>
            <p:cNvSpPr/>
            <p:nvPr/>
          </p:nvSpPr>
          <p:spPr>
            <a:xfrm flipV="1">
              <a:off x="2382840" y="969120"/>
              <a:ext cx="360" cy="4414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CustomShape 4"/>
            <p:cNvSpPr/>
            <p:nvPr/>
          </p:nvSpPr>
          <p:spPr>
            <a:xfrm>
              <a:off x="2382840" y="5384880"/>
              <a:ext cx="56890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" name="CustomShape 5"/>
            <p:cNvSpPr/>
            <p:nvPr/>
          </p:nvSpPr>
          <p:spPr>
            <a:xfrm>
              <a:off x="2556000" y="3969360"/>
              <a:ext cx="406080" cy="3690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" name="CustomShape 6"/>
            <p:cNvSpPr/>
            <p:nvPr/>
          </p:nvSpPr>
          <p:spPr>
            <a:xfrm>
              <a:off x="4145400" y="1546920"/>
              <a:ext cx="406080" cy="369000"/>
            </a:xfrm>
            <a:prstGeom prst="ellipse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CustomShape 7"/>
            <p:cNvSpPr/>
            <p:nvPr/>
          </p:nvSpPr>
          <p:spPr>
            <a:xfrm>
              <a:off x="4328280" y="4022280"/>
              <a:ext cx="406080" cy="3690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" name="CustomShape 8"/>
            <p:cNvSpPr/>
            <p:nvPr/>
          </p:nvSpPr>
          <p:spPr>
            <a:xfrm>
              <a:off x="3600000" y="3999240"/>
              <a:ext cx="406080" cy="3690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" name="CustomShape 9"/>
            <p:cNvSpPr/>
            <p:nvPr/>
          </p:nvSpPr>
          <p:spPr>
            <a:xfrm>
              <a:off x="3295080" y="3375720"/>
              <a:ext cx="406080" cy="3690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" name="CustomShape 10"/>
            <p:cNvSpPr/>
            <p:nvPr/>
          </p:nvSpPr>
          <p:spPr>
            <a:xfrm>
              <a:off x="3341160" y="4761360"/>
              <a:ext cx="406080" cy="3690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CustomShape 11"/>
            <p:cNvSpPr/>
            <p:nvPr/>
          </p:nvSpPr>
          <p:spPr>
            <a:xfrm>
              <a:off x="4281120" y="5047560"/>
              <a:ext cx="406080" cy="3690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6" name="CustomShape 12"/>
            <p:cNvSpPr/>
            <p:nvPr/>
          </p:nvSpPr>
          <p:spPr>
            <a:xfrm>
              <a:off x="5575320" y="1288440"/>
              <a:ext cx="406080" cy="3690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7" name="CustomShape 13"/>
            <p:cNvSpPr/>
            <p:nvPr/>
          </p:nvSpPr>
          <p:spPr>
            <a:xfrm>
              <a:off x="3092040" y="4133160"/>
              <a:ext cx="406080" cy="369000"/>
            </a:xfrm>
            <a:prstGeom prst="ellipse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" name="CustomShape 14"/>
            <p:cNvSpPr/>
            <p:nvPr/>
          </p:nvSpPr>
          <p:spPr>
            <a:xfrm>
              <a:off x="5075280" y="2068920"/>
              <a:ext cx="406080" cy="369000"/>
            </a:xfrm>
            <a:prstGeom prst="ellipse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" name="CustomShape 15"/>
            <p:cNvSpPr/>
            <p:nvPr/>
          </p:nvSpPr>
          <p:spPr>
            <a:xfrm>
              <a:off x="6221880" y="2323080"/>
              <a:ext cx="406080" cy="369000"/>
            </a:xfrm>
            <a:prstGeom prst="ellipse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CustomShape 16"/>
            <p:cNvSpPr/>
            <p:nvPr/>
          </p:nvSpPr>
          <p:spPr>
            <a:xfrm>
              <a:off x="7818480" y="3315960"/>
              <a:ext cx="406080" cy="369000"/>
            </a:xfrm>
            <a:prstGeom prst="ellipse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CustomShape 17"/>
            <p:cNvSpPr/>
            <p:nvPr/>
          </p:nvSpPr>
          <p:spPr>
            <a:xfrm>
              <a:off x="7368120" y="2256120"/>
              <a:ext cx="406080" cy="369000"/>
            </a:xfrm>
            <a:prstGeom prst="ellipse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" name="CustomShape 18"/>
            <p:cNvSpPr/>
            <p:nvPr/>
          </p:nvSpPr>
          <p:spPr>
            <a:xfrm>
              <a:off x="7014960" y="3830760"/>
              <a:ext cx="406080" cy="369000"/>
            </a:xfrm>
            <a:prstGeom prst="ellipse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CustomShape 19"/>
            <p:cNvSpPr/>
            <p:nvPr/>
          </p:nvSpPr>
          <p:spPr>
            <a:xfrm>
              <a:off x="794160" y="969840"/>
              <a:ext cx="14151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 rtl="1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Decision Boundary</a:t>
              </a:r>
              <a:endParaRPr b="0" lang="en" sz="1800" spc="-1" strike="noStrike">
                <a:latin typeface="Arial"/>
              </a:endParaRPr>
            </a:p>
          </p:txBody>
        </p:sp>
        <p:sp>
          <p:nvSpPr>
            <p:cNvPr id="264" name="CustomShape 20"/>
            <p:cNvSpPr/>
            <p:nvPr/>
          </p:nvSpPr>
          <p:spPr>
            <a:xfrm>
              <a:off x="2209680" y="1657800"/>
              <a:ext cx="752400" cy="597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" name="CustomShape 21"/>
            <p:cNvSpPr/>
            <p:nvPr/>
          </p:nvSpPr>
          <p:spPr>
            <a:xfrm>
              <a:off x="4978440" y="2946240"/>
              <a:ext cx="17175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 rtl="1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Predicted high risk</a:t>
              </a:r>
              <a:endParaRPr b="0" lang="en" sz="1800" spc="-1" strike="noStrike">
                <a:latin typeface="Arial"/>
              </a:endParaRPr>
            </a:p>
          </p:txBody>
        </p:sp>
        <p:sp>
          <p:nvSpPr>
            <p:cNvPr id="266" name="CustomShape 22"/>
            <p:cNvSpPr/>
            <p:nvPr/>
          </p:nvSpPr>
          <p:spPr>
            <a:xfrm>
              <a:off x="2295360" y="2710800"/>
              <a:ext cx="17175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 rtl="1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Predicted low risk</a:t>
              </a:r>
              <a:endParaRPr b="0" lang="en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 rtl="1"/>
            <a:endParaRPr b="0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 rtl="1">
              <a:spcBef>
                <a:spcPts val="1417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sz="4400" spc="-1" strike="noStrike">
                <a:solidFill>
                  <a:srgbClr val="000000"/>
                </a:solidFill>
                <a:latin typeface="Calibri Light"/>
              </a:rPr>
              <a:t>ML Tasks</a:t>
            </a:r>
            <a:endParaRPr b="0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sz="2800" spc="-1" strike="noStrike">
                <a:solidFill>
                  <a:srgbClr val="000000"/>
                </a:solidFill>
                <a:latin typeface="Calibri"/>
              </a:rPr>
              <a:t>Customer-Similarity-Based Recommendations</a:t>
            </a:r>
            <a:endParaRPr b="0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sz="2800" spc="-1" strike="noStrike">
                <a:solidFill>
                  <a:srgbClr val="000000"/>
                </a:solidFill>
                <a:latin typeface="Calibri"/>
              </a:rPr>
              <a:t>Risk-Based Recommendations</a:t>
            </a:r>
            <a:endParaRPr b="0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sz="2800" spc="-1" strike="noStrike">
                <a:solidFill>
                  <a:srgbClr val="000000"/>
                </a:solidFill>
                <a:latin typeface="Calibri"/>
              </a:rPr>
              <a:t>Risk Rating Classifier</a:t>
            </a:r>
            <a:endParaRPr b="0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sz="4400" spc="-1" strike="noStrike">
                <a:solidFill>
                  <a:srgbClr val="000000"/>
                </a:solidFill>
                <a:latin typeface="Calibri Light"/>
              </a:rPr>
              <a:t>Client Similarity</a:t>
            </a:r>
            <a:endParaRPr b="0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sz="2800" spc="-1" strike="noStrike">
                <a:solidFill>
                  <a:srgbClr val="000000"/>
                </a:solidFill>
                <a:latin typeface="Calibri"/>
              </a:rPr>
              <a:t>Survey of Client Preferences (Netflix-Style “Cold Start”)</a:t>
            </a:r>
            <a:endParaRPr b="0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50505"/>
              </a:buClr>
              <a:buFont typeface="Arial"/>
              <a:buChar char="•"/>
            </a:pPr>
            <a:r>
              <a:rPr b="0" sz="2800" spc="-1" strike="noStrike">
                <a:solidFill>
                  <a:srgbClr val="050505"/>
                </a:solidFill>
                <a:latin typeface="Arial"/>
              </a:rPr>
              <a:t>Client Description May Be Embedded in BERT-Style Embedding Space</a:t>
            </a:r>
            <a:endParaRPr b="0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50505"/>
              </a:buClr>
              <a:buFont typeface="Arial"/>
              <a:buChar char="•"/>
            </a:pPr>
            <a:r>
              <a:rPr b="0" sz="2400" spc="-1" strike="noStrike">
                <a:solidFill>
                  <a:srgbClr val="050505"/>
                </a:solidFill>
                <a:latin typeface="Arial"/>
              </a:rPr>
              <a:t>Cosine Distance From Category-Specific Vectors</a:t>
            </a:r>
            <a:endParaRPr b="0" sz="2400" spc="-1" strike="noStrike">
              <a:solidFill>
                <a:srgbClr val="000000"/>
              </a:solidFill>
              <a:latin typeface="Calibri"/>
            </a:endParaRPr>
          </a:p>
          <a:p>
            <a:pPr algn="r" rtl="1">
              <a:spcBef>
                <a:spcPts val="1417"/>
              </a:spcBef>
            </a:pPr>
            <a:endParaRPr b="0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50505"/>
              </a:buClr>
              <a:buFont typeface="Arial"/>
              <a:buChar char="•"/>
            </a:pPr>
            <a:r>
              <a:rPr b="0" sz="2400" spc="-1" strike="noStrike">
                <a:solidFill>
                  <a:srgbClr val="050505"/>
                </a:solidFill>
                <a:latin typeface="Arial"/>
              </a:rPr>
              <a:t>Resulting Features Used for Nearest-Neighbor Evaluation</a:t>
            </a:r>
            <a:endParaRPr b="0" sz="2400" spc="-1" strike="noStrike">
              <a:solidFill>
                <a:srgbClr val="000000"/>
              </a:solidFill>
              <a:latin typeface="Calibri"/>
            </a:endParaRPr>
          </a:p>
          <a:p>
            <a:pPr algn="r" rtl="1">
              <a:spcBef>
                <a:spcPts val="1417"/>
              </a:spcBef>
            </a:pPr>
            <a:endParaRPr b="0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4039200" y="1011600"/>
            <a:ext cx="4944600" cy="3987000"/>
            <a:chOff x="4039200" y="1011600"/>
            <a:chExt cx="4944600" cy="3987000"/>
          </a:xfrm>
        </p:grpSpPr>
        <p:sp>
          <p:nvSpPr>
            <p:cNvPr id="89" name="CustomShape 2"/>
            <p:cNvSpPr/>
            <p:nvPr/>
          </p:nvSpPr>
          <p:spPr>
            <a:xfrm>
              <a:off x="4039200" y="4998240"/>
              <a:ext cx="4944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3"/>
            <p:cNvSpPr/>
            <p:nvPr/>
          </p:nvSpPr>
          <p:spPr>
            <a:xfrm flipV="1">
              <a:off x="4039200" y="1011240"/>
              <a:ext cx="360" cy="3978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1" name="CustomShape 4"/>
          <p:cNvSpPr/>
          <p:nvPr/>
        </p:nvSpPr>
        <p:spPr>
          <a:xfrm>
            <a:off x="5335560" y="1633320"/>
            <a:ext cx="115200" cy="1238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5"/>
          <p:cNvSpPr/>
          <p:nvPr/>
        </p:nvSpPr>
        <p:spPr>
          <a:xfrm>
            <a:off x="4483080" y="1322640"/>
            <a:ext cx="1260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client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93" name="Line 6"/>
          <p:cNvSpPr/>
          <p:nvPr/>
        </p:nvSpPr>
        <p:spPr>
          <a:xfrm flipH="1">
            <a:off x="4039200" y="1695600"/>
            <a:ext cx="1349280" cy="330984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7"/>
          <p:cNvSpPr/>
          <p:nvPr/>
        </p:nvSpPr>
        <p:spPr>
          <a:xfrm flipV="1">
            <a:off x="4039200" y="2778480"/>
            <a:ext cx="3719520" cy="221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8"/>
          <p:cNvSpPr/>
          <p:nvPr/>
        </p:nvSpPr>
        <p:spPr>
          <a:xfrm>
            <a:off x="6489720" y="2263680"/>
            <a:ext cx="1872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medical device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”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96" name="CustomShape 9"/>
          <p:cNvSpPr/>
          <p:nvPr/>
        </p:nvSpPr>
        <p:spPr>
          <a:xfrm>
            <a:off x="4039200" y="3987720"/>
            <a:ext cx="914040" cy="914040"/>
          </a:xfrm>
          <a:prstGeom prst="arc">
            <a:avLst>
              <a:gd name="adj1" fmla="val 16200000"/>
              <a:gd name="adj2" fmla="val 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0"/>
          <p:cNvSpPr/>
          <p:nvPr/>
        </p:nvSpPr>
        <p:spPr>
          <a:xfrm>
            <a:off x="4447800" y="3542040"/>
            <a:ext cx="15976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medical deviceness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”</a:t>
            </a:r>
            <a:endParaRPr b="0" lang="en" sz="1200" spc="-1" strike="noStrike">
              <a:latin typeface="Arial"/>
            </a:endParaRPr>
          </a:p>
        </p:txBody>
      </p:sp>
      <p:sp>
        <p:nvSpPr>
          <p:cNvPr id="98" name="CustomShape 11"/>
          <p:cNvSpPr/>
          <p:nvPr/>
        </p:nvSpPr>
        <p:spPr>
          <a:xfrm flipH="1">
            <a:off x="4909320" y="3819240"/>
            <a:ext cx="336960" cy="27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2"/>
          <p:cNvSpPr/>
          <p:nvPr/>
        </p:nvSpPr>
        <p:spPr>
          <a:xfrm flipH="1" flipV="1">
            <a:off x="2946960" y="1757880"/>
            <a:ext cx="1091520" cy="324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3"/>
          <p:cNvSpPr/>
          <p:nvPr/>
        </p:nvSpPr>
        <p:spPr>
          <a:xfrm>
            <a:off x="2095200" y="1127520"/>
            <a:ext cx="1402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Drug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”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01" name="CustomShape 14"/>
          <p:cNvSpPr/>
          <p:nvPr/>
        </p:nvSpPr>
        <p:spPr>
          <a:xfrm rot="18924000">
            <a:off x="3605400" y="3989520"/>
            <a:ext cx="914040" cy="914040"/>
          </a:xfrm>
          <a:prstGeom prst="arc">
            <a:avLst>
              <a:gd name="adj1" fmla="val 16200000"/>
              <a:gd name="adj2" fmla="val 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5"/>
          <p:cNvSpPr/>
          <p:nvPr/>
        </p:nvSpPr>
        <p:spPr>
          <a:xfrm>
            <a:off x="2246040" y="3357720"/>
            <a:ext cx="9259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drugness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”</a:t>
            </a:r>
            <a:endParaRPr b="0" lang="en" sz="1200" spc="-1" strike="noStrike">
              <a:latin typeface="Arial"/>
            </a:endParaRPr>
          </a:p>
        </p:txBody>
      </p:sp>
      <p:sp>
        <p:nvSpPr>
          <p:cNvPr id="103" name="CustomShape 16"/>
          <p:cNvSpPr/>
          <p:nvPr/>
        </p:nvSpPr>
        <p:spPr>
          <a:xfrm>
            <a:off x="3172320" y="3495960"/>
            <a:ext cx="700920" cy="39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"/>
          <p:cNvGrpSpPr/>
          <p:nvPr/>
        </p:nvGrpSpPr>
        <p:grpSpPr>
          <a:xfrm>
            <a:off x="4039200" y="1011600"/>
            <a:ext cx="4944600" cy="3987000"/>
            <a:chOff x="4039200" y="1011600"/>
            <a:chExt cx="4944600" cy="3987000"/>
          </a:xfrm>
        </p:grpSpPr>
        <p:sp>
          <p:nvSpPr>
            <p:cNvPr id="105" name="CustomShape 2"/>
            <p:cNvSpPr/>
            <p:nvPr/>
          </p:nvSpPr>
          <p:spPr>
            <a:xfrm>
              <a:off x="4039200" y="4998240"/>
              <a:ext cx="4944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CustomShape 3"/>
            <p:cNvSpPr/>
            <p:nvPr/>
          </p:nvSpPr>
          <p:spPr>
            <a:xfrm flipV="1">
              <a:off x="4039200" y="1011240"/>
              <a:ext cx="360" cy="3978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7" name="CustomShape 4"/>
          <p:cNvSpPr/>
          <p:nvPr/>
        </p:nvSpPr>
        <p:spPr>
          <a:xfrm>
            <a:off x="8043120" y="5193360"/>
            <a:ext cx="15976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medical deviceness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”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2689920" y="1207440"/>
            <a:ext cx="12070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drugness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”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5335560" y="1633320"/>
            <a:ext cx="115200" cy="1238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7"/>
          <p:cNvSpPr/>
          <p:nvPr/>
        </p:nvSpPr>
        <p:spPr>
          <a:xfrm>
            <a:off x="4857480" y="2079000"/>
            <a:ext cx="115200" cy="1238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8"/>
          <p:cNvSpPr/>
          <p:nvPr/>
        </p:nvSpPr>
        <p:spPr>
          <a:xfrm>
            <a:off x="8348040" y="4051080"/>
            <a:ext cx="115200" cy="1238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9"/>
          <p:cNvSpPr/>
          <p:nvPr/>
        </p:nvSpPr>
        <p:spPr>
          <a:xfrm>
            <a:off x="5757120" y="4257000"/>
            <a:ext cx="115200" cy="1238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10"/>
          <p:cNvSpPr/>
          <p:nvPr/>
        </p:nvSpPr>
        <p:spPr>
          <a:xfrm>
            <a:off x="4649040" y="2756520"/>
            <a:ext cx="115200" cy="1238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1"/>
          <p:cNvSpPr/>
          <p:nvPr/>
        </p:nvSpPr>
        <p:spPr>
          <a:xfrm>
            <a:off x="8805240" y="4508280"/>
            <a:ext cx="115200" cy="1238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12"/>
          <p:cNvSpPr/>
          <p:nvPr/>
        </p:nvSpPr>
        <p:spPr>
          <a:xfrm rot="2662800">
            <a:off x="8176320" y="4218840"/>
            <a:ext cx="931680" cy="297000"/>
          </a:xfrm>
          <a:prstGeom prst="ellipse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13"/>
          <p:cNvSpPr/>
          <p:nvPr/>
        </p:nvSpPr>
        <p:spPr>
          <a:xfrm rot="19216800">
            <a:off x="4707720" y="1776240"/>
            <a:ext cx="931680" cy="297000"/>
          </a:xfrm>
          <a:prstGeom prst="ellipse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14"/>
          <p:cNvSpPr/>
          <p:nvPr/>
        </p:nvSpPr>
        <p:spPr>
          <a:xfrm rot="17280000">
            <a:off x="4353480" y="2323080"/>
            <a:ext cx="931680" cy="297000"/>
          </a:xfrm>
          <a:prstGeom prst="ellipse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 rtl="1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Client Architectures May Be Modeled as Networks</a:t>
            </a:r>
            <a:endParaRPr b="0" sz="4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19" name="Group 2"/>
          <p:cNvGrpSpPr/>
          <p:nvPr/>
        </p:nvGrpSpPr>
        <p:grpSpPr>
          <a:xfrm>
            <a:off x="1991160" y="2099520"/>
            <a:ext cx="5521320" cy="4196160"/>
            <a:chOff x="1991160" y="2099520"/>
            <a:chExt cx="5521320" cy="4196160"/>
          </a:xfrm>
        </p:grpSpPr>
        <p:grpSp>
          <p:nvGrpSpPr>
            <p:cNvPr id="120" name="Group 3"/>
            <p:cNvGrpSpPr/>
            <p:nvPr/>
          </p:nvGrpSpPr>
          <p:grpSpPr>
            <a:xfrm>
              <a:off x="1991160" y="2099520"/>
              <a:ext cx="5521320" cy="4196160"/>
              <a:chOff x="1991160" y="2099520"/>
              <a:chExt cx="5521320" cy="4196160"/>
            </a:xfrm>
          </p:grpSpPr>
          <p:sp>
            <p:nvSpPr>
              <p:cNvPr id="121" name="CustomShape 4"/>
              <p:cNvSpPr/>
              <p:nvPr/>
            </p:nvSpPr>
            <p:spPr>
              <a:xfrm>
                <a:off x="6740640" y="2099520"/>
                <a:ext cx="771840" cy="763200"/>
              </a:xfrm>
              <a:prstGeom prst="ellipse">
                <a:avLst/>
              </a:prstGeom>
              <a:solidFill>
                <a:schemeClr val="accent6">
                  <a:alpha val="80000"/>
                </a:schemeClr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2" name="CustomShape 5"/>
              <p:cNvSpPr/>
              <p:nvPr/>
            </p:nvSpPr>
            <p:spPr>
              <a:xfrm>
                <a:off x="6740640" y="5532480"/>
                <a:ext cx="771840" cy="763200"/>
              </a:xfrm>
              <a:prstGeom prst="ellipse">
                <a:avLst/>
              </a:prstGeom>
              <a:solidFill>
                <a:schemeClr val="accent6">
                  <a:alpha val="80000"/>
                </a:schemeClr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3" name="CustomShape 6"/>
              <p:cNvSpPr/>
              <p:nvPr/>
            </p:nvSpPr>
            <p:spPr>
              <a:xfrm>
                <a:off x="4096440" y="5527800"/>
                <a:ext cx="771840" cy="763200"/>
              </a:xfrm>
              <a:prstGeom prst="ellipse">
                <a:avLst/>
              </a:prstGeom>
              <a:solidFill>
                <a:schemeClr val="accent4">
                  <a:alpha val="80000"/>
                </a:schemeClr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4" name="CustomShape 7"/>
              <p:cNvSpPr/>
              <p:nvPr/>
            </p:nvSpPr>
            <p:spPr>
              <a:xfrm>
                <a:off x="5422680" y="3715200"/>
                <a:ext cx="771840" cy="763200"/>
              </a:xfrm>
              <a:prstGeom prst="ellipse">
                <a:avLst/>
              </a:prstGeom>
              <a:solidFill>
                <a:schemeClr val="accent4">
                  <a:alpha val="80000"/>
                </a:schemeClr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5" name="CustomShape 8"/>
              <p:cNvSpPr/>
              <p:nvPr/>
            </p:nvSpPr>
            <p:spPr>
              <a:xfrm>
                <a:off x="4096440" y="2099520"/>
                <a:ext cx="771840" cy="763200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6" name="CustomShape 9"/>
              <p:cNvSpPr/>
              <p:nvPr/>
            </p:nvSpPr>
            <p:spPr>
              <a:xfrm>
                <a:off x="1991160" y="3715200"/>
                <a:ext cx="771840" cy="763200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7" name="CustomShape 10"/>
              <p:cNvSpPr/>
              <p:nvPr/>
            </p:nvSpPr>
            <p:spPr>
              <a:xfrm>
                <a:off x="2763360" y="4023000"/>
                <a:ext cx="26586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5560">
                <a:solidFill>
                  <a:schemeClr val="bg1">
                    <a:lumMod val="65000"/>
                  </a:schemeClr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8" name="CustomShape 11"/>
              <p:cNvSpPr/>
              <p:nvPr/>
            </p:nvSpPr>
            <p:spPr>
              <a:xfrm flipH="1">
                <a:off x="6081840" y="2786040"/>
                <a:ext cx="774720" cy="1040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5560">
                <a:solidFill>
                  <a:schemeClr val="tx1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9" name="CustomShape 12"/>
              <p:cNvSpPr/>
              <p:nvPr/>
            </p:nvSpPr>
            <p:spPr>
              <a:xfrm flipH="1">
                <a:off x="4868280" y="2481120"/>
                <a:ext cx="18802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5560">
                <a:solidFill>
                  <a:srgbClr val="00b0f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0" name="CustomShape 13"/>
              <p:cNvSpPr/>
              <p:nvPr/>
            </p:nvSpPr>
            <p:spPr>
              <a:xfrm flipH="1">
                <a:off x="4754880" y="4388400"/>
                <a:ext cx="816840" cy="12510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5560">
                <a:solidFill>
                  <a:schemeClr val="bg1">
                    <a:lumMod val="65000"/>
                  </a:schemeClr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1" name="CustomShape 14"/>
              <p:cNvSpPr/>
              <p:nvPr/>
            </p:nvSpPr>
            <p:spPr>
              <a:xfrm flipH="1">
                <a:off x="2763360" y="4199040"/>
                <a:ext cx="26539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5560">
                <a:solidFill>
                  <a:srgbClr val="00b0f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2" name="CustomShape 15"/>
              <p:cNvSpPr/>
              <p:nvPr/>
            </p:nvSpPr>
            <p:spPr>
              <a:xfrm>
                <a:off x="6004080" y="4478400"/>
                <a:ext cx="849240" cy="1165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5560">
                <a:solidFill>
                  <a:srgbClr val="00b0f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33" name="TextShape 16"/>
            <p:cNvSpPr txBox="1"/>
            <p:nvPr/>
          </p:nvSpPr>
          <p:spPr>
            <a:xfrm>
              <a:off x="4312080" y="5730480"/>
              <a:ext cx="27432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" sz="1800" spc="-1" strike="noStrike">
                  <a:latin typeface="Arial"/>
                </a:rPr>
                <a:t>5</a:t>
              </a:r>
              <a:endParaRPr b="0" lang="en" sz="1800" spc="-1" strike="noStrike">
                <a:latin typeface="Arial"/>
              </a:endParaRPr>
            </a:p>
          </p:txBody>
        </p:sp>
        <p:sp>
          <p:nvSpPr>
            <p:cNvPr id="134" name="TextShape 17"/>
            <p:cNvSpPr txBox="1"/>
            <p:nvPr/>
          </p:nvSpPr>
          <p:spPr>
            <a:xfrm>
              <a:off x="4312080" y="2327760"/>
              <a:ext cx="27432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" sz="1800" spc="-1" strike="noStrike">
                  <a:latin typeface="Arial"/>
                </a:rPr>
                <a:t>6</a:t>
              </a:r>
              <a:endParaRPr b="0" lang="en" sz="1800" spc="-1" strike="noStrike">
                <a:latin typeface="Arial"/>
              </a:endParaRPr>
            </a:p>
          </p:txBody>
        </p:sp>
        <p:sp>
          <p:nvSpPr>
            <p:cNvPr id="135" name="TextShape 18"/>
            <p:cNvSpPr txBox="1"/>
            <p:nvPr/>
          </p:nvSpPr>
          <p:spPr>
            <a:xfrm>
              <a:off x="2208960" y="3810240"/>
              <a:ext cx="27432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" sz="1800" spc="-1" strike="noStrike">
                  <a:latin typeface="Arial"/>
                </a:rPr>
                <a:t>3</a:t>
              </a:r>
              <a:endParaRPr b="0" lang="en" sz="1800" spc="-1" strike="noStrike">
                <a:latin typeface="Arial"/>
              </a:endParaRPr>
            </a:p>
          </p:txBody>
        </p:sp>
        <p:sp>
          <p:nvSpPr>
            <p:cNvPr id="136" name="TextShape 19"/>
            <p:cNvSpPr txBox="1"/>
            <p:nvPr/>
          </p:nvSpPr>
          <p:spPr>
            <a:xfrm>
              <a:off x="5683680" y="3901680"/>
              <a:ext cx="27432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" sz="1800" spc="-1" strike="noStrike">
                  <a:latin typeface="Arial"/>
                </a:rPr>
                <a:t>1</a:t>
              </a:r>
              <a:endParaRPr b="0" lang="en" sz="1800" spc="-1" strike="noStrike">
                <a:latin typeface="Arial"/>
              </a:endParaRPr>
            </a:p>
          </p:txBody>
        </p:sp>
        <p:sp>
          <p:nvSpPr>
            <p:cNvPr id="137" name="TextShape 20"/>
            <p:cNvSpPr txBox="1"/>
            <p:nvPr/>
          </p:nvSpPr>
          <p:spPr>
            <a:xfrm>
              <a:off x="6963840" y="2327760"/>
              <a:ext cx="27432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" sz="1800" spc="-1" strike="noStrike">
                  <a:latin typeface="Arial"/>
                </a:rPr>
                <a:t>2</a:t>
              </a:r>
              <a:endParaRPr b="0" lang="en" sz="1800" spc="-1" strike="noStrike">
                <a:latin typeface="Arial"/>
              </a:endParaRPr>
            </a:p>
          </p:txBody>
        </p:sp>
        <p:sp>
          <p:nvSpPr>
            <p:cNvPr id="138" name="TextShape 21"/>
            <p:cNvSpPr txBox="1"/>
            <p:nvPr/>
          </p:nvSpPr>
          <p:spPr>
            <a:xfrm>
              <a:off x="6963840" y="5711040"/>
              <a:ext cx="27432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" sz="1800" spc="-1" strike="noStrike">
                  <a:latin typeface="Arial"/>
                </a:rPr>
                <a:t>4</a:t>
              </a:r>
              <a:endParaRPr b="0" lang="en" sz="1800" spc="-1" strike="noStrike">
                <a:latin typeface="Arial"/>
              </a:endParaRPr>
            </a:p>
          </p:txBody>
        </p:sp>
      </p:grpSp>
      <p:sp>
        <p:nvSpPr>
          <p:cNvPr id="139" name="TextShape 22"/>
          <p:cNvSpPr txBox="1"/>
          <p:nvPr/>
        </p:nvSpPr>
        <p:spPr>
          <a:xfrm>
            <a:off x="8778240" y="1920240"/>
            <a:ext cx="341388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" sz="1800" spc="-1" strike="noStrike">
                <a:latin typeface="Arial"/>
              </a:rPr>
              <a:t>* Circles indicate setup items</a:t>
            </a:r>
            <a:endParaRPr b="0" lang="en" sz="1800" spc="-1" strike="noStrike">
              <a:latin typeface="Arial"/>
            </a:endParaRPr>
          </a:p>
          <a:p>
            <a:endParaRPr b="0" lang="en" sz="1800" spc="-1" strike="noStrike">
              <a:latin typeface="Arial"/>
            </a:endParaRPr>
          </a:p>
          <a:p>
            <a:r>
              <a:rPr b="0" lang="en" sz="1800" spc="-1" strike="noStrike">
                <a:latin typeface="Arial"/>
              </a:rPr>
              <a:t>* Arrows indicate relationship beween setup items</a:t>
            </a:r>
            <a:endParaRPr b="0" lang="en" sz="1800" spc="-1" strike="noStrike">
              <a:latin typeface="Arial"/>
            </a:endParaRPr>
          </a:p>
          <a:p>
            <a:endParaRPr b="0" lang="en" sz="1800" spc="-1" strike="noStrike">
              <a:latin typeface="Arial"/>
            </a:endParaRPr>
          </a:p>
          <a:p>
            <a:r>
              <a:rPr b="0" lang="en" sz="1800" spc="-1" strike="noStrike">
                <a:latin typeface="Arial"/>
              </a:rPr>
              <a:t>* Different colors indicate different types</a:t>
            </a:r>
            <a:endParaRPr b="0" lang="e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These Graphs May Be Represented in an Embedding Space to Establish Distance</a:t>
            </a:r>
            <a:endParaRPr b="0" sz="4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41" name="Group 2"/>
          <p:cNvGrpSpPr/>
          <p:nvPr/>
        </p:nvGrpSpPr>
        <p:grpSpPr>
          <a:xfrm>
            <a:off x="788040" y="2452680"/>
            <a:ext cx="4944600" cy="3986640"/>
            <a:chOff x="788040" y="2452680"/>
            <a:chExt cx="4944600" cy="3986640"/>
          </a:xfrm>
        </p:grpSpPr>
        <p:sp>
          <p:nvSpPr>
            <p:cNvPr id="142" name="CustomShape 3"/>
            <p:cNvSpPr/>
            <p:nvPr/>
          </p:nvSpPr>
          <p:spPr>
            <a:xfrm>
              <a:off x="788040" y="6438960"/>
              <a:ext cx="4944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CustomShape 4"/>
            <p:cNvSpPr/>
            <p:nvPr/>
          </p:nvSpPr>
          <p:spPr>
            <a:xfrm flipV="1">
              <a:off x="788040" y="2452320"/>
              <a:ext cx="360" cy="3978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44" name="Group 5"/>
          <p:cNvGrpSpPr/>
          <p:nvPr/>
        </p:nvGrpSpPr>
        <p:grpSpPr>
          <a:xfrm>
            <a:off x="6742440" y="1932840"/>
            <a:ext cx="1152000" cy="1216080"/>
            <a:chOff x="6742440" y="1932840"/>
            <a:chExt cx="1152000" cy="1216080"/>
          </a:xfrm>
        </p:grpSpPr>
        <p:sp>
          <p:nvSpPr>
            <p:cNvPr id="145" name="CustomShape 6"/>
            <p:cNvSpPr/>
            <p:nvPr/>
          </p:nvSpPr>
          <p:spPr>
            <a:xfrm>
              <a:off x="7733520" y="1932840"/>
              <a:ext cx="160920" cy="221040"/>
            </a:xfrm>
            <a:prstGeom prst="ellipse">
              <a:avLst/>
            </a:prstGeom>
            <a:solidFill>
              <a:schemeClr val="accent6">
                <a:alpha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7"/>
            <p:cNvSpPr/>
            <p:nvPr/>
          </p:nvSpPr>
          <p:spPr>
            <a:xfrm>
              <a:off x="7733520" y="2927880"/>
              <a:ext cx="160920" cy="221040"/>
            </a:xfrm>
            <a:prstGeom prst="ellipse">
              <a:avLst/>
            </a:prstGeom>
            <a:solidFill>
              <a:schemeClr val="accent6">
                <a:alpha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8"/>
            <p:cNvSpPr/>
            <p:nvPr/>
          </p:nvSpPr>
          <p:spPr>
            <a:xfrm>
              <a:off x="7182000" y="2926440"/>
              <a:ext cx="160920" cy="221040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CustomShape 9"/>
            <p:cNvSpPr/>
            <p:nvPr/>
          </p:nvSpPr>
          <p:spPr>
            <a:xfrm>
              <a:off x="7458480" y="2400840"/>
              <a:ext cx="160920" cy="221040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CustomShape 10"/>
            <p:cNvSpPr/>
            <p:nvPr/>
          </p:nvSpPr>
          <p:spPr>
            <a:xfrm>
              <a:off x="7182000" y="1932840"/>
              <a:ext cx="160920" cy="22104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11"/>
            <p:cNvSpPr/>
            <p:nvPr/>
          </p:nvSpPr>
          <p:spPr>
            <a:xfrm>
              <a:off x="6742440" y="2400840"/>
              <a:ext cx="160920" cy="22104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CustomShape 12"/>
            <p:cNvSpPr/>
            <p:nvPr/>
          </p:nvSpPr>
          <p:spPr>
            <a:xfrm>
              <a:off x="6903720" y="2490120"/>
              <a:ext cx="554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65000"/>
                </a:schemeClr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CustomShape 13"/>
            <p:cNvSpPr/>
            <p:nvPr/>
          </p:nvSpPr>
          <p:spPr>
            <a:xfrm flipH="1">
              <a:off x="7596000" y="2131560"/>
              <a:ext cx="161280" cy="301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14"/>
            <p:cNvSpPr/>
            <p:nvPr/>
          </p:nvSpPr>
          <p:spPr>
            <a:xfrm flipH="1">
              <a:off x="7342200" y="2043360"/>
              <a:ext cx="392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b0f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15"/>
            <p:cNvSpPr/>
            <p:nvPr/>
          </p:nvSpPr>
          <p:spPr>
            <a:xfrm flipH="1">
              <a:off x="7318800" y="2596320"/>
              <a:ext cx="170280" cy="362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65000"/>
                </a:schemeClr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16"/>
            <p:cNvSpPr/>
            <p:nvPr/>
          </p:nvSpPr>
          <p:spPr>
            <a:xfrm flipH="1">
              <a:off x="6903720" y="2541240"/>
              <a:ext cx="5536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b0f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CustomShape 17"/>
            <p:cNvSpPr/>
            <p:nvPr/>
          </p:nvSpPr>
          <p:spPr>
            <a:xfrm>
              <a:off x="7579800" y="2622240"/>
              <a:ext cx="177120" cy="337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b0f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7" name="Group 18"/>
          <p:cNvGrpSpPr/>
          <p:nvPr/>
        </p:nvGrpSpPr>
        <p:grpSpPr>
          <a:xfrm>
            <a:off x="6862320" y="3358800"/>
            <a:ext cx="1084320" cy="1431720"/>
            <a:chOff x="6862320" y="3358800"/>
            <a:chExt cx="1084320" cy="1431720"/>
          </a:xfrm>
        </p:grpSpPr>
        <p:sp>
          <p:nvSpPr>
            <p:cNvPr id="158" name="CustomShape 19"/>
            <p:cNvSpPr/>
            <p:nvPr/>
          </p:nvSpPr>
          <p:spPr>
            <a:xfrm>
              <a:off x="7309080" y="4563720"/>
              <a:ext cx="159840" cy="226800"/>
            </a:xfrm>
            <a:prstGeom prst="ellipse">
              <a:avLst/>
            </a:prstGeom>
            <a:solidFill>
              <a:schemeClr val="accent6">
                <a:alpha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CustomShape 20"/>
            <p:cNvSpPr/>
            <p:nvPr/>
          </p:nvSpPr>
          <p:spPr>
            <a:xfrm>
              <a:off x="7786800" y="3967560"/>
              <a:ext cx="159840" cy="226800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21"/>
            <p:cNvSpPr/>
            <p:nvPr/>
          </p:nvSpPr>
          <p:spPr>
            <a:xfrm>
              <a:off x="7309080" y="3961080"/>
              <a:ext cx="159840" cy="226800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" name="CustomShape 22"/>
            <p:cNvSpPr/>
            <p:nvPr/>
          </p:nvSpPr>
          <p:spPr>
            <a:xfrm>
              <a:off x="7309080" y="3358800"/>
              <a:ext cx="159840" cy="2268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" name="CustomShape 23"/>
            <p:cNvSpPr/>
            <p:nvPr/>
          </p:nvSpPr>
          <p:spPr>
            <a:xfrm>
              <a:off x="6862320" y="3967560"/>
              <a:ext cx="159840" cy="2268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24"/>
            <p:cNvSpPr/>
            <p:nvPr/>
          </p:nvSpPr>
          <p:spPr>
            <a:xfrm flipH="1">
              <a:off x="7445160" y="4165560"/>
              <a:ext cx="364680" cy="430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CustomShape 25"/>
            <p:cNvSpPr/>
            <p:nvPr/>
          </p:nvSpPr>
          <p:spPr>
            <a:xfrm>
              <a:off x="7389000" y="3585960"/>
              <a:ext cx="360" cy="37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65000"/>
                </a:schemeClr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" name="CustomShape 26"/>
            <p:cNvSpPr/>
            <p:nvPr/>
          </p:nvSpPr>
          <p:spPr>
            <a:xfrm flipV="1">
              <a:off x="7022520" y="4074840"/>
              <a:ext cx="286200" cy="5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b0f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CustomShape 27"/>
            <p:cNvSpPr/>
            <p:nvPr/>
          </p:nvSpPr>
          <p:spPr>
            <a:xfrm flipH="1" flipV="1">
              <a:off x="7468560" y="4074840"/>
              <a:ext cx="317160" cy="5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7" name="CustomShape 28"/>
          <p:cNvSpPr/>
          <p:nvPr/>
        </p:nvSpPr>
        <p:spPr>
          <a:xfrm flipH="1">
            <a:off x="2041200" y="2597040"/>
            <a:ext cx="4497840" cy="57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29"/>
          <p:cNvSpPr/>
          <p:nvPr/>
        </p:nvSpPr>
        <p:spPr>
          <a:xfrm>
            <a:off x="1624320" y="3015000"/>
            <a:ext cx="304560" cy="337680"/>
          </a:xfrm>
          <a:prstGeom prst="ellipse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30"/>
          <p:cNvSpPr/>
          <p:nvPr/>
        </p:nvSpPr>
        <p:spPr>
          <a:xfrm>
            <a:off x="1601280" y="3825720"/>
            <a:ext cx="304560" cy="337680"/>
          </a:xfrm>
          <a:prstGeom prst="ellipse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1"/>
          <p:cNvSpPr/>
          <p:nvPr/>
        </p:nvSpPr>
        <p:spPr>
          <a:xfrm flipH="1" flipV="1">
            <a:off x="1892160" y="3998160"/>
            <a:ext cx="4959360" cy="15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1" name="Group 32"/>
          <p:cNvGrpSpPr/>
          <p:nvPr/>
        </p:nvGrpSpPr>
        <p:grpSpPr>
          <a:xfrm>
            <a:off x="6959880" y="5128560"/>
            <a:ext cx="875520" cy="1168200"/>
            <a:chOff x="6959880" y="5128560"/>
            <a:chExt cx="875520" cy="1168200"/>
          </a:xfrm>
        </p:grpSpPr>
        <p:sp>
          <p:nvSpPr>
            <p:cNvPr id="172" name="CustomShape 33"/>
            <p:cNvSpPr/>
            <p:nvPr/>
          </p:nvSpPr>
          <p:spPr>
            <a:xfrm>
              <a:off x="6959880" y="5582880"/>
              <a:ext cx="302760" cy="29196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34"/>
            <p:cNvSpPr/>
            <p:nvPr/>
          </p:nvSpPr>
          <p:spPr>
            <a:xfrm>
              <a:off x="7402680" y="5421240"/>
              <a:ext cx="174240" cy="205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65000"/>
                </a:schemeClr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CustomShape 35"/>
            <p:cNvSpPr/>
            <p:nvPr/>
          </p:nvSpPr>
          <p:spPr>
            <a:xfrm flipH="1" flipV="1">
              <a:off x="7263000" y="5728680"/>
              <a:ext cx="269280" cy="1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65000"/>
                </a:schemeClr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CustomShape 36"/>
            <p:cNvSpPr/>
            <p:nvPr/>
          </p:nvSpPr>
          <p:spPr>
            <a:xfrm>
              <a:off x="7402680" y="5421240"/>
              <a:ext cx="360" cy="583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65000"/>
                </a:schemeClr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37"/>
            <p:cNvSpPr/>
            <p:nvPr/>
          </p:nvSpPr>
          <p:spPr>
            <a:xfrm>
              <a:off x="7251120" y="6004800"/>
              <a:ext cx="302760" cy="29196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" name="CustomShape 38"/>
            <p:cNvSpPr/>
            <p:nvPr/>
          </p:nvSpPr>
          <p:spPr>
            <a:xfrm>
              <a:off x="7251120" y="5128560"/>
              <a:ext cx="302760" cy="29196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CustomShape 39"/>
            <p:cNvSpPr/>
            <p:nvPr/>
          </p:nvSpPr>
          <p:spPr>
            <a:xfrm>
              <a:off x="7532640" y="5584320"/>
              <a:ext cx="302760" cy="29196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9" name="CustomShape 40"/>
          <p:cNvSpPr/>
          <p:nvPr/>
        </p:nvSpPr>
        <p:spPr>
          <a:xfrm>
            <a:off x="4972680" y="5531760"/>
            <a:ext cx="304560" cy="337680"/>
          </a:xfrm>
          <a:prstGeom prst="ellipse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41"/>
          <p:cNvSpPr/>
          <p:nvPr/>
        </p:nvSpPr>
        <p:spPr>
          <a:xfrm flipH="1">
            <a:off x="5276520" y="5697000"/>
            <a:ext cx="167580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42"/>
          <p:cNvSpPr/>
          <p:nvPr/>
        </p:nvSpPr>
        <p:spPr>
          <a:xfrm>
            <a:off x="1209960" y="2777400"/>
            <a:ext cx="1098720" cy="1886400"/>
          </a:xfrm>
          <a:prstGeom prst="ellipse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3"/>
          <p:cNvSpPr/>
          <p:nvPr/>
        </p:nvSpPr>
        <p:spPr>
          <a:xfrm>
            <a:off x="900360" y="2422080"/>
            <a:ext cx="1805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Similar Graphs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83" name="CustomShape 44"/>
          <p:cNvSpPr/>
          <p:nvPr/>
        </p:nvSpPr>
        <p:spPr>
          <a:xfrm>
            <a:off x="4110120" y="5200200"/>
            <a:ext cx="1542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Dissimilar</a:t>
            </a:r>
            <a:endParaRPr b="0" lang="e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 Rule May Be Represented By A Graph As Well</a:t>
            </a:r>
            <a:endParaRPr b="0" sz="4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85" name="Group 2"/>
          <p:cNvGrpSpPr/>
          <p:nvPr/>
        </p:nvGrpSpPr>
        <p:grpSpPr>
          <a:xfrm>
            <a:off x="523080" y="3454560"/>
            <a:ext cx="2755440" cy="2161080"/>
            <a:chOff x="523080" y="3454560"/>
            <a:chExt cx="2755440" cy="2161080"/>
          </a:xfrm>
        </p:grpSpPr>
        <p:sp>
          <p:nvSpPr>
            <p:cNvPr id="186" name="CustomShape 3"/>
            <p:cNvSpPr/>
            <p:nvPr/>
          </p:nvSpPr>
          <p:spPr>
            <a:xfrm>
              <a:off x="2893320" y="3454560"/>
              <a:ext cx="385200" cy="392760"/>
            </a:xfrm>
            <a:prstGeom prst="ellipse">
              <a:avLst/>
            </a:prstGeom>
            <a:solidFill>
              <a:schemeClr val="accent6">
                <a:alpha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" name="CustomShape 4"/>
            <p:cNvSpPr/>
            <p:nvPr/>
          </p:nvSpPr>
          <p:spPr>
            <a:xfrm>
              <a:off x="2893320" y="5222880"/>
              <a:ext cx="385200" cy="392760"/>
            </a:xfrm>
            <a:prstGeom prst="ellipse">
              <a:avLst/>
            </a:prstGeom>
            <a:solidFill>
              <a:schemeClr val="accent6">
                <a:alpha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" name="CustomShape 5"/>
            <p:cNvSpPr/>
            <p:nvPr/>
          </p:nvSpPr>
          <p:spPr>
            <a:xfrm>
              <a:off x="1573920" y="5220360"/>
              <a:ext cx="385200" cy="392760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" name="CustomShape 6"/>
            <p:cNvSpPr/>
            <p:nvPr/>
          </p:nvSpPr>
          <p:spPr>
            <a:xfrm>
              <a:off x="2235600" y="4286520"/>
              <a:ext cx="385200" cy="392760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7"/>
            <p:cNvSpPr/>
            <p:nvPr/>
          </p:nvSpPr>
          <p:spPr>
            <a:xfrm>
              <a:off x="1573920" y="3454560"/>
              <a:ext cx="385200" cy="39276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" name="CustomShape 8"/>
            <p:cNvSpPr/>
            <p:nvPr/>
          </p:nvSpPr>
          <p:spPr>
            <a:xfrm>
              <a:off x="523080" y="4286520"/>
              <a:ext cx="385200" cy="39276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" name="CustomShape 9"/>
            <p:cNvSpPr/>
            <p:nvPr/>
          </p:nvSpPr>
          <p:spPr>
            <a:xfrm>
              <a:off x="908280" y="4445280"/>
              <a:ext cx="1326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65000"/>
                </a:schemeClr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" name="CustomShape 10"/>
            <p:cNvSpPr/>
            <p:nvPr/>
          </p:nvSpPr>
          <p:spPr>
            <a:xfrm flipH="1">
              <a:off x="2564640" y="3808080"/>
              <a:ext cx="386640" cy="535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CustomShape 11"/>
            <p:cNvSpPr/>
            <p:nvPr/>
          </p:nvSpPr>
          <p:spPr>
            <a:xfrm flipH="1">
              <a:off x="1958400" y="3651120"/>
              <a:ext cx="938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b0f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CustomShape 12"/>
            <p:cNvSpPr/>
            <p:nvPr/>
          </p:nvSpPr>
          <p:spPr>
            <a:xfrm flipH="1">
              <a:off x="1902960" y="4633560"/>
              <a:ext cx="407520" cy="64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bg1">
                  <a:lumMod val="65000"/>
                </a:schemeClr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CustomShape 13"/>
            <p:cNvSpPr/>
            <p:nvPr/>
          </p:nvSpPr>
          <p:spPr>
            <a:xfrm flipH="1">
              <a:off x="907560" y="4536000"/>
              <a:ext cx="1324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b0f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CustomShape 14"/>
            <p:cNvSpPr/>
            <p:nvPr/>
          </p:nvSpPr>
          <p:spPr>
            <a:xfrm>
              <a:off x="2525760" y="4680000"/>
              <a:ext cx="423720" cy="600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b0f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8" name="CustomShape 15"/>
          <p:cNvSpPr/>
          <p:nvPr/>
        </p:nvSpPr>
        <p:spPr>
          <a:xfrm>
            <a:off x="1828800" y="2780280"/>
            <a:ext cx="969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Graph</a:t>
            </a:r>
            <a:endParaRPr b="0" lang="en" sz="1800" spc="-1" strike="noStrike">
              <a:latin typeface="Arial"/>
            </a:endParaRPr>
          </a:p>
        </p:txBody>
      </p:sp>
      <p:grpSp>
        <p:nvGrpSpPr>
          <p:cNvPr id="199" name="Group 16"/>
          <p:cNvGrpSpPr/>
          <p:nvPr/>
        </p:nvGrpSpPr>
        <p:grpSpPr>
          <a:xfrm>
            <a:off x="4224960" y="3454560"/>
            <a:ext cx="1695240" cy="1325160"/>
            <a:chOff x="4224960" y="3454560"/>
            <a:chExt cx="1695240" cy="1325160"/>
          </a:xfrm>
        </p:grpSpPr>
        <p:sp>
          <p:nvSpPr>
            <p:cNvPr id="200" name="CustomShape 17"/>
            <p:cNvSpPr/>
            <p:nvPr/>
          </p:nvSpPr>
          <p:spPr>
            <a:xfrm>
              <a:off x="5537160" y="3454560"/>
              <a:ext cx="383040" cy="425160"/>
            </a:xfrm>
            <a:prstGeom prst="ellipse">
              <a:avLst/>
            </a:prstGeom>
            <a:solidFill>
              <a:schemeClr val="accent6">
                <a:alpha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" name="CustomShape 18"/>
            <p:cNvSpPr/>
            <p:nvPr/>
          </p:nvSpPr>
          <p:spPr>
            <a:xfrm>
              <a:off x="4883040" y="4354560"/>
              <a:ext cx="383040" cy="425160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CustomShape 19"/>
            <p:cNvSpPr/>
            <p:nvPr/>
          </p:nvSpPr>
          <p:spPr>
            <a:xfrm>
              <a:off x="4224960" y="3454560"/>
              <a:ext cx="383040" cy="42516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" name="CustomShape 20"/>
            <p:cNvSpPr/>
            <p:nvPr/>
          </p:nvSpPr>
          <p:spPr>
            <a:xfrm flipH="1">
              <a:off x="5209560" y="3836880"/>
              <a:ext cx="384120" cy="579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" name="CustomShape 21"/>
            <p:cNvSpPr/>
            <p:nvPr/>
          </p:nvSpPr>
          <p:spPr>
            <a:xfrm flipH="1">
              <a:off x="4608360" y="3666960"/>
              <a:ext cx="933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b0f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5" name="CustomShape 22"/>
          <p:cNvSpPr/>
          <p:nvPr/>
        </p:nvSpPr>
        <p:spPr>
          <a:xfrm>
            <a:off x="4725360" y="2777400"/>
            <a:ext cx="969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Rule</a:t>
            </a:r>
            <a:endParaRPr b="0" lang="en" sz="1800" spc="-1" strike="noStrike">
              <a:latin typeface="Arial"/>
            </a:endParaRPr>
          </a:p>
        </p:txBody>
      </p:sp>
      <p:grpSp>
        <p:nvGrpSpPr>
          <p:cNvPr id="206" name="Group 23"/>
          <p:cNvGrpSpPr/>
          <p:nvPr/>
        </p:nvGrpSpPr>
        <p:grpSpPr>
          <a:xfrm>
            <a:off x="8101440" y="2844720"/>
            <a:ext cx="3092760" cy="2775600"/>
            <a:chOff x="8101440" y="2844720"/>
            <a:chExt cx="3092760" cy="2775600"/>
          </a:xfrm>
        </p:grpSpPr>
        <p:grpSp>
          <p:nvGrpSpPr>
            <p:cNvPr id="207" name="Group 24"/>
            <p:cNvGrpSpPr/>
            <p:nvPr/>
          </p:nvGrpSpPr>
          <p:grpSpPr>
            <a:xfrm>
              <a:off x="8101440" y="3458880"/>
              <a:ext cx="2755800" cy="2161440"/>
              <a:chOff x="8101440" y="3458880"/>
              <a:chExt cx="2755800" cy="2161440"/>
            </a:xfrm>
          </p:grpSpPr>
          <p:sp>
            <p:nvSpPr>
              <p:cNvPr id="208" name="CustomShape 25"/>
              <p:cNvSpPr/>
              <p:nvPr/>
            </p:nvSpPr>
            <p:spPr>
              <a:xfrm>
                <a:off x="10472040" y="3458880"/>
                <a:ext cx="385200" cy="392760"/>
              </a:xfrm>
              <a:prstGeom prst="ellipse">
                <a:avLst/>
              </a:prstGeom>
              <a:solidFill>
                <a:schemeClr val="accent6">
                  <a:alpha val="80000"/>
                </a:schemeClr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" name="CustomShape 26"/>
              <p:cNvSpPr/>
              <p:nvPr/>
            </p:nvSpPr>
            <p:spPr>
              <a:xfrm>
                <a:off x="10472040" y="5227560"/>
                <a:ext cx="385200" cy="392760"/>
              </a:xfrm>
              <a:prstGeom prst="ellipse">
                <a:avLst/>
              </a:prstGeom>
              <a:solidFill>
                <a:schemeClr val="accent6">
                  <a:alpha val="80000"/>
                </a:schemeClr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" name="CustomShape 27"/>
              <p:cNvSpPr/>
              <p:nvPr/>
            </p:nvSpPr>
            <p:spPr>
              <a:xfrm>
                <a:off x="9152280" y="5225040"/>
                <a:ext cx="385200" cy="392760"/>
              </a:xfrm>
              <a:prstGeom prst="ellipse">
                <a:avLst/>
              </a:prstGeom>
              <a:solidFill>
                <a:schemeClr val="accent4">
                  <a:alpha val="80000"/>
                </a:schemeClr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" name="CustomShape 28"/>
              <p:cNvSpPr/>
              <p:nvPr/>
            </p:nvSpPr>
            <p:spPr>
              <a:xfrm>
                <a:off x="9813960" y="4291200"/>
                <a:ext cx="385200" cy="392760"/>
              </a:xfrm>
              <a:prstGeom prst="ellipse">
                <a:avLst/>
              </a:prstGeom>
              <a:solidFill>
                <a:schemeClr val="accent4">
                  <a:alpha val="80000"/>
                </a:schemeClr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" name="CustomShape 29"/>
              <p:cNvSpPr/>
              <p:nvPr/>
            </p:nvSpPr>
            <p:spPr>
              <a:xfrm>
                <a:off x="9152280" y="3458880"/>
                <a:ext cx="385200" cy="392760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" name="CustomShape 30"/>
              <p:cNvSpPr/>
              <p:nvPr/>
            </p:nvSpPr>
            <p:spPr>
              <a:xfrm>
                <a:off x="8101440" y="4291200"/>
                <a:ext cx="385200" cy="392760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" name="CustomShape 31"/>
              <p:cNvSpPr/>
              <p:nvPr/>
            </p:nvSpPr>
            <p:spPr>
              <a:xfrm>
                <a:off x="8487000" y="4449960"/>
                <a:ext cx="13269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5560">
                <a:solidFill>
                  <a:schemeClr val="bg1">
                    <a:lumMod val="65000"/>
                  </a:schemeClr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" name="CustomShape 32"/>
              <p:cNvSpPr/>
              <p:nvPr/>
            </p:nvSpPr>
            <p:spPr>
              <a:xfrm flipH="1">
                <a:off x="10143000" y="3812760"/>
                <a:ext cx="386640" cy="535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5560">
                <a:solidFill>
                  <a:schemeClr val="tx1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" name="CustomShape 33"/>
              <p:cNvSpPr/>
              <p:nvPr/>
            </p:nvSpPr>
            <p:spPr>
              <a:xfrm flipH="1">
                <a:off x="9537120" y="3655800"/>
                <a:ext cx="9385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5560">
                <a:solidFill>
                  <a:srgbClr val="00b0f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" name="CustomShape 34"/>
              <p:cNvSpPr/>
              <p:nvPr/>
            </p:nvSpPr>
            <p:spPr>
              <a:xfrm flipH="1">
                <a:off x="9481320" y="4638240"/>
                <a:ext cx="407520" cy="644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5560">
                <a:solidFill>
                  <a:schemeClr val="bg1">
                    <a:lumMod val="65000"/>
                  </a:schemeClr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" name="CustomShape 35"/>
              <p:cNvSpPr/>
              <p:nvPr/>
            </p:nvSpPr>
            <p:spPr>
              <a:xfrm flipH="1">
                <a:off x="8486280" y="4540680"/>
                <a:ext cx="1324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5560">
                <a:solidFill>
                  <a:srgbClr val="00b0f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" name="CustomShape 36"/>
              <p:cNvSpPr/>
              <p:nvPr/>
            </p:nvSpPr>
            <p:spPr>
              <a:xfrm>
                <a:off x="10104120" y="4684320"/>
                <a:ext cx="423720" cy="6001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5560">
                <a:solidFill>
                  <a:srgbClr val="00b0f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20" name="CustomShape 37"/>
            <p:cNvSpPr/>
            <p:nvPr/>
          </p:nvSpPr>
          <p:spPr>
            <a:xfrm>
              <a:off x="9021600" y="2844720"/>
              <a:ext cx="2172600" cy="2161080"/>
            </a:xfrm>
            <a:prstGeom prst="ellipse">
              <a:avLst/>
            </a:prstGeom>
            <a:noFill/>
            <a:ln w="1908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…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And Embedded in a Rule-Space</a:t>
            </a:r>
            <a:endParaRPr b="0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These Rule Vector Representations (As Well As Other Sub-Graphs) Can Be Used to Teach Machine to Classify Risky Configurations</a:t>
            </a:r>
            <a:endParaRPr b="0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23" name="Group 3"/>
          <p:cNvGrpSpPr/>
          <p:nvPr/>
        </p:nvGrpSpPr>
        <p:grpSpPr>
          <a:xfrm>
            <a:off x="849600" y="3084480"/>
            <a:ext cx="7518240" cy="5647680"/>
            <a:chOff x="849600" y="3084480"/>
            <a:chExt cx="7518240" cy="5647680"/>
          </a:xfrm>
        </p:grpSpPr>
        <p:sp>
          <p:nvSpPr>
            <p:cNvPr id="224" name="CustomShape 4"/>
            <p:cNvSpPr/>
            <p:nvPr/>
          </p:nvSpPr>
          <p:spPr>
            <a:xfrm>
              <a:off x="849600" y="3978000"/>
              <a:ext cx="5398560" cy="475416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556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CustomShape 5"/>
            <p:cNvSpPr/>
            <p:nvPr/>
          </p:nvSpPr>
          <p:spPr>
            <a:xfrm flipV="1">
              <a:off x="3549240" y="3084120"/>
              <a:ext cx="360" cy="324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CustomShape 6"/>
            <p:cNvSpPr/>
            <p:nvPr/>
          </p:nvSpPr>
          <p:spPr>
            <a:xfrm>
              <a:off x="3549240" y="6331680"/>
              <a:ext cx="4692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CustomShape 7"/>
            <p:cNvSpPr/>
            <p:nvPr/>
          </p:nvSpPr>
          <p:spPr>
            <a:xfrm>
              <a:off x="3692160" y="5290560"/>
              <a:ext cx="334800" cy="27144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CustomShape 8"/>
            <p:cNvSpPr/>
            <p:nvPr/>
          </p:nvSpPr>
          <p:spPr>
            <a:xfrm>
              <a:off x="5002920" y="3509280"/>
              <a:ext cx="334800" cy="271440"/>
            </a:xfrm>
            <a:prstGeom prst="ellipse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CustomShape 9"/>
            <p:cNvSpPr/>
            <p:nvPr/>
          </p:nvSpPr>
          <p:spPr>
            <a:xfrm>
              <a:off x="5153760" y="5329800"/>
              <a:ext cx="334800" cy="27144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CustomShape 10"/>
            <p:cNvSpPr/>
            <p:nvPr/>
          </p:nvSpPr>
          <p:spPr>
            <a:xfrm>
              <a:off x="4552920" y="5312880"/>
              <a:ext cx="334800" cy="27144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CustomShape 11"/>
            <p:cNvSpPr/>
            <p:nvPr/>
          </p:nvSpPr>
          <p:spPr>
            <a:xfrm>
              <a:off x="4301640" y="4854240"/>
              <a:ext cx="334800" cy="27144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" name="CustomShape 12"/>
            <p:cNvSpPr/>
            <p:nvPr/>
          </p:nvSpPr>
          <p:spPr>
            <a:xfrm>
              <a:off x="4339800" y="5873040"/>
              <a:ext cx="334800" cy="27144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" name="CustomShape 13"/>
            <p:cNvSpPr/>
            <p:nvPr/>
          </p:nvSpPr>
          <p:spPr>
            <a:xfrm>
              <a:off x="5114880" y="6083640"/>
              <a:ext cx="334800" cy="27144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CustomShape 14"/>
            <p:cNvSpPr/>
            <p:nvPr/>
          </p:nvSpPr>
          <p:spPr>
            <a:xfrm>
              <a:off x="6182640" y="3319200"/>
              <a:ext cx="334800" cy="27144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" name="CustomShape 15"/>
            <p:cNvSpPr/>
            <p:nvPr/>
          </p:nvSpPr>
          <p:spPr>
            <a:xfrm>
              <a:off x="4133880" y="5411160"/>
              <a:ext cx="334800" cy="271440"/>
            </a:xfrm>
            <a:prstGeom prst="ellipse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" name="CustomShape 16"/>
            <p:cNvSpPr/>
            <p:nvPr/>
          </p:nvSpPr>
          <p:spPr>
            <a:xfrm>
              <a:off x="5770080" y="3893040"/>
              <a:ext cx="334800" cy="271440"/>
            </a:xfrm>
            <a:prstGeom prst="ellipse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CustomShape 17"/>
            <p:cNvSpPr/>
            <p:nvPr/>
          </p:nvSpPr>
          <p:spPr>
            <a:xfrm>
              <a:off x="6715800" y="4079880"/>
              <a:ext cx="334800" cy="271440"/>
            </a:xfrm>
            <a:prstGeom prst="ellipse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" name="CustomShape 18"/>
            <p:cNvSpPr/>
            <p:nvPr/>
          </p:nvSpPr>
          <p:spPr>
            <a:xfrm>
              <a:off x="8033040" y="4810320"/>
              <a:ext cx="334800" cy="271440"/>
            </a:xfrm>
            <a:prstGeom prst="ellipse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CustomShape 19"/>
            <p:cNvSpPr/>
            <p:nvPr/>
          </p:nvSpPr>
          <p:spPr>
            <a:xfrm>
              <a:off x="7661520" y="4030920"/>
              <a:ext cx="334800" cy="271440"/>
            </a:xfrm>
            <a:prstGeom prst="ellipse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" name="CustomShape 20"/>
            <p:cNvSpPr/>
            <p:nvPr/>
          </p:nvSpPr>
          <p:spPr>
            <a:xfrm>
              <a:off x="7369920" y="5188680"/>
              <a:ext cx="334800" cy="271440"/>
            </a:xfrm>
            <a:prstGeom prst="ellipse">
              <a:avLst/>
            </a:prstGeom>
            <a:solidFill>
              <a:schemeClr val="accent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" name="CustomShape 21"/>
            <p:cNvSpPr/>
            <p:nvPr/>
          </p:nvSpPr>
          <p:spPr>
            <a:xfrm>
              <a:off x="2238840" y="3084840"/>
              <a:ext cx="1167120" cy="912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 rtl="1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Decision Boundary</a:t>
              </a:r>
              <a:endParaRPr b="0" lang="en" sz="1800" spc="-1" strike="noStrike">
                <a:latin typeface="Arial"/>
              </a:endParaRPr>
            </a:p>
          </p:txBody>
        </p:sp>
        <p:sp>
          <p:nvSpPr>
            <p:cNvPr id="242" name="CustomShape 22"/>
            <p:cNvSpPr/>
            <p:nvPr/>
          </p:nvSpPr>
          <p:spPr>
            <a:xfrm>
              <a:off x="3406320" y="3591000"/>
              <a:ext cx="620640" cy="439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CustomShape 23"/>
            <p:cNvSpPr/>
            <p:nvPr/>
          </p:nvSpPr>
          <p:spPr>
            <a:xfrm>
              <a:off x="5690160" y="4538520"/>
              <a:ext cx="141660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 rtl="1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Predicted high risk</a:t>
              </a:r>
              <a:endParaRPr b="0" lang="en" sz="1800" spc="-1" strike="noStrike">
                <a:latin typeface="Arial"/>
              </a:endParaRPr>
            </a:p>
          </p:txBody>
        </p:sp>
        <p:sp>
          <p:nvSpPr>
            <p:cNvPr id="244" name="CustomShape 24"/>
            <p:cNvSpPr/>
            <p:nvPr/>
          </p:nvSpPr>
          <p:spPr>
            <a:xfrm>
              <a:off x="3476880" y="4365360"/>
              <a:ext cx="141660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 rtl="1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Predicted low risk</a:t>
              </a:r>
              <a:endParaRPr b="0" lang="en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Application>LibreOffice/6.4.3.2$Linux_X86_64 LibreOffice_project/40$Build-2</Application>
  <Words>144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2020-07-14T05:16:32Z</dcterms:created>
  <dc:creator>shy.orland@gmail.com</dc:creator>
  <dc:description/>
  <dc:language>en</dc:language>
  <cp:lastModifiedBy/>
  <dcterms:modified xsi:type="dcterms:W3CDTF">2020-07-19T12:04:34Z</dcterms:modified>
  <cp:revision>13</cp:revision>
  <dc:subject/>
  <dc:title>מצגת של PowerPoint‏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מסך רחב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