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2"/>
  </p:notesMasterIdLst>
  <p:handoutMasterIdLst>
    <p:handoutMasterId r:id="rId13"/>
  </p:handoutMasterIdLst>
  <p:sldIdLst>
    <p:sldId id="268" r:id="rId2"/>
    <p:sldId id="278" r:id="rId3"/>
    <p:sldId id="279" r:id="rId4"/>
    <p:sldId id="280" r:id="rId5"/>
    <p:sldId id="285" r:id="rId6"/>
    <p:sldId id="281" r:id="rId7"/>
    <p:sldId id="282" r:id="rId8"/>
    <p:sldId id="283" r:id="rId9"/>
    <p:sldId id="286" r:id="rId10"/>
    <p:sldId id="287" r:id="rId11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DB6"/>
    <a:srgbClr val="D9D9D9"/>
    <a:srgbClr val="004568"/>
    <a:srgbClr val="0074AF"/>
    <a:srgbClr val="00B0F0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86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03B77-B64B-E4E7-AEC8-6A9F07D2A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4C3FFA-09EB-986F-065A-1252206B40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A8D4F-3517-D216-0D41-7C5524BFE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CECB6-0251-3CD2-4F82-428B6A183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3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00230-3461-09B3-1B6F-5AEAF8954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3849E-860B-28E0-0E6E-5B2C3E82A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F84373-1721-85A3-205C-2E814564F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7959E-BC9A-481A-11AD-2E7A26F2C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7DB86-E573-13EE-7184-0B50F3661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4F20EC-2369-7D1D-7E23-768FD614A0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C8D795-0150-F436-48F4-C641657AE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ADD66-4947-8FE0-A99F-2D8A2A403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2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8D1B0-9F25-C261-2B37-E4D670116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390837-EAEF-E7E7-1B3F-2B2E0D584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339EE8-6327-E749-101F-564E5C9C4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8A976-F4C1-E919-FECF-B432B7C682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6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51082-4A59-3020-D00C-88791C51F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36E1C-04AC-DBCE-F251-1E9B09E00B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7572C-3BBB-6674-9960-3B429C331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3806B-D83A-6C38-1B4C-E39243227C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98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A32B6-0D4E-B093-5B50-7F5E1B911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80B5B4-1160-21A0-0AD4-8CE0F026C6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D3ACD-BC73-C7D4-621C-55A510703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914C2-8EA7-A4CC-33F7-538D4EC19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3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1EB75-36AD-0A98-562D-5A2883F8D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38F5F4-5F1B-660F-7F84-C85222F91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0F5AA-5328-2EA0-11A8-06E6683F2C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9BD2D-5F86-2EA7-A458-76F89088B2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56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0452E-9940-C3D6-29F3-C8CB96D9D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33F886-5E72-A0C6-4795-42A85C3474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AD512B-97EC-7C06-5A3D-66B06852D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5F292-8004-4689-4154-F4820E8442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93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DE4CF-B07A-AA5A-0D47-07D8A5025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EE19BF-9B44-8B1F-F9DC-A0E8901503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6959C1-845B-1BA5-B0A5-45C0DC2C3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95F36-89E1-A419-5593-D0B6B85FDA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3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9" r:id="rId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778ACC-8025-47A4-A4BC-A51EA3B62F1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Ending slide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1439299" y="1240325"/>
            <a:ext cx="10110443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ULTIMATE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spc="-20" dirty="0">
                <a:solidFill>
                  <a:srgbClr val="FFFFFF"/>
                </a:solidFill>
                <a:latin typeface="Segoe UI"/>
              </a:rPr>
              <a:t>TIC-TAC-TOE</a:t>
            </a:r>
            <a:endParaRPr kumimoji="0" lang="en-US" sz="72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extBox 31">
            <a:hlinkClick r:id="rId3"/>
            <a:extLst>
              <a:ext uri="{FF2B5EF4-FFF2-40B4-BE49-F238E27FC236}">
                <a16:creationId xmlns:a16="http://schemas.microsoft.com/office/drawing/2014/main" id="{99A55A7B-4454-4118-9F77-E5D037F50583}"/>
              </a:ext>
            </a:extLst>
          </p:cNvPr>
          <p:cNvSpPr txBox="1"/>
          <p:nvPr/>
        </p:nvSpPr>
        <p:spPr>
          <a:xfrm>
            <a:off x="1439299" y="4289458"/>
            <a:ext cx="3676302" cy="206779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Roee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Rozenstein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Dorin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Tzuuberi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Shay Saraf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Shahar Profeta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5CAA94-6603-5A86-2D2D-FD6B0A66A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005A9F-B202-862C-6C40-81E6ABBD982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Ending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F1DDC0-CCC7-8B59-B72D-FF7379A5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616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098D95D-8D8B-7297-A658-08F5584D7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5201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D26EF-123A-32D8-6868-AA8B9B6A75E5}"/>
              </a:ext>
            </a:extLst>
          </p:cNvPr>
          <p:cNvSpPr txBox="1"/>
          <p:nvPr/>
        </p:nvSpPr>
        <p:spPr>
          <a:xfrm>
            <a:off x="2977243" y="2852056"/>
            <a:ext cx="76308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You!</a:t>
            </a:r>
            <a:endParaRPr lang="en-IL" sz="9600" dirty="0"/>
          </a:p>
        </p:txBody>
      </p:sp>
    </p:spTree>
    <p:extLst>
      <p:ext uri="{BB962C8B-B14F-4D97-AF65-F5344CB8AC3E}">
        <p14:creationId xmlns:p14="http://schemas.microsoft.com/office/powerpoint/2010/main" val="926520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698FA1-428D-2131-7D72-70F419152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A924BE-5AAB-CE74-73E4-A01F4217F7F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Ending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09C900-3E78-1602-1069-78A12063E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616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377A348-468B-295D-44ED-B54CCBB8E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9" y="2482101"/>
            <a:ext cx="1126552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המשחק הוא איקס עיגול כך שבתוך כל משבצת של הלוח, יש עוד לוח. המטרה היא לנצח בלוח הגדול, על ידי ניצחון בשלושה לוחות קטנים שיוצרים שורה, טור או אלכסון.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he-IL" altLang="he-IL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he-IL" altLang="he-IL" sz="2000" b="1" dirty="0">
              <a:latin typeface="Arial" panose="020B060402020202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he-IL" sz="2000" b="1" dirty="0">
                <a:latin typeface="Arial" panose="020B0604020202020204" pitchFamily="34" charset="0"/>
              </a:rPr>
              <a:t>במשחק משחק בן אדם מול </a:t>
            </a:r>
            <a:r>
              <a:rPr lang="en-US" altLang="he-IL" sz="2000" b="1" dirty="0">
                <a:latin typeface="Arial" panose="020B0604020202020204" pitchFamily="34" charset="0"/>
              </a:rPr>
              <a:t>AI </a:t>
            </a:r>
            <a:r>
              <a:rPr lang="he-IL" altLang="he-IL" sz="2000" b="1" dirty="0">
                <a:latin typeface="Arial" panose="020B0604020202020204" pitchFamily="34" charset="0"/>
              </a:rPr>
              <a:t> שמשתמש באלגוריתם </a:t>
            </a:r>
            <a:r>
              <a:rPr lang="en-US" altLang="he-IL" sz="2000" b="1" dirty="0" err="1">
                <a:latin typeface="Arial" panose="020B0604020202020204" pitchFamily="34" charset="0"/>
              </a:rPr>
              <a:t>MiniMax</a:t>
            </a:r>
            <a:r>
              <a:rPr lang="en-US" altLang="he-IL" sz="2000" b="1" dirty="0">
                <a:latin typeface="Arial" panose="020B0604020202020204" pitchFamily="34" charset="0"/>
              </a:rPr>
              <a:t> </a:t>
            </a:r>
            <a:r>
              <a:rPr lang="he-IL" altLang="he-IL" sz="2000" b="1" dirty="0">
                <a:latin typeface="Arial" panose="020B0604020202020204" pitchFamily="34" charset="0"/>
              </a:rPr>
              <a:t> עם גיזום </a:t>
            </a:r>
            <a:r>
              <a:rPr lang="en-US" altLang="he-IL" sz="2000" b="1" dirty="0">
                <a:latin typeface="Arial" panose="020B0604020202020204" pitchFamily="34" charset="0"/>
              </a:rPr>
              <a:t>.Alpha-Beta</a:t>
            </a:r>
            <a:endParaRPr lang="he-IL" altLang="he-IL" sz="2000" b="1" dirty="0">
              <a:latin typeface="Arial" panose="020B0604020202020204" pitchFamily="34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2C9859F-9AE3-8ECD-6BD9-6ACAC74E5C40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12192000" cy="10507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3400" b="0" i="0" kern="1200" spc="16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he-IL" sz="4400" b="1" dirty="0"/>
              <a:t>מה מימשנו 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A876C26-DF3D-9165-AA1D-B122AB4D7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5201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750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13C806-E761-91EE-B5DC-7C444484D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10F8E8-5C0A-E550-0350-538AA6F7A13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Ending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68E101-6E59-7AF4-E7D1-F5FB3352F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616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13766D3-23BA-D0D0-39A2-D1C980828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6" y="2105526"/>
            <a:ext cx="1126552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המשחק בנוי מלוח גדול(3</a:t>
            </a: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ובתוך כל משבצת יש עוד לוח 3</a:t>
            </a: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קטן.</a:t>
            </a:r>
          </a:p>
          <a:p>
            <a:pPr marL="171450" marR="0" lvl="0" indent="-1714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he-IL" altLang="he-IL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מטרת המשחק היא לנצח בשלושה לוחות קטנים ברצף (כמו באיקס עיגול רגיל).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 algn="r" rt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e-IL" altLang="he-IL" sz="2000" b="1" dirty="0">
                <a:latin typeface="Arial" panose="020B0604020202020204" pitchFamily="34" charset="0"/>
              </a:rPr>
              <a:t>כל שחקן משחק בתורו בלוח הקטן שקשור לתא האחרון בו שיחק היריב.</a:t>
            </a:r>
          </a:p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altLang="he-IL" sz="2000" b="1" dirty="0">
              <a:latin typeface="Arial" panose="020B0604020202020204" pitchFamily="34" charset="0"/>
            </a:endParaRPr>
          </a:p>
          <a:p>
            <a:pPr marL="171450" indent="-171450" algn="r" rt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e-IL" altLang="he-IL" sz="2000" b="1" dirty="0">
                <a:latin typeface="Arial" panose="020B0604020202020204" pitchFamily="34" charset="0"/>
              </a:rPr>
              <a:t>אם הלוח אליו מכוונים מלא או הוכרע, השחקן בוחר לוח חופשי.</a:t>
            </a:r>
          </a:p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altLang="he-IL" sz="2000" b="1" dirty="0">
              <a:latin typeface="Arial" panose="020B0604020202020204" pitchFamily="34" charset="0"/>
            </a:endParaRPr>
          </a:p>
          <a:p>
            <a:pPr marL="171450" indent="-171450" algn="r" rt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השחקן יכול בתורו לשים סימן </a:t>
            </a:r>
            <a:r>
              <a:rPr lang="he-IL" altLang="he-IL" sz="2000" b="1" dirty="0">
                <a:latin typeface="Arial" panose="020B0604020202020204" pitchFamily="34" charset="0"/>
              </a:rPr>
              <a:t>שלו או למחוק סימן של היריב.</a:t>
            </a:r>
          </a:p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he-IL" altLang="he-IL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ניתן לבצע שלוש מחיקות במהלך המשחק, בתא של היריב.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AFBCCAB7-A627-E8C7-1B3C-0684BFBF0F80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12192000" cy="10507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3400" b="0" i="0" kern="1200" spc="16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he-IL" sz="4400" b="1" dirty="0"/>
              <a:t>כללי המשחק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0F0C5A2-A7A5-5A82-948A-CA2907E59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5201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707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36BE68-D006-72D2-3F0E-D448FFFFC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A4DE2D-ED71-6A25-42F3-C508A92E06B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Ending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F26B73-1750-0169-C163-83F4870B7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616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F132114-4488-DA63-7738-AF9950539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45409"/>
            <a:ext cx="1126552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האלגוריתם במשחק הוא </a:t>
            </a: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Minimax </a:t>
            </a: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קלאסי למציאת המהלך האופטימלי.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e-IL" altLang="he-IL" sz="2000" b="1" dirty="0">
                <a:latin typeface="Arial" panose="020B0604020202020204" pitchFamily="34" charset="0"/>
              </a:rPr>
              <a:t>במשחק יש </a:t>
            </a: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שימוש בגיזום </a:t>
            </a: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Alpha-Beta </a:t>
            </a: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לייעול חיפוש והפחתת עומק</a:t>
            </a:r>
            <a:r>
              <a:rPr lang="he-IL" altLang="he-IL" sz="2000" b="1" dirty="0">
                <a:latin typeface="Arial" panose="020B0604020202020204" pitchFamily="34" charset="0"/>
              </a:rPr>
              <a:t>, ה</a:t>
            </a: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עומק המקסימלי הוא 5 רמות.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הוא תומך בשני סוגי מהלכים: סימון ומחיקה.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he-IL" altLang="he-IL" sz="2000" b="1" dirty="0"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עומק העץ הוא 6 רמות. את ערך המצבים ברמה השישית הוא מחשב לפי פונקציית ההיוריסטיקה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157077C-A74D-EB0C-A5F0-ACD7BD19B9BA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12192000" cy="10507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3400" b="0" i="0" kern="1200" spc="16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he-IL" sz="4400" b="1" dirty="0"/>
              <a:t>האלגוריתם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234F6E7-900E-F70B-2A4B-C93D99784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5201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403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290D39-E9C8-7775-6F9F-364553A08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1DFCB2-6FD0-A50D-FE3C-9AE4497E6D6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Ending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62DD42-25FE-671C-EDFC-FE9B47A51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616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195B50F-7DD3-2297-6A51-FB9B838BEA43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12192000" cy="10507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3400" b="0" i="0" kern="1200" spc="16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he-IL" sz="4400" b="1" dirty="0"/>
              <a:t>פונקציית ההיוריסטיקה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0ABF9A7-588D-C153-4A8B-2432834B4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5201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1DD1F1-6610-128E-317F-EB154A4B0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19304"/>
              </p:ext>
            </p:extLst>
          </p:nvPr>
        </p:nvGraphicFramePr>
        <p:xfrm>
          <a:off x="1923143" y="2316479"/>
          <a:ext cx="8128000" cy="343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156934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5274796"/>
                    </a:ext>
                  </a:extLst>
                </a:gridCol>
              </a:tblGrid>
              <a:tr h="571863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נקודות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מדד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39846"/>
                  </a:ext>
                </a:extLst>
              </a:tr>
              <a:tr h="571863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±</a:t>
                      </a:r>
                      <a:r>
                        <a:rPr lang="he-IL" dirty="0"/>
                        <a:t>1000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ניצחון\הפסד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61773"/>
                  </a:ext>
                </a:extLst>
              </a:tr>
              <a:tr h="571863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±</a:t>
                      </a:r>
                      <a:r>
                        <a:rPr lang="he-IL" dirty="0"/>
                        <a:t>20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מספר אפשרויות ניצחון\הפסד בלוח הגדול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60215"/>
                  </a:ext>
                </a:extLst>
              </a:tr>
              <a:tr h="571863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±</a:t>
                      </a:r>
                      <a:r>
                        <a:rPr lang="he-IL" dirty="0"/>
                        <a:t>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ניצחון\הפסד בלוח קטן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855735"/>
                  </a:ext>
                </a:extLst>
              </a:tr>
              <a:tr h="571863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±</a:t>
                      </a:r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מספר אפשרויות ניצחון\הפסד בלוח קטן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564449"/>
                  </a:ext>
                </a:extLst>
              </a:tr>
              <a:tr h="571863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±</a:t>
                      </a:r>
                      <a:r>
                        <a:rPr lang="he-IL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מספר מחיקות שנותרו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49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57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B6E0C1-A7A8-61E3-CDC9-4C4D04992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E58CC9-FE5A-077E-D433-95A468608FA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Ending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7B4DF3-309B-1358-C48F-33540F270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616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3DC8C2F-6743-0100-9AD3-9A2054731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0124"/>
            <a:ext cx="1126552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בחרנו ב</a:t>
            </a:r>
            <a:r>
              <a:rPr lang="en-US" altLang="he-IL" sz="2000" b="1" dirty="0">
                <a:latin typeface="Arial" panose="020B0604020202020204" pitchFamily="34" charset="0"/>
              </a:rPr>
              <a:t> Python –</a:t>
            </a:r>
            <a:r>
              <a:rPr lang="he-IL" altLang="he-IL" sz="2000" b="1" dirty="0">
                <a:latin typeface="Arial" panose="020B0604020202020204" pitchFamily="34" charset="0"/>
              </a:rPr>
              <a:t>מכיוון שהיא </a:t>
            </a: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שפה נגישה, קריאה ונוחה לעבודה עם גרפיקה.</a:t>
            </a: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000" b="1" dirty="0">
                <a:latin typeface="Arial" panose="020B0604020202020204" pitchFamily="34" charset="0"/>
              </a:rPr>
              <a:t>השתמשנו </a:t>
            </a: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בספריית</a:t>
            </a: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he-IL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Pygame</a:t>
            </a: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לגרפיקה.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0C7FB98-6349-6A32-97E4-0345F082B049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12192000" cy="10507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3400" b="0" i="0" kern="1200" spc="16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he-IL" sz="4400" b="1" dirty="0"/>
              <a:t>שפת תכנות שנבחרה</a:t>
            </a:r>
          </a:p>
          <a:p>
            <a:endParaRPr lang="he-IL" sz="4400" b="1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AB74386-D791-1D46-78EF-C59BCE4A0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5201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00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93FE22-1BAD-805A-4C6C-9FD3EE719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5A0BD-7A70-DFA6-07EC-6896CAE3B8D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Ending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71184B-5586-7EF7-C721-91CBED989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616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82EBEEA-13FF-14C8-82AB-7D58E82DA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63559"/>
            <a:ext cx="11265521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מימוש פונקציית היוריסטיקה.</a:t>
            </a:r>
            <a:endParaRPr kumimoji="0" lang="en-US" altLang="he-I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e-IL" sz="2400" b="1" dirty="0">
              <a:latin typeface="Arial" panose="020B0604020202020204" pitchFamily="34" charset="0"/>
            </a:endParaRPr>
          </a:p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e-IL" altLang="he-IL" sz="2400" b="1" dirty="0">
                <a:latin typeface="Arial" panose="020B0604020202020204" pitchFamily="34" charset="0"/>
              </a:rPr>
              <a:t>לגרום לסוכן להבין את המשמעות האסטרטגית של מהלכים.</a:t>
            </a:r>
          </a:p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he-IL" altLang="he-I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e-IL" altLang="he-IL" sz="2400" b="1" dirty="0">
                <a:latin typeface="Arial" panose="020B0604020202020204" pitchFamily="34" charset="0"/>
              </a:rPr>
              <a:t>למצוא את האיזון בין המשקלים שמקבלים כל המצבים.</a:t>
            </a: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he-I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e-IL" sz="2400" b="1" dirty="0">
              <a:latin typeface="Arial" panose="020B0604020202020204" pitchFamily="34" charset="0"/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he-IL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he-IL" altLang="he-IL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D2EBC7D-14AF-FBFC-5A30-7DA7D1EF8B0A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12192000" cy="10507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3400" b="0" i="0" kern="1200" spc="16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he-IL" sz="4400" b="1" dirty="0"/>
              <a:t>מה היה קשה למימוש</a:t>
            </a:r>
          </a:p>
          <a:p>
            <a:endParaRPr lang="he-IL" sz="4400" b="1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62280B1-6C31-CA11-607F-6C14944AB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5201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844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696388-94EA-9950-E0D1-0D06C0371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431D5E5-7719-00A0-80AD-60E2DC16B4A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Ending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9A32E7-9E5F-3B5B-3F8E-C20763EA9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616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4D0AE90-DC0E-5D3A-0A64-FDCBD2C908E4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12192000" cy="10507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3400" b="0" i="0" kern="1200" spc="16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he-IL" sz="4400" b="1" dirty="0"/>
              <a:t>צילומי מסך של המשחק</a:t>
            </a:r>
          </a:p>
          <a:p>
            <a:endParaRPr lang="he-IL" sz="4400" b="1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3C9373C-1672-7958-51BD-08E6DA95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5201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1A11A-946D-E304-A821-EC4995BE4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00" y="1450341"/>
            <a:ext cx="4368257" cy="4891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6CCFCC-DFC8-7272-FC4F-7E99223E6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0341"/>
            <a:ext cx="4368256" cy="49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9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F6357D-5A57-A767-B744-2C9CF4348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42EB29-00B8-6866-B600-CC4FA5199CB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Ending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96C3C9-A41C-C1E9-65F1-54554911B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616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C4D8D30-5F9C-2490-650D-878F6F5146BB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12192000" cy="10507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3400" b="0" i="0" kern="1200" spc="16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he-IL" sz="4400" b="1" dirty="0"/>
              <a:t>צילומי מסך של המשחק</a:t>
            </a:r>
          </a:p>
          <a:p>
            <a:endParaRPr lang="he-IL" sz="4400" b="1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EA931BB-76D4-D922-85FE-120EE677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5201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CE9B92-E07A-EDC1-00D0-C98889479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01" y="1450341"/>
            <a:ext cx="4368256" cy="4902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4B8594-5F08-F658-A23B-2EC71B112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457610"/>
            <a:ext cx="4368257" cy="491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9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7490_win32_fixed.potx" id="{1A272F58-4910-4504-BEF7-14093C13C061}" vid="{2BDA99AE-639D-43D7-9F05-5D5DC1199F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81</TotalTime>
  <Words>504</Words>
  <Application>Microsoft Office PowerPoint</Application>
  <PresentationFormat>Widescreen</PresentationFormat>
  <Paragraphs>97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Semibold</vt:lpstr>
      <vt:lpstr>1_Smart Graphics Sampler Neal Creative</vt:lpstr>
      <vt:lpstr>Ending slide</vt:lpstr>
      <vt:lpstr>Ending slide</vt:lpstr>
      <vt:lpstr>Ending slide</vt:lpstr>
      <vt:lpstr>Ending slide</vt:lpstr>
      <vt:lpstr>Ending slide</vt:lpstr>
      <vt:lpstr>Ending slide</vt:lpstr>
      <vt:lpstr>Ending slide</vt:lpstr>
      <vt:lpstr>Ending slide</vt:lpstr>
      <vt:lpstr>Ending slide</vt:lpstr>
      <vt:lpstr>Ending slide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רועי רוזנשטיין</dc:creator>
  <cp:keywords/>
  <dc:description/>
  <cp:lastModifiedBy>רועי רוזנשטיין</cp:lastModifiedBy>
  <cp:revision>4</cp:revision>
  <dcterms:created xsi:type="dcterms:W3CDTF">2025-07-18T14:48:35Z</dcterms:created>
  <dcterms:modified xsi:type="dcterms:W3CDTF">2025-07-18T20:00:06Z</dcterms:modified>
  <cp:category/>
</cp:coreProperties>
</file>