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7A98"/>
    <a:srgbClr val="263C5A"/>
    <a:srgbClr val="303030"/>
    <a:srgbClr val="31393B"/>
    <a:srgbClr val="65B5B6"/>
    <a:srgbClr val="476F6F"/>
    <a:srgbClr val="1CAAE8"/>
    <a:srgbClr val="193B7C"/>
    <a:srgbClr val="8379C1"/>
    <a:srgbClr val="32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6" autoAdjust="0"/>
    <p:restoredTop sz="94660"/>
  </p:normalViewPr>
  <p:slideViewPr>
    <p:cSldViewPr snapToGrid="0">
      <p:cViewPr>
        <p:scale>
          <a:sx n="246" d="100"/>
          <a:sy n="246" d="100"/>
        </p:scale>
        <p:origin x="-440" y="-417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5DF-2F83-4206-9031-B9868DDE313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431F-6F5D-4CE7-8EEF-70AB1655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8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5DF-2F83-4206-9031-B9868DDE313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431F-6F5D-4CE7-8EEF-70AB1655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8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5DF-2F83-4206-9031-B9868DDE313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431F-6F5D-4CE7-8EEF-70AB1655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0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F89F71-11A9-49F5-BCED-8B6B147D5F2F}"/>
              </a:ext>
            </a:extLst>
          </p:cNvPr>
          <p:cNvSpPr/>
          <p:nvPr userDrawn="1"/>
        </p:nvSpPr>
        <p:spPr>
          <a:xfrm>
            <a:off x="0" y="0"/>
            <a:ext cx="6858000" cy="91440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002060"/>
              </a:gs>
              <a:gs pos="64000">
                <a:srgbClr val="0070C0"/>
              </a:gs>
              <a:gs pos="44000">
                <a:srgbClr val="00B0F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C2F708-9B09-4324-A36F-D77013D20A84}"/>
              </a:ext>
            </a:extLst>
          </p:cNvPr>
          <p:cNvSpPr/>
          <p:nvPr userDrawn="1"/>
        </p:nvSpPr>
        <p:spPr>
          <a:xfrm>
            <a:off x="252663" y="237624"/>
            <a:ext cx="6352674" cy="8668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03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F89F71-11A9-49F5-BCED-8B6B147D5F2F}"/>
              </a:ext>
            </a:extLst>
          </p:cNvPr>
          <p:cNvSpPr/>
          <p:nvPr userDrawn="1"/>
        </p:nvSpPr>
        <p:spPr>
          <a:xfrm>
            <a:off x="0" y="0"/>
            <a:ext cx="6858000" cy="91440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002060"/>
              </a:gs>
              <a:gs pos="64000">
                <a:srgbClr val="0070C0"/>
              </a:gs>
              <a:gs pos="44000">
                <a:srgbClr val="00B0F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C2F708-9B09-4324-A36F-D77013D20A84}"/>
              </a:ext>
            </a:extLst>
          </p:cNvPr>
          <p:cNvSpPr/>
          <p:nvPr userDrawn="1"/>
        </p:nvSpPr>
        <p:spPr>
          <a:xfrm>
            <a:off x="252663" y="237624"/>
            <a:ext cx="6352674" cy="86687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74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5DF-2F83-4206-9031-B9868DDE313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431F-6F5D-4CE7-8EEF-70AB1655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6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5DF-2F83-4206-9031-B9868DDE313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431F-6F5D-4CE7-8EEF-70AB1655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83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5DF-2F83-4206-9031-B9868DDE313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431F-6F5D-4CE7-8EEF-70AB1655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12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5DF-2F83-4206-9031-B9868DDE313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431F-6F5D-4CE7-8EEF-70AB1655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3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053047D2-07E9-4D5A-9A4A-140D8DC749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89600" y="4952177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600"/>
            </a:lvl1pPr>
          </a:lstStyle>
          <a:p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A766A18E-1775-4446-B8ED-56B551A197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89600" y="7025457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6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EEDA9E4-5C54-4591-B5DE-68909933ED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9599" y="2757595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6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053047D2-07E9-4D5A-9A4A-140D8DC749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89600" y="4952177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A766A18E-1775-4446-B8ED-56B551A197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89600" y="7025457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EEDA9E4-5C54-4591-B5DE-68909933ED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9599" y="2757595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7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104867-3D67-4013-B2BB-B87324A282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89600" y="1195156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600"/>
            </a:lvl1pPr>
          </a:lstStyle>
          <a:p>
            <a:endParaRPr lang="en-US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61F19A15-5838-4DD5-A5FB-223FC5BD1A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89600" y="2711135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600"/>
            </a:lvl1pPr>
          </a:lstStyle>
          <a:p>
            <a:endParaRPr lang="en-US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C4B5C6E-8992-421E-862B-5D786C31C4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89600" y="4912914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600"/>
            </a:lvl1pPr>
          </a:lstStyle>
          <a:p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A4F455EF-7914-4FE5-A0CD-7CF4DF2305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9600" y="6801872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104867-3D67-4013-B2BB-B87324A282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89600" y="1195156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61F19A15-5838-4DD5-A5FB-223FC5BD1A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89600" y="2711135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C4B5C6E-8992-421E-862B-5D786C31C4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89600" y="4912914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A4F455EF-7914-4FE5-A0CD-7CF4DF2305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9600" y="6801872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9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5DF-2F83-4206-9031-B9868DDE313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431F-6F5D-4CE7-8EEF-70AB1655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3F040FF-93FD-4CBB-A6B2-09A2742D5E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858000" cy="1828800"/>
          </a:xfrm>
        </p:spPr>
        <p:txBody>
          <a:bodyPr anchor="ctr"/>
          <a:lstStyle>
            <a:lvl1pPr marL="0" indent="0" algn="ctr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0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5DF-2F83-4206-9031-B9868DDE313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431F-6F5D-4CE7-8EEF-70AB1655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8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5DF-2F83-4206-9031-B9868DDE313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431F-6F5D-4CE7-8EEF-70AB1655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75DF-2F83-4206-9031-B9868DDE313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C431F-6F5D-4CE7-8EEF-70AB1655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0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88" r:id="rId3"/>
    <p:sldLayoutId id="2147483687" r:id="rId4"/>
    <p:sldLayoutId id="2147483689" r:id="rId5"/>
    <p:sldLayoutId id="2147483674" r:id="rId6"/>
    <p:sldLayoutId id="214748368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5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" userDrawn="1">
          <p15:clr>
            <a:srgbClr val="F26B43"/>
          </p15:clr>
        </p15:guide>
        <p15:guide id="2" pos="2160" userDrawn="1">
          <p15:clr>
            <a:srgbClr val="F26B43"/>
          </p15:clr>
        </p15:guide>
        <p15:guide id="3" pos="4110" userDrawn="1">
          <p15:clr>
            <a:srgbClr val="F26B43"/>
          </p15:clr>
        </p15:guide>
        <p15:guide id="4" pos="210" userDrawn="1">
          <p15:clr>
            <a:srgbClr val="F26B43"/>
          </p15:clr>
        </p15:guide>
        <p15:guide id="5" orient="horz" pos="884" userDrawn="1">
          <p15:clr>
            <a:srgbClr val="F26B43"/>
          </p15:clr>
        </p15:guide>
        <p15:guide id="6" orient="horz" pos="1043" userDrawn="1">
          <p15:clr>
            <a:srgbClr val="F26B43"/>
          </p15:clr>
        </p15:guide>
        <p15:guide id="7" orient="horz" pos="55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oeeshahmoon.github.io/roee-protfolio/index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eeshahmoon.github.io/roee-protfolio/project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D08E1042-933C-49CD-AFAE-2B46FB3268A5}"/>
              </a:ext>
            </a:extLst>
          </p:cNvPr>
          <p:cNvSpPr/>
          <p:nvPr/>
        </p:nvSpPr>
        <p:spPr>
          <a:xfrm>
            <a:off x="0" y="793181"/>
            <a:ext cx="1976792" cy="8274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5C77DB-6ECC-44D1-B71A-9E4B59B663BF}"/>
              </a:ext>
            </a:extLst>
          </p:cNvPr>
          <p:cNvSpPr/>
          <p:nvPr/>
        </p:nvSpPr>
        <p:spPr>
          <a:xfrm>
            <a:off x="0" y="1"/>
            <a:ext cx="6858000" cy="784037"/>
          </a:xfrm>
          <a:prstGeom prst="rect">
            <a:avLst/>
          </a:prstGeom>
          <a:gradFill>
            <a:gsLst>
              <a:gs pos="11000">
                <a:srgbClr val="263C5A"/>
              </a:gs>
              <a:gs pos="100000">
                <a:srgbClr val="657A98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B849F0-BB2E-4950-B851-8BBC4A94AB37}"/>
              </a:ext>
            </a:extLst>
          </p:cNvPr>
          <p:cNvSpPr/>
          <p:nvPr/>
        </p:nvSpPr>
        <p:spPr>
          <a:xfrm>
            <a:off x="0" y="9067800"/>
            <a:ext cx="6858000" cy="76200"/>
          </a:xfrm>
          <a:prstGeom prst="rect">
            <a:avLst/>
          </a:prstGeom>
          <a:gradFill>
            <a:gsLst>
              <a:gs pos="11000">
                <a:srgbClr val="263C5A"/>
              </a:gs>
              <a:gs pos="100000">
                <a:srgbClr val="657A98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98C33C-7E0B-4938-AFCD-29B085EF67F6}"/>
              </a:ext>
            </a:extLst>
          </p:cNvPr>
          <p:cNvGrpSpPr/>
          <p:nvPr/>
        </p:nvGrpSpPr>
        <p:grpSpPr>
          <a:xfrm>
            <a:off x="3372032" y="0"/>
            <a:ext cx="3122113" cy="1443038"/>
            <a:chOff x="3714750" y="0"/>
            <a:chExt cx="2771775" cy="12811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D4EE78-8D5F-4CFC-87FF-9F2648958313}"/>
                </a:ext>
              </a:extLst>
            </p:cNvPr>
            <p:cNvGrpSpPr/>
            <p:nvPr/>
          </p:nvGrpSpPr>
          <p:grpSpPr>
            <a:xfrm>
              <a:off x="4057650" y="0"/>
              <a:ext cx="657225" cy="581025"/>
              <a:chOff x="4057650" y="0"/>
              <a:chExt cx="657225" cy="58102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65B283E-490D-4D13-B22C-260F7FF222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7650" y="0"/>
                <a:ext cx="438150" cy="438150"/>
              </a:xfrm>
              <a:prstGeom prst="line">
                <a:avLst/>
              </a:prstGeom>
              <a:ln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720700-B7EC-4D8F-B524-8C63DE7E05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142875"/>
                <a:ext cx="438150" cy="438150"/>
              </a:xfrm>
              <a:prstGeom prst="line">
                <a:avLst/>
              </a:prstGeom>
              <a:ln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A4C20F-58AF-4E62-BDDB-FAAE0BAB95F5}"/>
                </a:ext>
              </a:extLst>
            </p:cNvPr>
            <p:cNvGrpSpPr/>
            <p:nvPr/>
          </p:nvGrpSpPr>
          <p:grpSpPr>
            <a:xfrm>
              <a:off x="4876800" y="219075"/>
              <a:ext cx="495300" cy="571500"/>
              <a:chOff x="5072062" y="361950"/>
              <a:chExt cx="495300" cy="5715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484AFA3-6AE7-4446-822A-95C4EB191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062" y="361950"/>
                <a:ext cx="438150" cy="438150"/>
              </a:xfrm>
              <a:prstGeom prst="line">
                <a:avLst/>
              </a:prstGeom>
              <a:ln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EB94993-3084-4B5C-9BA8-F75716CFC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9212" y="495300"/>
                <a:ext cx="438150" cy="438150"/>
              </a:xfrm>
              <a:prstGeom prst="line">
                <a:avLst/>
              </a:prstGeom>
              <a:ln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E799E9-9467-4B9D-AD0C-5A51D8AE3B01}"/>
                </a:ext>
              </a:extLst>
            </p:cNvPr>
            <p:cNvGrpSpPr/>
            <p:nvPr/>
          </p:nvGrpSpPr>
          <p:grpSpPr>
            <a:xfrm>
              <a:off x="5172075" y="0"/>
              <a:ext cx="657225" cy="581025"/>
              <a:chOff x="4057650" y="0"/>
              <a:chExt cx="657225" cy="581025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A9605B3-C815-4380-83BC-ED50DFE1EF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7650" y="0"/>
                <a:ext cx="438150" cy="438150"/>
              </a:xfrm>
              <a:prstGeom prst="line">
                <a:avLst/>
              </a:prstGeom>
              <a:ln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3B0B21A-1271-4790-B6C7-A5EE57B0E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142875"/>
                <a:ext cx="438150" cy="438150"/>
              </a:xfrm>
              <a:prstGeom prst="line">
                <a:avLst/>
              </a:prstGeom>
              <a:ln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E07150-6256-4731-8471-E033DD1557C9}"/>
                </a:ext>
              </a:extLst>
            </p:cNvPr>
            <p:cNvGrpSpPr/>
            <p:nvPr/>
          </p:nvGrpSpPr>
          <p:grpSpPr>
            <a:xfrm>
              <a:off x="5991225" y="219075"/>
              <a:ext cx="495300" cy="571500"/>
              <a:chOff x="5072062" y="361950"/>
              <a:chExt cx="495300" cy="5715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CE5FB07-AE37-49B6-B961-897546407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062" y="361950"/>
                <a:ext cx="438150" cy="438150"/>
              </a:xfrm>
              <a:prstGeom prst="line">
                <a:avLst/>
              </a:prstGeom>
              <a:ln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56DCE12-AF28-4D7B-A300-0C7C72799D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9212" y="495300"/>
                <a:ext cx="438150" cy="438150"/>
              </a:xfrm>
              <a:prstGeom prst="line">
                <a:avLst/>
              </a:prstGeom>
              <a:ln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E99912-8690-4FEC-837F-DC31C214C84D}"/>
                </a:ext>
              </a:extLst>
            </p:cNvPr>
            <p:cNvGrpSpPr/>
            <p:nvPr/>
          </p:nvGrpSpPr>
          <p:grpSpPr>
            <a:xfrm>
              <a:off x="3714750" y="709612"/>
              <a:ext cx="1755813" cy="571500"/>
              <a:chOff x="3790950" y="766059"/>
              <a:chExt cx="2428875" cy="79057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8796F76-092A-4E95-B52C-96CE44F1D0FE}"/>
                  </a:ext>
                </a:extLst>
              </p:cNvPr>
              <p:cNvGrpSpPr/>
              <p:nvPr/>
            </p:nvGrpSpPr>
            <p:grpSpPr>
              <a:xfrm>
                <a:off x="3790950" y="766059"/>
                <a:ext cx="657225" cy="581025"/>
                <a:chOff x="4057650" y="0"/>
                <a:chExt cx="657225" cy="581025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B95973C-9B5D-44E5-B345-1379638D2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7650" y="0"/>
                  <a:ext cx="438150" cy="438150"/>
                </a:xfrm>
                <a:prstGeom prst="line">
                  <a:avLst/>
                </a:prstGeom>
                <a:ln>
                  <a:solidFill>
                    <a:schemeClr val="bg1"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838D902-3EA1-4C47-A482-0CC69021A7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6725" y="142875"/>
                  <a:ext cx="438150" cy="438150"/>
                </a:xfrm>
                <a:prstGeom prst="line">
                  <a:avLst/>
                </a:prstGeom>
                <a:ln>
                  <a:solidFill>
                    <a:schemeClr val="bg1"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AE55EF2-D424-4A5C-B1AB-06F7487C3ED6}"/>
                  </a:ext>
                </a:extLst>
              </p:cNvPr>
              <p:cNvGrpSpPr/>
              <p:nvPr/>
            </p:nvGrpSpPr>
            <p:grpSpPr>
              <a:xfrm>
                <a:off x="4610100" y="985134"/>
                <a:ext cx="495300" cy="571500"/>
                <a:chOff x="5072062" y="361950"/>
                <a:chExt cx="495300" cy="571500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83552400-FA72-44F1-AECA-96486A842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2062" y="361950"/>
                  <a:ext cx="438150" cy="438150"/>
                </a:xfrm>
                <a:prstGeom prst="line">
                  <a:avLst/>
                </a:prstGeom>
                <a:ln>
                  <a:solidFill>
                    <a:schemeClr val="bg1"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756F8E7-95C2-4A21-8F29-D64B36C43E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29212" y="495300"/>
                  <a:ext cx="438150" cy="438150"/>
                </a:xfrm>
                <a:prstGeom prst="line">
                  <a:avLst/>
                </a:prstGeom>
                <a:ln>
                  <a:solidFill>
                    <a:schemeClr val="bg1"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E491179-2508-40AD-B3B4-AF6258785EF4}"/>
                  </a:ext>
                </a:extLst>
              </p:cNvPr>
              <p:cNvGrpSpPr/>
              <p:nvPr/>
            </p:nvGrpSpPr>
            <p:grpSpPr>
              <a:xfrm>
                <a:off x="4905375" y="766059"/>
                <a:ext cx="657225" cy="581025"/>
                <a:chOff x="4057650" y="0"/>
                <a:chExt cx="657225" cy="581025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AAB2BA2E-97DD-4C26-BC60-8BDDCB321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7650" y="0"/>
                  <a:ext cx="438150" cy="438150"/>
                </a:xfrm>
                <a:prstGeom prst="line">
                  <a:avLst/>
                </a:prstGeom>
                <a:ln>
                  <a:solidFill>
                    <a:schemeClr val="bg1"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D926C15B-E551-4565-85E6-AFCAE41B5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6725" y="142875"/>
                  <a:ext cx="438150" cy="438150"/>
                </a:xfrm>
                <a:prstGeom prst="line">
                  <a:avLst/>
                </a:prstGeom>
                <a:ln>
                  <a:solidFill>
                    <a:schemeClr val="bg1"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A024763-3DD5-4761-BACC-F45252CCB232}"/>
                  </a:ext>
                </a:extLst>
              </p:cNvPr>
              <p:cNvGrpSpPr/>
              <p:nvPr/>
            </p:nvGrpSpPr>
            <p:grpSpPr>
              <a:xfrm>
                <a:off x="5724525" y="985134"/>
                <a:ext cx="495300" cy="571500"/>
                <a:chOff x="5072062" y="361950"/>
                <a:chExt cx="495300" cy="571500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7083E3E-8A44-4D57-9BDB-57034A5CF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2062" y="361950"/>
                  <a:ext cx="438150" cy="438150"/>
                </a:xfrm>
                <a:prstGeom prst="line">
                  <a:avLst/>
                </a:prstGeom>
                <a:ln>
                  <a:solidFill>
                    <a:schemeClr val="bg1"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96C6C35-5DD9-4DC6-B829-BBB9871AFC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29212" y="495300"/>
                  <a:ext cx="438150" cy="438150"/>
                </a:xfrm>
                <a:prstGeom prst="line">
                  <a:avLst/>
                </a:prstGeom>
                <a:ln>
                  <a:solidFill>
                    <a:schemeClr val="bg1"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00B8E5F6-857B-497E-A8C8-5CFB4F5EF8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" r="580"/>
          <a:stretch/>
        </p:blipFill>
        <p:spPr bwMode="auto">
          <a:xfrm>
            <a:off x="5049090" y="27442"/>
            <a:ext cx="1474669" cy="1490414"/>
          </a:xfrm>
          <a:prstGeom prst="ellipse">
            <a:avLst/>
          </a:prstGeom>
          <a:noFill/>
          <a:ln w="34925">
            <a:solidFill>
              <a:schemeClr val="bg1"/>
            </a:solidFill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FA92F60-4D4D-4EC9-B9BA-D741CA63D07F}"/>
              </a:ext>
            </a:extLst>
          </p:cNvPr>
          <p:cNvSpPr/>
          <p:nvPr/>
        </p:nvSpPr>
        <p:spPr>
          <a:xfrm>
            <a:off x="133390" y="57716"/>
            <a:ext cx="2778005" cy="6777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</a:pPr>
            <a:r>
              <a:rPr lang="en-US" sz="2000" b="1" dirty="0">
                <a:solidFill>
                  <a:srgbClr val="FFFFFF"/>
                </a:solidFill>
                <a:ea typeface="Aller Light"/>
                <a:cs typeface="Aller Light"/>
              </a:rPr>
              <a:t>Roee Shahmoon</a:t>
            </a:r>
            <a:r>
              <a:rPr lang="en-US" sz="900" b="1" dirty="0">
                <a:solidFill>
                  <a:srgbClr val="FFFFFF"/>
                </a:solidFill>
                <a:ea typeface="Aller Light"/>
                <a:cs typeface="Aller Light"/>
              </a:rPr>
              <a:t> 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</a:pPr>
            <a:r>
              <a:rPr lang="en-US" sz="2000" b="1" dirty="0">
                <a:solidFill>
                  <a:srgbClr val="FFFFFF"/>
                </a:solidFill>
                <a:ea typeface="Aller Light"/>
                <a:cs typeface="Aller Light"/>
              </a:rPr>
              <a:t>Computer Engineering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04F14D9-F2D5-4925-88EE-EF900160EF0B}"/>
              </a:ext>
            </a:extLst>
          </p:cNvPr>
          <p:cNvGrpSpPr/>
          <p:nvPr/>
        </p:nvGrpSpPr>
        <p:grpSpPr>
          <a:xfrm>
            <a:off x="101447" y="1551727"/>
            <a:ext cx="238477" cy="239528"/>
            <a:chOff x="6276975" y="1803400"/>
            <a:chExt cx="360363" cy="361951"/>
          </a:xfrm>
          <a:solidFill>
            <a:srgbClr val="263C5A"/>
          </a:solidFill>
        </p:grpSpPr>
        <p:sp>
          <p:nvSpPr>
            <p:cNvPr id="57" name="Freeform 68">
              <a:extLst>
                <a:ext uri="{FF2B5EF4-FFF2-40B4-BE49-F238E27FC236}">
                  <a16:creationId xmlns:a16="http://schemas.microsoft.com/office/drawing/2014/main" id="{23D5B21B-9A59-4B7D-ACEC-A89C71415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425" y="1878013"/>
              <a:ext cx="269875" cy="287338"/>
            </a:xfrm>
            <a:custGeom>
              <a:avLst/>
              <a:gdLst>
                <a:gd name="T0" fmla="*/ 0 w 170"/>
                <a:gd name="T1" fmla="*/ 83 h 181"/>
                <a:gd name="T2" fmla="*/ 0 w 170"/>
                <a:gd name="T3" fmla="*/ 181 h 181"/>
                <a:gd name="T4" fmla="*/ 66 w 170"/>
                <a:gd name="T5" fmla="*/ 181 h 181"/>
                <a:gd name="T6" fmla="*/ 66 w 170"/>
                <a:gd name="T7" fmla="*/ 114 h 181"/>
                <a:gd name="T8" fmla="*/ 104 w 170"/>
                <a:gd name="T9" fmla="*/ 114 h 181"/>
                <a:gd name="T10" fmla="*/ 104 w 170"/>
                <a:gd name="T11" fmla="*/ 181 h 181"/>
                <a:gd name="T12" fmla="*/ 170 w 170"/>
                <a:gd name="T13" fmla="*/ 181 h 181"/>
                <a:gd name="T14" fmla="*/ 170 w 170"/>
                <a:gd name="T15" fmla="*/ 83 h 181"/>
                <a:gd name="T16" fmla="*/ 85 w 170"/>
                <a:gd name="T17" fmla="*/ 0 h 181"/>
                <a:gd name="T18" fmla="*/ 0 w 170"/>
                <a:gd name="T19" fmla="*/ 8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81">
                  <a:moveTo>
                    <a:pt x="0" y="83"/>
                  </a:moveTo>
                  <a:lnTo>
                    <a:pt x="0" y="181"/>
                  </a:lnTo>
                  <a:lnTo>
                    <a:pt x="66" y="181"/>
                  </a:lnTo>
                  <a:lnTo>
                    <a:pt x="66" y="114"/>
                  </a:lnTo>
                  <a:lnTo>
                    <a:pt x="104" y="114"/>
                  </a:lnTo>
                  <a:lnTo>
                    <a:pt x="104" y="181"/>
                  </a:lnTo>
                  <a:lnTo>
                    <a:pt x="170" y="181"/>
                  </a:lnTo>
                  <a:lnTo>
                    <a:pt x="170" y="83"/>
                  </a:lnTo>
                  <a:lnTo>
                    <a:pt x="85" y="0"/>
                  </a:lnTo>
                  <a:lnTo>
                    <a:pt x="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58" name="Freeform 69">
              <a:extLst>
                <a:ext uri="{FF2B5EF4-FFF2-40B4-BE49-F238E27FC236}">
                  <a16:creationId xmlns:a16="http://schemas.microsoft.com/office/drawing/2014/main" id="{A229939C-DE3B-434F-8C6D-C6F01F76A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1836738"/>
              <a:ext cx="360363" cy="185738"/>
            </a:xfrm>
            <a:custGeom>
              <a:avLst/>
              <a:gdLst>
                <a:gd name="T0" fmla="*/ 95 w 96"/>
                <a:gd name="T1" fmla="*/ 46 h 49"/>
                <a:gd name="T2" fmla="*/ 48 w 96"/>
                <a:gd name="T3" fmla="*/ 0 h 49"/>
                <a:gd name="T4" fmla="*/ 1 w 96"/>
                <a:gd name="T5" fmla="*/ 46 h 49"/>
                <a:gd name="T6" fmla="*/ 1 w 96"/>
                <a:gd name="T7" fmla="*/ 48 h 49"/>
                <a:gd name="T8" fmla="*/ 3 w 96"/>
                <a:gd name="T9" fmla="*/ 48 h 49"/>
                <a:gd name="T10" fmla="*/ 3 w 96"/>
                <a:gd name="T11" fmla="*/ 48 h 49"/>
                <a:gd name="T12" fmla="*/ 48 w 96"/>
                <a:gd name="T13" fmla="*/ 6 h 49"/>
                <a:gd name="T14" fmla="*/ 93 w 96"/>
                <a:gd name="T15" fmla="*/ 48 h 49"/>
                <a:gd name="T16" fmla="*/ 93 w 96"/>
                <a:gd name="T17" fmla="*/ 48 h 49"/>
                <a:gd name="T18" fmla="*/ 95 w 96"/>
                <a:gd name="T19" fmla="*/ 48 h 49"/>
                <a:gd name="T20" fmla="*/ 95 w 96"/>
                <a:gd name="T21" fmla="*/ 48 h 49"/>
                <a:gd name="T22" fmla="*/ 95 w 96"/>
                <a:gd name="T23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49">
                  <a:moveTo>
                    <a:pt x="95" y="4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8"/>
                    <a:pt x="1" y="48"/>
                  </a:cubicBezTo>
                  <a:cubicBezTo>
                    <a:pt x="1" y="49"/>
                    <a:pt x="3" y="49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49"/>
                    <a:pt x="95" y="49"/>
                    <a:pt x="95" y="48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6" y="48"/>
                    <a:pt x="96" y="46"/>
                    <a:pt x="95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C1D05D5-FBA4-4283-BF48-379F5D3AC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6688" y="1803400"/>
              <a:ext cx="101600" cy="134938"/>
            </a:xfrm>
            <a:custGeom>
              <a:avLst/>
              <a:gdLst>
                <a:gd name="T0" fmla="*/ 4 w 27"/>
                <a:gd name="T1" fmla="*/ 23 h 36"/>
                <a:gd name="T2" fmla="*/ 17 w 27"/>
                <a:gd name="T3" fmla="*/ 35 h 36"/>
                <a:gd name="T4" fmla="*/ 18 w 27"/>
                <a:gd name="T5" fmla="*/ 36 h 36"/>
                <a:gd name="T6" fmla="*/ 18 w 27"/>
                <a:gd name="T7" fmla="*/ 36 h 36"/>
                <a:gd name="T8" fmla="*/ 19 w 27"/>
                <a:gd name="T9" fmla="*/ 36 h 36"/>
                <a:gd name="T10" fmla="*/ 20 w 27"/>
                <a:gd name="T11" fmla="*/ 34 h 36"/>
                <a:gd name="T12" fmla="*/ 20 w 27"/>
                <a:gd name="T13" fmla="*/ 18 h 36"/>
                <a:gd name="T14" fmla="*/ 19 w 27"/>
                <a:gd name="T15" fmla="*/ 17 h 36"/>
                <a:gd name="T16" fmla="*/ 19 w 27"/>
                <a:gd name="T17" fmla="*/ 16 h 36"/>
                <a:gd name="T18" fmla="*/ 22 w 27"/>
                <a:gd name="T19" fmla="*/ 12 h 36"/>
                <a:gd name="T20" fmla="*/ 27 w 27"/>
                <a:gd name="T21" fmla="*/ 2 h 36"/>
                <a:gd name="T22" fmla="*/ 25 w 27"/>
                <a:gd name="T23" fmla="*/ 0 h 36"/>
                <a:gd name="T24" fmla="*/ 23 w 27"/>
                <a:gd name="T25" fmla="*/ 2 h 36"/>
                <a:gd name="T26" fmla="*/ 20 w 27"/>
                <a:gd name="T27" fmla="*/ 8 h 36"/>
                <a:gd name="T28" fmla="*/ 15 w 27"/>
                <a:gd name="T29" fmla="*/ 16 h 36"/>
                <a:gd name="T30" fmla="*/ 9 w 27"/>
                <a:gd name="T31" fmla="*/ 16 h 36"/>
                <a:gd name="T32" fmla="*/ 12 w 27"/>
                <a:gd name="T33" fmla="*/ 12 h 36"/>
                <a:gd name="T34" fmla="*/ 17 w 27"/>
                <a:gd name="T35" fmla="*/ 2 h 36"/>
                <a:gd name="T36" fmla="*/ 15 w 27"/>
                <a:gd name="T37" fmla="*/ 0 h 36"/>
                <a:gd name="T38" fmla="*/ 13 w 27"/>
                <a:gd name="T39" fmla="*/ 2 h 36"/>
                <a:gd name="T40" fmla="*/ 10 w 27"/>
                <a:gd name="T41" fmla="*/ 8 h 36"/>
                <a:gd name="T42" fmla="*/ 5 w 27"/>
                <a:gd name="T43" fmla="*/ 16 h 36"/>
                <a:gd name="T44" fmla="*/ 2 w 27"/>
                <a:gd name="T45" fmla="*/ 16 h 36"/>
                <a:gd name="T46" fmla="*/ 0 w 27"/>
                <a:gd name="T47" fmla="*/ 17 h 36"/>
                <a:gd name="T48" fmla="*/ 1 w 27"/>
                <a:gd name="T49" fmla="*/ 19 h 36"/>
                <a:gd name="T50" fmla="*/ 4 w 27"/>
                <a:gd name="T51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" h="36">
                  <a:moveTo>
                    <a:pt x="4" y="23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17" y="36"/>
                    <a:pt x="17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6"/>
                    <a:pt x="20" y="35"/>
                    <a:pt x="20" y="3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7"/>
                    <a:pt x="20" y="17"/>
                    <a:pt x="19" y="17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3"/>
                    <a:pt x="20" y="13"/>
                    <a:pt x="22" y="12"/>
                  </a:cubicBezTo>
                  <a:cubicBezTo>
                    <a:pt x="24" y="10"/>
                    <a:pt x="27" y="8"/>
                    <a:pt x="27" y="2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6"/>
                    <a:pt x="22" y="7"/>
                    <a:pt x="20" y="8"/>
                  </a:cubicBezTo>
                  <a:cubicBezTo>
                    <a:pt x="18" y="9"/>
                    <a:pt x="15" y="11"/>
                    <a:pt x="15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3"/>
                    <a:pt x="10" y="13"/>
                    <a:pt x="12" y="12"/>
                  </a:cubicBezTo>
                  <a:cubicBezTo>
                    <a:pt x="14" y="10"/>
                    <a:pt x="17" y="8"/>
                    <a:pt x="17" y="2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4" y="0"/>
                    <a:pt x="13" y="1"/>
                    <a:pt x="13" y="2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8" y="9"/>
                    <a:pt x="5" y="11"/>
                    <a:pt x="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7"/>
                  </a:cubicBezTo>
                  <a:cubicBezTo>
                    <a:pt x="0" y="18"/>
                    <a:pt x="0" y="19"/>
                    <a:pt x="1" y="19"/>
                  </a:cubicBezTo>
                  <a:lnTo>
                    <a:pt x="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CAC36738-46F9-41AD-B6C0-BF6AACE46D11}"/>
              </a:ext>
            </a:extLst>
          </p:cNvPr>
          <p:cNvSpPr/>
          <p:nvPr/>
        </p:nvSpPr>
        <p:spPr>
          <a:xfrm>
            <a:off x="436899" y="1531267"/>
            <a:ext cx="1330492" cy="462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b="1" dirty="0">
                <a:solidFill>
                  <a:srgbClr val="263C5A"/>
                </a:solidFill>
                <a:ea typeface="Aller Light"/>
                <a:cs typeface="Aller Light"/>
              </a:rPr>
              <a:t>ADDRESS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Israel, Tel Aviv </a:t>
            </a:r>
            <a:b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</a:b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Israel, </a:t>
            </a:r>
            <a:r>
              <a:rPr lang="en-US" sz="1050" dirty="0" err="1">
                <a:solidFill>
                  <a:srgbClr val="263C5A"/>
                </a:solidFill>
                <a:ea typeface="Aller Light"/>
                <a:cs typeface="Aller Light"/>
              </a:rPr>
              <a:t>Be’er</a:t>
            </a: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 Sheva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B6AEE85-BFA7-44B3-83C7-C1DB8415FBC2}"/>
              </a:ext>
            </a:extLst>
          </p:cNvPr>
          <p:cNvSpPr/>
          <p:nvPr/>
        </p:nvSpPr>
        <p:spPr>
          <a:xfrm>
            <a:off x="2024158" y="840803"/>
            <a:ext cx="1045158" cy="2266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263C5A"/>
                </a:solidFill>
                <a:ea typeface="Aller Light"/>
                <a:cs typeface="Aller Light"/>
              </a:rPr>
              <a:t>Occupation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C87399-AFEE-4827-BBA2-A9812A2D4DF5}"/>
              </a:ext>
            </a:extLst>
          </p:cNvPr>
          <p:cNvSpPr/>
          <p:nvPr/>
        </p:nvSpPr>
        <p:spPr>
          <a:xfrm>
            <a:off x="436899" y="2169524"/>
            <a:ext cx="1040349" cy="2762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b="1" dirty="0">
                <a:solidFill>
                  <a:srgbClr val="263C5A"/>
                </a:solidFill>
                <a:ea typeface="Aller Light"/>
                <a:cs typeface="Aller Light"/>
              </a:rPr>
              <a:t>PHONE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052 - 5999 - 370 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881D5AA-BBD3-493F-BB52-0245FB486E6D}"/>
              </a:ext>
            </a:extLst>
          </p:cNvPr>
          <p:cNvGrpSpPr/>
          <p:nvPr/>
        </p:nvGrpSpPr>
        <p:grpSpPr>
          <a:xfrm>
            <a:off x="101610" y="2812803"/>
            <a:ext cx="241746" cy="241746"/>
            <a:chOff x="6276975" y="3609976"/>
            <a:chExt cx="360363" cy="360363"/>
          </a:xfrm>
          <a:solidFill>
            <a:srgbClr val="263C5A"/>
          </a:solidFill>
        </p:grpSpPr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5DBAA210-3697-487B-BA6C-C4BC08AAAB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6975" y="3609976"/>
              <a:ext cx="360363" cy="360363"/>
            </a:xfrm>
            <a:custGeom>
              <a:avLst/>
              <a:gdLst>
                <a:gd name="T0" fmla="*/ 71 w 96"/>
                <a:gd name="T1" fmla="*/ 64 h 96"/>
                <a:gd name="T2" fmla="*/ 70 w 96"/>
                <a:gd name="T3" fmla="*/ 64 h 96"/>
                <a:gd name="T4" fmla="*/ 68 w 96"/>
                <a:gd name="T5" fmla="*/ 63 h 96"/>
                <a:gd name="T6" fmla="*/ 69 w 96"/>
                <a:gd name="T7" fmla="*/ 60 h 96"/>
                <a:gd name="T8" fmla="*/ 94 w 96"/>
                <a:gd name="T9" fmla="*/ 43 h 96"/>
                <a:gd name="T10" fmla="*/ 80 w 96"/>
                <a:gd name="T11" fmla="*/ 34 h 96"/>
                <a:gd name="T12" fmla="*/ 80 w 96"/>
                <a:gd name="T13" fmla="*/ 2 h 96"/>
                <a:gd name="T14" fmla="*/ 78 w 96"/>
                <a:gd name="T15" fmla="*/ 0 h 96"/>
                <a:gd name="T16" fmla="*/ 18 w 96"/>
                <a:gd name="T17" fmla="*/ 0 h 96"/>
                <a:gd name="T18" fmla="*/ 16 w 96"/>
                <a:gd name="T19" fmla="*/ 2 h 96"/>
                <a:gd name="T20" fmla="*/ 16 w 96"/>
                <a:gd name="T21" fmla="*/ 34 h 96"/>
                <a:gd name="T22" fmla="*/ 3 w 96"/>
                <a:gd name="T23" fmla="*/ 43 h 96"/>
                <a:gd name="T24" fmla="*/ 27 w 96"/>
                <a:gd name="T25" fmla="*/ 60 h 96"/>
                <a:gd name="T26" fmla="*/ 28 w 96"/>
                <a:gd name="T27" fmla="*/ 63 h 96"/>
                <a:gd name="T28" fmla="*/ 26 w 96"/>
                <a:gd name="T29" fmla="*/ 64 h 96"/>
                <a:gd name="T30" fmla="*/ 25 w 96"/>
                <a:gd name="T31" fmla="*/ 64 h 96"/>
                <a:gd name="T32" fmla="*/ 0 w 96"/>
                <a:gd name="T33" fmla="*/ 46 h 96"/>
                <a:gd name="T34" fmla="*/ 0 w 96"/>
                <a:gd name="T35" fmla="*/ 88 h 96"/>
                <a:gd name="T36" fmla="*/ 8 w 96"/>
                <a:gd name="T37" fmla="*/ 96 h 96"/>
                <a:gd name="T38" fmla="*/ 88 w 96"/>
                <a:gd name="T39" fmla="*/ 96 h 96"/>
                <a:gd name="T40" fmla="*/ 96 w 96"/>
                <a:gd name="T41" fmla="*/ 88 h 96"/>
                <a:gd name="T42" fmla="*/ 96 w 96"/>
                <a:gd name="T43" fmla="*/ 46 h 96"/>
                <a:gd name="T44" fmla="*/ 71 w 96"/>
                <a:gd name="T45" fmla="*/ 64 h 96"/>
                <a:gd name="T46" fmla="*/ 20 w 96"/>
                <a:gd name="T47" fmla="*/ 52 h 96"/>
                <a:gd name="T48" fmla="*/ 20 w 96"/>
                <a:gd name="T49" fmla="*/ 4 h 96"/>
                <a:gd name="T50" fmla="*/ 76 w 96"/>
                <a:gd name="T51" fmla="*/ 4 h 96"/>
                <a:gd name="T52" fmla="*/ 76 w 96"/>
                <a:gd name="T53" fmla="*/ 52 h 96"/>
                <a:gd name="T54" fmla="*/ 20 w 96"/>
                <a:gd name="T55" fmla="*/ 52 h 96"/>
                <a:gd name="T56" fmla="*/ 84 w 96"/>
                <a:gd name="T57" fmla="*/ 83 h 96"/>
                <a:gd name="T58" fmla="*/ 82 w 96"/>
                <a:gd name="T59" fmla="*/ 84 h 96"/>
                <a:gd name="T60" fmla="*/ 81 w 96"/>
                <a:gd name="T61" fmla="*/ 84 h 96"/>
                <a:gd name="T62" fmla="*/ 61 w 96"/>
                <a:gd name="T63" fmla="*/ 68 h 96"/>
                <a:gd name="T64" fmla="*/ 35 w 96"/>
                <a:gd name="T65" fmla="*/ 68 h 96"/>
                <a:gd name="T66" fmla="*/ 15 w 96"/>
                <a:gd name="T67" fmla="*/ 84 h 96"/>
                <a:gd name="T68" fmla="*/ 12 w 96"/>
                <a:gd name="T69" fmla="*/ 83 h 96"/>
                <a:gd name="T70" fmla="*/ 13 w 96"/>
                <a:gd name="T71" fmla="*/ 80 h 96"/>
                <a:gd name="T72" fmla="*/ 33 w 96"/>
                <a:gd name="T73" fmla="*/ 64 h 96"/>
                <a:gd name="T74" fmla="*/ 34 w 96"/>
                <a:gd name="T75" fmla="*/ 64 h 96"/>
                <a:gd name="T76" fmla="*/ 62 w 96"/>
                <a:gd name="T77" fmla="*/ 64 h 96"/>
                <a:gd name="T78" fmla="*/ 63 w 96"/>
                <a:gd name="T79" fmla="*/ 64 h 96"/>
                <a:gd name="T80" fmla="*/ 83 w 96"/>
                <a:gd name="T81" fmla="*/ 80 h 96"/>
                <a:gd name="T82" fmla="*/ 84 w 96"/>
                <a:gd name="T83" fmla="*/ 8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" h="96">
                  <a:moveTo>
                    <a:pt x="71" y="64"/>
                  </a:moveTo>
                  <a:cubicBezTo>
                    <a:pt x="71" y="64"/>
                    <a:pt x="70" y="64"/>
                    <a:pt x="70" y="64"/>
                  </a:cubicBezTo>
                  <a:cubicBezTo>
                    <a:pt x="69" y="64"/>
                    <a:pt x="69" y="64"/>
                    <a:pt x="68" y="63"/>
                  </a:cubicBezTo>
                  <a:cubicBezTo>
                    <a:pt x="68" y="62"/>
                    <a:pt x="68" y="61"/>
                    <a:pt x="69" y="60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2"/>
                    <a:pt x="28" y="63"/>
                  </a:cubicBezTo>
                  <a:cubicBezTo>
                    <a:pt x="27" y="64"/>
                    <a:pt x="27" y="64"/>
                    <a:pt x="26" y="64"/>
                  </a:cubicBezTo>
                  <a:cubicBezTo>
                    <a:pt x="26" y="64"/>
                    <a:pt x="25" y="64"/>
                    <a:pt x="25" y="6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4" y="96"/>
                    <a:pt x="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92" y="96"/>
                    <a:pt x="96" y="92"/>
                    <a:pt x="96" y="88"/>
                  </a:cubicBezTo>
                  <a:cubicBezTo>
                    <a:pt x="96" y="46"/>
                    <a:pt x="96" y="46"/>
                    <a:pt x="96" y="46"/>
                  </a:cubicBezTo>
                  <a:lnTo>
                    <a:pt x="71" y="64"/>
                  </a:lnTo>
                  <a:close/>
                  <a:moveTo>
                    <a:pt x="20" y="52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52"/>
                    <a:pt x="76" y="52"/>
                    <a:pt x="76" y="52"/>
                  </a:cubicBezTo>
                  <a:lnTo>
                    <a:pt x="20" y="52"/>
                  </a:lnTo>
                  <a:close/>
                  <a:moveTo>
                    <a:pt x="84" y="83"/>
                  </a:moveTo>
                  <a:cubicBezTo>
                    <a:pt x="83" y="84"/>
                    <a:pt x="83" y="84"/>
                    <a:pt x="82" y="84"/>
                  </a:cubicBezTo>
                  <a:cubicBezTo>
                    <a:pt x="82" y="84"/>
                    <a:pt x="81" y="84"/>
                    <a:pt x="81" y="84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4" y="84"/>
                    <a:pt x="13" y="84"/>
                    <a:pt x="12" y="83"/>
                  </a:cubicBezTo>
                  <a:cubicBezTo>
                    <a:pt x="12" y="82"/>
                    <a:pt x="12" y="81"/>
                    <a:pt x="13" y="80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4" y="64"/>
                    <a:pt x="34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3" y="64"/>
                    <a:pt x="63" y="64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4" y="81"/>
                    <a:pt x="84" y="82"/>
                    <a:pt x="8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36D76130-6B18-41E7-86C2-5C95C37A2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0" y="3640138"/>
              <a:ext cx="44450" cy="14288"/>
            </a:xfrm>
            <a:custGeom>
              <a:avLst/>
              <a:gdLst>
                <a:gd name="T0" fmla="*/ 2 w 12"/>
                <a:gd name="T1" fmla="*/ 4 h 4"/>
                <a:gd name="T2" fmla="*/ 10 w 12"/>
                <a:gd name="T3" fmla="*/ 4 h 4"/>
                <a:gd name="T4" fmla="*/ 12 w 12"/>
                <a:gd name="T5" fmla="*/ 2 h 4"/>
                <a:gd name="T6" fmla="*/ 10 w 12"/>
                <a:gd name="T7" fmla="*/ 0 h 4"/>
                <a:gd name="T8" fmla="*/ 2 w 12"/>
                <a:gd name="T9" fmla="*/ 0 h 4"/>
                <a:gd name="T10" fmla="*/ 0 w 12"/>
                <a:gd name="T11" fmla="*/ 2 h 4"/>
                <a:gd name="T12" fmla="*/ 2 w 1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2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3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1C2E8DE7-D5AA-4F7D-9842-C5983233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913" y="3684588"/>
              <a:ext cx="120650" cy="15875"/>
            </a:xfrm>
            <a:custGeom>
              <a:avLst/>
              <a:gdLst>
                <a:gd name="T0" fmla="*/ 30 w 32"/>
                <a:gd name="T1" fmla="*/ 0 h 4"/>
                <a:gd name="T2" fmla="*/ 2 w 32"/>
                <a:gd name="T3" fmla="*/ 0 h 4"/>
                <a:gd name="T4" fmla="*/ 0 w 32"/>
                <a:gd name="T5" fmla="*/ 2 h 4"/>
                <a:gd name="T6" fmla="*/ 2 w 32"/>
                <a:gd name="T7" fmla="*/ 4 h 4"/>
                <a:gd name="T8" fmla="*/ 30 w 32"/>
                <a:gd name="T9" fmla="*/ 4 h 4"/>
                <a:gd name="T10" fmla="*/ 32 w 32"/>
                <a:gd name="T11" fmla="*/ 2 h 4"/>
                <a:gd name="T12" fmla="*/ 30 w 3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">
                  <a:moveTo>
                    <a:pt x="3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1" y="4"/>
                    <a:pt x="32" y="3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8A224092-91EF-4D69-9E76-2E97C710D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0" y="3730626"/>
              <a:ext cx="150813" cy="14288"/>
            </a:xfrm>
            <a:custGeom>
              <a:avLst/>
              <a:gdLst>
                <a:gd name="T0" fmla="*/ 38 w 40"/>
                <a:gd name="T1" fmla="*/ 0 h 4"/>
                <a:gd name="T2" fmla="*/ 2 w 40"/>
                <a:gd name="T3" fmla="*/ 0 h 4"/>
                <a:gd name="T4" fmla="*/ 0 w 40"/>
                <a:gd name="T5" fmla="*/ 2 h 4"/>
                <a:gd name="T6" fmla="*/ 2 w 40"/>
                <a:gd name="T7" fmla="*/ 4 h 4"/>
                <a:gd name="T8" fmla="*/ 38 w 40"/>
                <a:gd name="T9" fmla="*/ 4 h 4"/>
                <a:gd name="T10" fmla="*/ 40 w 40"/>
                <a:gd name="T11" fmla="*/ 2 h 4"/>
                <a:gd name="T12" fmla="*/ 38 w 4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">
                  <a:moveTo>
                    <a:pt x="3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40" y="3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830D8156-E856-4F16-98BC-D6244659F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0" y="3775076"/>
              <a:ext cx="150813" cy="15875"/>
            </a:xfrm>
            <a:custGeom>
              <a:avLst/>
              <a:gdLst>
                <a:gd name="T0" fmla="*/ 38 w 40"/>
                <a:gd name="T1" fmla="*/ 0 h 4"/>
                <a:gd name="T2" fmla="*/ 2 w 40"/>
                <a:gd name="T3" fmla="*/ 0 h 4"/>
                <a:gd name="T4" fmla="*/ 0 w 40"/>
                <a:gd name="T5" fmla="*/ 2 h 4"/>
                <a:gd name="T6" fmla="*/ 2 w 40"/>
                <a:gd name="T7" fmla="*/ 4 h 4"/>
                <a:gd name="T8" fmla="*/ 38 w 40"/>
                <a:gd name="T9" fmla="*/ 4 h 4"/>
                <a:gd name="T10" fmla="*/ 40 w 40"/>
                <a:gd name="T11" fmla="*/ 2 h 4"/>
                <a:gd name="T12" fmla="*/ 38 w 4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">
                  <a:moveTo>
                    <a:pt x="3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40" y="3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DDDD5F6-5614-4EC9-9598-0E0FDFD04CA1}"/>
              </a:ext>
            </a:extLst>
          </p:cNvPr>
          <p:cNvGrpSpPr/>
          <p:nvPr/>
        </p:nvGrpSpPr>
        <p:grpSpPr>
          <a:xfrm>
            <a:off x="100798" y="2225477"/>
            <a:ext cx="225506" cy="178815"/>
            <a:chOff x="7718425" y="2193926"/>
            <a:chExt cx="360363" cy="285750"/>
          </a:xfrm>
          <a:solidFill>
            <a:srgbClr val="263C5A"/>
          </a:solidFill>
        </p:grpSpPr>
        <p:sp>
          <p:nvSpPr>
            <p:cNvPr id="67" name="Freeform 90">
              <a:extLst>
                <a:ext uri="{FF2B5EF4-FFF2-40B4-BE49-F238E27FC236}">
                  <a16:creationId xmlns:a16="http://schemas.microsoft.com/office/drawing/2014/main" id="{905E670A-29D5-4496-B5AA-0593CF9DC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2347913"/>
              <a:ext cx="360363" cy="131763"/>
            </a:xfrm>
            <a:custGeom>
              <a:avLst/>
              <a:gdLst>
                <a:gd name="T0" fmla="*/ 84 w 96"/>
                <a:gd name="T1" fmla="*/ 5 h 35"/>
                <a:gd name="T2" fmla="*/ 12 w 96"/>
                <a:gd name="T3" fmla="*/ 5 h 35"/>
                <a:gd name="T4" fmla="*/ 0 w 96"/>
                <a:gd name="T5" fmla="*/ 19 h 35"/>
                <a:gd name="T6" fmla="*/ 0 w 96"/>
                <a:gd name="T7" fmla="*/ 25 h 35"/>
                <a:gd name="T8" fmla="*/ 10 w 96"/>
                <a:gd name="T9" fmla="*/ 35 h 35"/>
                <a:gd name="T10" fmla="*/ 22 w 96"/>
                <a:gd name="T11" fmla="*/ 35 h 35"/>
                <a:gd name="T12" fmla="*/ 32 w 96"/>
                <a:gd name="T13" fmla="*/ 25 h 35"/>
                <a:gd name="T14" fmla="*/ 32 w 96"/>
                <a:gd name="T15" fmla="*/ 23 h 35"/>
                <a:gd name="T16" fmla="*/ 64 w 96"/>
                <a:gd name="T17" fmla="*/ 23 h 35"/>
                <a:gd name="T18" fmla="*/ 64 w 96"/>
                <a:gd name="T19" fmla="*/ 25 h 35"/>
                <a:gd name="T20" fmla="*/ 74 w 96"/>
                <a:gd name="T21" fmla="*/ 35 h 35"/>
                <a:gd name="T22" fmla="*/ 86 w 96"/>
                <a:gd name="T23" fmla="*/ 35 h 35"/>
                <a:gd name="T24" fmla="*/ 96 w 96"/>
                <a:gd name="T25" fmla="*/ 25 h 35"/>
                <a:gd name="T26" fmla="*/ 96 w 96"/>
                <a:gd name="T27" fmla="*/ 19 h 35"/>
                <a:gd name="T28" fmla="*/ 84 w 96"/>
                <a:gd name="T29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35">
                  <a:moveTo>
                    <a:pt x="84" y="5"/>
                  </a:moveTo>
                  <a:cubicBezTo>
                    <a:pt x="60" y="0"/>
                    <a:pt x="36" y="0"/>
                    <a:pt x="12" y="5"/>
                  </a:cubicBezTo>
                  <a:cubicBezTo>
                    <a:pt x="5" y="6"/>
                    <a:pt x="0" y="12"/>
                    <a:pt x="0" y="1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1"/>
                    <a:pt x="4" y="35"/>
                    <a:pt x="10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8" y="35"/>
                    <a:pt x="32" y="31"/>
                    <a:pt x="32" y="25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3" y="22"/>
                    <a:pt x="53" y="22"/>
                    <a:pt x="64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31"/>
                    <a:pt x="68" y="35"/>
                    <a:pt x="74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92" y="35"/>
                    <a:pt x="96" y="31"/>
                    <a:pt x="96" y="25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2"/>
                    <a:pt x="91" y="6"/>
                    <a:pt x="8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68" name="Freeform 91">
              <a:extLst>
                <a:ext uri="{FF2B5EF4-FFF2-40B4-BE49-F238E27FC236}">
                  <a16:creationId xmlns:a16="http://schemas.microsoft.com/office/drawing/2014/main" id="{5CEC7558-6366-4C1B-83C6-A94284C99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3525" y="2193926"/>
              <a:ext cx="15875" cy="104775"/>
            </a:xfrm>
            <a:custGeom>
              <a:avLst/>
              <a:gdLst>
                <a:gd name="T0" fmla="*/ 2 w 4"/>
                <a:gd name="T1" fmla="*/ 28 h 28"/>
                <a:gd name="T2" fmla="*/ 4 w 4"/>
                <a:gd name="T3" fmla="*/ 26 h 28"/>
                <a:gd name="T4" fmla="*/ 4 w 4"/>
                <a:gd name="T5" fmla="*/ 2 h 28"/>
                <a:gd name="T6" fmla="*/ 2 w 4"/>
                <a:gd name="T7" fmla="*/ 0 h 28"/>
                <a:gd name="T8" fmla="*/ 0 w 4"/>
                <a:gd name="T9" fmla="*/ 2 h 28"/>
                <a:gd name="T10" fmla="*/ 0 w 4"/>
                <a:gd name="T11" fmla="*/ 26 h 28"/>
                <a:gd name="T12" fmla="*/ 2 w 4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8">
                  <a:moveTo>
                    <a:pt x="2" y="28"/>
                  </a:moveTo>
                  <a:cubicBezTo>
                    <a:pt x="3" y="28"/>
                    <a:pt x="4" y="27"/>
                    <a:pt x="4" y="2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69" name="Freeform 92">
              <a:extLst>
                <a:ext uri="{FF2B5EF4-FFF2-40B4-BE49-F238E27FC236}">
                  <a16:creationId xmlns:a16="http://schemas.microsoft.com/office/drawing/2014/main" id="{5831ECA5-C2EB-47A2-8BEC-32DF8C8F5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1788" y="2243138"/>
              <a:ext cx="82550" cy="79375"/>
            </a:xfrm>
            <a:custGeom>
              <a:avLst/>
              <a:gdLst>
                <a:gd name="T0" fmla="*/ 3 w 22"/>
                <a:gd name="T1" fmla="*/ 21 h 21"/>
                <a:gd name="T2" fmla="*/ 4 w 22"/>
                <a:gd name="T3" fmla="*/ 21 h 21"/>
                <a:gd name="T4" fmla="*/ 21 w 22"/>
                <a:gd name="T5" fmla="*/ 4 h 21"/>
                <a:gd name="T6" fmla="*/ 21 w 22"/>
                <a:gd name="T7" fmla="*/ 1 h 21"/>
                <a:gd name="T8" fmla="*/ 18 w 22"/>
                <a:gd name="T9" fmla="*/ 1 h 21"/>
                <a:gd name="T10" fmla="*/ 1 w 22"/>
                <a:gd name="T11" fmla="*/ 18 h 21"/>
                <a:gd name="T12" fmla="*/ 1 w 22"/>
                <a:gd name="T13" fmla="*/ 21 h 21"/>
                <a:gd name="T14" fmla="*/ 3 w 22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1">
                  <a:moveTo>
                    <a:pt x="3" y="21"/>
                  </a:moveTo>
                  <a:cubicBezTo>
                    <a:pt x="3" y="21"/>
                    <a:pt x="4" y="21"/>
                    <a:pt x="4" y="21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2"/>
                    <a:pt x="21" y="1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0" y="20"/>
                    <a:pt x="1" y="21"/>
                  </a:cubicBezTo>
                  <a:cubicBezTo>
                    <a:pt x="2" y="21"/>
                    <a:pt x="2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70" name="Freeform 93">
              <a:extLst>
                <a:ext uri="{FF2B5EF4-FFF2-40B4-BE49-F238E27FC236}">
                  <a16:creationId xmlns:a16="http://schemas.microsoft.com/office/drawing/2014/main" id="{24EE9D4D-A1E2-4800-A1BE-EE87E1686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588" y="2243138"/>
              <a:ext cx="82550" cy="79375"/>
            </a:xfrm>
            <a:custGeom>
              <a:avLst/>
              <a:gdLst>
                <a:gd name="T0" fmla="*/ 18 w 22"/>
                <a:gd name="T1" fmla="*/ 21 h 21"/>
                <a:gd name="T2" fmla="*/ 19 w 22"/>
                <a:gd name="T3" fmla="*/ 21 h 21"/>
                <a:gd name="T4" fmla="*/ 21 w 22"/>
                <a:gd name="T5" fmla="*/ 21 h 21"/>
                <a:gd name="T6" fmla="*/ 21 w 22"/>
                <a:gd name="T7" fmla="*/ 18 h 21"/>
                <a:gd name="T8" fmla="*/ 4 w 22"/>
                <a:gd name="T9" fmla="*/ 1 h 21"/>
                <a:gd name="T10" fmla="*/ 1 w 22"/>
                <a:gd name="T11" fmla="*/ 1 h 21"/>
                <a:gd name="T12" fmla="*/ 1 w 22"/>
                <a:gd name="T13" fmla="*/ 4 h 21"/>
                <a:gd name="T14" fmla="*/ 18 w 22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1">
                  <a:moveTo>
                    <a:pt x="18" y="21"/>
                  </a:moveTo>
                  <a:cubicBezTo>
                    <a:pt x="18" y="21"/>
                    <a:pt x="19" y="21"/>
                    <a:pt x="19" y="21"/>
                  </a:cubicBezTo>
                  <a:cubicBezTo>
                    <a:pt x="20" y="21"/>
                    <a:pt x="20" y="21"/>
                    <a:pt x="21" y="21"/>
                  </a:cubicBezTo>
                  <a:cubicBezTo>
                    <a:pt x="22" y="20"/>
                    <a:pt x="22" y="19"/>
                    <a:pt x="21" y="18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lnTo>
                    <a:pt x="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3E34A2FB-970A-4327-8334-F063D696D6A4}"/>
              </a:ext>
            </a:extLst>
          </p:cNvPr>
          <p:cNvSpPr/>
          <p:nvPr/>
        </p:nvSpPr>
        <p:spPr>
          <a:xfrm>
            <a:off x="436899" y="2807781"/>
            <a:ext cx="1545295" cy="2762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b="1" dirty="0">
                <a:solidFill>
                  <a:srgbClr val="263C5A"/>
                </a:solidFill>
                <a:ea typeface="Aller Light"/>
                <a:cs typeface="Aller Light"/>
              </a:rPr>
              <a:t>EMAIL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 err="1">
                <a:solidFill>
                  <a:srgbClr val="263C5A"/>
                </a:solidFill>
                <a:ea typeface="Aller Light"/>
                <a:cs typeface="Aller Light"/>
              </a:rPr>
              <a:t>shmoonroey@gmail.com</a:t>
            </a: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 </a:t>
            </a:r>
          </a:p>
        </p:txBody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1E3D1D2D-B71B-47E1-B967-7C91372D4088}"/>
              </a:ext>
            </a:extLst>
          </p:cNvPr>
          <p:cNvSpPr>
            <a:spLocks/>
          </p:cNvSpPr>
          <p:nvPr/>
        </p:nvSpPr>
        <p:spPr bwMode="auto">
          <a:xfrm>
            <a:off x="101447" y="3477278"/>
            <a:ext cx="238477" cy="239527"/>
          </a:xfrm>
          <a:custGeom>
            <a:avLst/>
            <a:gdLst>
              <a:gd name="T0" fmla="*/ 85 w 96"/>
              <a:gd name="T1" fmla="*/ 17 h 96"/>
              <a:gd name="T2" fmla="*/ 73 w 96"/>
              <a:gd name="T3" fmla="*/ 34 h 96"/>
              <a:gd name="T4" fmla="*/ 72 w 96"/>
              <a:gd name="T5" fmla="*/ 34 h 96"/>
              <a:gd name="T6" fmla="*/ 61 w 96"/>
              <a:gd name="T7" fmla="*/ 36 h 96"/>
              <a:gd name="T8" fmla="*/ 64 w 96"/>
              <a:gd name="T9" fmla="*/ 43 h 96"/>
              <a:gd name="T10" fmla="*/ 67 w 96"/>
              <a:gd name="T11" fmla="*/ 42 h 96"/>
              <a:gd name="T12" fmla="*/ 69 w 96"/>
              <a:gd name="T13" fmla="*/ 43 h 96"/>
              <a:gd name="T14" fmla="*/ 64 w 96"/>
              <a:gd name="T15" fmla="*/ 58 h 96"/>
              <a:gd name="T16" fmla="*/ 62 w 96"/>
              <a:gd name="T17" fmla="*/ 60 h 96"/>
              <a:gd name="T18" fmla="*/ 63 w 96"/>
              <a:gd name="T19" fmla="*/ 60 h 96"/>
              <a:gd name="T20" fmla="*/ 65 w 96"/>
              <a:gd name="T21" fmla="*/ 64 h 96"/>
              <a:gd name="T22" fmla="*/ 63 w 96"/>
              <a:gd name="T23" fmla="*/ 67 h 96"/>
              <a:gd name="T24" fmla="*/ 58 w 96"/>
              <a:gd name="T25" fmla="*/ 71 h 96"/>
              <a:gd name="T26" fmla="*/ 44 w 96"/>
              <a:gd name="T27" fmla="*/ 82 h 96"/>
              <a:gd name="T28" fmla="*/ 36 w 96"/>
              <a:gd name="T29" fmla="*/ 70 h 96"/>
              <a:gd name="T30" fmla="*/ 37 w 96"/>
              <a:gd name="T31" fmla="*/ 66 h 96"/>
              <a:gd name="T32" fmla="*/ 38 w 96"/>
              <a:gd name="T33" fmla="*/ 64 h 96"/>
              <a:gd name="T34" fmla="*/ 35 w 96"/>
              <a:gd name="T35" fmla="*/ 59 h 96"/>
              <a:gd name="T36" fmla="*/ 34 w 96"/>
              <a:gd name="T37" fmla="*/ 58 h 96"/>
              <a:gd name="T38" fmla="*/ 33 w 96"/>
              <a:gd name="T39" fmla="*/ 55 h 96"/>
              <a:gd name="T40" fmla="*/ 27 w 96"/>
              <a:gd name="T41" fmla="*/ 54 h 96"/>
              <a:gd name="T42" fmla="*/ 24 w 96"/>
              <a:gd name="T43" fmla="*/ 54 h 96"/>
              <a:gd name="T44" fmla="*/ 16 w 96"/>
              <a:gd name="T45" fmla="*/ 44 h 96"/>
              <a:gd name="T46" fmla="*/ 28 w 96"/>
              <a:gd name="T47" fmla="*/ 26 h 96"/>
              <a:gd name="T48" fmla="*/ 38 w 96"/>
              <a:gd name="T49" fmla="*/ 27 h 96"/>
              <a:gd name="T50" fmla="*/ 40 w 96"/>
              <a:gd name="T51" fmla="*/ 29 h 96"/>
              <a:gd name="T52" fmla="*/ 49 w 96"/>
              <a:gd name="T53" fmla="*/ 29 h 96"/>
              <a:gd name="T54" fmla="*/ 52 w 96"/>
              <a:gd name="T55" fmla="*/ 28 h 96"/>
              <a:gd name="T56" fmla="*/ 52 w 96"/>
              <a:gd name="T57" fmla="*/ 20 h 96"/>
              <a:gd name="T58" fmla="*/ 45 w 96"/>
              <a:gd name="T59" fmla="*/ 20 h 96"/>
              <a:gd name="T60" fmla="*/ 42 w 96"/>
              <a:gd name="T61" fmla="*/ 14 h 96"/>
              <a:gd name="T62" fmla="*/ 60 w 96"/>
              <a:gd name="T63" fmla="*/ 2 h 96"/>
              <a:gd name="T64" fmla="*/ 48 w 96"/>
              <a:gd name="T65" fmla="*/ 0 h 96"/>
              <a:gd name="T66" fmla="*/ 0 w 96"/>
              <a:gd name="T67" fmla="*/ 48 h 96"/>
              <a:gd name="T68" fmla="*/ 48 w 96"/>
              <a:gd name="T69" fmla="*/ 96 h 96"/>
              <a:gd name="T70" fmla="*/ 96 w 96"/>
              <a:gd name="T71" fmla="*/ 48 h 96"/>
              <a:gd name="T72" fmla="*/ 85 w 96"/>
              <a:gd name="T73" fmla="*/ 1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6" h="96">
                <a:moveTo>
                  <a:pt x="85" y="17"/>
                </a:moveTo>
                <a:cubicBezTo>
                  <a:pt x="83" y="22"/>
                  <a:pt x="79" y="31"/>
                  <a:pt x="73" y="34"/>
                </a:cubicBezTo>
                <a:cubicBezTo>
                  <a:pt x="72" y="34"/>
                  <a:pt x="72" y="34"/>
                  <a:pt x="72" y="34"/>
                </a:cubicBezTo>
                <a:cubicBezTo>
                  <a:pt x="67" y="33"/>
                  <a:pt x="63" y="34"/>
                  <a:pt x="61" y="36"/>
                </a:cubicBezTo>
                <a:cubicBezTo>
                  <a:pt x="62" y="37"/>
                  <a:pt x="63" y="39"/>
                  <a:pt x="64" y="43"/>
                </a:cubicBezTo>
                <a:cubicBezTo>
                  <a:pt x="65" y="43"/>
                  <a:pt x="66" y="43"/>
                  <a:pt x="67" y="42"/>
                </a:cubicBezTo>
                <a:cubicBezTo>
                  <a:pt x="68" y="42"/>
                  <a:pt x="69" y="42"/>
                  <a:pt x="69" y="43"/>
                </a:cubicBezTo>
                <a:cubicBezTo>
                  <a:pt x="74" y="47"/>
                  <a:pt x="68" y="54"/>
                  <a:pt x="64" y="58"/>
                </a:cubicBezTo>
                <a:cubicBezTo>
                  <a:pt x="64" y="59"/>
                  <a:pt x="63" y="59"/>
                  <a:pt x="62" y="60"/>
                </a:cubicBezTo>
                <a:cubicBezTo>
                  <a:pt x="62" y="60"/>
                  <a:pt x="63" y="60"/>
                  <a:pt x="63" y="60"/>
                </a:cubicBezTo>
                <a:cubicBezTo>
                  <a:pt x="64" y="61"/>
                  <a:pt x="65" y="62"/>
                  <a:pt x="65" y="64"/>
                </a:cubicBezTo>
                <a:cubicBezTo>
                  <a:pt x="65" y="65"/>
                  <a:pt x="64" y="66"/>
                  <a:pt x="63" y="67"/>
                </a:cubicBezTo>
                <a:cubicBezTo>
                  <a:pt x="61" y="70"/>
                  <a:pt x="59" y="71"/>
                  <a:pt x="58" y="71"/>
                </a:cubicBezTo>
                <a:cubicBezTo>
                  <a:pt x="57" y="78"/>
                  <a:pt x="52" y="82"/>
                  <a:pt x="44" y="82"/>
                </a:cubicBezTo>
                <a:cubicBezTo>
                  <a:pt x="40" y="82"/>
                  <a:pt x="36" y="72"/>
                  <a:pt x="36" y="70"/>
                </a:cubicBezTo>
                <a:cubicBezTo>
                  <a:pt x="36" y="69"/>
                  <a:pt x="37" y="67"/>
                  <a:pt x="37" y="66"/>
                </a:cubicBezTo>
                <a:cubicBezTo>
                  <a:pt x="38" y="65"/>
                  <a:pt x="38" y="65"/>
                  <a:pt x="38" y="64"/>
                </a:cubicBezTo>
                <a:cubicBezTo>
                  <a:pt x="38" y="63"/>
                  <a:pt x="36" y="61"/>
                  <a:pt x="35" y="59"/>
                </a:cubicBezTo>
                <a:cubicBezTo>
                  <a:pt x="34" y="59"/>
                  <a:pt x="34" y="59"/>
                  <a:pt x="34" y="58"/>
                </a:cubicBezTo>
                <a:cubicBezTo>
                  <a:pt x="34" y="56"/>
                  <a:pt x="34" y="55"/>
                  <a:pt x="33" y="55"/>
                </a:cubicBezTo>
                <a:cubicBezTo>
                  <a:pt x="32" y="54"/>
                  <a:pt x="30" y="54"/>
                  <a:pt x="27" y="54"/>
                </a:cubicBezTo>
                <a:cubicBezTo>
                  <a:pt x="26" y="54"/>
                  <a:pt x="25" y="54"/>
                  <a:pt x="24" y="54"/>
                </a:cubicBezTo>
                <a:cubicBezTo>
                  <a:pt x="18" y="54"/>
                  <a:pt x="16" y="47"/>
                  <a:pt x="16" y="44"/>
                </a:cubicBezTo>
                <a:cubicBezTo>
                  <a:pt x="16" y="43"/>
                  <a:pt x="16" y="28"/>
                  <a:pt x="28" y="26"/>
                </a:cubicBezTo>
                <a:cubicBezTo>
                  <a:pt x="33" y="25"/>
                  <a:pt x="36" y="25"/>
                  <a:pt x="38" y="27"/>
                </a:cubicBezTo>
                <a:cubicBezTo>
                  <a:pt x="39" y="28"/>
                  <a:pt x="40" y="28"/>
                  <a:pt x="40" y="29"/>
                </a:cubicBezTo>
                <a:cubicBezTo>
                  <a:pt x="42" y="31"/>
                  <a:pt x="46" y="30"/>
                  <a:pt x="49" y="29"/>
                </a:cubicBezTo>
                <a:cubicBezTo>
                  <a:pt x="50" y="29"/>
                  <a:pt x="51" y="28"/>
                  <a:pt x="52" y="28"/>
                </a:cubicBezTo>
                <a:cubicBezTo>
                  <a:pt x="53" y="25"/>
                  <a:pt x="53" y="22"/>
                  <a:pt x="52" y="20"/>
                </a:cubicBezTo>
                <a:cubicBezTo>
                  <a:pt x="50" y="21"/>
                  <a:pt x="47" y="21"/>
                  <a:pt x="45" y="20"/>
                </a:cubicBezTo>
                <a:cubicBezTo>
                  <a:pt x="43" y="19"/>
                  <a:pt x="42" y="17"/>
                  <a:pt x="42" y="14"/>
                </a:cubicBezTo>
                <a:cubicBezTo>
                  <a:pt x="41" y="8"/>
                  <a:pt x="53" y="4"/>
                  <a:pt x="60" y="2"/>
                </a:cubicBezTo>
                <a:cubicBezTo>
                  <a:pt x="56" y="1"/>
                  <a:pt x="52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4" y="96"/>
                  <a:pt x="96" y="74"/>
                  <a:pt x="96" y="48"/>
                </a:cubicBezTo>
                <a:cubicBezTo>
                  <a:pt x="96" y="36"/>
                  <a:pt x="92" y="25"/>
                  <a:pt x="85" y="17"/>
                </a:cubicBezTo>
                <a:close/>
              </a:path>
            </a:pathLst>
          </a:custGeom>
          <a:solidFill>
            <a:srgbClr val="263C5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A6145DA-DDB0-4641-B2BF-1A1DFCB65935}"/>
              </a:ext>
            </a:extLst>
          </p:cNvPr>
          <p:cNvSpPr/>
          <p:nvPr/>
        </p:nvSpPr>
        <p:spPr>
          <a:xfrm>
            <a:off x="436899" y="3446038"/>
            <a:ext cx="1330492" cy="12457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b="1" dirty="0">
                <a:solidFill>
                  <a:srgbClr val="263C5A"/>
                </a:solidFill>
                <a:ea typeface="Aller Light"/>
                <a:cs typeface="Aller Light"/>
              </a:rPr>
              <a:t>Links</a:t>
            </a:r>
          </a:p>
          <a:p>
            <a:pPr marL="127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u="sng" dirty="0">
                <a:solidFill>
                  <a:srgbClr val="657A98"/>
                </a:solidFill>
                <a:ea typeface="Aller Light"/>
                <a:cs typeface="Aller Light"/>
                <a:hlinkClick r:id="rId3"/>
              </a:rPr>
              <a:t>Roee – Protfolio</a:t>
            </a:r>
            <a:endParaRPr lang="en-US" sz="1050" u="sng" dirty="0">
              <a:solidFill>
                <a:srgbClr val="657A98"/>
              </a:solidFill>
              <a:ea typeface="Aller Light"/>
              <a:cs typeface="Aller Light"/>
            </a:endParaRPr>
          </a:p>
          <a:p>
            <a:pPr marL="12700">
              <a:lnSpc>
                <a:spcPct val="150000"/>
              </a:lnSpc>
              <a:spcBef>
                <a:spcPts val="20"/>
              </a:spcBef>
            </a:pPr>
            <a:r>
              <a:rPr lang="en-US" sz="1050" u="sng" dirty="0">
                <a:solidFill>
                  <a:srgbClr val="657A98"/>
                </a:solidFill>
                <a:ea typeface="Aller Light"/>
                <a:cs typeface="Aller Light"/>
                <a:hlinkClick r:id="rId4"/>
              </a:rPr>
              <a:t>Projects - Overiew </a:t>
            </a:r>
            <a:endParaRPr lang="en-US" sz="1050" u="sng" dirty="0">
              <a:solidFill>
                <a:srgbClr val="657A98"/>
              </a:solidFill>
              <a:ea typeface="Aller Light"/>
              <a:cs typeface="Aller Light"/>
            </a:endParaRPr>
          </a:p>
          <a:p>
            <a:pPr marL="12700">
              <a:lnSpc>
                <a:spcPct val="150000"/>
              </a:lnSpc>
              <a:spcBef>
                <a:spcPts val="20"/>
              </a:spcBef>
            </a:pPr>
            <a:r>
              <a:rPr lang="en-US" sz="1050" u="sng" dirty="0">
                <a:solidFill>
                  <a:srgbClr val="657A98"/>
                </a:solidFill>
                <a:ea typeface="Aller Light"/>
                <a:cs typeface="Aller Light"/>
                <a:hlinkClick r:id="rId3"/>
              </a:rPr>
              <a:t>LinkedIn</a:t>
            </a:r>
            <a:endParaRPr lang="en-US" sz="1050" u="sng" dirty="0">
              <a:solidFill>
                <a:srgbClr val="657A98"/>
              </a:solidFill>
              <a:ea typeface="Aller Light"/>
              <a:cs typeface="Aller Light"/>
            </a:endParaRPr>
          </a:p>
          <a:p>
            <a:pPr marL="12700">
              <a:lnSpc>
                <a:spcPct val="150000"/>
              </a:lnSpc>
              <a:spcBef>
                <a:spcPts val="20"/>
              </a:spcBef>
            </a:pPr>
            <a:r>
              <a:rPr lang="en-US" sz="1050" u="sng" dirty="0">
                <a:solidFill>
                  <a:srgbClr val="657A98"/>
                </a:solidFill>
                <a:ea typeface="Aller Light"/>
                <a:cs typeface="Aller Light"/>
                <a:hlinkClick r:id="rId3"/>
              </a:rPr>
              <a:t>Github</a:t>
            </a:r>
            <a:endParaRPr lang="en-US" sz="1050" u="sng" dirty="0">
              <a:solidFill>
                <a:srgbClr val="657A98"/>
              </a:solidFill>
              <a:ea typeface="Aller Light"/>
              <a:cs typeface="Aller Light"/>
            </a:endParaRP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endParaRPr lang="en-US" sz="1050" u="sng" dirty="0">
              <a:solidFill>
                <a:srgbClr val="657A98"/>
              </a:solidFill>
              <a:ea typeface="Aller Light"/>
              <a:cs typeface="Aller Light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95D840E-F896-40D7-8454-558998AC6BF5}"/>
              </a:ext>
            </a:extLst>
          </p:cNvPr>
          <p:cNvCxnSpPr/>
          <p:nvPr/>
        </p:nvCxnSpPr>
        <p:spPr>
          <a:xfrm>
            <a:off x="436899" y="2625067"/>
            <a:ext cx="133049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51BD25C-5F2F-47C1-B88A-D2F4F1D76BAD}"/>
              </a:ext>
            </a:extLst>
          </p:cNvPr>
          <p:cNvCxnSpPr/>
          <p:nvPr/>
        </p:nvCxnSpPr>
        <p:spPr>
          <a:xfrm>
            <a:off x="436899" y="3263324"/>
            <a:ext cx="133049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876EA5E-44C3-4E17-9731-FD14AC76B8C8}"/>
              </a:ext>
            </a:extLst>
          </p:cNvPr>
          <p:cNvCxnSpPr/>
          <p:nvPr/>
        </p:nvCxnSpPr>
        <p:spPr>
          <a:xfrm>
            <a:off x="389766" y="4611231"/>
            <a:ext cx="133049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D9B108B0-FDAF-41C2-B091-FE28DCA49E7E}"/>
              </a:ext>
            </a:extLst>
          </p:cNvPr>
          <p:cNvSpPr/>
          <p:nvPr/>
        </p:nvSpPr>
        <p:spPr>
          <a:xfrm>
            <a:off x="2092328" y="1314901"/>
            <a:ext cx="3058530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Python Backend Developer at Circles AI - Part Time Job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25C24C2-33FE-4FD8-96D7-4AD9B12A43C3}"/>
              </a:ext>
            </a:extLst>
          </p:cNvPr>
          <p:cNvSpPr/>
          <p:nvPr/>
        </p:nvSpPr>
        <p:spPr>
          <a:xfrm>
            <a:off x="2024158" y="1515147"/>
            <a:ext cx="4799032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• I d</a:t>
            </a:r>
            <a:r>
              <a:rPr lang="en-US" sz="900" dirty="0">
                <a:effectLst/>
              </a:rPr>
              <a:t>eveloped and maintained backend services using Python, TypeScript, JavaScript contributing to the successful launch of Relationship Type Clients repo.</a:t>
            </a:r>
            <a:br>
              <a:rPr lang="en-US" sz="900" dirty="0">
                <a:effectLst/>
              </a:rPr>
            </a:br>
            <a:r>
              <a:rPr lang="en-US" sz="900" dirty="0">
                <a:effectLst/>
              </a:rPr>
              <a:t>• Proficient in database management, specialize in MySQL, </a:t>
            </a:r>
            <a:r>
              <a:rPr lang="en-US" sz="900" dirty="0"/>
              <a:t>o</a:t>
            </a:r>
            <a:r>
              <a:rPr lang="en-US" sz="900" dirty="0">
                <a:effectLst/>
              </a:rPr>
              <a:t>ptimized database queries and data access patterns, resulting improvement in system performance.</a:t>
            </a:r>
          </a:p>
          <a:p>
            <a:r>
              <a:rPr lang="en-US" sz="900" dirty="0"/>
              <a:t>• </a:t>
            </a:r>
            <a:r>
              <a:rPr lang="en-US" sz="900" dirty="0">
                <a:effectLst/>
              </a:rPr>
              <a:t>I have experience implementing </a:t>
            </a:r>
            <a:r>
              <a:rPr lang="en-US" sz="900" dirty="0" err="1">
                <a:effectLst/>
              </a:rPr>
              <a:t>GraphQL</a:t>
            </a:r>
            <a:r>
              <a:rPr lang="en-US" sz="900" dirty="0">
                <a:effectLst/>
              </a:rPr>
              <a:t> to enhance API,</a:t>
            </a:r>
            <a:r>
              <a:rPr lang="en-US" sz="900" dirty="0"/>
              <a:t> c</a:t>
            </a:r>
            <a:r>
              <a:rPr lang="en-US" sz="900" dirty="0">
                <a:effectLst/>
              </a:rPr>
              <a:t>ontribute to success of </a:t>
            </a:r>
            <a:r>
              <a:rPr lang="en-US" sz="900" dirty="0"/>
              <a:t> Startup.</a:t>
            </a:r>
            <a:r>
              <a:rPr lang="en-US" sz="900" dirty="0">
                <a:effectLst/>
              </a:rPr>
              <a:t> 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F48731-F6BA-4B9D-B0E2-B2813F998CF6}"/>
              </a:ext>
            </a:extLst>
          </p:cNvPr>
          <p:cNvSpPr/>
          <p:nvPr/>
        </p:nvSpPr>
        <p:spPr>
          <a:xfrm>
            <a:off x="1976577" y="1084997"/>
            <a:ext cx="2426381" cy="194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98450" indent="-28575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sz="1200" b="1" dirty="0">
                <a:solidFill>
                  <a:srgbClr val="263C5A"/>
                </a:solidFill>
                <a:ea typeface="Aller Light"/>
                <a:cs typeface="Aller Light"/>
              </a:rPr>
              <a:t>2023 Aug - present 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EFDCECC-314C-46E8-8728-962974298382}"/>
              </a:ext>
            </a:extLst>
          </p:cNvPr>
          <p:cNvCxnSpPr>
            <a:cxnSpLocks/>
          </p:cNvCxnSpPr>
          <p:nvPr/>
        </p:nvCxnSpPr>
        <p:spPr>
          <a:xfrm flipV="1">
            <a:off x="2055059" y="1480008"/>
            <a:ext cx="3450195" cy="21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6FDB78E-473C-4E3A-BCC1-8C2C9E45DEC1}"/>
              </a:ext>
            </a:extLst>
          </p:cNvPr>
          <p:cNvSpPr/>
          <p:nvPr/>
        </p:nvSpPr>
        <p:spPr>
          <a:xfrm>
            <a:off x="1998057" y="2484172"/>
            <a:ext cx="2342586" cy="194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98450" indent="-28575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sz="1200" b="1" dirty="0">
                <a:solidFill>
                  <a:srgbClr val="263C5A"/>
                </a:solidFill>
                <a:ea typeface="Aller Light"/>
                <a:cs typeface="Aller Light"/>
              </a:rPr>
              <a:t>2020 Oct – present 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977DBC2-B6E4-4176-B5EF-A5EFFFD55DEE}"/>
              </a:ext>
            </a:extLst>
          </p:cNvPr>
          <p:cNvCxnSpPr>
            <a:cxnSpLocks/>
          </p:cNvCxnSpPr>
          <p:nvPr/>
        </p:nvCxnSpPr>
        <p:spPr>
          <a:xfrm>
            <a:off x="2103187" y="2880921"/>
            <a:ext cx="390042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08F434-B13F-3F82-CCA8-92284B99F941}"/>
              </a:ext>
            </a:extLst>
          </p:cNvPr>
          <p:cNvSpPr/>
          <p:nvPr/>
        </p:nvSpPr>
        <p:spPr>
          <a:xfrm>
            <a:off x="130863" y="4811013"/>
            <a:ext cx="615553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spcBef>
                <a:spcPts val="20"/>
              </a:spcBef>
              <a:spcAft>
                <a:spcPts val="0"/>
              </a:spcAft>
            </a:pPr>
            <a:r>
              <a:rPr lang="en-US" b="1" dirty="0">
                <a:solidFill>
                  <a:srgbClr val="263C5A"/>
                </a:solidFill>
                <a:ea typeface="Aller Light"/>
                <a:cs typeface="Aller Light"/>
              </a:rPr>
              <a:t>Skills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7F0CCE-3C75-56B2-C5EA-1EEFE93C8A42}"/>
              </a:ext>
            </a:extLst>
          </p:cNvPr>
          <p:cNvSpPr/>
          <p:nvPr/>
        </p:nvSpPr>
        <p:spPr>
          <a:xfrm>
            <a:off x="171331" y="5182986"/>
            <a:ext cx="1623773" cy="2585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• Python</a:t>
            </a:r>
          </a:p>
          <a:p>
            <a:pPr marL="12700"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• C and C++</a:t>
            </a:r>
          </a:p>
          <a:p>
            <a:pPr marL="12700"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• Linux</a:t>
            </a:r>
          </a:p>
          <a:p>
            <a:pPr marL="12700">
              <a:spcBef>
                <a:spcPts val="20"/>
              </a:spcBef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• Assembly</a:t>
            </a:r>
          </a:p>
          <a:p>
            <a:pPr marL="12700"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• Verilog </a:t>
            </a:r>
          </a:p>
          <a:p>
            <a:pPr marL="12700"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• System Verilog</a:t>
            </a:r>
          </a:p>
          <a:p>
            <a:pPr marL="12700"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• VHDL</a:t>
            </a:r>
          </a:p>
          <a:p>
            <a:pPr marL="12700"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• HDL </a:t>
            </a:r>
          </a:p>
          <a:p>
            <a:pPr marL="12700"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• </a:t>
            </a:r>
            <a:r>
              <a:rPr lang="en-US" sz="1050" dirty="0" err="1">
                <a:solidFill>
                  <a:srgbClr val="263C5A"/>
                </a:solidFill>
                <a:ea typeface="Aller Light"/>
                <a:cs typeface="Aller Light"/>
              </a:rPr>
              <a:t>ModelSim</a:t>
            </a:r>
            <a:endParaRPr lang="en-US" sz="1050" dirty="0">
              <a:solidFill>
                <a:srgbClr val="263C5A"/>
              </a:solidFill>
              <a:ea typeface="Aller Light"/>
              <a:cs typeface="Aller Light"/>
            </a:endParaRPr>
          </a:p>
          <a:p>
            <a:pPr marL="12700">
              <a:spcBef>
                <a:spcPts val="20"/>
              </a:spcBef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• Quartus</a:t>
            </a:r>
          </a:p>
          <a:p>
            <a:pPr marL="12700"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• TypeScript</a:t>
            </a:r>
          </a:p>
          <a:p>
            <a:pPr marL="12700"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• JavaScript </a:t>
            </a:r>
          </a:p>
          <a:p>
            <a:pPr marL="12700"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• MySQL</a:t>
            </a:r>
          </a:p>
          <a:p>
            <a:pPr marL="12700"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• </a:t>
            </a:r>
            <a:r>
              <a:rPr lang="en-US" sz="1050" dirty="0" err="1">
                <a:solidFill>
                  <a:srgbClr val="263C5A"/>
                </a:solidFill>
                <a:ea typeface="Aller Light"/>
                <a:cs typeface="Aller Light"/>
              </a:rPr>
              <a:t>GraphQL</a:t>
            </a:r>
            <a:endParaRPr lang="en-US" sz="1050" dirty="0">
              <a:solidFill>
                <a:srgbClr val="263C5A"/>
              </a:solidFill>
              <a:ea typeface="Aller Light"/>
              <a:cs typeface="Aller Light"/>
            </a:endParaRPr>
          </a:p>
          <a:p>
            <a:pPr marL="12700"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• Git</a:t>
            </a:r>
          </a:p>
          <a:p>
            <a:pPr marL="12700"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• </a:t>
            </a:r>
            <a:r>
              <a:rPr lang="en-US" sz="1050" dirty="0" err="1">
                <a:solidFill>
                  <a:srgbClr val="263C5A"/>
                </a:solidFill>
                <a:ea typeface="Aller Light"/>
                <a:cs typeface="Aller Light"/>
              </a:rPr>
              <a:t>Github</a:t>
            </a:r>
            <a:endParaRPr lang="en-US" sz="1050" dirty="0">
              <a:solidFill>
                <a:srgbClr val="263C5A"/>
              </a:solidFill>
              <a:ea typeface="Aller Light"/>
              <a:cs typeface="Aller Light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DC5D56-5ABA-38F0-7D7F-9354825D5595}"/>
              </a:ext>
            </a:extLst>
          </p:cNvPr>
          <p:cNvSpPr/>
          <p:nvPr/>
        </p:nvSpPr>
        <p:spPr>
          <a:xfrm>
            <a:off x="132958" y="1142376"/>
            <a:ext cx="87203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spcBef>
                <a:spcPts val="20"/>
              </a:spcBef>
              <a:spcAft>
                <a:spcPts val="0"/>
              </a:spcAft>
            </a:pPr>
            <a:r>
              <a:rPr lang="en-US" b="1" dirty="0">
                <a:solidFill>
                  <a:srgbClr val="263C5A"/>
                </a:solidFill>
                <a:ea typeface="Aller Light"/>
                <a:cs typeface="Aller Light"/>
              </a:rPr>
              <a:t>Contact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B54FD9-943C-EF1C-60A3-CE1DBE59FE69}"/>
              </a:ext>
            </a:extLst>
          </p:cNvPr>
          <p:cNvCxnSpPr/>
          <p:nvPr/>
        </p:nvCxnSpPr>
        <p:spPr>
          <a:xfrm>
            <a:off x="436899" y="2097136"/>
            <a:ext cx="133049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D88051D-7CBF-0656-AE65-F5C3AC541F01}"/>
              </a:ext>
            </a:extLst>
          </p:cNvPr>
          <p:cNvSpPr/>
          <p:nvPr/>
        </p:nvSpPr>
        <p:spPr>
          <a:xfrm>
            <a:off x="2008992" y="2257349"/>
            <a:ext cx="1003480" cy="226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263C5A"/>
                </a:solidFill>
                <a:ea typeface="Aller Light"/>
                <a:cs typeface="Aller Light"/>
              </a:rPr>
              <a:t>Education</a:t>
            </a:r>
            <a:endParaRPr lang="en-US" sz="1600" b="1" dirty="0">
              <a:solidFill>
                <a:srgbClr val="263C5A"/>
              </a:solidFill>
              <a:ea typeface="Aller Light"/>
              <a:cs typeface="Aller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CFE83-DE25-2100-F179-71C32A515E01}"/>
              </a:ext>
            </a:extLst>
          </p:cNvPr>
          <p:cNvSpPr/>
          <p:nvPr/>
        </p:nvSpPr>
        <p:spPr>
          <a:xfrm>
            <a:off x="169651" y="8242191"/>
            <a:ext cx="1623773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• Hebrew: Native</a:t>
            </a:r>
          </a:p>
          <a:p>
            <a:pPr marL="12700">
              <a:spcBef>
                <a:spcPts val="20"/>
              </a:spcBef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• English: Fluent</a:t>
            </a:r>
          </a:p>
          <a:p>
            <a:pPr marL="12700">
              <a:spcBef>
                <a:spcPts val="20"/>
              </a:spcBef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• French: Proficient</a:t>
            </a:r>
          </a:p>
          <a:p>
            <a:pPr marL="12700">
              <a:spcBef>
                <a:spcPts val="20"/>
              </a:spcBef>
              <a:spcAft>
                <a:spcPts val="0"/>
              </a:spcAft>
            </a:pPr>
            <a:endParaRPr lang="en-US" sz="1050" dirty="0">
              <a:solidFill>
                <a:srgbClr val="263C5A"/>
              </a:solidFill>
              <a:ea typeface="Aller Light"/>
              <a:cs typeface="Aller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7D9951-B8DE-A950-F9DE-4C85A4FE1C1F}"/>
              </a:ext>
            </a:extLst>
          </p:cNvPr>
          <p:cNvSpPr/>
          <p:nvPr/>
        </p:nvSpPr>
        <p:spPr>
          <a:xfrm>
            <a:off x="154682" y="7847372"/>
            <a:ext cx="1102866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spcBef>
                <a:spcPts val="20"/>
              </a:spcBef>
              <a:spcAft>
                <a:spcPts val="0"/>
              </a:spcAft>
            </a:pPr>
            <a:r>
              <a:rPr lang="en-US" b="1" dirty="0">
                <a:solidFill>
                  <a:srgbClr val="263C5A"/>
                </a:solidFill>
                <a:ea typeface="Aller Light"/>
                <a:cs typeface="Aller Light"/>
              </a:rPr>
              <a:t>Language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B46AA2-1381-1D9F-1CF2-019BBF231F43}"/>
              </a:ext>
            </a:extLst>
          </p:cNvPr>
          <p:cNvSpPr/>
          <p:nvPr/>
        </p:nvSpPr>
        <p:spPr>
          <a:xfrm>
            <a:off x="2090491" y="2712023"/>
            <a:ext cx="3417602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B.Sc. Computer Engineering, Ben Gurion University, GPA 80.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B985FD-E054-327C-B3FA-C844614D6E81}"/>
              </a:ext>
            </a:extLst>
          </p:cNvPr>
          <p:cNvSpPr/>
          <p:nvPr/>
        </p:nvSpPr>
        <p:spPr>
          <a:xfrm>
            <a:off x="2072316" y="3140339"/>
            <a:ext cx="4735255" cy="2492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effectLst/>
              </a:rPr>
              <a:t>• Digital Design and </a:t>
            </a:r>
            <a:r>
              <a:rPr lang="en-US" sz="900">
                <a:solidFill>
                  <a:srgbClr val="000000"/>
                </a:solidFill>
                <a:effectLst/>
              </a:rPr>
              <a:t>Logic – Fron</a:t>
            </a:r>
            <a:r>
              <a:rPr lang="en-US" sz="900">
                <a:solidFill>
                  <a:srgbClr val="000000"/>
                </a:solidFill>
              </a:rPr>
              <a:t>t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900">
                <a:solidFill>
                  <a:srgbClr val="000000"/>
                </a:solidFill>
                <a:effectLst/>
              </a:rPr>
              <a:t>End </a:t>
            </a:r>
            <a:r>
              <a:rPr lang="en-US" sz="900" dirty="0">
                <a:solidFill>
                  <a:srgbClr val="000000"/>
                </a:solidFill>
                <a:effectLst/>
              </a:rPr>
              <a:t>processes in chip design, covering hardware design in Verilog, using HDL and </a:t>
            </a:r>
            <a:r>
              <a:rPr lang="en-US" sz="900" dirty="0" err="1">
                <a:solidFill>
                  <a:srgbClr val="000000"/>
                </a:solidFill>
                <a:effectLst/>
              </a:rPr>
              <a:t>Modelsim</a:t>
            </a:r>
            <a:r>
              <a:rPr lang="en-US" sz="900" dirty="0">
                <a:solidFill>
                  <a:srgbClr val="000000"/>
                </a:solidFill>
              </a:rPr>
              <a:t>, </a:t>
            </a:r>
            <a:r>
              <a:rPr lang="en-US" sz="900" dirty="0">
                <a:solidFill>
                  <a:srgbClr val="000000"/>
                </a:solidFill>
                <a:effectLst/>
              </a:rPr>
              <a:t>verification in </a:t>
            </a:r>
            <a:r>
              <a:rPr lang="en-US" sz="900" dirty="0" err="1">
                <a:solidFill>
                  <a:srgbClr val="000000"/>
                </a:solidFill>
                <a:effectLst/>
              </a:rPr>
              <a:t>SystemVerilog</a:t>
            </a:r>
            <a:r>
              <a:rPr lang="en-US" sz="900" dirty="0">
                <a:solidFill>
                  <a:srgbClr val="000000"/>
                </a:solidFill>
              </a:rPr>
              <a:t>. </a:t>
            </a:r>
            <a:r>
              <a:rPr lang="en-US" sz="900" dirty="0">
                <a:solidFill>
                  <a:srgbClr val="000000"/>
                </a:solidFill>
                <a:effectLst/>
              </a:rPr>
              <a:t>Grade: not given yet</a:t>
            </a:r>
          </a:p>
          <a:p>
            <a:endParaRPr lang="en-US" sz="900" dirty="0">
              <a:solidFill>
                <a:srgbClr val="000000"/>
              </a:solidFill>
            </a:endParaRPr>
          </a:p>
          <a:p>
            <a:r>
              <a:rPr lang="en-US" sz="900" dirty="0">
                <a:solidFill>
                  <a:srgbClr val="000000"/>
                </a:solidFill>
              </a:rPr>
              <a:t>• </a:t>
            </a:r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Structure of Digital Computers - Microprocessor MSP430: DMA, ADC, DAC, Timers, Watchdog, Interrupts, Cache, Memory Management, Virtual Memory, UART. Grade: 88</a:t>
            </a:r>
          </a:p>
          <a:p>
            <a:endParaRPr lang="en-US" sz="9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CPU Architecture &amp; Laboratory design utilizing VHDL and SOC with Intel DE10-standard. Proficient in MIPS and RISC-V processor architectures, specializing in designing pipelined thread processor cores. Understanding of deep learning principles and their application in processor design. Grade: 86</a:t>
            </a:r>
          </a:p>
          <a:p>
            <a:endParaRPr lang="en-US" sz="9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</a:rPr>
              <a:t>• Systems programming : </a:t>
            </a:r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Linux work environment, C/C++ memory management and data storage, develop and test software , top-down design and high-level abstraction, and design patterns.  Grade: 84</a:t>
            </a:r>
          </a:p>
          <a:p>
            <a:endParaRPr lang="en-US" sz="900" dirty="0">
              <a:solidFill>
                <a:srgbClr val="000000"/>
              </a:solidFill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Data Structures &amp; Graph Theory &amp; Algorithm Design: Sorting, BST, linked lists, </a:t>
            </a:r>
            <a:r>
              <a:rPr lang="en-US" sz="9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hashtable</a:t>
            </a:r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applying mathematical models of graphs and network using DFS, Dijkstra etc. Grade: 85</a:t>
            </a:r>
          </a:p>
          <a:p>
            <a:endParaRPr lang="en-US" sz="9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4E082A-5751-6820-7D30-E6FD9BF07EDB}"/>
              </a:ext>
            </a:extLst>
          </p:cNvPr>
          <p:cNvSpPr/>
          <p:nvPr/>
        </p:nvSpPr>
        <p:spPr>
          <a:xfrm>
            <a:off x="2046625" y="2952383"/>
            <a:ext cx="597921" cy="1700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263C5A"/>
                </a:solidFill>
                <a:ea typeface="Aller Light"/>
                <a:cs typeface="Aller Light"/>
              </a:rPr>
              <a:t>Courses:</a:t>
            </a:r>
            <a:endParaRPr lang="en-US" sz="1600" b="1" dirty="0">
              <a:solidFill>
                <a:srgbClr val="263C5A"/>
              </a:solidFill>
              <a:ea typeface="Aller Light"/>
              <a:cs typeface="Aller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8D1D3E-4A80-29C0-400E-571DE72D22A3}"/>
              </a:ext>
            </a:extLst>
          </p:cNvPr>
          <p:cNvSpPr/>
          <p:nvPr/>
        </p:nvSpPr>
        <p:spPr>
          <a:xfrm>
            <a:off x="2051131" y="5527484"/>
            <a:ext cx="589905" cy="1700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263C5A"/>
                </a:solidFill>
                <a:ea typeface="Aller Light"/>
                <a:cs typeface="Aller Light"/>
              </a:rPr>
              <a:t>Projects:</a:t>
            </a:r>
            <a:endParaRPr lang="en-US" sz="1600" b="1" dirty="0">
              <a:solidFill>
                <a:srgbClr val="263C5A"/>
              </a:solidFill>
              <a:ea typeface="Aller Light"/>
              <a:cs typeface="Aller Ligh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64D9E8F-9551-AAB4-81E8-541F35951578}"/>
              </a:ext>
            </a:extLst>
          </p:cNvPr>
          <p:cNvSpPr/>
          <p:nvPr/>
        </p:nvSpPr>
        <p:spPr>
          <a:xfrm>
            <a:off x="2073254" y="5717870"/>
            <a:ext cx="4784746" cy="1523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9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Hardware </a:t>
            </a:r>
            <a:r>
              <a:rPr lang="en-US" sz="9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Acelerator</a:t>
            </a:r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Matrix Multiplication written in Verilog &amp; System Verilog: The Design use a Systolic Array Architecture, which enables highly Parallel and Pipelined computational structure, to achieve high throughput, reduced latency compared to sequential methods.</a:t>
            </a:r>
          </a:p>
          <a:p>
            <a:endParaRPr lang="en-US" sz="9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Light Sources &amp; Objects Detector System – RT Embedded:</a:t>
            </a:r>
          </a:p>
          <a:p>
            <a:r>
              <a:rPr lang="en-US" sz="900" dirty="0">
                <a:solidFill>
                  <a:srgbClr val="191C1F"/>
                </a:solidFill>
                <a:effectLst/>
                <a:latin typeface="Arial" panose="020B0604020202020204" pitchFamily="34" charset="0"/>
              </a:rPr>
              <a:t>PC side at Python &amp; MCU Side at C</a:t>
            </a:r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working with Texas Instruments MSP430 using Servo Motor, ADC12, Ultrasonic sensor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UART, PWM, Timers, GPIO, LCD, DMA.</a:t>
            </a:r>
          </a:p>
          <a:p>
            <a:endParaRPr lang="en-US" sz="9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MIPS based MCU Architecture and Design: Building Single Cycle </a:t>
            </a:r>
            <a:r>
              <a:rPr lang="en-US" sz="9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Mips</a:t>
            </a:r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upgrade to a processor with a Pipeline core become Microcontroller burn to FPGA intel DE-10 using Quartus and </a:t>
            </a:r>
            <a:r>
              <a:rPr lang="en-US" sz="9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Modelsim</a:t>
            </a:r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5988CF-268B-70E4-0651-5DDE3B30B760}"/>
              </a:ext>
            </a:extLst>
          </p:cNvPr>
          <p:cNvSpPr/>
          <p:nvPr/>
        </p:nvSpPr>
        <p:spPr>
          <a:xfrm>
            <a:off x="2016072" y="7265171"/>
            <a:ext cx="2342586" cy="194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98450" indent="-28575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sz="1200" b="1" dirty="0">
                <a:solidFill>
                  <a:srgbClr val="263C5A"/>
                </a:solidFill>
                <a:ea typeface="Aller Light"/>
                <a:cs typeface="Aller Light"/>
              </a:rPr>
              <a:t>2011 - 2016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B2897C2-1DE7-FFB1-3DA2-429BFB1ADB59}"/>
              </a:ext>
            </a:extLst>
          </p:cNvPr>
          <p:cNvCxnSpPr>
            <a:cxnSpLocks/>
          </p:cNvCxnSpPr>
          <p:nvPr/>
        </p:nvCxnSpPr>
        <p:spPr>
          <a:xfrm>
            <a:off x="2103107" y="7623164"/>
            <a:ext cx="390042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9ECF009-DB79-CC08-5B27-DD4B4AD320E0}"/>
              </a:ext>
            </a:extLst>
          </p:cNvPr>
          <p:cNvSpPr/>
          <p:nvPr/>
        </p:nvSpPr>
        <p:spPr>
          <a:xfrm>
            <a:off x="2090411" y="7473122"/>
            <a:ext cx="1622239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Alliance Tel Aviv High School</a:t>
            </a:r>
            <a:endParaRPr lang="en-US" sz="9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E9C63A-F38B-E5C4-F56F-BFE05B651BEF}"/>
              </a:ext>
            </a:extLst>
          </p:cNvPr>
          <p:cNvSpPr/>
          <p:nvPr/>
        </p:nvSpPr>
        <p:spPr>
          <a:xfrm>
            <a:off x="2002620" y="7671152"/>
            <a:ext cx="491727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Participation in a medical Physics program for outstanding students with visit Blinson Hospital.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Engaged in school's volleyball team, instructor in scout movement. GPA 109.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D48E421-6BC6-DAAD-BB81-B842C5A3C52D}"/>
              </a:ext>
            </a:extLst>
          </p:cNvPr>
          <p:cNvSpPr/>
          <p:nvPr/>
        </p:nvSpPr>
        <p:spPr>
          <a:xfrm>
            <a:off x="1986219" y="8234562"/>
            <a:ext cx="2342586" cy="194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98450" indent="-28575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sz="1200" b="1" dirty="0">
                <a:solidFill>
                  <a:srgbClr val="263C5A"/>
                </a:solidFill>
                <a:ea typeface="Aller Light"/>
                <a:cs typeface="Aller Light"/>
              </a:rPr>
              <a:t>2016 – 2019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921441-A772-8FB1-2C2E-CBC2F920C21D}"/>
              </a:ext>
            </a:extLst>
          </p:cNvPr>
          <p:cNvCxnSpPr>
            <a:cxnSpLocks/>
          </p:cNvCxnSpPr>
          <p:nvPr/>
        </p:nvCxnSpPr>
        <p:spPr>
          <a:xfrm>
            <a:off x="2073254" y="8592562"/>
            <a:ext cx="390042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5FC168B-D7DE-6AB6-51C3-18007A27F8AD}"/>
              </a:ext>
            </a:extLst>
          </p:cNvPr>
          <p:cNvSpPr/>
          <p:nvPr/>
        </p:nvSpPr>
        <p:spPr>
          <a:xfrm>
            <a:off x="2081409" y="8444439"/>
            <a:ext cx="2862963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Fighter and Commander in the '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Kfir</a:t>
            </a:r>
            <a:r>
              <a:rPr lang="en-US" sz="9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infantry brigade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4DE5C4A-547A-EC69-AF07-E36C8BD2F3D9}"/>
              </a:ext>
            </a:extLst>
          </p:cNvPr>
          <p:cNvSpPr/>
          <p:nvPr/>
        </p:nvSpPr>
        <p:spPr>
          <a:xfrm>
            <a:off x="2010210" y="8668823"/>
            <a:ext cx="486011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Graduated from the commander's course led a team of 15 soldiers trained them to be fighters.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Complex operations in challenging environments, training commander certificate of excellence.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C9399AE-BB4B-14E8-3F88-03FD6DDF136D}"/>
              </a:ext>
            </a:extLst>
          </p:cNvPr>
          <p:cNvSpPr/>
          <p:nvPr/>
        </p:nvSpPr>
        <p:spPr>
          <a:xfrm>
            <a:off x="2029417" y="7980990"/>
            <a:ext cx="1728856" cy="226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</a:pPr>
            <a:r>
              <a:rPr lang="en-US" sz="1400" b="1" dirty="0">
                <a:solidFill>
                  <a:srgbClr val="263C5A"/>
                </a:solidFill>
                <a:ea typeface="Aller Light"/>
                <a:cs typeface="Aller Light"/>
              </a:rPr>
              <a:t>Military Service</a:t>
            </a:r>
          </a:p>
        </p:txBody>
      </p:sp>
    </p:spTree>
    <p:extLst>
      <p:ext uri="{BB962C8B-B14F-4D97-AF65-F5344CB8AC3E}">
        <p14:creationId xmlns:p14="http://schemas.microsoft.com/office/powerpoint/2010/main" val="106755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898</TotalTime>
  <Words>577</Words>
  <Application>Microsoft Macintosh PowerPoint</Application>
  <PresentationFormat>Letter Paper (8.5x11 in)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Aller Light</vt:lpstr>
      <vt:lpstr>Arial</vt:lpstr>
      <vt:lpstr>Segoe UI</vt:lpstr>
      <vt:lpstr>Wingdings</vt:lpstr>
      <vt:lpstr>Office Theme</vt:lpstr>
      <vt:lpstr>PowerPoint Presentation</vt:lpstr>
    </vt:vector>
  </TitlesOfParts>
  <Manager>You Exec (https://www.youexec.com)</Manager>
  <Company>You Exec (https://www.youexec.com)</Company>
  <LinksUpToDate>false</LinksUpToDate>
  <SharedDoc>false</SharedDoc>
  <HyperlinkBase>https://www.youexec.com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(https://www.youexec.com)</dc:title>
  <dc:subject>You Exec (https://www.youexec.com)</dc:subject>
  <dc:creator>You Exec (https://www.youexec.com)</dc:creator>
  <cp:keywords>You Exec (https://www.youexec.com)</cp:keywords>
  <dc:description>You Exec (https://www.youexec.com)</dc:description>
  <cp:lastModifiedBy>Roee Shahmoon</cp:lastModifiedBy>
  <cp:revision>83</cp:revision>
  <dcterms:created xsi:type="dcterms:W3CDTF">2018-07-20T02:38:09Z</dcterms:created>
  <dcterms:modified xsi:type="dcterms:W3CDTF">2024-04-16T10:18:21Z</dcterms:modified>
  <cp:category>You Exec (https://www.youexec.com)</cp:category>
</cp:coreProperties>
</file>