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67" r:id="rId7"/>
    <p:sldId id="262" r:id="rId8"/>
    <p:sldId id="263" r:id="rId9"/>
    <p:sldId id="264" r:id="rId10"/>
    <p:sldId id="265" r:id="rId11"/>
    <p:sldId id="266" r:id="rId12"/>
    <p:sldId id="259" r:id="rId1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54" d="100"/>
          <a:sy n="54" d="100"/>
        </p:scale>
        <p:origin x="51" y="10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9BA16-B7DC-4FED-BB1F-159C25BA3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13E3F7-2C80-4112-91CF-773AF9FEF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6D9E8-9589-4496-8E17-65DE1B701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A339-43EE-4EB7-B45D-6021C61F1D3C}" type="datetimeFigureOut">
              <a:rPr lang="en-NL" smtClean="0"/>
              <a:t>08/03/2020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7E9E3-E8B1-4FD7-9A10-CAD5F6FC4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04FBE-AB9F-4144-9A51-206C86397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17373-49DC-4FAE-BFF1-8C09711F945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71558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0CCEE-9931-4D71-B3E1-BA6668176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362E1D-C68E-4734-8F26-8C10E1F04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4BBD8-2D12-4FC9-BF19-ED47E0FD9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A339-43EE-4EB7-B45D-6021C61F1D3C}" type="datetimeFigureOut">
              <a:rPr lang="en-NL" smtClean="0"/>
              <a:t>08/03/2020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BC9F5-A9B2-4901-928B-72C7413B7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A5DBB-AEA8-486F-A9E9-001DBFF36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17373-49DC-4FAE-BFF1-8C09711F945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67677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6B38F8-752F-4F20-800C-AEF6635AE6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08BF62-6D7A-4071-AB73-B558637F7D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25F19-2278-4186-8D78-E4E1228FD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A339-43EE-4EB7-B45D-6021C61F1D3C}" type="datetimeFigureOut">
              <a:rPr lang="en-NL" smtClean="0"/>
              <a:t>08/03/2020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2BDE6-4B8C-4C8A-ACE1-A3677C57C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6196B-AF53-4403-98DE-618C5E443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17373-49DC-4FAE-BFF1-8C09711F945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96098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565C-F78B-4B75-BC03-07EDBE273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7937E-D058-48D4-B203-1E500453F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736A6-F78E-4ED7-869F-3B4CD9EC1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A339-43EE-4EB7-B45D-6021C61F1D3C}" type="datetimeFigureOut">
              <a:rPr lang="en-NL" smtClean="0"/>
              <a:t>08/03/2020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B4A3E-F86C-490C-BD82-371ADC762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421CB-16AD-49F9-8DB2-A97CD8102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17373-49DC-4FAE-BFF1-8C09711F945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9144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D2C8C-F3DB-49A3-B583-82EE172D2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BE1D4-E528-4EE8-BBC5-05304909A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02C94-AE86-4219-AFB2-8E587FC1A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A339-43EE-4EB7-B45D-6021C61F1D3C}" type="datetimeFigureOut">
              <a:rPr lang="en-NL" smtClean="0"/>
              <a:t>08/03/2020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890E5-823B-4313-B1F8-497A2CB09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30D0B-36E1-46FF-838F-225E8BEC1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17373-49DC-4FAE-BFF1-8C09711F945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52817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1260A-E62B-4153-A5E9-69ABA6336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8DB81-65FE-464D-9FBB-EF64B96558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E844E3-3C65-4974-8BDC-DF713E54B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038FF-5443-4B64-BA6D-E25F1BA31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A339-43EE-4EB7-B45D-6021C61F1D3C}" type="datetimeFigureOut">
              <a:rPr lang="en-NL" smtClean="0"/>
              <a:t>08/03/2020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FC496D-6A9B-4FA0-A8CB-9AF679B17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0AF2F-E364-4372-B60D-510A85F69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17373-49DC-4FAE-BFF1-8C09711F945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13250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17A13-56C8-4FC8-9770-F0ACD1465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0D3C5-6F24-4E91-8563-07D3FAF98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80DE54-8670-49C2-B228-A09F4D0F0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D0FB53-26F4-4A08-A069-D3B24FD9AD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E0E132-9EC6-451F-8414-92623297AA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685CCD-1A23-4508-88C6-72740C3DB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A339-43EE-4EB7-B45D-6021C61F1D3C}" type="datetimeFigureOut">
              <a:rPr lang="en-NL" smtClean="0"/>
              <a:t>08/03/2020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3D514D-0A44-48B0-9AE3-9781E9E4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DF76A4-338D-49B5-91AA-058611081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17373-49DC-4FAE-BFF1-8C09711F945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12261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2E2F5-B60A-4B05-B777-EB6F43F6F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437866-E6AE-4C0E-8298-73394FE09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A339-43EE-4EB7-B45D-6021C61F1D3C}" type="datetimeFigureOut">
              <a:rPr lang="en-NL" smtClean="0"/>
              <a:t>08/03/2020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30523F-54A6-4ADD-A8EA-9891540E5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E6C1D-84C4-424D-AD78-0C22EE038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17373-49DC-4FAE-BFF1-8C09711F945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00246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75474F-C138-4C11-9FF5-B1B041BE7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A339-43EE-4EB7-B45D-6021C61F1D3C}" type="datetimeFigureOut">
              <a:rPr lang="en-NL" smtClean="0"/>
              <a:t>08/03/2020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3D21EA-8546-47E7-9F8E-70D23093B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BC4A82-722A-419D-9740-E228CE685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17373-49DC-4FAE-BFF1-8C09711F945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80904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0E1F0-4EFB-491D-952E-78C021C52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76F41-06D9-48E6-BE71-296E61B09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8825BA-4D37-4CFC-9288-D806DDEC7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D860C-D27E-46F3-9463-5914B0457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A339-43EE-4EB7-B45D-6021C61F1D3C}" type="datetimeFigureOut">
              <a:rPr lang="en-NL" smtClean="0"/>
              <a:t>08/03/2020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F823B-3BE9-4258-B309-D981138B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B61AB-D452-4324-9CC8-8F33DB3E8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17373-49DC-4FAE-BFF1-8C09711F945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8003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5BA7D-6751-488E-8324-9512A6081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142682-60A8-41F0-B1E1-1241276C2E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1DE20F-BE78-4CA3-81DA-6703278B5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3B8B6-9520-4430-BC31-4BF2E50FC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A339-43EE-4EB7-B45D-6021C61F1D3C}" type="datetimeFigureOut">
              <a:rPr lang="en-NL" smtClean="0"/>
              <a:t>08/03/2020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5EBC55-9D39-4AEA-A503-A67ED66BA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C9543-BC35-4F10-A5CD-982DA8B6A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17373-49DC-4FAE-BFF1-8C09711F945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88509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DC7BE1-085E-4D67-A0E1-1C471923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2F31BC-9371-459C-87F2-ED01ED637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CA4CD-FB91-4957-A054-40990162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EA339-43EE-4EB7-B45D-6021C61F1D3C}" type="datetimeFigureOut">
              <a:rPr lang="en-NL" smtClean="0"/>
              <a:t>08/03/2020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9CB2E-70C9-4128-9320-DD3B1DCE83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DF93B-198C-4448-8B8E-6C43C7D15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17373-49DC-4FAE-BFF1-8C09711F945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15648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49219-1A7D-468A-B8A5-24E141A912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NL" b="1" dirty="0"/>
              <a:t>Cloud Kitchen in City of Toronto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C92071-D2CA-49CF-87C8-102AB59ECF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L" b="1" dirty="0"/>
              <a:t>Coursera IBM Data Science Capstone Project</a:t>
            </a:r>
          </a:p>
          <a:p>
            <a:r>
              <a:rPr lang="en-US" dirty="0"/>
              <a:t>March 2020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705222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2334E-91E4-48C4-82D6-EB7A5449B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1AB4E-55B4-43DF-AF86-64DB11AA8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/>
              <a:t> List </a:t>
            </a:r>
            <a:r>
              <a:rPr lang="en-NL" dirty="0"/>
              <a:t>of </a:t>
            </a:r>
            <a:r>
              <a:rPr lang="en-NL" dirty="0" err="1"/>
              <a:t>neighborhoods</a:t>
            </a:r>
            <a:r>
              <a:rPr lang="en-NL" dirty="0"/>
              <a:t> in Toronto: https://en.wikipedia.org/wiki/List_of_postal_codes_of_Canada:_M </a:t>
            </a:r>
          </a:p>
          <a:p>
            <a:r>
              <a:rPr lang="en-NL" dirty="0"/>
              <a:t> Foursquare Developer Documentation: ​https://developer.foursquare.com/docs</a:t>
            </a:r>
          </a:p>
        </p:txBody>
      </p:sp>
    </p:spTree>
    <p:extLst>
      <p:ext uri="{BB962C8B-B14F-4D97-AF65-F5344CB8AC3E}">
        <p14:creationId xmlns:p14="http://schemas.microsoft.com/office/powerpoint/2010/main" val="2828046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77B66-8B9B-4DBD-BE3F-0819CF421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71CA3-5C62-497A-9AC2-737E233F9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04976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DB073-23CB-4197-9EB6-8F349786B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2769E-4ADC-45DE-935B-CCABA2DA4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65983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9EC67-42F0-4385-AF32-E02F1B0B3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Introduction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005AB-08BB-48C9-910F-0F2E9474B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dirty="0"/>
              <a:t>This is the final capstone project of my IBM Data Science Certified Professional offered by Coursera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NL" dirty="0"/>
              <a:t>A client is interested in setting up cloud kitchen in the city of Toronto. </a:t>
            </a:r>
            <a:endParaRPr lang="en-US" dirty="0"/>
          </a:p>
          <a:p>
            <a:r>
              <a:rPr lang="en-NL" dirty="0"/>
              <a:t>He is looking to leverage his existing business and expand through cloud kitchen. </a:t>
            </a:r>
            <a:endParaRPr lang="en-US" dirty="0"/>
          </a:p>
          <a:p>
            <a:r>
              <a:rPr lang="en-NL" dirty="0"/>
              <a:t>By providing recommendation for a suitable location, the client will be able to ideally build his cloud kitchen to expand his business.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100176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B2A22-28B7-4A3B-9B47-29B1B8DF7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90EBF-3CDA-4D0D-8A2B-471D5FD61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sz="2400" dirty="0"/>
              <a:t>One main data that is used to solve this problem is the location data that is freely offered by </a:t>
            </a:r>
            <a:r>
              <a:rPr lang="en-US" sz="2400" dirty="0" err="1"/>
              <a:t>FourSquare</a:t>
            </a:r>
            <a:r>
              <a:rPr lang="en-US" sz="2400" dirty="0"/>
              <a:t>. </a:t>
            </a:r>
          </a:p>
          <a:p>
            <a:pPr marL="285750" indent="-285750"/>
            <a:endParaRPr lang="en-US" sz="2400" dirty="0"/>
          </a:p>
          <a:p>
            <a:pPr marL="285750" indent="-285750"/>
            <a:r>
              <a:rPr lang="en-US" sz="2400" dirty="0"/>
              <a:t>Other important data that was used in this project are the latitude and longitude values of each cities, data related to Toronto.</a:t>
            </a:r>
          </a:p>
          <a:p>
            <a:pPr marL="285750" indent="-285750"/>
            <a:endParaRPr lang="en-US" sz="2400" dirty="0"/>
          </a:p>
          <a:p>
            <a:pPr marL="285750" indent="-285750"/>
            <a:r>
              <a:rPr lang="en-US" sz="2400" dirty="0"/>
              <a:t>These were the data sources that were used to collect the above-mentioned data:</a:t>
            </a:r>
          </a:p>
          <a:p>
            <a:pPr marL="742950" lvl="1" indent="-285750"/>
            <a:r>
              <a:rPr lang="en-US" dirty="0" err="1"/>
              <a:t>FourSquare</a:t>
            </a:r>
            <a:r>
              <a:rPr lang="en-US" dirty="0"/>
              <a:t> Developer APIs</a:t>
            </a:r>
          </a:p>
          <a:p>
            <a:pPr marL="742950" lvl="1" indent="-285750"/>
            <a:r>
              <a:rPr lang="en-US" dirty="0" err="1"/>
              <a:t>Torronto</a:t>
            </a:r>
            <a:r>
              <a:rPr lang="en-US" dirty="0"/>
              <a:t>, Canada – Wikipedia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884679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31054-18A5-482E-8E1D-60E28A707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Methodology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17935-BA58-4648-BF8C-60004B45A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picture shows the high-level methodology involved in approaching this project: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upcoming slides will talk more in details about each of the steps involved</a:t>
            </a:r>
          </a:p>
          <a:p>
            <a:endParaRPr lang="en-NL" dirty="0"/>
          </a:p>
        </p:txBody>
      </p:sp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391544B9-2F7D-0E4F-9D71-74A455A01003}"/>
              </a:ext>
            </a:extLst>
          </p:cNvPr>
          <p:cNvSpPr/>
          <p:nvPr/>
        </p:nvSpPr>
        <p:spPr>
          <a:xfrm>
            <a:off x="1145556" y="2737299"/>
            <a:ext cx="2096219" cy="1362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Exploratory Analysis of 5 categories</a:t>
            </a:r>
          </a:p>
        </p:txBody>
      </p:sp>
      <p:sp>
        <p:nvSpPr>
          <p:cNvPr id="5" name="Rounded Rectangle 5">
            <a:extLst>
              <a:ext uri="{FF2B5EF4-FFF2-40B4-BE49-F238E27FC236}">
                <a16:creationId xmlns:a16="http://schemas.microsoft.com/office/drawing/2014/main" id="{69AD3DDF-3A2C-8F40-9CFF-C9B29AC8AC9E}"/>
              </a:ext>
            </a:extLst>
          </p:cNvPr>
          <p:cNvSpPr/>
          <p:nvPr/>
        </p:nvSpPr>
        <p:spPr>
          <a:xfrm>
            <a:off x="5047890" y="2757728"/>
            <a:ext cx="2096219" cy="1362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Clustering analysis on specific City</a:t>
            </a:r>
          </a:p>
        </p:txBody>
      </p:sp>
      <p:sp>
        <p:nvSpPr>
          <p:cNvPr id="6" name="Right Arrow 6">
            <a:extLst>
              <a:ext uri="{FF2B5EF4-FFF2-40B4-BE49-F238E27FC236}">
                <a16:creationId xmlns:a16="http://schemas.microsoft.com/office/drawing/2014/main" id="{6A6D4D86-52CC-B34A-ACB6-57686BFEACD7}"/>
              </a:ext>
            </a:extLst>
          </p:cNvPr>
          <p:cNvSpPr/>
          <p:nvPr/>
        </p:nvSpPr>
        <p:spPr>
          <a:xfrm>
            <a:off x="3575333" y="3296881"/>
            <a:ext cx="1095555" cy="293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Rounded Rectangle 7">
            <a:extLst>
              <a:ext uri="{FF2B5EF4-FFF2-40B4-BE49-F238E27FC236}">
                <a16:creationId xmlns:a16="http://schemas.microsoft.com/office/drawing/2014/main" id="{2BA4B56A-BB7D-5146-B915-9A3ED78F81A8}"/>
              </a:ext>
            </a:extLst>
          </p:cNvPr>
          <p:cNvSpPr/>
          <p:nvPr/>
        </p:nvSpPr>
        <p:spPr>
          <a:xfrm>
            <a:off x="8950224" y="2737298"/>
            <a:ext cx="2096219" cy="1362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Plotting the results in a map</a:t>
            </a:r>
          </a:p>
        </p:txBody>
      </p:sp>
      <p:sp>
        <p:nvSpPr>
          <p:cNvPr id="8" name="Right Arrow 8">
            <a:extLst>
              <a:ext uri="{FF2B5EF4-FFF2-40B4-BE49-F238E27FC236}">
                <a16:creationId xmlns:a16="http://schemas.microsoft.com/office/drawing/2014/main" id="{EED3D5C3-B7B1-314C-ABAD-3073C59F7781}"/>
              </a:ext>
            </a:extLst>
          </p:cNvPr>
          <p:cNvSpPr/>
          <p:nvPr/>
        </p:nvSpPr>
        <p:spPr>
          <a:xfrm>
            <a:off x="7521111" y="3296881"/>
            <a:ext cx="1095555" cy="293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06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0D843-0FA8-44B3-9BD3-35F5A64D7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Exploratory Analysis</a:t>
            </a:r>
            <a:br>
              <a:rPr 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3FF35-7770-4FEA-93DF-31A8D0CF8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NL" sz="3100" dirty="0"/>
              <a:t>From Foursquare, I am able to pull the names, categories, latitude and longitude of the venues. With this data, I can also check how many unique categories that I can get from these venues. </a:t>
            </a:r>
            <a:endParaRPr lang="en-US" sz="3100" dirty="0"/>
          </a:p>
          <a:p>
            <a:r>
              <a:rPr lang="en-NL" sz="3100" dirty="0"/>
              <a:t>Then, I </a:t>
            </a:r>
            <a:r>
              <a:rPr lang="en-NL" sz="3100" dirty="0" err="1"/>
              <a:t>analyze</a:t>
            </a:r>
            <a:r>
              <a:rPr lang="en-NL" sz="3100" dirty="0"/>
              <a:t> each </a:t>
            </a:r>
            <a:r>
              <a:rPr lang="en-NL" sz="3100" dirty="0" err="1"/>
              <a:t>neighborhood</a:t>
            </a:r>
            <a:r>
              <a:rPr lang="en-NL" sz="3100" dirty="0"/>
              <a:t> by grouping the rows by </a:t>
            </a:r>
            <a:r>
              <a:rPr lang="en-NL" sz="3100" dirty="0" err="1"/>
              <a:t>neighborhood</a:t>
            </a:r>
            <a:r>
              <a:rPr lang="en-NL" sz="3100" dirty="0"/>
              <a:t> and taking the mean on the frequency of occurrence of each venue category. This is to prepare clustering to be done later. </a:t>
            </a:r>
            <a:endParaRPr lang="en-US" sz="3100" dirty="0"/>
          </a:p>
          <a:p>
            <a:r>
              <a:rPr lang="en-NL" sz="3100" dirty="0"/>
              <a:t>Here, I made a justification to specifically look for “</a:t>
            </a:r>
            <a:r>
              <a:rPr lang="en-US" sz="3100" dirty="0"/>
              <a:t>Middle Eastern</a:t>
            </a:r>
            <a:r>
              <a:rPr lang="en-NL" sz="3100" dirty="0"/>
              <a:t> restaurants”. Previously, when I ran the model, I was looking for “</a:t>
            </a:r>
            <a:r>
              <a:rPr lang="en-US" sz="3100" dirty="0"/>
              <a:t>Iranian</a:t>
            </a:r>
            <a:r>
              <a:rPr lang="en-NL" sz="3100" dirty="0"/>
              <a:t> restaurants” but there are very few results (maybe due to Foursquare categorization) so I looked for the restaurants closest to </a:t>
            </a:r>
            <a:r>
              <a:rPr lang="en-US" sz="3100" dirty="0"/>
              <a:t>Iranian</a:t>
            </a:r>
            <a:r>
              <a:rPr lang="en-NL" sz="3100" dirty="0"/>
              <a:t> cuisine taste (side note: </a:t>
            </a:r>
            <a:r>
              <a:rPr lang="en-US" sz="3100" dirty="0"/>
              <a:t>Iranian</a:t>
            </a:r>
            <a:r>
              <a:rPr lang="en-NL" sz="3100" dirty="0"/>
              <a:t> food and </a:t>
            </a:r>
            <a:r>
              <a:rPr lang="en-US" sz="3100" dirty="0"/>
              <a:t>Middle Eastern</a:t>
            </a:r>
            <a:r>
              <a:rPr lang="en-NL" sz="3100" dirty="0"/>
              <a:t> food are very similar in taste, so my justification is that if there are people who enjoyed </a:t>
            </a:r>
            <a:r>
              <a:rPr lang="en-US" sz="3100" dirty="0"/>
              <a:t>Middle Eastern</a:t>
            </a:r>
            <a:r>
              <a:rPr lang="en-NL" sz="3100" dirty="0"/>
              <a:t> food, they likely are going to enjoy </a:t>
            </a:r>
            <a:r>
              <a:rPr lang="en-US" sz="3100" dirty="0"/>
              <a:t>Iranian</a:t>
            </a:r>
            <a:r>
              <a:rPr lang="en-NL" sz="3100" dirty="0"/>
              <a:t> food too!) </a:t>
            </a:r>
            <a:endParaRPr lang="en-US" sz="3100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730555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96BB4-5DE6-4D40-B4F2-48671FD6D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Exploratory Analysis</a:t>
            </a:r>
            <a:br>
              <a:rPr 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9A969-E73C-4991-ADA5-75410B365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Lastly, I performed the clustering method by using k-means clustering. K-means clustering algorithm identifies k number of centroids, and then allocates every data point to the nearest cluster, while keeping the centroids as small as possible. </a:t>
            </a:r>
            <a:endParaRPr lang="en-US" dirty="0"/>
          </a:p>
          <a:p>
            <a:r>
              <a:rPr lang="en-NL" dirty="0"/>
              <a:t>It is one of the simplest and popular unsupervised machine learning algorithms and it is highly suited for this project as well. </a:t>
            </a:r>
            <a:endParaRPr lang="en-US" dirty="0"/>
          </a:p>
          <a:p>
            <a:r>
              <a:rPr lang="en-NL" dirty="0"/>
              <a:t>I have clustered the neighbourhoods in Toronto into 3 clusters based on their frequency of occurrence for “</a:t>
            </a:r>
            <a:r>
              <a:rPr lang="en-US" dirty="0"/>
              <a:t>Middle Eastern </a:t>
            </a:r>
            <a:r>
              <a:rPr lang="en-NL" dirty="0"/>
              <a:t>food”. </a:t>
            </a:r>
            <a:endParaRPr lang="en-US" dirty="0"/>
          </a:p>
          <a:p>
            <a:r>
              <a:rPr lang="en-NL" dirty="0"/>
              <a:t>Based on the results (the concentration of clusters), I will be able to recommend the ideal location to open the restaurant.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519816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77C24-4447-435E-A6AA-6D1FE562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Results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ED1843-18A4-46EA-80F0-9B676D96837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1836" y="1825625"/>
            <a:ext cx="76083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995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E93BB-CDC5-429D-B925-5909C3C48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E0B80-39E8-41B8-8BFF-E0A1AC7E9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The results from k-means clustering show that we can categorize Toronto neighbourhoods into 3 clusters based on how many </a:t>
            </a:r>
            <a:r>
              <a:rPr lang="en-US" dirty="0"/>
              <a:t>Middle Eastern </a:t>
            </a:r>
            <a:r>
              <a:rPr lang="en-NL" dirty="0"/>
              <a:t>restaurants are in each neighbourhood: </a:t>
            </a:r>
            <a:endParaRPr lang="en-US" dirty="0"/>
          </a:p>
          <a:p>
            <a:pPr lvl="1"/>
            <a:r>
              <a:rPr lang="en-NL" dirty="0"/>
              <a:t>Cluster 0: </a:t>
            </a:r>
            <a:r>
              <a:rPr lang="en-NL" dirty="0" err="1"/>
              <a:t>Neighborhoods</a:t>
            </a:r>
            <a:r>
              <a:rPr lang="en-NL" dirty="0"/>
              <a:t> with little or no </a:t>
            </a:r>
            <a:r>
              <a:rPr lang="en-US" dirty="0"/>
              <a:t>Middle Eastern </a:t>
            </a:r>
            <a:r>
              <a:rPr lang="en-NL" dirty="0"/>
              <a:t>restaurants  </a:t>
            </a:r>
            <a:endParaRPr lang="en-US" dirty="0"/>
          </a:p>
          <a:p>
            <a:pPr lvl="1"/>
            <a:r>
              <a:rPr lang="en-NL" dirty="0"/>
              <a:t>Cluster </a:t>
            </a:r>
            <a:r>
              <a:rPr lang="en-US" dirty="0"/>
              <a:t>1</a:t>
            </a:r>
            <a:r>
              <a:rPr lang="en-NL" dirty="0"/>
              <a:t>: </a:t>
            </a:r>
            <a:r>
              <a:rPr lang="en-NL" dirty="0" err="1"/>
              <a:t>Neighborhoods</a:t>
            </a:r>
            <a:r>
              <a:rPr lang="en-NL" dirty="0"/>
              <a:t> with </a:t>
            </a:r>
            <a:r>
              <a:rPr lang="en-US" dirty="0"/>
              <a:t>some Middle Eastern </a:t>
            </a:r>
            <a:r>
              <a:rPr lang="en-NL" dirty="0"/>
              <a:t>restaurants </a:t>
            </a:r>
            <a:endParaRPr lang="en-US" dirty="0"/>
          </a:p>
          <a:p>
            <a:pPr lvl="1"/>
            <a:r>
              <a:rPr lang="en-NL" dirty="0"/>
              <a:t>Cluster 2: </a:t>
            </a:r>
            <a:r>
              <a:rPr lang="en-NL" dirty="0" err="1"/>
              <a:t>Neighborhoods</a:t>
            </a:r>
            <a:r>
              <a:rPr lang="en-NL" dirty="0"/>
              <a:t> with high number of </a:t>
            </a:r>
            <a:r>
              <a:rPr lang="en-US" dirty="0"/>
              <a:t>Middle Eastern </a:t>
            </a:r>
            <a:r>
              <a:rPr lang="en-NL" dirty="0"/>
              <a:t>restaurants </a:t>
            </a:r>
            <a:endParaRPr lang="en-US" dirty="0"/>
          </a:p>
          <a:p>
            <a:r>
              <a:rPr lang="en-NL" dirty="0"/>
              <a:t>The results are visualized in the above map with Cluster 0 in red </a:t>
            </a:r>
            <a:r>
              <a:rPr lang="en-NL" dirty="0" err="1"/>
              <a:t>color</a:t>
            </a:r>
            <a:r>
              <a:rPr lang="en-NL" dirty="0"/>
              <a:t>, Cluster 1 in purple </a:t>
            </a:r>
            <a:r>
              <a:rPr lang="en-NL" dirty="0" err="1"/>
              <a:t>color</a:t>
            </a:r>
            <a:r>
              <a:rPr lang="en-NL" dirty="0"/>
              <a:t> and Cluster 2 in light green </a:t>
            </a:r>
            <a:r>
              <a:rPr lang="en-NL" dirty="0" err="1"/>
              <a:t>color</a:t>
            </a:r>
            <a:r>
              <a:rPr lang="en-NL" dirty="0"/>
              <a:t>.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882660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5D1DA-A93E-499F-ABBC-4375D3201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79622-B62D-4717-A8B8-7849F2B55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L" dirty="0"/>
              <a:t>Most of Middle Eastern restaurants are in Cluster 1 and 2 which is around Studio District, Garden District, Central Bay Street areas. </a:t>
            </a:r>
            <a:endParaRPr lang="en-US" dirty="0"/>
          </a:p>
          <a:p>
            <a:r>
              <a:rPr lang="en-NL" dirty="0"/>
              <a:t>The lowest (close to zero) in Cluster 0 areas which are Adelaide, King, Richmond. </a:t>
            </a:r>
            <a:endParaRPr lang="en-US" dirty="0"/>
          </a:p>
          <a:p>
            <a:r>
              <a:rPr lang="en-NL" dirty="0"/>
              <a:t>Also, there are good opportunities to open near Harbourfront East, Toronto Islands, Union Station as the competition seems to be low. </a:t>
            </a:r>
            <a:endParaRPr lang="en-US" dirty="0"/>
          </a:p>
          <a:p>
            <a:r>
              <a:rPr lang="en-NL" dirty="0"/>
              <a:t>Looking at nearby venues, it seems Cluster 0 might be a good location as there are not a lot of Middle Eastern restaurants in these areas. Therefore, this project recommends the client to open an authentic Middle Eastern restaurant in these locations with little to no competition. </a:t>
            </a:r>
          </a:p>
        </p:txBody>
      </p:sp>
    </p:spTree>
    <p:extLst>
      <p:ext uri="{BB962C8B-B14F-4D97-AF65-F5344CB8AC3E}">
        <p14:creationId xmlns:p14="http://schemas.microsoft.com/office/powerpoint/2010/main" val="2175801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738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Cloud Kitchen in City of Toronto</vt:lpstr>
      <vt:lpstr>Introduction</vt:lpstr>
      <vt:lpstr>Data</vt:lpstr>
      <vt:lpstr>Methodology</vt:lpstr>
      <vt:lpstr>Exploratory Analysis </vt:lpstr>
      <vt:lpstr>Exploratory Analysis </vt:lpstr>
      <vt:lpstr>Results </vt:lpstr>
      <vt:lpstr>Results </vt:lpstr>
      <vt:lpstr>Conclusion </vt:lpstr>
      <vt:lpstr>References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Kitchen in City of Toronto</dc:title>
  <dc:creator>Rohith</dc:creator>
  <cp:lastModifiedBy>Rohith</cp:lastModifiedBy>
  <cp:revision>1</cp:revision>
  <dcterms:created xsi:type="dcterms:W3CDTF">2020-03-08T17:28:50Z</dcterms:created>
  <dcterms:modified xsi:type="dcterms:W3CDTF">2020-03-08T17:38:13Z</dcterms:modified>
</cp:coreProperties>
</file>