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1pPr>
    <a:lvl2pPr marL="0" marR="0" indent="4572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2pPr>
    <a:lvl3pPr marL="0" marR="0" indent="9144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3pPr>
    <a:lvl4pPr marL="0" marR="0" indent="13716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4pPr>
    <a:lvl5pPr marL="0" marR="0" indent="18288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5pPr>
    <a:lvl6pPr marL="0" marR="0" indent="22860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6pPr>
    <a:lvl7pPr marL="0" marR="0" indent="27432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7pPr>
    <a:lvl8pPr marL="0" marR="0" indent="32004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8pPr>
    <a:lvl9pPr marL="0" marR="0" indent="36576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381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381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381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0C768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537F67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rgbClr val="537F67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008728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97492"/>
              <a:satOff val="-3125"/>
              <a:lumOff val="27021"/>
            </a:schemeClr>
          </a:solidFill>
        </a:fill>
      </a:tcStyle>
    </a:wholeTbl>
    <a:band2H>
      <a:tcTxStyle b="def" i="def"/>
      <a:tcStyle>
        <a:tcBdr/>
        <a:fill>
          <a:solidFill>
            <a:srgbClr val="FFFB00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410732"/>
            </a:schemeClr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410732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97492"/>
              <a:satOff val="-3125"/>
              <a:lumOff val="27021"/>
            </a:schemeClr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73702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F9DF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114748"/>
              <a:satOff val="1446"/>
              <a:lumOff val="-8963"/>
            </a:schemeClr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>
                  <a:hueOff val="114748"/>
                  <a:satOff val="1446"/>
                  <a:lumOff val="-896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chemeClr val="accent6">
              <a:satOff val="-21357"/>
              <a:lumOff val="-20662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381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500" y="12268782"/>
            <a:ext cx="21971000" cy="660401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1206500" y="7357839"/>
            <a:ext cx="21971000" cy="2006601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" name="Presentation Title"/>
          <p:cNvSpPr txBox="1"/>
          <p:nvPr>
            <p:ph type="title" hasCustomPrompt="1"/>
          </p:nvPr>
        </p:nvSpPr>
        <p:spPr>
          <a:xfrm>
            <a:off x="1206500" y="2621719"/>
            <a:ext cx="21971000" cy="4648201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109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6000"/>
              </a:spcBef>
              <a:buSzTx/>
              <a:buNone/>
              <a:defRPr sz="5000"/>
            </a:lvl1pPr>
            <a:lvl2pPr marL="0" indent="457200" defTabSz="825500">
              <a:spcBef>
                <a:spcPts val="6000"/>
              </a:spcBef>
              <a:buSzTx/>
              <a:buNone/>
              <a:defRPr sz="5000"/>
            </a:lvl2pPr>
            <a:lvl3pPr marL="0" indent="914400" defTabSz="825500">
              <a:spcBef>
                <a:spcPts val="6000"/>
              </a:spcBef>
              <a:buSzTx/>
              <a:buNone/>
              <a:defRPr sz="5000"/>
            </a:lvl3pPr>
            <a:lvl4pPr marL="0" indent="1371600" defTabSz="825500">
              <a:spcBef>
                <a:spcPts val="6000"/>
              </a:spcBef>
              <a:buSzTx/>
              <a:buNone/>
              <a:defRPr sz="5000"/>
            </a:lvl4pPr>
            <a:lvl5pPr marL="0" indent="1828800" defTabSz="825500">
              <a:spcBef>
                <a:spcPts val="6000"/>
              </a:spcBef>
              <a:buSzTx/>
              <a:buNone/>
              <a:defRPr sz="50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0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191000"/>
            <a:ext cx="21971000" cy="40894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207360"/>
            <a:ext cx="21971000" cy="7351451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128000"/>
            <a:ext cx="21971000" cy="1079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90000"/>
              </a:lnSpc>
              <a:spcBef>
                <a:spcPts val="0"/>
              </a:spcBef>
              <a:buSzTx/>
              <a:buNone/>
              <a:defRPr spc="-55"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Body Level One…"/>
          <p:cNvSpPr txBox="1"/>
          <p:nvPr>
            <p:ph type="body" sz="quarter" idx="1" hasCustomPrompt="1"/>
          </p:nvPr>
        </p:nvSpPr>
        <p:spPr>
          <a:xfrm>
            <a:off x="5194300" y="4165600"/>
            <a:ext cx="13995400" cy="4428667"/>
          </a:xfrm>
          <a:prstGeom prst="rect">
            <a:avLst/>
          </a:prstGeom>
        </p:spPr>
        <p:txBody>
          <a:bodyPr anchor="b"/>
          <a:lstStyle>
            <a:lvl1pPr marL="254000" indent="-2540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1pPr>
            <a:lvl2pPr marL="254000" indent="2032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2pPr>
            <a:lvl3pPr marL="254000" indent="660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3pPr>
            <a:lvl4pPr marL="254000" indent="11176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4pPr>
            <a:lvl5pPr marL="254000" indent="15748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6" name="Attribution"/>
          <p:cNvSpPr txBox="1"/>
          <p:nvPr>
            <p:ph type="body" sz="quarter" idx="21" hasCustomPrompt="1"/>
          </p:nvPr>
        </p:nvSpPr>
        <p:spPr>
          <a:xfrm>
            <a:off x="5456257" y="9559997"/>
            <a:ext cx="13471486" cy="698501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36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Wavy pink and orange architecture against a blue sky"/>
          <p:cNvSpPr/>
          <p:nvPr>
            <p:ph type="pic" sz="quarter" idx="21"/>
          </p:nvPr>
        </p:nvSpPr>
        <p:spPr>
          <a:xfrm>
            <a:off x="7353300" y="3632200"/>
            <a:ext cx="9677400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Low angle view of the corner of a modern building under a clear blue sky"/>
          <p:cNvSpPr/>
          <p:nvPr>
            <p:ph type="pic" sz="quarter" idx="22"/>
          </p:nvPr>
        </p:nvSpPr>
        <p:spPr>
          <a:xfrm>
            <a:off x="14617700" y="3632200"/>
            <a:ext cx="9677400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Low angle view of a stone bridge under a partly cloudy sky"/>
          <p:cNvSpPr/>
          <p:nvPr>
            <p:ph type="pic" sz="quarter" idx="23"/>
          </p:nvPr>
        </p:nvSpPr>
        <p:spPr>
          <a:xfrm>
            <a:off x="61386" y="3632200"/>
            <a:ext cx="9690101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Low angle view of modern, metal building"/>
          <p:cNvSpPr/>
          <p:nvPr>
            <p:ph type="pic" idx="21"/>
          </p:nvPr>
        </p:nvSpPr>
        <p:spPr>
          <a:xfrm>
            <a:off x="-38100" y="-1295400"/>
            <a:ext cx="24447500" cy="1629551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xfrm>
            <a:off x="23558500" y="12483845"/>
            <a:ext cx="361188" cy="40411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eometric gray stone architecture"/>
          <p:cNvSpPr/>
          <p:nvPr>
            <p:ph type="pic" idx="21"/>
          </p:nvPr>
        </p:nvSpPr>
        <p:spPr>
          <a:xfrm>
            <a:off x="0" y="-4381500"/>
            <a:ext cx="24384001" cy="1828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06500" y="12268200"/>
            <a:ext cx="21971000" cy="660400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Presentation Title"/>
          <p:cNvSpPr txBox="1"/>
          <p:nvPr>
            <p:ph type="title" hasCustomPrompt="1"/>
          </p:nvPr>
        </p:nvSpPr>
        <p:spPr>
          <a:xfrm>
            <a:off x="1206500" y="2611945"/>
            <a:ext cx="21971000" cy="4648201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eometric gray stone architecture"/>
          <p:cNvSpPr/>
          <p:nvPr>
            <p:ph type="pic" idx="21"/>
          </p:nvPr>
        </p:nvSpPr>
        <p:spPr>
          <a:xfrm>
            <a:off x="5707496" y="-660400"/>
            <a:ext cx="20053301" cy="150420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3335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1494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Angular stone architecture in light and shadow"/>
          <p:cNvSpPr/>
          <p:nvPr>
            <p:ph type="pic" idx="22"/>
          </p:nvPr>
        </p:nvSpPr>
        <p:spPr>
          <a:xfrm>
            <a:off x="12382500" y="0"/>
            <a:ext cx="21945600" cy="1371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Slide Title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23558500" y="12483845"/>
            <a:ext cx="361188" cy="40411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Slide Title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500" y="3906899"/>
            <a:ext cx="21971004" cy="4648201"/>
          </a:xfrm>
          <a:prstGeom prst="rect">
            <a:avLst/>
          </a:prstGeom>
        </p:spPr>
        <p:txBody>
          <a:bodyPr anchor="ctr"/>
          <a:lstStyle>
            <a:lvl1pPr>
              <a:defRPr spc="-119" sz="12000"/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4B60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635000"/>
            <a:ext cx="21971000" cy="168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60642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23558500" y="12458699"/>
            <a:ext cx="388620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spcBef>
                <a:spcPts val="0"/>
              </a:spcBef>
              <a:defRPr sz="20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1pPr>
      <a:lvl2pPr marL="0" marR="0" indent="4572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2pPr>
      <a:lvl3pPr marL="0" marR="0" indent="9144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3pPr>
      <a:lvl4pPr marL="0" marR="0" indent="13716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4pPr>
      <a:lvl5pPr marL="0" marR="0" indent="18288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5pPr>
      <a:lvl6pPr marL="0" marR="0" indent="22860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6pPr>
      <a:lvl7pPr marL="0" marR="0" indent="27432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7pPr>
      <a:lvl8pPr marL="0" marR="0" indent="32004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8pPr>
      <a:lvl9pPr marL="0" marR="0" indent="36576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9pPr>
    </p:titleStyle>
    <p:bodyStyle>
      <a:lvl1pPr marL="4572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1pPr>
      <a:lvl2pPr marL="9144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2pPr>
      <a:lvl3pPr marL="13716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3pPr>
      <a:lvl4pPr marL="18288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4pPr>
      <a:lvl5pPr marL="22860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5pPr>
      <a:lvl6pPr marL="27432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6pPr>
      <a:lvl7pPr marL="32004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7pPr>
      <a:lvl8pPr marL="36576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8pPr>
      <a:lvl9pPr marL="41148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9pPr>
    </p:bodyStyle>
    <p:other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מציג: רועי דניאל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 rtl="1">
              <a:defRPr/>
            </a:lvl1pPr>
          </a:lstStyle>
          <a:p>
            <a:pPr/>
            <a:r>
              <a:t>מציג: רועי דניאל</a:t>
            </a:r>
          </a:p>
        </p:txBody>
      </p:sp>
      <p:sp>
        <p:nvSpPr>
          <p:cNvPr id="172" name="Advanced C#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Advanced C#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File system watch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File system watcher</a:t>
            </a:r>
          </a:p>
        </p:txBody>
      </p:sp>
      <p:sp>
        <p:nvSpPr>
          <p:cNvPr id="201" name="מחלקה למעקב אחר תיקיות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r" rtl="1">
              <a:defRPr/>
            </a:pPr>
            <a:r>
              <a:t>מחלקה למעקב אחר תיקיות.</a:t>
            </a:r>
          </a:p>
          <a:p>
            <a:pPr algn="r" rtl="1">
              <a:defRPr/>
            </a:pPr>
            <a:r>
              <a:t>מאפשר למפתחים לעקוב אחר שינויים במערכת הקבצים בזמן אמת.</a:t>
            </a:r>
          </a:p>
          <a:p>
            <a:pPr algn="r" rtl="1">
              <a:defRPr/>
            </a:pPr>
            <a:r>
              <a:t>מחלקה חשובה לאפליקציות אשר צריכות מעקב על מערכת הקבצים לצורך סנכרון קבצים, מעקב אחר יומנים וכו׳.</a:t>
            </a:r>
          </a:p>
          <a:p>
            <a:pPr algn="r" rtl="1">
              <a:defRPr/>
            </a:pPr>
            <a:r>
              <a:t>יצירת אובייקט למעקב אחר שינויים (יצירה, מחיקה, שינוי שם, שינוי תוכן ועוד).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נושאים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r" rtl="1">
              <a:defRPr/>
            </a:lvl1pPr>
          </a:lstStyle>
          <a:p>
            <a:pPr/>
            <a:r>
              <a:t>נושאים</a:t>
            </a:r>
          </a:p>
        </p:txBody>
      </p:sp>
      <p:sp>
        <p:nvSpPr>
          <p:cNvPr id="175" name="Extension methods…"/>
          <p:cNvSpPr txBox="1"/>
          <p:nvPr>
            <p:ph type="body" idx="1"/>
          </p:nvPr>
        </p:nvSpPr>
        <p:spPr>
          <a:xfrm>
            <a:off x="1206499" y="2729994"/>
            <a:ext cx="21971001" cy="8256012"/>
          </a:xfrm>
          <a:prstGeom prst="rect">
            <a:avLst/>
          </a:prstGeom>
        </p:spPr>
        <p:txBody>
          <a:bodyPr/>
          <a:lstStyle/>
          <a:p>
            <a:pPr/>
            <a:r>
              <a:t>Extension methods</a:t>
            </a:r>
          </a:p>
          <a:p>
            <a:pPr/>
            <a:r>
              <a:t>Reflection</a:t>
            </a:r>
          </a:p>
          <a:p>
            <a:pPr/>
            <a:r>
              <a:t>Linq</a:t>
            </a:r>
          </a:p>
          <a:p>
            <a:pPr/>
            <a:r>
              <a:t>Linq to xml</a:t>
            </a:r>
          </a:p>
          <a:p>
            <a:pPr/>
            <a:r>
              <a:t>Serialization</a:t>
            </a:r>
          </a:p>
          <a:p>
            <a:pPr/>
            <a:r>
              <a:t>File system watcher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Extension metho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Extension method</a:t>
            </a:r>
          </a:p>
        </p:txBody>
      </p:sp>
      <p:sp>
        <p:nvSpPr>
          <p:cNvPr id="178" name="הוספת שיטות וproperties למחלקות או ממשקים.…"/>
          <p:cNvSpPr txBox="1"/>
          <p:nvPr>
            <p:ph type="body" idx="1"/>
          </p:nvPr>
        </p:nvSpPr>
        <p:spPr>
          <a:xfrm>
            <a:off x="1206500" y="4273342"/>
            <a:ext cx="21971000" cy="8256012"/>
          </a:xfrm>
          <a:prstGeom prst="rect">
            <a:avLst/>
          </a:prstGeom>
        </p:spPr>
        <p:txBody>
          <a:bodyPr/>
          <a:lstStyle/>
          <a:p>
            <a:pPr algn="r" rtl="1">
              <a:defRPr/>
            </a:pPr>
            <a:r>
              <a:t>הוספת שיטות וproperties למחלקות או ממשקים.</a:t>
            </a:r>
          </a:p>
          <a:p>
            <a:pPr algn="r" rtl="1">
              <a:defRPr/>
            </a:pPr>
            <a:r>
              <a:t>ניתן להשתמש ישירות על אובייקט של המחלקה.</a:t>
            </a:r>
          </a:p>
          <a:p>
            <a:pPr algn="r" rtl="1">
              <a:defRPr/>
            </a:pPr>
            <a:r>
              <a:t>הגדרה של שיטה סטטית בתוך מחלקה סטטית.</a:t>
            </a:r>
          </a:p>
          <a:p>
            <a:pPr algn="r" rtl="1">
              <a:defRPr/>
            </a:pPr>
            <a:r>
              <a:t>שינוי קוד קיים ללא סיכון פגיעה במימוש המקורי.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fle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Reflection</a:t>
            </a:r>
          </a:p>
        </p:txBody>
      </p:sp>
      <p:sp>
        <p:nvSpPr>
          <p:cNvPr id="181" name="עבודה עם מחלקות באופן דינמי בזמן ריצה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r" rtl="1">
              <a:defRPr/>
            </a:pPr>
            <a:r>
              <a:t>עבודה עם מחלקות באופן דינמי בזמן ריצה.</a:t>
            </a:r>
          </a:p>
          <a:p>
            <a:pPr algn="r" rtl="1">
              <a:defRPr/>
            </a:pPr>
            <a:r>
              <a:t>נוכל להשתמש בכל מחלקה מתוך חיפוש על בסיס שם או על ידי הטייפ אותו אנחנו בודקים.</a:t>
            </a:r>
          </a:p>
          <a:p>
            <a:pPr algn="r" rtl="1">
              <a:defRPr/>
            </a:pPr>
            <a:r>
              <a:t>נוכל לאפשר קבלת נתונים בצורה דינמית ולהתייחס לכל אובייקט בצורה שונה.</a:t>
            </a:r>
          </a:p>
          <a:p>
            <a:pPr algn="r" rtl="1">
              <a:defRPr/>
            </a:pPr>
            <a:r>
              <a:t>ניתן לקרוא פרוייקט שלם (קבצי DLL) ולקבל את כל המחלקות בהם נוכל להשתמש.</a:t>
            </a:r>
          </a:p>
          <a:p>
            <a:pPr algn="r" rtl="1">
              <a:defRPr/>
            </a:pPr>
            <a:r>
              <a:t>ניתן להשתמש בproperty, שיטות, field.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Linq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Linq</a:t>
            </a:r>
          </a:p>
        </p:txBody>
      </p:sp>
      <p:sp>
        <p:nvSpPr>
          <p:cNvPr id="184" name="סינטקס פשוט לביצוע שאילתות מורכבות על בסיס נתונים.…"/>
          <p:cNvSpPr txBox="1"/>
          <p:nvPr>
            <p:ph type="body" idx="1"/>
          </p:nvPr>
        </p:nvSpPr>
        <p:spPr>
          <a:xfrm>
            <a:off x="1206500" y="3078956"/>
            <a:ext cx="21971001" cy="8256011"/>
          </a:xfrm>
          <a:prstGeom prst="rect">
            <a:avLst/>
          </a:prstGeom>
        </p:spPr>
        <p:txBody>
          <a:bodyPr/>
          <a:lstStyle/>
          <a:p>
            <a:pPr marL="448055" indent="-448055" algn="r" defTabSz="2389572" rtl="1">
              <a:spcBef>
                <a:spcPts val="4600"/>
              </a:spcBef>
              <a:defRPr sz="3920"/>
            </a:pPr>
            <a:r>
              <a:t>סינטקס פשוט לביצוע שאילתות מורכבות על בסיס נתונים.</a:t>
            </a:r>
          </a:p>
          <a:p>
            <a:pPr marL="448055" indent="-448055" algn="r" defTabSz="2389572" rtl="1">
              <a:spcBef>
                <a:spcPts val="4600"/>
              </a:spcBef>
              <a:defRPr sz="3920"/>
            </a:pPr>
            <a:r>
              <a:t>חלק מהשאילתות הקיימות בלינק הינם ״עצלניות״.</a:t>
            </a:r>
          </a:p>
          <a:p>
            <a:pPr marL="448055" indent="-448055" algn="r" defTabSz="2389572" rtl="1">
              <a:spcBef>
                <a:spcPts val="4600"/>
              </a:spcBef>
              <a:defRPr sz="3920"/>
            </a:pPr>
            <a:r>
              <a:t>ניתן לשרשר שאילתות אחת לאחר השנייה.</a:t>
            </a:r>
          </a:p>
          <a:p>
            <a:pPr marL="448055" indent="-448055" algn="r" defTabSz="2389572" rtl="1">
              <a:spcBef>
                <a:spcPts val="4600"/>
              </a:spcBef>
              <a:defRPr sz="3920"/>
            </a:pPr>
            <a:r>
              <a:t>סינטקס של פונקציות ושאילתות (בדומה לSQL).</a:t>
            </a:r>
          </a:p>
          <a:p>
            <a:pPr marL="448055" indent="-448055" algn="r" defTabSz="2389572" rtl="1">
              <a:spcBef>
                <a:spcPts val="4600"/>
              </a:spcBef>
              <a:defRPr sz="3920"/>
            </a:pPr>
            <a:r>
              <a:t>ניתן לבצע שאילתות על כל אובייקט שיורש מהמחלקה IEnumerable.</a:t>
            </a:r>
          </a:p>
          <a:p>
            <a:pPr marL="448055" indent="-448055" algn="r" defTabSz="2389572" rtl="1">
              <a:spcBef>
                <a:spcPts val="4600"/>
              </a:spcBef>
              <a:defRPr sz="3920"/>
            </a:pPr>
            <a:r>
              <a:t>ניתן לבצע שאילתות על בסיסי נתונים כמו Entity Framework, SQL, Mongodb ועוד.</a:t>
            </a:r>
          </a:p>
          <a:p>
            <a:pPr marL="448055" indent="-448055" algn="r" defTabSz="2389572" rtl="1">
              <a:spcBef>
                <a:spcPts val="4600"/>
              </a:spcBef>
              <a:defRPr sz="3920"/>
            </a:pPr>
            <a:r>
              <a:t>שימוש בפונקציות לביצוע שאילתות על בסיסי הנתונים (לרוב שיטות אנונימיות).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Linq שאילתות -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97" sz="9700"/>
            </a:lvl1pPr>
          </a:lstStyle>
          <a:p>
            <a:pPr/>
            <a:r>
              <a:t>Linq שאילתות -</a:t>
            </a:r>
          </a:p>
        </p:txBody>
      </p:sp>
      <p:sp>
        <p:nvSpPr>
          <p:cNvPr id="187" name="שאילתות בסיסיות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r" rtl="1">
              <a:defRPr/>
            </a:pPr>
            <a:r>
              <a:t>שאילתות בסיסיות:</a:t>
            </a:r>
          </a:p>
          <a:p>
            <a:pPr lvl="1" algn="r" rtl="1">
              <a:defRPr/>
            </a:pPr>
            <a:r>
              <a:t>Where</a:t>
            </a:r>
          </a:p>
          <a:p>
            <a:pPr lvl="1" algn="r" rtl="1">
              <a:defRPr/>
            </a:pPr>
            <a:r>
              <a:t>Select, SelectMany</a:t>
            </a:r>
          </a:p>
          <a:p>
            <a:pPr lvl="1" algn="r" rtl="1">
              <a:defRPr/>
            </a:pPr>
            <a:r>
              <a:t>OrderBy, OrderByDescending</a:t>
            </a:r>
          </a:p>
          <a:p>
            <a:pPr lvl="1" algn="r" rtl="1">
              <a:defRPr/>
            </a:pPr>
            <a:r>
              <a:t>GroupBy</a:t>
            </a:r>
          </a:p>
          <a:p>
            <a:pPr lvl="1" algn="r" rtl="1">
              <a:defRPr/>
            </a:pPr>
            <a:r>
              <a:t>Count, Average, Sum.</a:t>
            </a:r>
          </a:p>
        </p:txBody>
      </p:sp>
      <p:pic>
        <p:nvPicPr>
          <p:cNvPr id="188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433" y="2963203"/>
            <a:ext cx="11861801" cy="1092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XML(Extensible Markup Language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89572">
              <a:defRPr spc="-97" sz="9800"/>
            </a:lvl1pPr>
          </a:lstStyle>
          <a:p>
            <a:pPr/>
            <a:r>
              <a:t>XML(Extensible Markup Language)</a:t>
            </a:r>
          </a:p>
        </p:txBody>
      </p:sp>
      <p:sp>
        <p:nvSpPr>
          <p:cNvPr id="191" name="תקן קידוד וייצוג נתונים במחשב.…"/>
          <p:cNvSpPr txBox="1"/>
          <p:nvPr>
            <p:ph type="body" idx="1"/>
          </p:nvPr>
        </p:nvSpPr>
        <p:spPr>
          <a:xfrm>
            <a:off x="1206499" y="2742694"/>
            <a:ext cx="21971001" cy="8256012"/>
          </a:xfrm>
          <a:prstGeom prst="rect">
            <a:avLst/>
          </a:prstGeom>
        </p:spPr>
        <p:txBody>
          <a:bodyPr/>
          <a:lstStyle/>
          <a:p>
            <a:pPr algn="r" rtl="1">
              <a:defRPr/>
            </a:pPr>
            <a:r>
              <a:t>תקן קידוד וייצוג נתונים במחשב.</a:t>
            </a:r>
          </a:p>
          <a:p>
            <a:pPr algn="r" rtl="1">
              <a:defRPr/>
            </a:pPr>
            <a:r>
              <a:t>רכיב מידע בנוי מתגית (tag), תכונות (attributes) ותתי רכיבים.</a:t>
            </a:r>
          </a:p>
          <a:p>
            <a:pPr algn="r" rtl="1">
              <a:defRPr/>
            </a:pPr>
            <a:r>
              <a:t>דוגמה לקובץ XML:</a:t>
            </a:r>
          </a:p>
        </p:txBody>
      </p:sp>
      <p:pic>
        <p:nvPicPr>
          <p:cNvPr id="192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26663" y="5647695"/>
            <a:ext cx="9905829" cy="76037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Linq xm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r" rtl="1">
              <a:defRPr/>
            </a:lvl1pPr>
          </a:lstStyle>
          <a:p>
            <a:pPr/>
            <a:r>
              <a:t>Linq xml</a:t>
            </a:r>
          </a:p>
        </p:txBody>
      </p:sp>
      <p:sp>
        <p:nvSpPr>
          <p:cNvPr id="195" name="ניתן להמיר אובייקט לקובץ XML בעזרת LINQ.…"/>
          <p:cNvSpPr txBox="1"/>
          <p:nvPr>
            <p:ph type="body" idx="1"/>
          </p:nvPr>
        </p:nvSpPr>
        <p:spPr>
          <a:xfrm>
            <a:off x="1206500" y="3769575"/>
            <a:ext cx="21971000" cy="8256012"/>
          </a:xfrm>
          <a:prstGeom prst="rect">
            <a:avLst/>
          </a:prstGeom>
        </p:spPr>
        <p:txBody>
          <a:bodyPr/>
          <a:lstStyle/>
          <a:p>
            <a:pPr algn="r" rtl="1">
              <a:defRPr/>
            </a:pPr>
            <a:r>
              <a:t>ניתן להמיר אובייקט לקובץ XML בעזרת LINQ.</a:t>
            </a:r>
          </a:p>
          <a:p>
            <a:pPr algn="r" rtl="1">
              <a:defRPr/>
            </a:pPr>
            <a:r>
              <a:t>ניתן להפעיל שאילתות לינק על קבצי XML לצורך יצירה, עדכון וביצוע שאילתות לחיפוש.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erializ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Serialization</a:t>
            </a:r>
          </a:p>
        </p:txBody>
      </p:sp>
      <p:sp>
        <p:nvSpPr>
          <p:cNvPr id="198" name="סריאליזציה היא מעבר בין אובייקט מסוג אחד לאחר, לרוב לצורך אחסון במסדי נתונים והעברה של נתונים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r" rtl="1">
              <a:defRPr/>
            </a:pPr>
            <a:r>
              <a:t>סריאליזציה היא מעבר בין אובייקט מסוג אחד לאחר, לרוב לצורך אחסון במסדי נתונים והעברה של נתונים.</a:t>
            </a:r>
          </a:p>
          <a:p>
            <a:pPr algn="r" rtl="1">
              <a:defRPr/>
            </a:pPr>
            <a:r>
              <a:t>לרוב נבצע סריאליזציה לאובייקטים כמו JSON, BSON, XML, String.</a:t>
            </a:r>
          </a:p>
          <a:p>
            <a:pPr algn="r" rtl="1">
              <a:defRPr/>
            </a:pPr>
            <a:r>
              <a:t>בעת יצירת מחלקות נוכל לתת attribute לproperties של המחלקה לצורך ביצוע סריאליזציה נכונה.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7_MinimalistDark">
  <a:themeElements>
    <a:clrScheme name="37_MinimalistDark">
      <a:dk1>
        <a:srgbClr val="4B6079"/>
      </a:dk1>
      <a:lt1>
        <a:srgbClr val="FFFFFF"/>
      </a:lt1>
      <a:dk2>
        <a:srgbClr val="6F6F6F"/>
      </a:dk2>
      <a:lt2>
        <a:srgbClr val="D5D5D5"/>
      </a:lt2>
      <a:accent1>
        <a:srgbClr val="9BAABB"/>
      </a:accent1>
      <a:accent2>
        <a:srgbClr val="4CECD6"/>
      </a:accent2>
      <a:accent3>
        <a:srgbClr val="31FD29"/>
      </a:accent3>
      <a:accent4>
        <a:srgbClr val="FEFB00"/>
      </a:accent4>
      <a:accent5>
        <a:srgbClr val="F8ADB9"/>
      </a:accent5>
      <a:accent6>
        <a:srgbClr val="DE9DFE"/>
      </a:accent6>
      <a:hlink>
        <a:srgbClr val="0000FF"/>
      </a:hlink>
      <a:folHlink>
        <a:srgbClr val="FF00FF"/>
      </a:folHlink>
    </a:clrScheme>
    <a:fontScheme name="37_MinimalistDark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7_Minimalist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chemeClr val="accent1">
                <a:satOff val="5092"/>
                <a:lumOff val="-28652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7_MinimalistDark">
  <a:themeElements>
    <a:clrScheme name="37_MinimalistDark">
      <a:dk1>
        <a:srgbClr val="000000"/>
      </a:dk1>
      <a:lt1>
        <a:srgbClr val="FFFFFF"/>
      </a:lt1>
      <a:dk2>
        <a:srgbClr val="6F6F6F"/>
      </a:dk2>
      <a:lt2>
        <a:srgbClr val="D5D5D5"/>
      </a:lt2>
      <a:accent1>
        <a:srgbClr val="9BAABB"/>
      </a:accent1>
      <a:accent2>
        <a:srgbClr val="4CECD6"/>
      </a:accent2>
      <a:accent3>
        <a:srgbClr val="31FD29"/>
      </a:accent3>
      <a:accent4>
        <a:srgbClr val="FEFB00"/>
      </a:accent4>
      <a:accent5>
        <a:srgbClr val="F8ADB9"/>
      </a:accent5>
      <a:accent6>
        <a:srgbClr val="DE9DFE"/>
      </a:accent6>
      <a:hlink>
        <a:srgbClr val="0000FF"/>
      </a:hlink>
      <a:folHlink>
        <a:srgbClr val="FF00FF"/>
      </a:folHlink>
    </a:clrScheme>
    <a:fontScheme name="37_MinimalistDark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7_Minimalist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chemeClr val="accent1">
                <a:satOff val="5092"/>
                <a:lumOff val="-28652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