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1" r:id="rId1"/>
  </p:sldMasterIdLst>
  <p:notesMasterIdLst>
    <p:notesMasterId r:id="rId25"/>
  </p:notesMasterIdLst>
  <p:sldIdLst>
    <p:sldId id="256" r:id="rId2"/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6" r:id="rId21"/>
    <p:sldId id="286" r:id="rId22"/>
    <p:sldId id="285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27" d="100"/>
          <a:sy n="127" d="100"/>
        </p:scale>
        <p:origin x="1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6499A4-543D-47B5-B1FC-6E579F87AD45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A59FA3-CAF1-42AD-8691-92D26900AA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3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38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7495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00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11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129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207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829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743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236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96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18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079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54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44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34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9FA3-CAF1-42AD-8691-92D26900AA13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81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87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437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73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65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224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952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933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403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31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777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49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54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10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98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875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264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4035-C9CE-48E5-B824-D2446E60E404}" type="datetimeFigureOut">
              <a:rPr lang="he-IL" smtClean="0"/>
              <a:t>ו'/אדר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46FB89-4204-483B-AEE8-DCD467BA9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472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BE89A0-0F93-D10E-C516-ECCBEBA8E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195" y="893182"/>
            <a:ext cx="8515979" cy="1016234"/>
          </a:xfrm>
        </p:spPr>
        <p:txBody>
          <a:bodyPr/>
          <a:lstStyle/>
          <a:p>
            <a:r>
              <a:rPr lang="en-US" sz="9600" b="1" dirty="0">
                <a:solidFill>
                  <a:schemeClr val="accent2"/>
                </a:solidFill>
              </a:rPr>
              <a:t>Exam System</a:t>
            </a:r>
            <a:endParaRPr lang="he-IL" sz="9600" b="1" dirty="0">
              <a:solidFill>
                <a:schemeClr val="accent2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F7AEC81-0A96-210E-C389-35C098B61D83}"/>
              </a:ext>
            </a:extLst>
          </p:cNvPr>
          <p:cNvSpPr txBox="1"/>
          <p:nvPr/>
        </p:nvSpPr>
        <p:spPr>
          <a:xfrm>
            <a:off x="4511709" y="1664037"/>
            <a:ext cx="5031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en-US" sz="2400" b="1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By Roei Atar &amp; Matan Gaida</a:t>
            </a:r>
          </a:p>
          <a:p>
            <a:pPr algn="r" rtl="1">
              <a:spcBef>
                <a:spcPct val="0"/>
              </a:spcBef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he-IL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41B1004-7329-E190-66F4-A58196536458}"/>
              </a:ext>
            </a:extLst>
          </p:cNvPr>
          <p:cNvSpPr txBox="1"/>
          <p:nvPr/>
        </p:nvSpPr>
        <p:spPr>
          <a:xfrm>
            <a:off x="6313636" y="2069772"/>
            <a:ext cx="2431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 rights reserved ©</a:t>
            </a:r>
            <a:endParaRPr lang="he-IL" dirty="0">
              <a:solidFill>
                <a:schemeClr val="tx2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6E26E4B-7547-15D8-1028-5159BAB4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6" y="3650199"/>
            <a:ext cx="4577462" cy="291892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80B5299-A002-04D1-A028-430DF7D3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63" y="2923570"/>
            <a:ext cx="4325397" cy="2828704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39615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688F1E-7C1B-7FDF-0D28-75E4CE8710A6}"/>
              </a:ext>
            </a:extLst>
          </p:cNvPr>
          <p:cNvSpPr txBox="1">
            <a:spLocks/>
          </p:cNvSpPr>
          <p:nvPr/>
        </p:nvSpPr>
        <p:spPr>
          <a:xfrm>
            <a:off x="455723" y="751654"/>
            <a:ext cx="1399953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accent1"/>
                </a:solidFill>
              </a:rPr>
              <a:t>Users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6EB0B8-8712-500E-0DD5-DF63080FE438}"/>
              </a:ext>
            </a:extLst>
          </p:cNvPr>
          <p:cNvSpPr txBox="1">
            <a:spLocks/>
          </p:cNvSpPr>
          <p:nvPr/>
        </p:nvSpPr>
        <p:spPr>
          <a:xfrm>
            <a:off x="455722" y="2835586"/>
            <a:ext cx="1399953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accent3"/>
                </a:solidFill>
              </a:rPr>
              <a:t>Exams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F6BEC2-A9A6-E88D-E569-D0A1DA40F713}"/>
              </a:ext>
            </a:extLst>
          </p:cNvPr>
          <p:cNvSpPr txBox="1">
            <a:spLocks/>
          </p:cNvSpPr>
          <p:nvPr/>
        </p:nvSpPr>
        <p:spPr>
          <a:xfrm>
            <a:off x="455722" y="4453659"/>
            <a:ext cx="179705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Questions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F25D7EC-6F08-9B12-CC85-89A383B4495F}"/>
              </a:ext>
            </a:extLst>
          </p:cNvPr>
          <p:cNvSpPr txBox="1"/>
          <p:nvPr/>
        </p:nvSpPr>
        <p:spPr>
          <a:xfrm>
            <a:off x="0" y="52144"/>
            <a:ext cx="10501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Tables and columns in the database - screenshots</a:t>
            </a:r>
            <a:endParaRPr lang="he-IL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459C0EF-5546-466A-F373-F0DDD644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52" y="1140571"/>
            <a:ext cx="6921238" cy="142954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C5C8C83-4851-F81E-7F7C-1200C261A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52" y="3196816"/>
            <a:ext cx="9068266" cy="9207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2E12CB50-BB9C-8E05-F8F9-C418DFFB9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52" y="4840073"/>
            <a:ext cx="11360734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1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C76C03-FC64-DE84-0952-DD4E6347C725}"/>
              </a:ext>
            </a:extLst>
          </p:cNvPr>
          <p:cNvSpPr txBox="1">
            <a:spLocks/>
          </p:cNvSpPr>
          <p:nvPr/>
        </p:nvSpPr>
        <p:spPr>
          <a:xfrm>
            <a:off x="254002" y="781762"/>
            <a:ext cx="179705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he-IL" sz="2000" b="1" dirty="0">
                <a:ln w="12700">
                  <a:noFill/>
                </a:ln>
                <a:solidFill>
                  <a:schemeClr val="accent4"/>
                </a:solidFill>
              </a:rPr>
              <a:t>OptionAns</a:t>
            </a:r>
            <a:endParaRPr lang="en-US" sz="2000" b="1" dirty="0">
              <a:ln w="12700">
                <a:noFill/>
              </a:ln>
              <a:solidFill>
                <a:schemeClr val="accent4"/>
              </a:solidFill>
            </a:endParaRP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E599774-DC31-2AA2-54D3-86ED847CAE5F}"/>
              </a:ext>
            </a:extLst>
          </p:cNvPr>
          <p:cNvSpPr txBox="1">
            <a:spLocks/>
          </p:cNvSpPr>
          <p:nvPr/>
        </p:nvSpPr>
        <p:spPr>
          <a:xfrm>
            <a:off x="254002" y="3728362"/>
            <a:ext cx="2193926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accent6"/>
                </a:solidFill>
              </a:rPr>
              <a:t>Participations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>
              <a:solidFill>
                <a:schemeClr val="accent6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lvl="1" indent="0" algn="l">
              <a:buFont typeface="Wingdings 3" charset="2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73BA51-E146-727F-90AD-723C637CF953}"/>
              </a:ext>
            </a:extLst>
          </p:cNvPr>
          <p:cNvSpPr txBox="1">
            <a:spLocks/>
          </p:cNvSpPr>
          <p:nvPr/>
        </p:nvSpPr>
        <p:spPr>
          <a:xfrm>
            <a:off x="254002" y="5147502"/>
            <a:ext cx="2193926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Errors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>
              <a:solidFill>
                <a:schemeClr val="accent6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lvl="1" indent="0" algn="l">
              <a:buFont typeface="Wingdings 3" charset="2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F25D7EC-6F08-9B12-CC85-89A383B4495F}"/>
              </a:ext>
            </a:extLst>
          </p:cNvPr>
          <p:cNvSpPr txBox="1"/>
          <p:nvPr/>
        </p:nvSpPr>
        <p:spPr>
          <a:xfrm>
            <a:off x="0" y="52144"/>
            <a:ext cx="10501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Tables and columns in the database - screenshots</a:t>
            </a:r>
            <a:endParaRPr lang="he-IL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AA19C53-D51D-B383-68A2-B56C7580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2" y="1246130"/>
            <a:ext cx="6134415" cy="212100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F81A075-7E17-1970-00E6-17525E017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2" y="4121236"/>
            <a:ext cx="5245370" cy="70488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61D9E2D-2678-505E-BA1D-58E6FA9CC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42" y="5556604"/>
            <a:ext cx="5245370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89" y="0"/>
            <a:ext cx="7045325" cy="627888"/>
          </a:xfrm>
        </p:spPr>
        <p:txBody>
          <a:bodyPr>
            <a:normAutofit/>
          </a:bodyPr>
          <a:lstStyle/>
          <a:p>
            <a:r>
              <a:rPr lang="en-US" sz="3200" b="1" dirty="0"/>
              <a:t>Windows screenshots - Student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D9E1E13-3C0B-37AD-6179-DDFC56C2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41" y="1072558"/>
            <a:ext cx="7283919" cy="471288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7509A37-23EA-F26D-94C5-D45F74EA80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" t="543" r="1294" b="1625"/>
          <a:stretch/>
        </p:blipFill>
        <p:spPr>
          <a:xfrm>
            <a:off x="7417271" y="2565799"/>
            <a:ext cx="4450118" cy="37588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63B1D-4104-6DA2-654C-51E522D483A4}"/>
              </a:ext>
            </a:extLst>
          </p:cNvPr>
          <p:cNvSpPr txBox="1">
            <a:spLocks/>
          </p:cNvSpPr>
          <p:nvPr/>
        </p:nvSpPr>
        <p:spPr>
          <a:xfrm>
            <a:off x="458140" y="680265"/>
            <a:ext cx="2380309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Student Panel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D5912-5708-BAEF-5512-C5DF5F1F4BA9}"/>
              </a:ext>
            </a:extLst>
          </p:cNvPr>
          <p:cNvSpPr txBox="1">
            <a:spLocks/>
          </p:cNvSpPr>
          <p:nvPr/>
        </p:nvSpPr>
        <p:spPr>
          <a:xfrm>
            <a:off x="7951140" y="2180671"/>
            <a:ext cx="2380309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Exam Result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8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333" y="52377"/>
            <a:ext cx="6174887" cy="627888"/>
          </a:xfrm>
        </p:spPr>
        <p:txBody>
          <a:bodyPr>
            <a:normAutofit/>
          </a:bodyPr>
          <a:lstStyle/>
          <a:p>
            <a:r>
              <a:rPr lang="en-US" sz="3200" b="1" dirty="0"/>
              <a:t>Windows screenshots - Student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63B1D-4104-6DA2-654C-51E522D483A4}"/>
              </a:ext>
            </a:extLst>
          </p:cNvPr>
          <p:cNvSpPr txBox="1">
            <a:spLocks/>
          </p:cNvSpPr>
          <p:nvPr/>
        </p:nvSpPr>
        <p:spPr>
          <a:xfrm>
            <a:off x="458140" y="680265"/>
            <a:ext cx="2380309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Exam details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D5912-5708-BAEF-5512-C5DF5F1F4BA9}"/>
              </a:ext>
            </a:extLst>
          </p:cNvPr>
          <p:cNvSpPr txBox="1">
            <a:spLocks/>
          </p:cNvSpPr>
          <p:nvPr/>
        </p:nvSpPr>
        <p:spPr>
          <a:xfrm>
            <a:off x="7951140" y="2180671"/>
            <a:ext cx="2380309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Questions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C66D2FC-AF7B-324A-69AF-56F422B6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9" y="1022214"/>
            <a:ext cx="6987204" cy="378473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DB78EDF-FBB2-8A23-C5D9-BC8D0210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00" y="2645039"/>
            <a:ext cx="5105400" cy="36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2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252" y="14327"/>
            <a:ext cx="6335660" cy="627888"/>
          </a:xfrm>
        </p:spPr>
        <p:txBody>
          <a:bodyPr>
            <a:normAutofit/>
          </a:bodyPr>
          <a:lstStyle/>
          <a:p>
            <a:r>
              <a:rPr lang="en-US" sz="3200" b="1" dirty="0"/>
              <a:t> Windows screenshots - Teacher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63B1D-4104-6DA2-654C-51E522D483A4}"/>
              </a:ext>
            </a:extLst>
          </p:cNvPr>
          <p:cNvSpPr txBox="1">
            <a:spLocks/>
          </p:cNvSpPr>
          <p:nvPr/>
        </p:nvSpPr>
        <p:spPr>
          <a:xfrm>
            <a:off x="458140" y="680265"/>
            <a:ext cx="2380309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Teacher Panel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F63782F-15EE-79A5-59DE-BB26DF20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0" y="1144633"/>
            <a:ext cx="7576896" cy="49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1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66" y="52377"/>
            <a:ext cx="7698084" cy="627888"/>
          </a:xfrm>
        </p:spPr>
        <p:txBody>
          <a:bodyPr>
            <a:normAutofit/>
          </a:bodyPr>
          <a:lstStyle/>
          <a:p>
            <a:r>
              <a:rPr lang="en-US" sz="3200" b="1" dirty="0"/>
              <a:t>Windows screenshots - Teacher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63B1D-4104-6DA2-654C-51E522D483A4}"/>
              </a:ext>
            </a:extLst>
          </p:cNvPr>
          <p:cNvSpPr txBox="1">
            <a:spLocks/>
          </p:cNvSpPr>
          <p:nvPr/>
        </p:nvSpPr>
        <p:spPr>
          <a:xfrm>
            <a:off x="458140" y="680265"/>
            <a:ext cx="321216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Build Exam - details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D5912-5708-BAEF-5512-C5DF5F1F4BA9}"/>
              </a:ext>
            </a:extLst>
          </p:cNvPr>
          <p:cNvSpPr txBox="1">
            <a:spLocks/>
          </p:cNvSpPr>
          <p:nvPr/>
        </p:nvSpPr>
        <p:spPr>
          <a:xfrm>
            <a:off x="7703694" y="2364823"/>
            <a:ext cx="294546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Question list view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4194A12-E843-D13E-789E-C2429059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" y="1062082"/>
            <a:ext cx="6919062" cy="496406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347D263-3F00-20BD-5D99-31AA2F160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874" y="2746640"/>
            <a:ext cx="5300901" cy="38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5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837" y="52377"/>
            <a:ext cx="7371513" cy="627888"/>
          </a:xfrm>
        </p:spPr>
        <p:txBody>
          <a:bodyPr>
            <a:normAutofit/>
          </a:bodyPr>
          <a:lstStyle/>
          <a:p>
            <a:r>
              <a:rPr lang="en-US" sz="3200" b="1" dirty="0"/>
              <a:t>Windows screenshots - Teacher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63B1D-4104-6DA2-654C-51E522D483A4}"/>
              </a:ext>
            </a:extLst>
          </p:cNvPr>
          <p:cNvSpPr txBox="1">
            <a:spLocks/>
          </p:cNvSpPr>
          <p:nvPr/>
        </p:nvSpPr>
        <p:spPr>
          <a:xfrm>
            <a:off x="185090" y="680265"/>
            <a:ext cx="321216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Add Question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FB00E82-1D62-3257-5CD4-5066E2A4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4" y="1144633"/>
            <a:ext cx="7145684" cy="51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22" y="52377"/>
            <a:ext cx="7582528" cy="627888"/>
          </a:xfrm>
        </p:spPr>
        <p:txBody>
          <a:bodyPr>
            <a:normAutofit/>
          </a:bodyPr>
          <a:lstStyle/>
          <a:p>
            <a:r>
              <a:rPr lang="en-US" sz="3200" b="1" dirty="0"/>
              <a:t>Windows screenshots - Teacher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D5912-5708-BAEF-5512-C5DF5F1F4BA9}"/>
              </a:ext>
            </a:extLst>
          </p:cNvPr>
          <p:cNvSpPr txBox="1">
            <a:spLocks/>
          </p:cNvSpPr>
          <p:nvPr/>
        </p:nvSpPr>
        <p:spPr>
          <a:xfrm>
            <a:off x="356744" y="738551"/>
            <a:ext cx="294546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Summery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AFC5DB1-1922-5BB4-13EF-C55EAAFD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8" y="1141366"/>
            <a:ext cx="7105872" cy="512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8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547" y="52377"/>
            <a:ext cx="7431803" cy="627888"/>
          </a:xfrm>
        </p:spPr>
        <p:txBody>
          <a:bodyPr>
            <a:normAutofit/>
          </a:bodyPr>
          <a:lstStyle/>
          <a:p>
            <a:r>
              <a:rPr lang="en-US" sz="3200" b="1" dirty="0"/>
              <a:t>Windows screenshots - Teacher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D5912-5708-BAEF-5512-C5DF5F1F4BA9}"/>
              </a:ext>
            </a:extLst>
          </p:cNvPr>
          <p:cNvSpPr txBox="1">
            <a:spLocks/>
          </p:cNvSpPr>
          <p:nvPr/>
        </p:nvSpPr>
        <p:spPr>
          <a:xfrm>
            <a:off x="356744" y="738551"/>
            <a:ext cx="294546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Statistics Panel 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126EB88-EF80-EA99-7D71-EF575A3C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74" y="1261205"/>
            <a:ext cx="7712317" cy="52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433" y="52377"/>
            <a:ext cx="7039917" cy="627888"/>
          </a:xfrm>
        </p:spPr>
        <p:txBody>
          <a:bodyPr>
            <a:normAutofit/>
          </a:bodyPr>
          <a:lstStyle/>
          <a:p>
            <a:r>
              <a:rPr lang="en-US" sz="3200" b="1" dirty="0"/>
              <a:t>Windows screenshots - Teacher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D5912-5708-BAEF-5512-C5DF5F1F4BA9}"/>
              </a:ext>
            </a:extLst>
          </p:cNvPr>
          <p:cNvSpPr txBox="1">
            <a:spLocks/>
          </p:cNvSpPr>
          <p:nvPr/>
        </p:nvSpPr>
        <p:spPr>
          <a:xfrm>
            <a:off x="356744" y="738551"/>
            <a:ext cx="294546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Statistics Panel 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126EB88-EF80-EA99-7D71-EF575A3C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74" y="1261205"/>
            <a:ext cx="7712317" cy="52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276815-638A-A8F2-D0AD-77D3589C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18" y="505671"/>
            <a:ext cx="2397462" cy="957942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About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0594F7-159A-5224-E583-BB442EA3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18" y="1759356"/>
            <a:ext cx="8596668" cy="3880773"/>
          </a:xfrm>
        </p:spPr>
        <p:txBody>
          <a:bodyPr/>
          <a:lstStyle/>
          <a:p>
            <a:pPr algn="l" rtl="0"/>
            <a:r>
              <a:rPr lang="en-US" dirty="0"/>
              <a:t>This project is about managing a test interface for both teachers and students.</a:t>
            </a:r>
          </a:p>
          <a:p>
            <a:pPr algn="l" rtl="0"/>
            <a:r>
              <a:rPr lang="en-US" dirty="0"/>
              <a:t>For each of the users, the application provides different options with the help of different management screens.</a:t>
            </a:r>
          </a:p>
          <a:p>
            <a:pPr algn="l" rtl="0"/>
            <a:r>
              <a:rPr lang="en-US" dirty="0"/>
              <a:t>The Teacher has the options of creating, saving, editing, updating and deleting tests within a database.</a:t>
            </a:r>
          </a:p>
          <a:p>
            <a:pPr algn="l" rtl="0"/>
            <a:r>
              <a:rPr lang="en-US" dirty="0"/>
              <a:t>In addition, he has the option to see statistical data for the test he has chosen.</a:t>
            </a:r>
          </a:p>
          <a:p>
            <a:pPr algn="l" rtl="0"/>
            <a:r>
              <a:rPr lang="en-US" dirty="0"/>
              <a:t>Student can search and solve an exam And see result of finished exams.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765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225" y="124963"/>
            <a:ext cx="6086475" cy="62788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Main data flow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38F185F1-6B66-FF20-96B6-298CF779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133" y="898378"/>
            <a:ext cx="8903158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35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5" y="55113"/>
            <a:ext cx="8512175" cy="62788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Student &amp; Teacher data flow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42FA3A8-7E97-4DE7-2573-0F1D92143A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443" y="916138"/>
            <a:ext cx="9468337" cy="58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E00595-0C70-31D8-7B32-EB4A67D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" y="182113"/>
            <a:ext cx="6086475" cy="62788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Run Exam data flow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645B29-FB7E-31C0-1054-1384D11A8B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5581" y="287085"/>
            <a:ext cx="6034992" cy="64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AC7D42-0A36-CD93-72BB-C40E37CAB321}"/>
              </a:ext>
            </a:extLst>
          </p:cNvPr>
          <p:cNvSpPr txBox="1">
            <a:spLocks/>
          </p:cNvSpPr>
          <p:nvPr/>
        </p:nvSpPr>
        <p:spPr>
          <a:xfrm>
            <a:off x="1641348" y="2470404"/>
            <a:ext cx="4099052" cy="863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0467906-11C8-A695-2E86-E7F0555BDB4B}"/>
              </a:ext>
            </a:extLst>
          </p:cNvPr>
          <p:cNvSpPr txBox="1"/>
          <p:nvPr/>
        </p:nvSpPr>
        <p:spPr>
          <a:xfrm>
            <a:off x="2625758" y="3333750"/>
            <a:ext cx="6600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en-US" sz="3600" b="1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By Roei Atar &amp; Matan Gaida</a:t>
            </a:r>
          </a:p>
          <a:p>
            <a:pPr algn="r" rtl="1">
              <a:spcBef>
                <a:spcPct val="0"/>
              </a:spcBef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he-IL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0E78F75-473F-0545-59D3-AB6AE252866C}"/>
              </a:ext>
            </a:extLst>
          </p:cNvPr>
          <p:cNvSpPr txBox="1"/>
          <p:nvPr/>
        </p:nvSpPr>
        <p:spPr>
          <a:xfrm>
            <a:off x="4738836" y="3887748"/>
            <a:ext cx="3370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 rights reserved ©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6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276815-638A-A8F2-D0AD-77D3589C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12" y="84708"/>
            <a:ext cx="6908241" cy="606844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General structure</a:t>
            </a:r>
            <a:endParaRPr lang="he-IL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33298-F4E5-BCC1-446C-9A95A6DFF8C9}"/>
              </a:ext>
            </a:extLst>
          </p:cNvPr>
          <p:cNvSpPr txBox="1">
            <a:spLocks/>
          </p:cNvSpPr>
          <p:nvPr/>
        </p:nvSpPr>
        <p:spPr>
          <a:xfrm>
            <a:off x="6141237" y="201667"/>
            <a:ext cx="2858810" cy="5345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3200" b="1" dirty="0"/>
              <a:t>Client Side</a:t>
            </a:r>
            <a:endParaRPr lang="en-US" sz="3200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61F7B-8D74-D551-D6BB-89EFE6728056}"/>
              </a:ext>
            </a:extLst>
          </p:cNvPr>
          <p:cNvSpPr txBox="1">
            <a:spLocks/>
          </p:cNvSpPr>
          <p:nvPr/>
        </p:nvSpPr>
        <p:spPr>
          <a:xfrm>
            <a:off x="404007" y="1190721"/>
            <a:ext cx="1949259" cy="1971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80000"/>
              </a:lnSpc>
            </a:pPr>
            <a:r>
              <a:rPr lang="en-US" b="1" dirty="0"/>
              <a:t>Forms :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BuildExamForm.cs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ExamResultForm.cs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ExamRunForm.cs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StatisticsForm.cs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StudentForm.cs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TeacherForm.cs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342900" lvl="1" indent="-342900" algn="l" rtl="0"/>
            <a:endParaRPr lang="en-US" sz="2300" dirty="0"/>
          </a:p>
          <a:p>
            <a:pPr algn="l"/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ED0203-8E3C-FFF1-8D13-F2B8787CCB29}"/>
              </a:ext>
            </a:extLst>
          </p:cNvPr>
          <p:cNvSpPr txBox="1">
            <a:spLocks/>
          </p:cNvSpPr>
          <p:nvPr/>
        </p:nvSpPr>
        <p:spPr>
          <a:xfrm>
            <a:off x="404006" y="3386468"/>
            <a:ext cx="2179705" cy="1971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1900" b="1" dirty="0"/>
              <a:t>Models :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Error.cs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Exam.cs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OptionAns.cs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Participation.cs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Question.cs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User.cs</a:t>
            </a:r>
            <a:br>
              <a:rPr lang="en-US" sz="1200" dirty="0"/>
            </a:br>
            <a:endParaRPr lang="en-US" sz="2300" dirty="0"/>
          </a:p>
          <a:p>
            <a:pPr algn="l"/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8F014728-E25A-4338-65BD-D62EADAEA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6"/>
          <a:stretch/>
        </p:blipFill>
        <p:spPr>
          <a:xfrm>
            <a:off x="9285748" y="84708"/>
            <a:ext cx="2259537" cy="665598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69F6971-A25D-FC15-3CC4-8D892E065138}"/>
              </a:ext>
            </a:extLst>
          </p:cNvPr>
          <p:cNvSpPr txBox="1">
            <a:spLocks/>
          </p:cNvSpPr>
          <p:nvPr/>
        </p:nvSpPr>
        <p:spPr>
          <a:xfrm>
            <a:off x="3163389" y="1150178"/>
            <a:ext cx="2288196" cy="8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/>
              <a:t>HttpRequestor :</a:t>
            </a:r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MainRequestor.cs</a:t>
            </a:r>
            <a:endParaRPr lang="en-US" sz="1200" dirty="0"/>
          </a:p>
          <a:p>
            <a:pPr marL="0" indent="0" algn="l" rtl="0">
              <a:buNone/>
            </a:pPr>
            <a:endParaRPr lang="en-US" sz="2300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545792F-3A3B-695F-ED5D-78525DA0290F}"/>
              </a:ext>
            </a:extLst>
          </p:cNvPr>
          <p:cNvSpPr txBox="1"/>
          <p:nvPr/>
        </p:nvSpPr>
        <p:spPr>
          <a:xfrm>
            <a:off x="1965920" y="719475"/>
            <a:ext cx="7129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en-US" b="1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Windows form application .NET framework 6.0</a:t>
            </a:r>
            <a:r>
              <a:rPr lang="en-US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US" b="1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2FB240C-8F2E-37E7-8B94-436B0277DE5D}"/>
              </a:ext>
            </a:extLst>
          </p:cNvPr>
          <p:cNvSpPr txBox="1">
            <a:spLocks/>
          </p:cNvSpPr>
          <p:nvPr/>
        </p:nvSpPr>
        <p:spPr>
          <a:xfrm>
            <a:off x="404005" y="5160963"/>
            <a:ext cx="2179705" cy="1812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1800" b="1" dirty="0"/>
              <a:t>FormModels :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ExamFormModel.cs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RunExamFormModel.cs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StudentFormModel.cs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TeacherFormModel.cs</a:t>
            </a:r>
            <a:br>
              <a:rPr lang="en-US" sz="1200" dirty="0"/>
            </a:br>
            <a:endParaRPr lang="en-US" sz="2300" dirty="0"/>
          </a:p>
          <a:p>
            <a:pPr algn="l"/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2FD7BB-1616-2D91-6592-75CE3046E89B}"/>
              </a:ext>
            </a:extLst>
          </p:cNvPr>
          <p:cNvSpPr txBox="1">
            <a:spLocks/>
          </p:cNvSpPr>
          <p:nvPr/>
        </p:nvSpPr>
        <p:spPr>
          <a:xfrm>
            <a:off x="3163389" y="1975779"/>
            <a:ext cx="2288196" cy="200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/>
              <a:t>Helpers :</a:t>
            </a:r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Constants.cs</a:t>
            </a:r>
            <a:endParaRPr lang="en-US" sz="1200" dirty="0"/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Enums.cs</a:t>
            </a:r>
            <a:endParaRPr lang="en-US" sz="1200" dirty="0"/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ExamAvailability.cs</a:t>
            </a:r>
            <a:endParaRPr lang="en-US" sz="1200" dirty="0"/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General.cs</a:t>
            </a:r>
            <a:endParaRPr lang="en-US" sz="1200" dirty="0"/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TimerClass.cs</a:t>
            </a:r>
            <a:endParaRPr lang="en-US" sz="1200" dirty="0"/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endParaRPr lang="en-US" sz="2300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B6AF04-2F0A-DA02-6E75-17F9333AAF42}"/>
              </a:ext>
            </a:extLst>
          </p:cNvPr>
          <p:cNvSpPr txBox="1">
            <a:spLocks/>
          </p:cNvSpPr>
          <p:nvPr/>
        </p:nvSpPr>
        <p:spPr>
          <a:xfrm>
            <a:off x="3163389" y="4055109"/>
            <a:ext cx="2588825" cy="130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/>
              <a:t>UserControls :</a:t>
            </a:r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Login.cs</a:t>
            </a:r>
            <a:endParaRPr lang="en-US" sz="1200" dirty="0"/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Register.cs</a:t>
            </a:r>
            <a:endParaRPr lang="en-US" sz="1200" dirty="0"/>
          </a:p>
          <a:p>
            <a:pPr marL="0" indent="0" algn="l" rtl="0">
              <a:buNone/>
            </a:pPr>
            <a:endParaRPr lang="en-US" sz="2300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08B8CFAC-C50F-B649-82B0-247EA79F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92" y="3301409"/>
            <a:ext cx="2620099" cy="1701209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68517939-95CE-54BF-6435-A9F823808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50" y="4649999"/>
            <a:ext cx="2985281" cy="19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2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276815-638A-A8F2-D0AD-77D3589C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12" y="84708"/>
            <a:ext cx="6908241" cy="606844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General structure</a:t>
            </a:r>
            <a:endParaRPr lang="he-IL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33298-F4E5-BCC1-446C-9A95A6DFF8C9}"/>
              </a:ext>
            </a:extLst>
          </p:cNvPr>
          <p:cNvSpPr txBox="1">
            <a:spLocks/>
          </p:cNvSpPr>
          <p:nvPr/>
        </p:nvSpPr>
        <p:spPr>
          <a:xfrm>
            <a:off x="6141237" y="201667"/>
            <a:ext cx="2858810" cy="5345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3200" b="1" dirty="0"/>
              <a:t>Server Side</a:t>
            </a:r>
            <a:endParaRPr lang="en-US" sz="3200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ED0203-8E3C-FFF1-8D13-F2B8787CCB29}"/>
              </a:ext>
            </a:extLst>
          </p:cNvPr>
          <p:cNvSpPr txBox="1">
            <a:spLocks/>
          </p:cNvSpPr>
          <p:nvPr/>
        </p:nvSpPr>
        <p:spPr>
          <a:xfrm>
            <a:off x="404004" y="1150178"/>
            <a:ext cx="2179705" cy="1971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1900" b="1" dirty="0"/>
              <a:t>Models :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Error.cs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Exam.cs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OptionAns.cs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Participation.cs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Question.cs</a:t>
            </a:r>
            <a:endParaRPr lang="en-US" sz="1200" dirty="0"/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User.cs</a:t>
            </a:r>
            <a:br>
              <a:rPr lang="en-US" sz="1200" dirty="0"/>
            </a:br>
            <a:endParaRPr lang="en-US" sz="2300" dirty="0"/>
          </a:p>
          <a:p>
            <a:pPr algn="l"/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545792F-3A3B-695F-ED5D-78525DA0290F}"/>
              </a:ext>
            </a:extLst>
          </p:cNvPr>
          <p:cNvSpPr txBox="1"/>
          <p:nvPr/>
        </p:nvSpPr>
        <p:spPr>
          <a:xfrm>
            <a:off x="5986942" y="691988"/>
            <a:ext cx="31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en-US" b="1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ASP .NET WEB API SERVER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2FB240C-8F2E-37E7-8B94-436B0277DE5D}"/>
              </a:ext>
            </a:extLst>
          </p:cNvPr>
          <p:cNvSpPr txBox="1">
            <a:spLocks/>
          </p:cNvSpPr>
          <p:nvPr/>
        </p:nvSpPr>
        <p:spPr>
          <a:xfrm>
            <a:off x="396540" y="3008442"/>
            <a:ext cx="2179705" cy="84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1800" b="1" dirty="0"/>
              <a:t>DbModels :</a:t>
            </a:r>
          </a:p>
          <a:p>
            <a:pPr marL="342900" lvl="1" indent="-342900" algn="l" rtl="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200" dirty="0" err="1"/>
              <a:t>AppDbContext.cs</a:t>
            </a:r>
            <a:endParaRPr lang="en-US" sz="1200" dirty="0"/>
          </a:p>
          <a:p>
            <a:pPr algn="l"/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2FD7BB-1616-2D91-6592-75CE3046E89B}"/>
              </a:ext>
            </a:extLst>
          </p:cNvPr>
          <p:cNvSpPr txBox="1">
            <a:spLocks/>
          </p:cNvSpPr>
          <p:nvPr/>
        </p:nvSpPr>
        <p:spPr>
          <a:xfrm>
            <a:off x="3158884" y="1150178"/>
            <a:ext cx="2288196" cy="73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/>
              <a:t>Repositories :</a:t>
            </a:r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SystemRepository.cs</a:t>
            </a:r>
            <a:endParaRPr lang="en-US" sz="1200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B6AF04-2F0A-DA02-6E75-17F9333AAF42}"/>
              </a:ext>
            </a:extLst>
          </p:cNvPr>
          <p:cNvSpPr txBox="1">
            <a:spLocks/>
          </p:cNvSpPr>
          <p:nvPr/>
        </p:nvSpPr>
        <p:spPr>
          <a:xfrm>
            <a:off x="404004" y="3897558"/>
            <a:ext cx="2588825" cy="130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/>
              <a:t>Controllers :</a:t>
            </a:r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ExamsController.cs</a:t>
            </a:r>
            <a:endParaRPr lang="en-US" sz="1200" dirty="0"/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ParticipationsController.cs</a:t>
            </a:r>
            <a:endParaRPr lang="en-US" sz="1200" dirty="0"/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UsersController.cs</a:t>
            </a:r>
            <a:endParaRPr lang="en-US" sz="1200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91D50F0-2DB3-EFF8-8A23-C4E0275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106" y="1010466"/>
            <a:ext cx="2629035" cy="55692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437B0A-01B5-20E3-758F-898D2D6EED04}"/>
              </a:ext>
            </a:extLst>
          </p:cNvPr>
          <p:cNvSpPr txBox="1">
            <a:spLocks/>
          </p:cNvSpPr>
          <p:nvPr/>
        </p:nvSpPr>
        <p:spPr>
          <a:xfrm>
            <a:off x="3158884" y="2057474"/>
            <a:ext cx="2288196" cy="84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/>
              <a:t>Interfaces :</a:t>
            </a:r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 err="1"/>
              <a:t>ISystemRepository.cs</a:t>
            </a:r>
            <a:endParaRPr lang="en-US" sz="1200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CB2977-26B1-3716-1DCA-EA6D2E51E1F7}"/>
              </a:ext>
            </a:extLst>
          </p:cNvPr>
          <p:cNvSpPr txBox="1">
            <a:spLocks/>
          </p:cNvSpPr>
          <p:nvPr/>
        </p:nvSpPr>
        <p:spPr>
          <a:xfrm>
            <a:off x="3158884" y="2907633"/>
            <a:ext cx="2288196" cy="84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/>
              <a:t>Services :</a:t>
            </a:r>
          </a:p>
          <a:p>
            <a:pPr marL="342900" lvl="1" indent="-342900" algn="l" rtl="0">
              <a:buFont typeface="Courier New" panose="02070309020205020404" pitchFamily="49" charset="0"/>
              <a:buChar char="o"/>
            </a:pPr>
            <a:r>
              <a:rPr lang="en-US" sz="1200" dirty="0"/>
              <a:t>MD5Convertor.cs</a:t>
            </a:r>
            <a:endParaRPr lang="en-US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E1C93EBD-1814-1CD1-B511-AE65F42B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892" y="4749662"/>
            <a:ext cx="1627377" cy="1916319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4C30A083-D2C5-A678-5885-E8F0660C3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945" y="4031553"/>
            <a:ext cx="2370249" cy="2015258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1A17FDF5-A6C0-F1CC-21FC-99B64B6B7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798" y="3203210"/>
            <a:ext cx="2370249" cy="18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2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AFE52D0-C5E8-EFC2-7641-65EDA12C1A1D}"/>
              </a:ext>
            </a:extLst>
          </p:cNvPr>
          <p:cNvSpPr txBox="1"/>
          <p:nvPr/>
        </p:nvSpPr>
        <p:spPr>
          <a:xfrm>
            <a:off x="207335" y="49462"/>
            <a:ext cx="11626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Frameworks &amp; </a:t>
            </a:r>
            <a:r>
              <a:rPr lang="en-US" sz="54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Nuget</a:t>
            </a: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Technologies</a:t>
            </a:r>
            <a:endParaRPr lang="he-IL" sz="5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998368C-B77D-4A4C-34A5-3B55251C00B5}"/>
              </a:ext>
            </a:extLst>
          </p:cNvPr>
          <p:cNvSpPr txBox="1"/>
          <p:nvPr/>
        </p:nvSpPr>
        <p:spPr>
          <a:xfrm>
            <a:off x="9603858" y="95538"/>
            <a:ext cx="2683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ogies</a:t>
            </a:r>
            <a:endParaRPr lang="he-IL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CA9DFCA6-6A1A-DA2E-13EB-8CB30A61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83" y="1717820"/>
            <a:ext cx="3219615" cy="615982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BCB3DE8B-E109-0643-92FA-8484D739AD4C}"/>
              </a:ext>
            </a:extLst>
          </p:cNvPr>
          <p:cNvSpPr txBox="1"/>
          <p:nvPr/>
        </p:nvSpPr>
        <p:spPr>
          <a:xfrm>
            <a:off x="1428750" y="1081250"/>
            <a:ext cx="7651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dirty="0"/>
              <a:t>For the client side we used the following Frameworks as required:</a:t>
            </a:r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22989A6-8D5B-2114-4001-34BCC6FB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534" y="3969329"/>
            <a:ext cx="2159111" cy="61598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C36295B-8E89-1025-D31E-AE8F362F7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83" y="4901919"/>
            <a:ext cx="3245017" cy="1549480"/>
          </a:xfrm>
          <a:prstGeom prst="rect">
            <a:avLst/>
          </a:prstGeom>
        </p:spPr>
      </p:pic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B91A0733-1EA5-0541-BAE2-B762DED41FA8}"/>
              </a:ext>
            </a:extLst>
          </p:cNvPr>
          <p:cNvSpPr txBox="1"/>
          <p:nvPr/>
        </p:nvSpPr>
        <p:spPr>
          <a:xfrm>
            <a:off x="1506370" y="2672844"/>
            <a:ext cx="6391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server side we used</a:t>
            </a:r>
          </a:p>
          <a:p>
            <a:r>
              <a:rPr lang="en-US" dirty="0"/>
              <a:t>all necessary NuGet packages for accessing and working with a database</a:t>
            </a:r>
            <a:endParaRPr lang="he-IL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F66D387-3A33-1AA2-B183-63116D943C7D}"/>
              </a:ext>
            </a:extLst>
          </p:cNvPr>
          <p:cNvSpPr txBox="1">
            <a:spLocks/>
          </p:cNvSpPr>
          <p:nvPr/>
        </p:nvSpPr>
        <p:spPr>
          <a:xfrm>
            <a:off x="207335" y="1138482"/>
            <a:ext cx="1419480" cy="42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1800" b="1" dirty="0"/>
              <a:t>Client :</a:t>
            </a:r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253308C-5D69-965E-DADF-0CE2C589B6B3}"/>
              </a:ext>
            </a:extLst>
          </p:cNvPr>
          <p:cNvSpPr txBox="1">
            <a:spLocks/>
          </p:cNvSpPr>
          <p:nvPr/>
        </p:nvSpPr>
        <p:spPr>
          <a:xfrm>
            <a:off x="207335" y="2713951"/>
            <a:ext cx="1419480" cy="42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1800" b="1" dirty="0"/>
              <a:t>Server :</a:t>
            </a:r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6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89F5687-3155-0137-5F3E-6BA48488796D}"/>
              </a:ext>
            </a:extLst>
          </p:cNvPr>
          <p:cNvSpPr txBox="1"/>
          <p:nvPr/>
        </p:nvSpPr>
        <p:spPr>
          <a:xfrm>
            <a:off x="257856" y="83138"/>
            <a:ext cx="11161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List of API functions for accessing server </a:t>
            </a:r>
            <a:endParaRPr lang="he-IL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5740A-8665-1578-8952-144C25AA4790}"/>
              </a:ext>
            </a:extLst>
          </p:cNvPr>
          <p:cNvSpPr txBox="1">
            <a:spLocks/>
          </p:cNvSpPr>
          <p:nvPr/>
        </p:nvSpPr>
        <p:spPr>
          <a:xfrm>
            <a:off x="6520432" y="751873"/>
            <a:ext cx="5531572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3800" b="1" dirty="0">
                <a:ln w="12700">
                  <a:solidFill>
                    <a:schemeClr val="bg1"/>
                  </a:solidFill>
                </a:ln>
              </a:rPr>
              <a:t>SystemRepository functions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B646C66-67ED-0D15-C2FE-33946ACE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4" y="1337348"/>
            <a:ext cx="5330289" cy="205083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18107704-EF0D-78E8-F433-C65C3F19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64" y="3996058"/>
            <a:ext cx="5045164" cy="2501768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A5CFC05C-43BE-7E64-36BC-246FEB4DE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63" y="2078541"/>
            <a:ext cx="5636359" cy="331749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FBC3FE-B043-FB16-DEF2-F1E201A2AB4F}"/>
              </a:ext>
            </a:extLst>
          </p:cNvPr>
          <p:cNvSpPr txBox="1">
            <a:spLocks/>
          </p:cNvSpPr>
          <p:nvPr/>
        </p:nvSpPr>
        <p:spPr>
          <a:xfrm>
            <a:off x="257856" y="878997"/>
            <a:ext cx="1399953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</a:rPr>
              <a:t>Users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C4D785-8F3F-416D-13EB-546BA6BCA241}"/>
              </a:ext>
            </a:extLst>
          </p:cNvPr>
          <p:cNvSpPr txBox="1">
            <a:spLocks/>
          </p:cNvSpPr>
          <p:nvPr/>
        </p:nvSpPr>
        <p:spPr>
          <a:xfrm>
            <a:off x="257855" y="3614345"/>
            <a:ext cx="1399953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</a:rPr>
              <a:t>Exams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3C500B9-8819-4C0E-C787-D67F56059CC0}"/>
              </a:ext>
            </a:extLst>
          </p:cNvPr>
          <p:cNvSpPr txBox="1">
            <a:spLocks/>
          </p:cNvSpPr>
          <p:nvPr/>
        </p:nvSpPr>
        <p:spPr>
          <a:xfrm>
            <a:off x="6096000" y="1620138"/>
            <a:ext cx="2245242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</a:rPr>
              <a:t>Participations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3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89F5687-3155-0137-5F3E-6BA48488796D}"/>
              </a:ext>
            </a:extLst>
          </p:cNvPr>
          <p:cNvSpPr txBox="1"/>
          <p:nvPr/>
        </p:nvSpPr>
        <p:spPr>
          <a:xfrm>
            <a:off x="178111" y="67189"/>
            <a:ext cx="111615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List of API functions for accessing server </a:t>
            </a:r>
            <a:endParaRPr lang="he-IL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5740A-8665-1578-8952-144C25AA4790}"/>
              </a:ext>
            </a:extLst>
          </p:cNvPr>
          <p:cNvSpPr txBox="1">
            <a:spLocks/>
          </p:cNvSpPr>
          <p:nvPr/>
        </p:nvSpPr>
        <p:spPr>
          <a:xfrm>
            <a:off x="8024938" y="207742"/>
            <a:ext cx="5531572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800" b="1" dirty="0">
                <a:ln w="12700">
                  <a:solidFill>
                    <a:schemeClr val="bg1"/>
                  </a:solidFill>
                </a:ln>
              </a:rPr>
              <a:t>Controllers functions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FBC3FE-B043-FB16-DEF2-F1E201A2AB4F}"/>
              </a:ext>
            </a:extLst>
          </p:cNvPr>
          <p:cNvSpPr txBox="1">
            <a:spLocks/>
          </p:cNvSpPr>
          <p:nvPr/>
        </p:nvSpPr>
        <p:spPr>
          <a:xfrm>
            <a:off x="3075484" y="692255"/>
            <a:ext cx="1399953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</a:rPr>
              <a:t>Users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C4D785-8F3F-416D-13EB-546BA6BCA241}"/>
              </a:ext>
            </a:extLst>
          </p:cNvPr>
          <p:cNvSpPr txBox="1">
            <a:spLocks/>
          </p:cNvSpPr>
          <p:nvPr/>
        </p:nvSpPr>
        <p:spPr>
          <a:xfrm>
            <a:off x="185630" y="3135422"/>
            <a:ext cx="1399953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</a:rPr>
              <a:t>Exams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3C500B9-8819-4C0E-C787-D67F56059CC0}"/>
              </a:ext>
            </a:extLst>
          </p:cNvPr>
          <p:cNvSpPr txBox="1">
            <a:spLocks/>
          </p:cNvSpPr>
          <p:nvPr/>
        </p:nvSpPr>
        <p:spPr>
          <a:xfrm>
            <a:off x="7413035" y="2539224"/>
            <a:ext cx="2245242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</a:rPr>
              <a:t>Participations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94E070-B005-59E0-BA31-ECF98E309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56" y="3493923"/>
            <a:ext cx="4860017" cy="310611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D0043A3-2502-DC64-6383-9B249D11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842" y="1066155"/>
            <a:ext cx="4106827" cy="3316889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7B736B7D-134E-26A1-4E43-2A06E39E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132" y="2953415"/>
            <a:ext cx="5163228" cy="37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810ABC0-6197-5D1A-022D-702D973241F6}"/>
              </a:ext>
            </a:extLst>
          </p:cNvPr>
          <p:cNvSpPr txBox="1"/>
          <p:nvPr/>
        </p:nvSpPr>
        <p:spPr>
          <a:xfrm>
            <a:off x="284437" y="87335"/>
            <a:ext cx="7668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Tables definitions in the AppDbContext</a:t>
            </a:r>
            <a:endParaRPr lang="he-IL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1EB8EF9-85B3-08A8-3496-B737DEB17D71}"/>
              </a:ext>
            </a:extLst>
          </p:cNvPr>
          <p:cNvSpPr txBox="1">
            <a:spLocks/>
          </p:cNvSpPr>
          <p:nvPr/>
        </p:nvSpPr>
        <p:spPr>
          <a:xfrm>
            <a:off x="399834" y="3864936"/>
            <a:ext cx="9443720" cy="248801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In addition to these definitions, there is also the definition of the relationships between the tables:</a:t>
            </a:r>
            <a:endParaRPr lang="he-IL" sz="20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one Exam has  -many Questions.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one Question has - many Answers.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one Exam has - many Participations.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one Participation has – many Errors.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endParaRPr lang="en-US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39655AF-1525-AAA8-EB6D-AD5C77B6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38" y="829219"/>
            <a:ext cx="617886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6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05283A1-90B7-88AF-9F73-B80FD9C08073}"/>
              </a:ext>
            </a:extLst>
          </p:cNvPr>
          <p:cNvSpPr txBox="1"/>
          <p:nvPr/>
        </p:nvSpPr>
        <p:spPr>
          <a:xfrm>
            <a:off x="577820" y="872593"/>
            <a:ext cx="706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Tables and columns in the database</a:t>
            </a:r>
            <a:endParaRPr lang="he-IL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23B82BB-C549-E7B6-6A51-39DD90FC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13" y="659599"/>
            <a:ext cx="2660975" cy="13818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688F1E-7C1B-7FDF-0D28-75E4CE8710A6}"/>
              </a:ext>
            </a:extLst>
          </p:cNvPr>
          <p:cNvSpPr txBox="1">
            <a:spLocks/>
          </p:cNvSpPr>
          <p:nvPr/>
        </p:nvSpPr>
        <p:spPr>
          <a:xfrm>
            <a:off x="7991413" y="302866"/>
            <a:ext cx="1399953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accent1"/>
                </a:solidFill>
              </a:rPr>
              <a:t>Users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70614D2-BAB4-AB81-EDC6-3C61D7880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15" y="2706248"/>
            <a:ext cx="2799576" cy="19279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6EB0B8-8712-500E-0DD5-DF63080FE438}"/>
              </a:ext>
            </a:extLst>
          </p:cNvPr>
          <p:cNvSpPr txBox="1">
            <a:spLocks/>
          </p:cNvSpPr>
          <p:nvPr/>
        </p:nvSpPr>
        <p:spPr>
          <a:xfrm>
            <a:off x="742950" y="2310229"/>
            <a:ext cx="1399953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accent3"/>
                </a:solidFill>
              </a:rPr>
              <a:t>Exams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4C61415-5238-CF43-5D37-B9D157AF5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83" y="2706248"/>
            <a:ext cx="2784377" cy="155530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F6BEC2-A9A6-E88D-E569-D0A1DA40F713}"/>
              </a:ext>
            </a:extLst>
          </p:cNvPr>
          <p:cNvSpPr txBox="1">
            <a:spLocks/>
          </p:cNvSpPr>
          <p:nvPr/>
        </p:nvSpPr>
        <p:spPr>
          <a:xfrm>
            <a:off x="4227322" y="2359550"/>
            <a:ext cx="179705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tx2"/>
                </a:solidFill>
              </a:rPr>
              <a:t>Questions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C76C03-FC64-DE84-0952-DD4E6347C725}"/>
              </a:ext>
            </a:extLst>
          </p:cNvPr>
          <p:cNvSpPr txBox="1">
            <a:spLocks/>
          </p:cNvSpPr>
          <p:nvPr/>
        </p:nvSpPr>
        <p:spPr>
          <a:xfrm>
            <a:off x="7893052" y="2396767"/>
            <a:ext cx="1797050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he-IL" sz="2000" b="1" dirty="0">
                <a:ln w="12700">
                  <a:noFill/>
                </a:ln>
                <a:solidFill>
                  <a:schemeClr val="accent4"/>
                </a:solidFill>
              </a:rPr>
              <a:t>OptionAns</a:t>
            </a:r>
            <a:endParaRPr lang="en-US" sz="2000" b="1" dirty="0">
              <a:ln w="12700">
                <a:noFill/>
              </a:ln>
              <a:solidFill>
                <a:schemeClr val="accent4"/>
              </a:solidFill>
            </a:endParaRP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/>
          </a:p>
          <a:p>
            <a:pPr marL="0" indent="0" algn="l">
              <a:buNone/>
            </a:pPr>
            <a:endParaRPr lang="en-US" dirty="0"/>
          </a:p>
          <a:p>
            <a:pPr lvl="1" indent="0" algn="l">
              <a:buFont typeface="Wingdings 3" charset="2"/>
              <a:buNone/>
            </a:pPr>
            <a:endParaRPr lang="en-US" dirty="0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CA09B026-0FD8-C98E-7F5E-D2C21203E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413" y="2774597"/>
            <a:ext cx="2898839" cy="1370769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26B0F05D-2EC7-7052-0B5E-21498C510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50" y="5275719"/>
            <a:ext cx="3265526" cy="134358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E599774-DC31-2AA2-54D3-86ED847CAE5F}"/>
              </a:ext>
            </a:extLst>
          </p:cNvPr>
          <p:cNvSpPr txBox="1">
            <a:spLocks/>
          </p:cNvSpPr>
          <p:nvPr/>
        </p:nvSpPr>
        <p:spPr>
          <a:xfrm>
            <a:off x="644589" y="4883449"/>
            <a:ext cx="2193926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accent6"/>
                </a:solidFill>
              </a:rPr>
              <a:t>Participations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>
              <a:solidFill>
                <a:schemeClr val="accent6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lvl="1" indent="0" algn="l">
              <a:buFont typeface="Wingdings 3" charset="2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D84814AE-0D16-7E00-07F7-C7D43F41D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9346" y="5275719"/>
            <a:ext cx="3352067" cy="1279415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73BA51-E146-727F-90AD-723C637CF953}"/>
              </a:ext>
            </a:extLst>
          </p:cNvPr>
          <p:cNvSpPr txBox="1">
            <a:spLocks/>
          </p:cNvSpPr>
          <p:nvPr/>
        </p:nvSpPr>
        <p:spPr>
          <a:xfrm>
            <a:off x="4553701" y="4883449"/>
            <a:ext cx="2193926" cy="464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 rtl="0">
              <a:lnSpc>
                <a:spcPct val="80000"/>
              </a:lnSpc>
            </a:pPr>
            <a:r>
              <a:rPr lang="en-US" sz="2000" b="1" dirty="0">
                <a:ln w="12700"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Errors</a:t>
            </a:r>
          </a:p>
          <a:p>
            <a:pPr marL="342900" lvl="1" indent="-342900" algn="l" rtl="0">
              <a:lnSpc>
                <a:spcPct val="80000"/>
              </a:lnSpc>
            </a:pPr>
            <a:endParaRPr lang="en-US" sz="1800" b="1" dirty="0">
              <a:solidFill>
                <a:schemeClr val="accent6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lvl="1" indent="0" algn="l">
              <a:buFont typeface="Wingdings 3" charset="2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861E7A05-6E62-9C36-5F95-A1FCE29B0071}"/>
              </a:ext>
            </a:extLst>
          </p:cNvPr>
          <p:cNvSpPr/>
          <p:nvPr/>
        </p:nvSpPr>
        <p:spPr>
          <a:xfrm>
            <a:off x="3727852" y="3251717"/>
            <a:ext cx="412670" cy="4643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חץ: ימינה 27">
            <a:extLst>
              <a:ext uri="{FF2B5EF4-FFF2-40B4-BE49-F238E27FC236}">
                <a16:creationId xmlns:a16="http://schemas.microsoft.com/office/drawing/2014/main" id="{AB27BDA8-D8C2-142F-E545-F476E7EA09E2}"/>
              </a:ext>
            </a:extLst>
          </p:cNvPr>
          <p:cNvSpPr/>
          <p:nvPr/>
        </p:nvSpPr>
        <p:spPr>
          <a:xfrm>
            <a:off x="7344401" y="3251717"/>
            <a:ext cx="412670" cy="4643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חץ: ימינה 28">
            <a:extLst>
              <a:ext uri="{FF2B5EF4-FFF2-40B4-BE49-F238E27FC236}">
                <a16:creationId xmlns:a16="http://schemas.microsoft.com/office/drawing/2014/main" id="{5084B37E-EC3A-8818-465C-EE79CCF3027B}"/>
              </a:ext>
            </a:extLst>
          </p:cNvPr>
          <p:cNvSpPr/>
          <p:nvPr/>
        </p:nvSpPr>
        <p:spPr>
          <a:xfrm>
            <a:off x="4142629" y="5683242"/>
            <a:ext cx="412670" cy="4643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399684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התאמה אישית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87D1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508</Words>
  <Application>Microsoft Office PowerPoint</Application>
  <PresentationFormat>מסך רחב</PresentationFormat>
  <Paragraphs>174</Paragraphs>
  <Slides>23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0" baseType="lpstr">
      <vt:lpstr>Aharoni</vt:lpstr>
      <vt:lpstr>Arial</vt:lpstr>
      <vt:lpstr>Calibri</vt:lpstr>
      <vt:lpstr>Courier New</vt:lpstr>
      <vt:lpstr>Trebuchet MS</vt:lpstr>
      <vt:lpstr>Wingdings 3</vt:lpstr>
      <vt:lpstr>פיאה</vt:lpstr>
      <vt:lpstr>Exam System</vt:lpstr>
      <vt:lpstr>About </vt:lpstr>
      <vt:lpstr>General structure</vt:lpstr>
      <vt:lpstr>General structure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Windows screenshots - Student</vt:lpstr>
      <vt:lpstr>Windows screenshots - Student</vt:lpstr>
      <vt:lpstr> Windows screenshots - Teacher</vt:lpstr>
      <vt:lpstr>Windows screenshots - Teacher</vt:lpstr>
      <vt:lpstr>Windows screenshots - Teacher</vt:lpstr>
      <vt:lpstr>Windows screenshots - Teacher</vt:lpstr>
      <vt:lpstr>Windows screenshots - Teacher</vt:lpstr>
      <vt:lpstr>Windows screenshots - Teacher</vt:lpstr>
      <vt:lpstr>Main data flow</vt:lpstr>
      <vt:lpstr>Student &amp; Teacher data flow</vt:lpstr>
      <vt:lpstr>Run Exam data flow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System</dc:title>
  <dc:creator>Roei</dc:creator>
  <cp:lastModifiedBy>Roei</cp:lastModifiedBy>
  <cp:revision>28</cp:revision>
  <dcterms:created xsi:type="dcterms:W3CDTF">2024-03-14T20:51:33Z</dcterms:created>
  <dcterms:modified xsi:type="dcterms:W3CDTF">2024-03-16T19:47:02Z</dcterms:modified>
</cp:coreProperties>
</file>