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3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4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856FD0B-A219-53C6-E62E-2605E11DB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8" b="688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7" name="Group 50">
            <a:extLst>
              <a:ext uri="{FF2B5EF4-FFF2-40B4-BE49-F238E27FC236}">
                <a16:creationId xmlns:a16="http://schemas.microsoft.com/office/drawing/2014/main" id="{9CB1D807-3EEB-4C2C-BB0A-D0BCEEDCB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C28C9B-DBC0-4EB7-A827-052BFBE1B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7ED832-2CB5-4903-AC0A-917BD1C6C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62CC8E-7F3F-490C-B711-69EAAEEC2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57ECAE7-621B-4776-A70D-A25F86B5E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6AAC47E-A792-46F4-BA41-90DF75189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422B429-CFBD-4091-8CEE-D13ED8B60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97A04DD-49BE-46D3-8731-28E84FDD2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4E739F-30C5-413C-8EA4-BB4602ACE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960A7E3-7FD4-49D0-88BB-15C672FA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BFB9D80-E16D-4A95-95BE-31119BB23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14C58E3-C8A6-49D3-94C9-28F408E9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ECAC868-251E-499D-A316-BFA7329C3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E01B171-FFB9-4898-BB1E-334C8DA0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46735B4-C0CE-4CB1-A48B-C7E974A5C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622174B-88E5-4346-948C-2391DB09B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56031D-17F0-479E-9D78-8115EB57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2D0CED-FF1F-4D83-9237-ECF071AB9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F2A4D0-BC09-4DCD-A564-189A2D30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C8027A7-8F7C-44A0-9A47-8A5846ED4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173202-49F5-4B6E-A664-B4C32ACB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A147072-2464-4C26-99A8-C7FDEA106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BAA553-3A27-4C3F-AC1B-F6561CE2E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05AF6F-A2AD-49B2-B02E-885B8792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55913-7D6A-4A3D-8C2D-368E9979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0CFE6D-B050-4976-A6BD-498AA80C8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374AD34-1FCB-4B49-A712-09F13BA61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380CB8-A177-49F3-965A-A2474C3AF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EAF4CF7-EA4A-46F0-A2E2-0480EF8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1846A5-9A0F-4001-A48C-B45FA712B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338526-56C1-4F69-A9BB-2E2D52C6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4D8ACE6-0B21-4216-B1B9-0ED0D7AC8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Flowchart: Document 83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B8775-7E3D-A586-B22B-F8356E0B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131" y="746841"/>
            <a:ext cx="4783048" cy="2682160"/>
          </a:xfrm>
        </p:spPr>
        <p:txBody>
          <a:bodyPr>
            <a:normAutofit/>
          </a:bodyPr>
          <a:lstStyle/>
          <a:p>
            <a:pPr algn="r"/>
            <a:r>
              <a:rPr lang="en-US"/>
              <a:t>Genomic data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A6D44-C89A-540F-02E1-EF69E743B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8813" y="3674327"/>
            <a:ext cx="4251366" cy="206130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Presented by : </a:t>
            </a:r>
            <a:r>
              <a:rPr lang="en-US" dirty="0" err="1"/>
              <a:t>Roei</a:t>
            </a:r>
            <a:r>
              <a:rPr lang="en-US" dirty="0"/>
              <a:t> Michael and Bar Daabul</a:t>
            </a:r>
          </a:p>
        </p:txBody>
      </p:sp>
    </p:spTree>
    <p:extLst>
      <p:ext uri="{BB962C8B-B14F-4D97-AF65-F5344CB8AC3E}">
        <p14:creationId xmlns:p14="http://schemas.microsoft.com/office/powerpoint/2010/main" val="49249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889E9-D45F-6712-548C-8FF53A0D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85D8-9979-0F90-8DBB-DC54CD8A7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6401809" cy="3935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We are doing a research project in order to enable life-saving real time classification and diagnostics of pathogens.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 genomic data has an impact on various fields such as medicine, genetics, and biotechnology. In the field of medicine, the identification of pathogens is very important to make life-saving decisions.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There are some challenges in analyzing and classifying genomic data. The dataset has a large size, the patterns are very complex, and accurate predictions are necessary.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 pathogen detection is a time critical problem of large scale, and the existing methods of classification are very slow.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In this project we develop a real-time pathogen classifier neural network</a:t>
            </a:r>
            <a:r>
              <a:rPr lang="en-US" sz="1500" b="1" dirty="0"/>
              <a:t> </a:t>
            </a:r>
            <a:r>
              <a:rPr lang="en-US" sz="1500" dirty="0"/>
              <a:t>using CNN.</a:t>
            </a: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D2BDE463-4D34-97C5-8B98-93E08B210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3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B379-03BD-036B-0841-82F9D320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894" y="714592"/>
            <a:ext cx="4692531" cy="914051"/>
          </a:xfrm>
        </p:spPr>
        <p:txBody>
          <a:bodyPr>
            <a:normAutofit fontScale="90000"/>
          </a:bodyPr>
          <a:lstStyle/>
          <a:p>
            <a:r>
              <a:rPr lang="en-US" dirty="0"/>
              <a:t>The network model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4F67DA2F-0C99-ADD1-7369-BD8B46E5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6" r="11416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9F50-9A4E-B351-A942-6A930176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891" y="1667800"/>
            <a:ext cx="6184709" cy="4936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The proposed network model is a pathogen classifier using convolutional neural networks (CNN). It is designed for the classification of genomic data, specifically one-dimensional genomic sequences.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We started by trying a simple model with only a few fully connected layers. We improved the model by adding a layer of convolution followed by an activation function (</a:t>
            </a:r>
            <a:r>
              <a:rPr lang="en-US" sz="1600" dirty="0" err="1"/>
              <a:t>Relu</a:t>
            </a:r>
            <a:r>
              <a:rPr lang="en-US" sz="1600" dirty="0"/>
              <a:t>) and then a pooling layer. Finally, after testing around the different sizes of layers we made the final model.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model consists of several layers including convolutional layers, activation functions, max pooling layers, and fully connected layers.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The model has five layers in each layer we go through: </a:t>
            </a:r>
            <a:r>
              <a:rPr lang="en-US" sz="1500" dirty="0" err="1"/>
              <a:t>convolution,batch</a:t>
            </a:r>
            <a:r>
              <a:rPr lang="en-US" sz="1500" dirty="0"/>
              <a:t> normalization, activation and pooling.</a:t>
            </a:r>
            <a:br>
              <a:rPr lang="en-US" sz="1500" dirty="0"/>
            </a:br>
            <a:r>
              <a:rPr lang="en-US" sz="1500" dirty="0"/>
              <a:t>The convolutional layers perform convolutions on the input data to extract relevant features.</a:t>
            </a:r>
            <a:br>
              <a:rPr lang="en-US" sz="1500" dirty="0"/>
            </a:br>
            <a:r>
              <a:rPr lang="en-US" sz="1500" dirty="0"/>
              <a:t>Each convolutional layer is followed by a </a:t>
            </a:r>
            <a:r>
              <a:rPr lang="en-US" sz="1500" dirty="0" err="1"/>
              <a:t>ReLU</a:t>
            </a:r>
            <a:r>
              <a:rPr lang="en-US" sz="1500" dirty="0"/>
              <a:t> activation function to introduce non-linearity.</a:t>
            </a:r>
            <a:br>
              <a:rPr lang="en-US" sz="1500" dirty="0"/>
            </a:br>
            <a:r>
              <a:rPr lang="en-US" sz="1500" dirty="0"/>
              <a:t>After each activation function, a max pooling layer is applied to reduce the spatial dimensions of the feature maps.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The output from the last convolutional layer is flattened. The flattened tensor is passed through two fully connected layers: fc1 and fc2.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The output from the last fully connected layer is the result (a tensor with dimension of the number of classes).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This model is more accurate and can classify pathogens well and efficiently.</a:t>
            </a:r>
          </a:p>
        </p:txBody>
      </p:sp>
    </p:spTree>
    <p:extLst>
      <p:ext uri="{BB962C8B-B14F-4D97-AF65-F5344CB8AC3E}">
        <p14:creationId xmlns:p14="http://schemas.microsoft.com/office/powerpoint/2010/main" val="203794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4E3AD2-DEBC-294F-C60E-977FD767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489" y="-298322"/>
            <a:ext cx="5421734" cy="199862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Network Design and Training</a:t>
            </a:r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FDDCCEB-5155-EF2A-03C0-403777873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9" t="-1" r="41392" b="-1"/>
          <a:stretch/>
        </p:blipFill>
        <p:spPr>
          <a:xfrm>
            <a:off x="-1" y="48760"/>
            <a:ext cx="3659812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E47F-D53F-2324-6BDE-1FD6900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087" y="1857142"/>
            <a:ext cx="8346038" cy="49225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We implemented the network using </a:t>
            </a:r>
            <a:r>
              <a:rPr lang="en-US" sz="1600" dirty="0" err="1"/>
              <a:t>PyTorch</a:t>
            </a:r>
            <a:r>
              <a:rPr lang="en-US" sz="1600" dirty="0"/>
              <a:t>- a popular deep learning framework.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Sklearn</a:t>
            </a:r>
            <a:r>
              <a:rPr lang="en-US" sz="1600" dirty="0"/>
              <a:t> - library for analysis and other classification related functions.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pandas for formatting the data 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OS for a lot of file read and writing. (And some other libraries)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genomic data is preprocessed before training the network.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input sequences are encoded and transformed into a suitable format for the network.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sequences are padded or truncated to a target length to prevent computation problems.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Label encoding is also performed to convert the categorical lineage labels into numerical binary form.</a:t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We used a train test split with 20% test and 80% training data.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network is trained using a cross-entropy loss function, which is commonly used for multi-class classification problems.</a:t>
            </a:r>
            <a:br>
              <a:rPr lang="en-US" sz="1600" dirty="0"/>
            </a:br>
            <a:r>
              <a:rPr lang="en-US" sz="1600" dirty="0"/>
              <a:t>In addition, the Adam optimizer is employed to update the model parameters during training with a learning rate of 0.00001.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training is performed for a fixed number of epochs (75 in our case), with each epoch iterating over the entire training dataset in mini-batches.</a:t>
            </a:r>
            <a:br>
              <a:rPr lang="en-US" sz="1600" dirty="0"/>
            </a:br>
            <a:r>
              <a:rPr lang="en-US" sz="1600" dirty="0"/>
              <a:t>During each training iteration, the model parameters are updated based on the computed loss and backpropagation.</a:t>
            </a:r>
          </a:p>
        </p:txBody>
      </p:sp>
    </p:spTree>
    <p:extLst>
      <p:ext uri="{BB962C8B-B14F-4D97-AF65-F5344CB8AC3E}">
        <p14:creationId xmlns:p14="http://schemas.microsoft.com/office/powerpoint/2010/main" val="1508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86751-E012-B294-666C-F926948B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64" y="9329"/>
            <a:ext cx="4916971" cy="1442463"/>
          </a:xfrm>
        </p:spPr>
        <p:txBody>
          <a:bodyPr>
            <a:normAutofit/>
          </a:bodyPr>
          <a:lstStyle/>
          <a:p>
            <a:r>
              <a:rPr lang="en-US" sz="4100" b="0" i="0" dirty="0">
                <a:effectLst/>
                <a:latin typeface="Söhne"/>
              </a:rPr>
              <a:t>Results and Potential Future Work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D29A-0179-6BEC-3805-47C7D33C1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3" y="1344890"/>
            <a:ext cx="5660814" cy="54272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We randomly selected 250 sequences files of each pathogens belonging to 100 different classes as inputs (totaling to 25000 samples).</a:t>
            </a:r>
          </a:p>
        </p:txBody>
      </p:sp>
    </p:spTree>
    <p:extLst>
      <p:ext uri="{BB962C8B-B14F-4D97-AF65-F5344CB8AC3E}">
        <p14:creationId xmlns:p14="http://schemas.microsoft.com/office/powerpoint/2010/main" val="407079479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615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Grandview</vt:lpstr>
      <vt:lpstr>Söhne</vt:lpstr>
      <vt:lpstr>Wingdings</vt:lpstr>
      <vt:lpstr>CosineVTI</vt:lpstr>
      <vt:lpstr>Genomic data classification</vt:lpstr>
      <vt:lpstr>Motivation</vt:lpstr>
      <vt:lpstr>The network model</vt:lpstr>
      <vt:lpstr>Network Design and Training</vt:lpstr>
      <vt:lpstr>Results and Potential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 data classification</dc:title>
  <dc:creator>roei michael</dc:creator>
  <cp:lastModifiedBy>roei michael</cp:lastModifiedBy>
  <cp:revision>59</cp:revision>
  <dcterms:created xsi:type="dcterms:W3CDTF">2023-06-24T10:40:55Z</dcterms:created>
  <dcterms:modified xsi:type="dcterms:W3CDTF">2023-08-10T15:32:05Z</dcterms:modified>
</cp:coreProperties>
</file>