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2"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8010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2546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488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1296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3178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4398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6/25/2023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0475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1292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3227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49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6/25/2023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2173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6/25/2023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694920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4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A colorful light bulb with business icons">
            <a:extLst>
              <a:ext uri="{FF2B5EF4-FFF2-40B4-BE49-F238E27FC236}">
                <a16:creationId xmlns:a16="http://schemas.microsoft.com/office/drawing/2014/main" id="{6856FD0B-A219-53C6-E62E-2605E11DB15D}"/>
              </a:ext>
            </a:extLst>
          </p:cNvPr>
          <p:cNvPicPr>
            <a:picLocks noChangeAspect="1"/>
          </p:cNvPicPr>
          <p:nvPr/>
        </p:nvPicPr>
        <p:blipFill rotWithShape="1">
          <a:blip r:embed="rId2"/>
          <a:srcRect t="12758" b="6885"/>
          <a:stretch/>
        </p:blipFill>
        <p:spPr>
          <a:xfrm>
            <a:off x="20" y="10"/>
            <a:ext cx="12191980" cy="6857989"/>
          </a:xfrm>
          <a:prstGeom prst="rect">
            <a:avLst/>
          </a:prstGeom>
        </p:spPr>
      </p:pic>
      <p:grpSp>
        <p:nvGrpSpPr>
          <p:cNvPr id="87" name="Group 50">
            <a:extLst>
              <a:ext uri="{FF2B5EF4-FFF2-40B4-BE49-F238E27FC236}">
                <a16:creationId xmlns:a16="http://schemas.microsoft.com/office/drawing/2014/main" id="{9CB1D807-3EEB-4C2C-BB0A-D0BCEEDCBC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5C28C9B-DBC0-4EB7-A827-052BFBE1B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17ED832-2CB5-4903-AC0A-917BD1C6CA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E62CC8E-7F3F-490C-B711-69EAAEEC20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7ECAE7-621B-4776-A70D-A25F86B5E5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6AAC47E-A792-46F4-BA41-90DF75189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422B429-CFBD-4091-8CEE-D13ED8B60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97A04DD-49BE-46D3-8731-28E84FDD2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64E739F-30C5-413C-8EA4-BB4602ACED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960A7E3-7FD4-49D0-88BB-15C672FAB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FB9D80-E16D-4A95-95BE-31119BB238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14C58E3-C8A6-49D3-94C9-28F408E97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ECAC868-251E-499D-A316-BFA7329C32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01B171-FFB9-4898-BB1E-334C8DA0A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6735B4-C0CE-4CB1-A48B-C7E974A5C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622174B-88E5-4346-948C-2391DB09BF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C56031D-17F0-479E-9D78-8115EB573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62D0CED-FF1F-4D83-9237-ECF071AB9E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F2A4D0-BC09-4DCD-A564-189A2D30FE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8027A7-8F7C-44A0-9A47-8A5846ED44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8173202-49F5-4B6E-A664-B4C32ACBD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A147072-2464-4C26-99A8-C7FDEA106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ABAA553-3A27-4C3F-AC1B-F6561CE2E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05AF6F-A2AD-49B2-B02E-885B87927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655913-7D6A-4A3D-8C2D-368E99797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30CFE6D-B050-4976-A6BD-498AA80C8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374AD34-1FCB-4B49-A712-09F13BA61E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380CB8-A177-49F3-965A-A2474C3AF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EAF4CF7-EA4A-46F0-A2E2-0480EF8EB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81846A5-9A0F-4001-A48C-B45FA712B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F338526-56C1-4F69-A9BB-2E2D52C635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D8ACE6-0B21-4216-B1B9-0ED0D7AC88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Flowchart: Document 83">
            <a:extLst>
              <a:ext uri="{FF2B5EF4-FFF2-40B4-BE49-F238E27FC236}">
                <a16:creationId xmlns:a16="http://schemas.microsoft.com/office/drawing/2014/main" id="{1C8FF592-DEC3-42D7-B2CD-5797E102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38805"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C42B8775-7E3D-A586-B22B-F8356E0B6ADE}"/>
              </a:ext>
            </a:extLst>
          </p:cNvPr>
          <p:cNvSpPr>
            <a:spLocks noGrp="1"/>
          </p:cNvSpPr>
          <p:nvPr>
            <p:ph type="ctrTitle"/>
          </p:nvPr>
        </p:nvSpPr>
        <p:spPr>
          <a:xfrm>
            <a:off x="6737131" y="746841"/>
            <a:ext cx="4783048" cy="2682160"/>
          </a:xfrm>
        </p:spPr>
        <p:txBody>
          <a:bodyPr>
            <a:normAutofit/>
          </a:bodyPr>
          <a:lstStyle/>
          <a:p>
            <a:pPr algn="r"/>
            <a:r>
              <a:rPr lang="en-US"/>
              <a:t>Genomic data classification</a:t>
            </a:r>
          </a:p>
        </p:txBody>
      </p:sp>
      <p:sp>
        <p:nvSpPr>
          <p:cNvPr id="3" name="Subtitle 2">
            <a:extLst>
              <a:ext uri="{FF2B5EF4-FFF2-40B4-BE49-F238E27FC236}">
                <a16:creationId xmlns:a16="http://schemas.microsoft.com/office/drawing/2014/main" id="{1D4A6D44-C89A-540F-02E1-EF69E743BB25}"/>
              </a:ext>
            </a:extLst>
          </p:cNvPr>
          <p:cNvSpPr>
            <a:spLocks noGrp="1"/>
          </p:cNvSpPr>
          <p:nvPr>
            <p:ph type="subTitle" idx="1"/>
          </p:nvPr>
        </p:nvSpPr>
        <p:spPr>
          <a:xfrm>
            <a:off x="7268813" y="3674327"/>
            <a:ext cx="4251366" cy="2061309"/>
          </a:xfrm>
        </p:spPr>
        <p:txBody>
          <a:bodyPr>
            <a:normAutofit/>
          </a:bodyPr>
          <a:lstStyle/>
          <a:p>
            <a:pPr algn="r"/>
            <a:r>
              <a:rPr lang="en-US" dirty="0"/>
              <a:t>Presented by : </a:t>
            </a:r>
            <a:r>
              <a:rPr lang="en-US" dirty="0" err="1"/>
              <a:t>Roei</a:t>
            </a:r>
            <a:r>
              <a:rPr lang="en-US" dirty="0"/>
              <a:t> Michael and Bar Daabul</a:t>
            </a:r>
          </a:p>
        </p:txBody>
      </p:sp>
    </p:spTree>
    <p:extLst>
      <p:ext uri="{BB962C8B-B14F-4D97-AF65-F5344CB8AC3E}">
        <p14:creationId xmlns:p14="http://schemas.microsoft.com/office/powerpoint/2010/main" val="49249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3889E9-D45F-6712-548C-8FF53A0D33F0}"/>
              </a:ext>
            </a:extLst>
          </p:cNvPr>
          <p:cNvSpPr>
            <a:spLocks noGrp="1"/>
          </p:cNvSpPr>
          <p:nvPr>
            <p:ph type="title"/>
          </p:nvPr>
        </p:nvSpPr>
        <p:spPr>
          <a:xfrm>
            <a:off x="691079" y="725952"/>
            <a:ext cx="5818396" cy="1362156"/>
          </a:xfrm>
        </p:spPr>
        <p:txBody>
          <a:bodyPr>
            <a:normAutofit/>
          </a:bodyPr>
          <a:lstStyle/>
          <a:p>
            <a:r>
              <a:rPr lang="en-US" b="0" i="0" dirty="0">
                <a:effectLst/>
                <a:latin typeface="Söhne"/>
              </a:rPr>
              <a:t>Motivation</a:t>
            </a:r>
            <a:endParaRPr lang="en-US" dirty="0"/>
          </a:p>
        </p:txBody>
      </p:sp>
      <p:sp>
        <p:nvSpPr>
          <p:cNvPr id="3" name="Content Placeholder 2">
            <a:extLst>
              <a:ext uri="{FF2B5EF4-FFF2-40B4-BE49-F238E27FC236}">
                <a16:creationId xmlns:a16="http://schemas.microsoft.com/office/drawing/2014/main" id="{52C385D8-9979-0F90-8DBB-DC54CD8A7DB4}"/>
              </a:ext>
            </a:extLst>
          </p:cNvPr>
          <p:cNvSpPr>
            <a:spLocks noGrp="1"/>
          </p:cNvSpPr>
          <p:nvPr>
            <p:ph idx="1"/>
          </p:nvPr>
        </p:nvSpPr>
        <p:spPr>
          <a:xfrm>
            <a:off x="691078" y="2340131"/>
            <a:ext cx="6401809" cy="3935226"/>
          </a:xfrm>
        </p:spPr>
        <p:txBody>
          <a:bodyPr>
            <a:normAutofit/>
          </a:bodyPr>
          <a:lstStyle/>
          <a:p>
            <a:pPr>
              <a:lnSpc>
                <a:spcPct val="100000"/>
              </a:lnSpc>
            </a:pPr>
            <a:r>
              <a:rPr lang="en-US" sz="1500" dirty="0"/>
              <a:t>We are doing a research project in order to enable life-saving real time classification and diagnostics of pathogens.</a:t>
            </a:r>
          </a:p>
          <a:p>
            <a:pPr>
              <a:lnSpc>
                <a:spcPct val="100000"/>
              </a:lnSpc>
            </a:pPr>
            <a:r>
              <a:rPr lang="en-US" sz="1500" dirty="0"/>
              <a:t>The genomic data has an impact on various fields such as medicine, genetics, and biotechnology. In the field of medicine, the identification of pathogens is very important to make life-saving decisions.</a:t>
            </a:r>
          </a:p>
          <a:p>
            <a:pPr>
              <a:lnSpc>
                <a:spcPct val="100000"/>
              </a:lnSpc>
            </a:pPr>
            <a:r>
              <a:rPr lang="en-US" sz="1500" dirty="0"/>
              <a:t>There are some challenges in analyzing and classifying genomic data. The dataset has a large size, the patterns are very complex, and accurate predictions are necessary.</a:t>
            </a:r>
          </a:p>
          <a:p>
            <a:pPr>
              <a:lnSpc>
                <a:spcPct val="100000"/>
              </a:lnSpc>
            </a:pPr>
            <a:r>
              <a:rPr lang="en-US" sz="1500" dirty="0"/>
              <a:t>The pathogen detection is a time critical problem of large scale, and the existing methods of classification are very slow.</a:t>
            </a:r>
          </a:p>
          <a:p>
            <a:pPr>
              <a:lnSpc>
                <a:spcPct val="100000"/>
              </a:lnSpc>
            </a:pPr>
            <a:r>
              <a:rPr lang="en-US" sz="1500" dirty="0"/>
              <a:t>In this project we develop a real-time pathogen classifier neural network</a:t>
            </a:r>
            <a:r>
              <a:rPr lang="en-US" sz="1500" b="1" dirty="0"/>
              <a:t> </a:t>
            </a:r>
            <a:r>
              <a:rPr lang="en-US" sz="1500" dirty="0"/>
              <a:t>using CNN.</a:t>
            </a:r>
          </a:p>
        </p:txBody>
      </p:sp>
      <p:pic>
        <p:nvPicPr>
          <p:cNvPr id="7" name="Graphic 6" descr="DNA">
            <a:extLst>
              <a:ext uri="{FF2B5EF4-FFF2-40B4-BE49-F238E27FC236}">
                <a16:creationId xmlns:a16="http://schemas.microsoft.com/office/drawing/2014/main" id="{D2BDE463-4D34-97C5-8B98-93E08B210B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222123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B379-03BD-036B-0841-82F9D320E7F0}"/>
              </a:ext>
            </a:extLst>
          </p:cNvPr>
          <p:cNvSpPr>
            <a:spLocks noGrp="1"/>
          </p:cNvSpPr>
          <p:nvPr>
            <p:ph type="title"/>
          </p:nvPr>
        </p:nvSpPr>
        <p:spPr>
          <a:xfrm>
            <a:off x="6330894" y="714592"/>
            <a:ext cx="4692531" cy="914051"/>
          </a:xfrm>
        </p:spPr>
        <p:txBody>
          <a:bodyPr>
            <a:normAutofit fontScale="90000"/>
          </a:bodyPr>
          <a:lstStyle/>
          <a:p>
            <a:r>
              <a:rPr lang="en-US" dirty="0"/>
              <a:t>The network model</a:t>
            </a:r>
          </a:p>
        </p:txBody>
      </p:sp>
      <p:pic>
        <p:nvPicPr>
          <p:cNvPr id="5" name="Picture 4" descr="Cubes connected with a red line">
            <a:extLst>
              <a:ext uri="{FF2B5EF4-FFF2-40B4-BE49-F238E27FC236}">
                <a16:creationId xmlns:a16="http://schemas.microsoft.com/office/drawing/2014/main" id="{4F67DA2F-0C99-ADD1-7369-BD8B46E5C3D2}"/>
              </a:ext>
            </a:extLst>
          </p:cNvPr>
          <p:cNvPicPr>
            <a:picLocks noChangeAspect="1"/>
          </p:cNvPicPr>
          <p:nvPr/>
        </p:nvPicPr>
        <p:blipFill rotWithShape="1">
          <a:blip r:embed="rId2"/>
          <a:srcRect l="22846" r="11416"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3" name="Content Placeholder 2">
            <a:extLst>
              <a:ext uri="{FF2B5EF4-FFF2-40B4-BE49-F238E27FC236}">
                <a16:creationId xmlns:a16="http://schemas.microsoft.com/office/drawing/2014/main" id="{AF5A9F50-9A4E-B351-A942-6A9301766926}"/>
              </a:ext>
            </a:extLst>
          </p:cNvPr>
          <p:cNvSpPr>
            <a:spLocks noGrp="1"/>
          </p:cNvSpPr>
          <p:nvPr>
            <p:ph idx="1"/>
          </p:nvPr>
        </p:nvSpPr>
        <p:spPr>
          <a:xfrm>
            <a:off x="5854891" y="1667800"/>
            <a:ext cx="6184709" cy="4936200"/>
          </a:xfrm>
        </p:spPr>
        <p:txBody>
          <a:bodyPr>
            <a:normAutofit fontScale="85000" lnSpcReduction="10000"/>
          </a:bodyPr>
          <a:lstStyle/>
          <a:p>
            <a:pPr>
              <a:lnSpc>
                <a:spcPct val="100000"/>
              </a:lnSpc>
            </a:pPr>
            <a:r>
              <a:rPr lang="en-US" sz="1600" dirty="0"/>
              <a:t>The proposed network model is a pathogen classifier using convolutional neural networks (CNN). It is designed for the classification of genomic data, specifically one-dimensional genomic sequences.</a:t>
            </a:r>
          </a:p>
          <a:p>
            <a:pPr>
              <a:lnSpc>
                <a:spcPct val="100000"/>
              </a:lnSpc>
            </a:pPr>
            <a:r>
              <a:rPr lang="en-US" sz="1600" dirty="0"/>
              <a:t>We started by trying a simple model with only fully connected layer. We improved it to model with one layer of convolution, activation function, pooling layer, and fully connected layer. Finally, we made the following model:</a:t>
            </a:r>
          </a:p>
          <a:p>
            <a:pPr>
              <a:lnSpc>
                <a:spcPct val="100000"/>
              </a:lnSpc>
            </a:pPr>
            <a:r>
              <a:rPr lang="en-US" sz="1600" dirty="0"/>
              <a:t>The model consists of several layers including convolutional layers, activation functions, max pooling layers, and fully connected layers.</a:t>
            </a:r>
          </a:p>
          <a:p>
            <a:pPr lvl="1">
              <a:lnSpc>
                <a:spcPct val="100000"/>
              </a:lnSpc>
              <a:buFont typeface="Wingdings" panose="05000000000000000000" pitchFamily="2" charset="2"/>
              <a:buChar char="q"/>
            </a:pPr>
            <a:r>
              <a:rPr lang="en-US" sz="1500" dirty="0"/>
              <a:t>The model has three convolutional layers: layer1, layer2, layer3 and layer4.</a:t>
            </a:r>
            <a:br>
              <a:rPr lang="en-US" sz="1500" dirty="0"/>
            </a:br>
            <a:r>
              <a:rPr lang="en-US" sz="1500" dirty="0"/>
              <a:t>The convolutional layers perform convolutions on the input data to extract relevant features.</a:t>
            </a:r>
            <a:br>
              <a:rPr lang="en-US" sz="1500" dirty="0"/>
            </a:br>
            <a:r>
              <a:rPr lang="en-US" sz="1500" dirty="0"/>
              <a:t>Each convolutional layer is followed by a </a:t>
            </a:r>
            <a:r>
              <a:rPr lang="en-US" sz="1500" dirty="0" err="1"/>
              <a:t>ReLU</a:t>
            </a:r>
            <a:r>
              <a:rPr lang="en-US" sz="1500" dirty="0"/>
              <a:t> activation function to introduce non-linearity.</a:t>
            </a:r>
            <a:br>
              <a:rPr lang="en-US" sz="1500" dirty="0"/>
            </a:br>
            <a:r>
              <a:rPr lang="en-US" sz="1500" dirty="0"/>
              <a:t>After each activation function, a max pooling layer is applied to reduce the spatial dimensions of the feature maps.</a:t>
            </a:r>
          </a:p>
          <a:p>
            <a:pPr lvl="1">
              <a:lnSpc>
                <a:spcPct val="100000"/>
              </a:lnSpc>
              <a:buFont typeface="Wingdings" panose="05000000000000000000" pitchFamily="2" charset="2"/>
              <a:buChar char="q"/>
            </a:pPr>
            <a:r>
              <a:rPr lang="en-US" sz="1500" dirty="0"/>
              <a:t>The output from the last convolutional layer is flattened. The flattened tensor is passed through two fully connected layers: fc1 and fc2.</a:t>
            </a:r>
          </a:p>
          <a:p>
            <a:pPr lvl="1">
              <a:lnSpc>
                <a:spcPct val="100000"/>
              </a:lnSpc>
              <a:buFont typeface="Wingdings" panose="05000000000000000000" pitchFamily="2" charset="2"/>
              <a:buChar char="q"/>
            </a:pPr>
            <a:r>
              <a:rPr lang="en-US" sz="1500" dirty="0"/>
              <a:t>The output from the last fully connected layer is the result (a tensor with dimension of the number of classes).</a:t>
            </a:r>
          </a:p>
          <a:p>
            <a:pPr>
              <a:lnSpc>
                <a:spcPct val="100000"/>
              </a:lnSpc>
            </a:pPr>
            <a:r>
              <a:rPr lang="en-US" sz="1400" dirty="0"/>
              <a:t>This model is more accurate and can classify pathogens well and efficiently.</a:t>
            </a:r>
          </a:p>
        </p:txBody>
      </p:sp>
    </p:spTree>
    <p:extLst>
      <p:ext uri="{BB962C8B-B14F-4D97-AF65-F5344CB8AC3E}">
        <p14:creationId xmlns:p14="http://schemas.microsoft.com/office/powerpoint/2010/main" val="203794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3AD2-DEBC-294F-C60E-977FD76723D1}"/>
              </a:ext>
            </a:extLst>
          </p:cNvPr>
          <p:cNvSpPr>
            <a:spLocks noGrp="1"/>
          </p:cNvSpPr>
          <p:nvPr>
            <p:ph type="title"/>
          </p:nvPr>
        </p:nvSpPr>
        <p:spPr/>
        <p:txBody>
          <a:bodyPr/>
          <a:lstStyle/>
          <a:p>
            <a:r>
              <a:rPr lang="en-US" b="0" i="0" dirty="0">
                <a:solidFill>
                  <a:srgbClr val="D1D5DB"/>
                </a:solidFill>
                <a:effectLst/>
                <a:latin typeface="Söhne"/>
              </a:rPr>
              <a:t>Network Design and Training</a:t>
            </a:r>
            <a:endParaRPr lang="en-US" dirty="0"/>
          </a:p>
        </p:txBody>
      </p:sp>
      <p:sp>
        <p:nvSpPr>
          <p:cNvPr id="3" name="Content Placeholder 2">
            <a:extLst>
              <a:ext uri="{FF2B5EF4-FFF2-40B4-BE49-F238E27FC236}">
                <a16:creationId xmlns:a16="http://schemas.microsoft.com/office/drawing/2014/main" id="{69FBE47F-D53F-2324-6BDE-1FD69001C27D}"/>
              </a:ext>
            </a:extLst>
          </p:cNvPr>
          <p:cNvSpPr>
            <a:spLocks noGrp="1"/>
          </p:cNvSpPr>
          <p:nvPr>
            <p:ph idx="1"/>
          </p:nvPr>
        </p:nvSpPr>
        <p:spPr>
          <a:xfrm>
            <a:off x="691078" y="2340130"/>
            <a:ext cx="11206282" cy="3928590"/>
          </a:xfrm>
        </p:spPr>
        <p:txBody>
          <a:bodyPr>
            <a:normAutofit fontScale="70000" lnSpcReduction="20000"/>
          </a:bodyPr>
          <a:lstStyle/>
          <a:p>
            <a:r>
              <a:rPr lang="en-US" sz="2100" dirty="0"/>
              <a:t>We implemented the network using </a:t>
            </a:r>
            <a:r>
              <a:rPr lang="en-US" sz="2100" dirty="0" err="1"/>
              <a:t>PyTorch</a:t>
            </a:r>
            <a:r>
              <a:rPr lang="en-US" sz="2100" dirty="0"/>
              <a:t>, a popular deep learning framework.</a:t>
            </a:r>
            <a:br>
              <a:rPr lang="en-US" sz="2100" dirty="0"/>
            </a:br>
            <a:r>
              <a:rPr lang="en-US" sz="2100" dirty="0"/>
              <a:t>As we saw, we made a CNN network that consists of several convolutional layers followed by </a:t>
            </a:r>
            <a:r>
              <a:rPr lang="en-US" sz="2100" dirty="0" err="1"/>
              <a:t>ReLU</a:t>
            </a:r>
            <a:r>
              <a:rPr lang="en-US" sz="2100" dirty="0"/>
              <a:t> activation and max-pooling operations, which help extract hierarchical features from the input. The output of the convolutional layers is flattened and passed through fully connected layers to make predictions.</a:t>
            </a:r>
          </a:p>
          <a:p>
            <a:r>
              <a:rPr lang="en-US" sz="2100" dirty="0"/>
              <a:t>The genomic data is preprocessed before training the network.</a:t>
            </a:r>
          </a:p>
          <a:p>
            <a:pPr lvl="1">
              <a:buFont typeface="Wingdings" panose="05000000000000000000" pitchFamily="2" charset="2"/>
              <a:buChar char="q"/>
            </a:pPr>
            <a:r>
              <a:rPr lang="en-US" sz="2000" dirty="0"/>
              <a:t>The input sequences are encoded and transformed into a suitable format for the network.</a:t>
            </a:r>
          </a:p>
          <a:p>
            <a:pPr lvl="1">
              <a:buFont typeface="Wingdings" panose="05000000000000000000" pitchFamily="2" charset="2"/>
              <a:buChar char="q"/>
            </a:pPr>
            <a:r>
              <a:rPr lang="en-US" sz="2000" dirty="0"/>
              <a:t>The sequences are padded or truncated to a target length to prevent computation problems.</a:t>
            </a:r>
          </a:p>
          <a:p>
            <a:pPr lvl="1">
              <a:buFont typeface="Wingdings" panose="05000000000000000000" pitchFamily="2" charset="2"/>
              <a:buChar char="q"/>
            </a:pPr>
            <a:r>
              <a:rPr lang="en-US" sz="2000" dirty="0"/>
              <a:t>Label encoding is also performed to convert the categorical lineage labels into numerical form for the training.</a:t>
            </a:r>
            <a:br>
              <a:rPr lang="en-US" dirty="0"/>
            </a:br>
            <a:endParaRPr lang="en-US" dirty="0"/>
          </a:p>
          <a:p>
            <a:r>
              <a:rPr lang="en-US" sz="2100" dirty="0"/>
              <a:t>We divided the data randomly - we took 80% of the data for training and 20% for testing.</a:t>
            </a:r>
          </a:p>
          <a:p>
            <a:r>
              <a:rPr lang="en-US" sz="2100" dirty="0"/>
              <a:t>The network is trained using a cross-entropy loss function, which is commonly used for multi-class classification problems.</a:t>
            </a:r>
            <a:br>
              <a:rPr lang="en-US" sz="2100" dirty="0"/>
            </a:br>
            <a:r>
              <a:rPr lang="en-US" sz="2100" dirty="0"/>
              <a:t>In addition, the Adam optimizer is employed to update the model parameters during training.</a:t>
            </a:r>
          </a:p>
          <a:p>
            <a:r>
              <a:rPr lang="en-US" sz="2100" dirty="0"/>
              <a:t>The training is performed for a fixed number of epochs (30 in our case), with each epoch iterating over the entire training dataset in mini-batches.</a:t>
            </a:r>
            <a:br>
              <a:rPr lang="en-US" sz="2100" dirty="0"/>
            </a:br>
            <a:r>
              <a:rPr lang="en-US" sz="2100" dirty="0"/>
              <a:t>During each training iteration, the model parameters are updated based on the computed loss and backpropagation.</a:t>
            </a:r>
          </a:p>
        </p:txBody>
      </p:sp>
    </p:spTree>
    <p:extLst>
      <p:ext uri="{BB962C8B-B14F-4D97-AF65-F5344CB8AC3E}">
        <p14:creationId xmlns:p14="http://schemas.microsoft.com/office/powerpoint/2010/main" val="15084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286751-E012-B294-666C-F926948B9F64}"/>
              </a:ext>
            </a:extLst>
          </p:cNvPr>
          <p:cNvSpPr>
            <a:spLocks noGrp="1"/>
          </p:cNvSpPr>
          <p:nvPr>
            <p:ph type="title"/>
          </p:nvPr>
        </p:nvSpPr>
        <p:spPr>
          <a:xfrm>
            <a:off x="192341" y="340995"/>
            <a:ext cx="4916971" cy="1442463"/>
          </a:xfrm>
        </p:spPr>
        <p:txBody>
          <a:bodyPr>
            <a:normAutofit/>
          </a:bodyPr>
          <a:lstStyle/>
          <a:p>
            <a:r>
              <a:rPr lang="en-US" sz="4100" b="0" i="0" dirty="0">
                <a:effectLst/>
                <a:latin typeface="Söhne"/>
              </a:rPr>
              <a:t>Results and Potential Future Work</a:t>
            </a:r>
            <a:endParaRPr lang="en-US" sz="4100" dirty="0"/>
          </a:p>
        </p:txBody>
      </p:sp>
      <p:sp>
        <p:nvSpPr>
          <p:cNvPr id="3" name="Content Placeholder 2">
            <a:extLst>
              <a:ext uri="{FF2B5EF4-FFF2-40B4-BE49-F238E27FC236}">
                <a16:creationId xmlns:a16="http://schemas.microsoft.com/office/drawing/2014/main" id="{FE06D29A-0179-6BEC-3805-47C7D33C1F0B}"/>
              </a:ext>
            </a:extLst>
          </p:cNvPr>
          <p:cNvSpPr>
            <a:spLocks noGrp="1"/>
          </p:cNvSpPr>
          <p:nvPr>
            <p:ph idx="1"/>
          </p:nvPr>
        </p:nvSpPr>
        <p:spPr>
          <a:xfrm>
            <a:off x="194804" y="1800353"/>
            <a:ext cx="5315974" cy="4882826"/>
          </a:xfrm>
        </p:spPr>
        <p:txBody>
          <a:bodyPr>
            <a:noAutofit/>
          </a:bodyPr>
          <a:lstStyle/>
          <a:p>
            <a:pPr>
              <a:lnSpc>
                <a:spcPct val="100000"/>
              </a:lnSpc>
            </a:pPr>
            <a:r>
              <a:rPr lang="en-US" sz="1400" dirty="0"/>
              <a:t>For the purpose of running and testing the model, we randomly selected 5,000 data files belonging to 10 different classes of pathogens as inputs. Each file contains a long sequence of characters that represent a specific pathogen.</a:t>
            </a:r>
          </a:p>
          <a:p>
            <a:pPr>
              <a:lnSpc>
                <a:spcPct val="100000"/>
              </a:lnSpc>
            </a:pPr>
            <a:r>
              <a:rPr lang="en-US" sz="1400" dirty="0"/>
              <a:t>The inputs are given as FASTA files. Therefore, we found the lineage of each file by the metadata, and we created a csv file with the id and the lineage of each input. Afterwards, we also created encodings for the sequences and the labels. </a:t>
            </a:r>
          </a:p>
          <a:p>
            <a:pPr>
              <a:lnSpc>
                <a:spcPct val="100000"/>
              </a:lnSpc>
            </a:pPr>
            <a:r>
              <a:rPr lang="en-US" sz="1400" dirty="0"/>
              <a:t>We ran the code on the training set and we got a classification model. We calculated several evaluation metrics for the obtained model and presented graphs that illustrates the results.</a:t>
            </a:r>
          </a:p>
          <a:p>
            <a:pPr>
              <a:lnSpc>
                <a:spcPct val="100000"/>
              </a:lnSpc>
            </a:pPr>
            <a:endParaRPr lang="en-US" sz="1400" dirty="0"/>
          </a:p>
          <a:p>
            <a:pPr>
              <a:lnSpc>
                <a:spcPct val="100000"/>
              </a:lnSpc>
            </a:pPr>
            <a:r>
              <a:rPr lang="en-US" sz="1400" dirty="0"/>
              <a:t>In the continue, we will run the model on larger data, and we will try to improve it further in different ways (for example, by performing additional preprocessing operations).</a:t>
            </a:r>
          </a:p>
          <a:p>
            <a:pPr>
              <a:lnSpc>
                <a:spcPct val="100000"/>
              </a:lnSpc>
            </a:pPr>
            <a:r>
              <a:rPr lang="en-US" sz="1400" dirty="0"/>
              <a:t>In the future, we can try to integrate the algorithm with a hardware accelerator, and research the results and the performances.</a:t>
            </a:r>
          </a:p>
        </p:txBody>
      </p:sp>
      <p:pic>
        <p:nvPicPr>
          <p:cNvPr id="9" name="תמונה 8" descr="תמונה שמכילה טקסט, צילום מסך, תפריט&#10;&#10;התיאור נוצר באופן אוטומטי">
            <a:extLst>
              <a:ext uri="{FF2B5EF4-FFF2-40B4-BE49-F238E27FC236}">
                <a16:creationId xmlns:a16="http://schemas.microsoft.com/office/drawing/2014/main" id="{4C2301B4-FBD5-8988-ABD1-9C104DF0C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57" y="3448449"/>
            <a:ext cx="3420869" cy="3111288"/>
          </a:xfrm>
          <a:prstGeom prst="rect">
            <a:avLst/>
          </a:prstGeom>
        </p:spPr>
      </p:pic>
      <p:pic>
        <p:nvPicPr>
          <p:cNvPr id="44" name="תמונה 43" descr="תמונה שמכילה טקסט, צילום מסך, עלילה, תרשים&#10;&#10;התיאור נוצר באופן אוטומטי">
            <a:extLst>
              <a:ext uri="{FF2B5EF4-FFF2-40B4-BE49-F238E27FC236}">
                <a16:creationId xmlns:a16="http://schemas.microsoft.com/office/drawing/2014/main" id="{82F30DF8-27C5-F7E2-D450-9381CF398C22}"/>
              </a:ext>
            </a:extLst>
          </p:cNvPr>
          <p:cNvPicPr>
            <a:picLocks noChangeAspect="1"/>
          </p:cNvPicPr>
          <p:nvPr/>
        </p:nvPicPr>
        <p:blipFill rotWithShape="1">
          <a:blip r:embed="rId3">
            <a:extLst>
              <a:ext uri="{28A0092B-C50C-407E-A947-70E740481C1C}">
                <a14:useLocalDpi xmlns:a14="http://schemas.microsoft.com/office/drawing/2010/main" val="0"/>
              </a:ext>
            </a:extLst>
          </a:blip>
          <a:srcRect l="2641" t="3940" r="8165" b="-1228"/>
          <a:stretch/>
        </p:blipFill>
        <p:spPr>
          <a:xfrm>
            <a:off x="9527920" y="4898006"/>
            <a:ext cx="2395959" cy="1959994"/>
          </a:xfrm>
          <a:prstGeom prst="rect">
            <a:avLst/>
          </a:prstGeom>
        </p:spPr>
      </p:pic>
      <p:pic>
        <p:nvPicPr>
          <p:cNvPr id="47" name="תמונה 46" descr="תמונה שמכילה טקסט, צילום מסך, קו, מקביל&#10;&#10;התיאור נוצר באופן אוטומטי">
            <a:extLst>
              <a:ext uri="{FF2B5EF4-FFF2-40B4-BE49-F238E27FC236}">
                <a16:creationId xmlns:a16="http://schemas.microsoft.com/office/drawing/2014/main" id="{0B19A2C6-DB44-231A-BCEA-DB6E62C9753F}"/>
              </a:ext>
            </a:extLst>
          </p:cNvPr>
          <p:cNvPicPr>
            <a:picLocks noChangeAspect="1"/>
          </p:cNvPicPr>
          <p:nvPr/>
        </p:nvPicPr>
        <p:blipFill rotWithShape="1">
          <a:blip r:embed="rId4">
            <a:extLst>
              <a:ext uri="{28A0092B-C50C-407E-A947-70E740481C1C}">
                <a14:useLocalDpi xmlns:a14="http://schemas.microsoft.com/office/drawing/2010/main" val="0"/>
              </a:ext>
            </a:extLst>
          </a:blip>
          <a:srcRect l="3136" t="5279" r="6533" b="1678"/>
          <a:stretch/>
        </p:blipFill>
        <p:spPr>
          <a:xfrm>
            <a:off x="9048926" y="2470236"/>
            <a:ext cx="3127029" cy="2415693"/>
          </a:xfrm>
          <a:prstGeom prst="rect">
            <a:avLst/>
          </a:prstGeom>
        </p:spPr>
      </p:pic>
      <p:pic>
        <p:nvPicPr>
          <p:cNvPr id="49" name="תמונה 48" descr="תמונה שמכילה טקסט, צילום מסך, ריבוע, מלבן&#10;&#10;התיאור נוצר באופן אוטומטי">
            <a:extLst>
              <a:ext uri="{FF2B5EF4-FFF2-40B4-BE49-F238E27FC236}">
                <a16:creationId xmlns:a16="http://schemas.microsoft.com/office/drawing/2014/main" id="{3A6D1D7C-5EF2-FA35-9065-6A8DCDFE1C6B}"/>
              </a:ext>
            </a:extLst>
          </p:cNvPr>
          <p:cNvPicPr>
            <a:picLocks noChangeAspect="1"/>
          </p:cNvPicPr>
          <p:nvPr/>
        </p:nvPicPr>
        <p:blipFill rotWithShape="1">
          <a:blip r:embed="rId5">
            <a:extLst>
              <a:ext uri="{28A0092B-C50C-407E-A947-70E740481C1C}">
                <a14:useLocalDpi xmlns:a14="http://schemas.microsoft.com/office/drawing/2010/main" val="0"/>
              </a:ext>
            </a:extLst>
          </a:blip>
          <a:srcRect l="6751" t="14797" r="13386" b="9568"/>
          <a:stretch/>
        </p:blipFill>
        <p:spPr>
          <a:xfrm>
            <a:off x="5781618" y="477743"/>
            <a:ext cx="3026886" cy="2866622"/>
          </a:xfrm>
          <a:prstGeom prst="rect">
            <a:avLst/>
          </a:prstGeom>
        </p:spPr>
      </p:pic>
      <p:pic>
        <p:nvPicPr>
          <p:cNvPr id="51" name="תמונה 50" descr="תמונה שמכילה טקסט, צילום מסך, קו, מקביל&#10;&#10;התיאור נוצר באופן אוטומטי">
            <a:extLst>
              <a:ext uri="{FF2B5EF4-FFF2-40B4-BE49-F238E27FC236}">
                <a16:creationId xmlns:a16="http://schemas.microsoft.com/office/drawing/2014/main" id="{0DF276CF-02D8-6FFD-DF09-7A1FC715FA59}"/>
              </a:ext>
            </a:extLst>
          </p:cNvPr>
          <p:cNvPicPr>
            <a:picLocks noChangeAspect="1"/>
          </p:cNvPicPr>
          <p:nvPr/>
        </p:nvPicPr>
        <p:blipFill rotWithShape="1">
          <a:blip r:embed="rId6">
            <a:extLst>
              <a:ext uri="{28A0092B-C50C-407E-A947-70E740481C1C}">
                <a14:useLocalDpi xmlns:a14="http://schemas.microsoft.com/office/drawing/2010/main" val="0"/>
              </a:ext>
            </a:extLst>
          </a:blip>
          <a:srcRect l="2987" t="6184" r="7630" b="714"/>
          <a:stretch/>
        </p:blipFill>
        <p:spPr>
          <a:xfrm>
            <a:off x="9039839" y="1551"/>
            <a:ext cx="3126285" cy="2442309"/>
          </a:xfrm>
          <a:prstGeom prst="rect">
            <a:avLst/>
          </a:prstGeom>
        </p:spPr>
      </p:pic>
    </p:spTree>
    <p:extLst>
      <p:ext uri="{BB962C8B-B14F-4D97-AF65-F5344CB8AC3E}">
        <p14:creationId xmlns:p14="http://schemas.microsoft.com/office/powerpoint/2010/main" val="4070794790"/>
      </p:ext>
    </p:extLst>
  </p:cSld>
  <p:clrMapOvr>
    <a:masterClrMapping/>
  </p:clrMapOvr>
</p:sld>
</file>

<file path=ppt/theme/theme1.xml><?xml version="1.0" encoding="utf-8"?>
<a:theme xmlns:a="http://schemas.openxmlformats.org/drawingml/2006/main" name="Cosin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835</TotalTime>
  <Words>774</Words>
  <Application>Microsoft Office PowerPoint</Application>
  <PresentationFormat>מסך רחב</PresentationFormat>
  <Paragraphs>32</Paragraphs>
  <Slides>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Grandview</vt:lpstr>
      <vt:lpstr>Söhne</vt:lpstr>
      <vt:lpstr>Wingdings</vt:lpstr>
      <vt:lpstr>CosineVTI</vt:lpstr>
      <vt:lpstr>Genomic data classification</vt:lpstr>
      <vt:lpstr>Motivation</vt:lpstr>
      <vt:lpstr>The network model</vt:lpstr>
      <vt:lpstr>Network Design and Training</vt:lpstr>
      <vt:lpstr>Results and Potential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 data classification</dc:title>
  <dc:creator>roei michael</dc:creator>
  <cp:lastModifiedBy>Bar Daabul</cp:lastModifiedBy>
  <cp:revision>47</cp:revision>
  <dcterms:created xsi:type="dcterms:W3CDTF">2023-06-24T10:40:55Z</dcterms:created>
  <dcterms:modified xsi:type="dcterms:W3CDTF">2023-06-25T02:08:59Z</dcterms:modified>
</cp:coreProperties>
</file>